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9259C-9D1F-4025-9750-500F722C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65670-D757-447D-AE24-E3A3D02DB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47C5E-90BA-4F76-8DDD-4794C230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F9F5D-4ABD-4EEE-A39B-D755E242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1C80B-CE5D-4E6A-9B1F-051E5796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47E9C-ADD9-4B2A-A138-24A422EA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96D0D-5783-4C50-953C-08D07D0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B337B-CC54-49DC-B8D8-C6AC2F8E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08FD1-B27E-4AB3-92E7-AFBCBC1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06BAA-2EC6-46BE-9580-5A7DA089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2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43539-45A2-440D-A58D-912FE19CB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000914-1B80-4473-A0A0-68156CCD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907EB-155E-477D-A48A-C0A782B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537D2-B444-41F4-9292-7218761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03113-ABEF-4D4E-BCD7-460A9AB7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91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626F-1A24-4296-91AF-BC9BAC3B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70A67-3883-4B20-BC45-24D0B351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32BC2-B76C-487A-B346-E38081BA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65207-8A69-498C-B784-0909912D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C0632-06B6-4CE9-AEDC-360D7B47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7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33F43-D98B-4C21-82EB-1FC6B130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D203B4-3306-43BF-910E-598B57F4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0D7F1-A4CA-4659-86DF-D83CEA3D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6E777-D4B5-4295-B51F-7F390FE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F416B-3975-4062-AC21-A473947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85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432AE-DE80-4DCF-B95A-41CD8900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D3A5D-CD9E-4938-B6FD-EFA88760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A573B-5242-441B-AD88-87BD9DAD7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1FA16-9DCC-41C7-96E0-846FEDAD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13C4-B114-45ED-BCC2-2EB3B3CF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DA479-BEC3-4E14-B126-C6876339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05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A3FE0-61C4-4D50-8486-D8B38A89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6BB85-2259-4CF0-B1BA-B1718D44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70DC97-7709-43CB-AFF1-57115861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5E5E8-4AEF-4611-8656-EBA6CAB1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2B9173-1451-4398-8B05-3642DACD9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1D043C-8F7E-46F5-81BD-A3CA39D8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B1D950-3805-42AB-AFD9-FC190EB2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301E3E-4A1A-4AEB-A139-237426AC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2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90FBE-B0A6-442C-BA67-3C74A827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D0CBB7-0D17-4C0D-BD26-4D6469AB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5A1AF-CEE1-4C74-B4CE-8441DD39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1063E9-55E6-4E8A-B071-F91B855E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2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3559F0-C26D-464D-8356-3A1A8E9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C0DFAE-9AA9-4A5D-A613-6579FB4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EB52EC-C656-466D-9980-EF985484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6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58CF8-5D40-42B7-B2AB-DD98BFA1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A3BA6-EB33-4805-9D19-AD834DF8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C018D2-74D3-4319-97E5-F8746D03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3B9BA-6C93-4321-B72A-C16F886E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7D42DA-EE6D-446C-821F-BD8029F3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A315F8-7EF5-4592-8655-4F1A2A50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7341-DA2D-45A8-B50C-348F03D2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ED0E4F-6039-498E-8215-52FAFA533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1B571-93F3-4287-B616-F8F8D8E4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B0162B-0114-4D98-B810-F0BDE9F4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72CFE-5A25-4207-887C-FE703CC5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AD072C-C5C6-4A63-A411-A2B3DB80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62DA99-9001-467C-83B3-575BB8D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F0CF3-9B83-4034-8311-E9813CBC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5243B-B24B-4A97-933B-82E0FCFE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6363-9814-4AF4-B5B7-ED0C7CC560A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ADED9-9206-421F-8323-3B3B9A5AA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B82BE-4655-4DC3-A334-C1FC760FC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F64A-5E11-421B-876D-EB813D12A8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47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04D294C-8E18-4A4C-A524-A7E9C4A2BD42}"/>
              </a:ext>
            </a:extLst>
          </p:cNvPr>
          <p:cNvSpPr/>
          <p:nvPr/>
        </p:nvSpPr>
        <p:spPr>
          <a:xfrm>
            <a:off x="2486262" y="194638"/>
            <a:ext cx="7219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logías de riesgos.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ABDE70-955E-4336-B081-095562038676}"/>
              </a:ext>
            </a:extLst>
          </p:cNvPr>
          <p:cNvSpPr/>
          <p:nvPr/>
        </p:nvSpPr>
        <p:spPr>
          <a:xfrm>
            <a:off x="2902323" y="1704171"/>
            <a:ext cx="59449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s-E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avid</a:t>
            </a:r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Fernando Rosero G.</a:t>
            </a:r>
          </a:p>
          <a:p>
            <a:pPr algn="ctr"/>
            <a:endParaRPr lang="es-C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C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rupo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233002-12</a:t>
            </a:r>
          </a:p>
          <a:p>
            <a:pPr algn="ctr"/>
            <a:endParaRPr lang="es-CO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C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utor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Gabriel Alberto Puerta</a:t>
            </a:r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s-C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BA753C-F89D-4FC0-A9E2-639BE28F3102}"/>
              </a:ext>
            </a:extLst>
          </p:cNvPr>
          <p:cNvSpPr/>
          <p:nvPr/>
        </p:nvSpPr>
        <p:spPr>
          <a:xfrm>
            <a:off x="2790950" y="5035220"/>
            <a:ext cx="60562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urso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MODELOS Y ESTÁNDARES DE SEGURIDAD INFORMÁTICA</a:t>
            </a:r>
          </a:p>
          <a:p>
            <a:pPr algn="ctr"/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s-E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niversidad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Nacional Abierta y a Distancia – UNAD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agosto 2018</a:t>
            </a:r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eguridad informatica">
            <a:extLst>
              <a:ext uri="{FF2B5EF4-FFF2-40B4-BE49-F238E27FC236}">
                <a16:creationId xmlns:a16="http://schemas.microsoft.com/office/drawing/2014/main" id="{2A6489B0-83AF-4FE3-B3F8-F63DC7E1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6E8820-0716-419C-990D-B5301F33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980" y="2430141"/>
            <a:ext cx="2608588" cy="339853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3500788-7F96-4563-8EDE-2233B5554D23}"/>
              </a:ext>
            </a:extLst>
          </p:cNvPr>
          <p:cNvSpPr/>
          <p:nvPr/>
        </p:nvSpPr>
        <p:spPr>
          <a:xfrm>
            <a:off x="555521" y="-416450"/>
            <a:ext cx="74675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4000" b="0" i="0" u="none" strike="noStrike" baseline="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r>
              <a:rPr lang="es-ES" sz="4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Situación de la seguridad de la información en Colombia </a:t>
            </a:r>
          </a:p>
          <a:p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66EDD9-82D0-4CAE-A13A-01B86F5549BF}"/>
              </a:ext>
            </a:extLst>
          </p:cNvPr>
          <p:cNvSpPr txBox="1"/>
          <p:nvPr/>
        </p:nvSpPr>
        <p:spPr>
          <a:xfrm>
            <a:off x="1327355" y="2289245"/>
            <a:ext cx="46586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>
                    <a:lumMod val="65000"/>
                  </a:schemeClr>
                </a:solidFill>
              </a:rPr>
              <a:t>Panorama Nacional.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>
                    <a:lumMod val="65000"/>
                  </a:schemeClr>
                </a:solidFill>
              </a:rPr>
              <a:t>Historial de Eventos.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>
                    <a:lumMod val="65000"/>
                  </a:schemeClr>
                </a:solidFill>
              </a:rPr>
              <a:t>Programas.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>
                    <a:lumMod val="65000"/>
                  </a:schemeClr>
                </a:solidFill>
              </a:rPr>
              <a:t>Gobierno en Línea.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>
                    <a:lumMod val="65000"/>
                  </a:schemeClr>
                </a:solidFill>
              </a:rPr>
              <a:t>Legislación Colombiana.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>
                    <a:lumMod val="65000"/>
                  </a:schemeClr>
                </a:solidFill>
              </a:rPr>
              <a:t>Conclusión.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Imagen relacionada">
            <a:extLst>
              <a:ext uri="{FF2B5EF4-FFF2-40B4-BE49-F238E27FC236}">
                <a16:creationId xmlns:a16="http://schemas.microsoft.com/office/drawing/2014/main" id="{F1EC0C96-3674-46FF-82E8-DD03EDE8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"/>
            <a:ext cx="12192000" cy="68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9B9731C-5353-485A-AC9C-6C632DA1DD2E}"/>
              </a:ext>
            </a:extLst>
          </p:cNvPr>
          <p:cNvSpPr/>
          <p:nvPr/>
        </p:nvSpPr>
        <p:spPr>
          <a:xfrm>
            <a:off x="319548" y="244647"/>
            <a:ext cx="609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Verdana" panose="020B0604030504040204" pitchFamily="34" charset="0"/>
              </a:rPr>
              <a:t>Componentes de un análisis de riesgos.</a:t>
            </a:r>
            <a:endParaRPr lang="es-ES" sz="40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056" name="Picture 8" descr="Resultado de imagen para metodologia gestion del riesgo">
            <a:extLst>
              <a:ext uri="{FF2B5EF4-FFF2-40B4-BE49-F238E27FC236}">
                <a16:creationId xmlns:a16="http://schemas.microsoft.com/office/drawing/2014/main" id="{771A872D-B19B-4A2A-8C7B-C7B74DE8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61" y="578979"/>
            <a:ext cx="4559891" cy="32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CE4E906-B976-47D6-AE05-11354BC9A5F8}"/>
              </a:ext>
            </a:extLst>
          </p:cNvPr>
          <p:cNvSpPr/>
          <p:nvPr/>
        </p:nvSpPr>
        <p:spPr>
          <a:xfrm>
            <a:off x="385631" y="2320217"/>
            <a:ext cx="8758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1.Construir un perfil de las amenazas que </a:t>
            </a: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esté basado en los activos de la organización.</a:t>
            </a:r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endParaRPr lang="es-ES" sz="2400" b="0" i="0" dirty="0">
              <a:solidFill>
                <a:srgbClr val="FFFFF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2.Identificación de los activos de la organización.</a:t>
            </a:r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endParaRPr lang="es-ES" sz="2400" b="0" i="0" dirty="0">
              <a:solidFill>
                <a:srgbClr val="FFFFF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3.Identificar las amenazas de cada uno de los activos listados.</a:t>
            </a:r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endParaRPr lang="es-ES" sz="2400" b="0" i="0" dirty="0">
              <a:solidFill>
                <a:srgbClr val="FFFFF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4.Conocer las prácticas actuales de seguridad</a:t>
            </a:r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endParaRPr lang="es-ES" sz="2400" b="0" i="0" dirty="0">
              <a:solidFill>
                <a:srgbClr val="FFFFF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5.Identificar las vulnerabilidades de la organización.</a:t>
            </a:r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Imagen relacionada">
            <a:extLst>
              <a:ext uri="{FF2B5EF4-FFF2-40B4-BE49-F238E27FC236}">
                <a16:creationId xmlns:a16="http://schemas.microsoft.com/office/drawing/2014/main" id="{F1EC0C96-3674-46FF-82E8-DD03EDE8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9B9731C-5353-485A-AC9C-6C632DA1DD2E}"/>
              </a:ext>
            </a:extLst>
          </p:cNvPr>
          <p:cNvSpPr/>
          <p:nvPr/>
        </p:nvSpPr>
        <p:spPr>
          <a:xfrm>
            <a:off x="319548" y="244647"/>
            <a:ext cx="609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Verdana" panose="020B0604030504040204" pitchFamily="34" charset="0"/>
              </a:rPr>
              <a:t>Componentes de un análisis de riesgos.</a:t>
            </a:r>
            <a:endParaRPr lang="es-ES" sz="40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054" name="Picture 6" descr="https://protejete.files.wordpress.com/2009/07/pres_11_analisis_riesgo.jpg">
            <a:extLst>
              <a:ext uri="{FF2B5EF4-FFF2-40B4-BE49-F238E27FC236}">
                <a16:creationId xmlns:a16="http://schemas.microsoft.com/office/drawing/2014/main" id="{463084DF-B5DB-4E5C-A65A-8BDE6BD1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87" y="660336"/>
            <a:ext cx="4062238" cy="31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9D521F0-4CA3-4ABA-97BA-267B921D3BA4}"/>
              </a:ext>
            </a:extLst>
          </p:cNvPr>
          <p:cNvSpPr/>
          <p:nvPr/>
        </p:nvSpPr>
        <p:spPr>
          <a:xfrm>
            <a:off x="444677" y="2230946"/>
            <a:ext cx="70356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6.Identificar los requerimientos de seguridad</a:t>
            </a: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de la organización.</a:t>
            </a:r>
          </a:p>
          <a:p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7.Identificación de las vulnerabilidades dentro de la infraestructura tecnológica.</a:t>
            </a:r>
          </a:p>
          <a:p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8.Detección de los componentes claves</a:t>
            </a:r>
          </a:p>
          <a:p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2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9.Desarrollar planes y estrategias de seguridad</a:t>
            </a:r>
            <a:endParaRPr lang="es-ES" sz="2400" b="0" i="0" dirty="0">
              <a:solidFill>
                <a:srgbClr val="BD934F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1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CEE4AF30-7AD9-4167-8DE1-86524656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7549E3B-AACF-4241-AEFE-B0E14D16DCB9}"/>
              </a:ext>
            </a:extLst>
          </p:cNvPr>
          <p:cNvSpPr/>
          <p:nvPr/>
        </p:nvSpPr>
        <p:spPr>
          <a:xfrm>
            <a:off x="325120" y="229067"/>
            <a:ext cx="109931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b="0" i="0" u="none" strike="noStrike" baseline="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Metodologías para la gestión de riesgos. 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711BE8-2ABC-4224-80DE-F92DDE0C2551}"/>
              </a:ext>
            </a:extLst>
          </p:cNvPr>
          <p:cNvSpPr/>
          <p:nvPr/>
        </p:nvSpPr>
        <p:spPr>
          <a:xfrm>
            <a:off x="1097280" y="1457306"/>
            <a:ext cx="1076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i="0" dirty="0" err="1">
                <a:solidFill>
                  <a:schemeClr val="bg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Magerit</a:t>
            </a:r>
            <a:endParaRPr lang="es-ES" sz="2800" b="0" i="0" dirty="0">
              <a:solidFill>
                <a:schemeClr val="bg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Análisis de Riesgos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Gestión de Riesgos</a:t>
            </a:r>
          </a:p>
          <a:p>
            <a:pPr algn="just">
              <a:lnSpc>
                <a:spcPct val="150000"/>
              </a:lnSpc>
            </a:pPr>
            <a:r>
              <a:rPr lang="es-ES" sz="2800" b="1" i="0" dirty="0">
                <a:solidFill>
                  <a:schemeClr val="bg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Octave</a:t>
            </a:r>
            <a:endParaRPr lang="es-ES" sz="2800" b="0" i="0" dirty="0">
              <a:solidFill>
                <a:schemeClr val="bg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Construcción de los Perfiles de Amenazas en Activos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Identificación de la Infraestructura de Vulnerabilidades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Desarrollo de Planes y Estrategias de Seguridad</a:t>
            </a:r>
          </a:p>
          <a:p>
            <a:pPr algn="just">
              <a:lnSpc>
                <a:spcPct val="150000"/>
              </a:lnSpc>
            </a:pPr>
            <a:r>
              <a:rPr lang="es-ES" sz="2800" b="1" i="0" dirty="0">
                <a:solidFill>
                  <a:schemeClr val="bg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Mehari</a:t>
            </a:r>
            <a:endParaRPr lang="es-ES" sz="2800" b="0" i="0" dirty="0">
              <a:solidFill>
                <a:schemeClr val="bg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Diagnóstico de Seguridad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Análisis de los Intereses Implicados por la Seguridad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</a:rPr>
              <a:t>Análisis de Riesgos</a:t>
            </a:r>
          </a:p>
        </p:txBody>
      </p:sp>
      <p:pic>
        <p:nvPicPr>
          <p:cNvPr id="3084" name="Picture 12" descr="Resultado de imagen para riesgo">
            <a:extLst>
              <a:ext uri="{FF2B5EF4-FFF2-40B4-BE49-F238E27FC236}">
                <a16:creationId xmlns:a16="http://schemas.microsoft.com/office/drawing/2014/main" id="{4D3AB27C-937A-47ED-A7FA-8DE007AA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05" y="1230171"/>
            <a:ext cx="2478335" cy="194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1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64EC60D1-39AE-4A81-B555-D20EC0FB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988BD58-2EC7-4294-94B4-0E39E065CF38}"/>
              </a:ext>
            </a:extLst>
          </p:cNvPr>
          <p:cNvSpPr/>
          <p:nvPr/>
        </p:nvSpPr>
        <p:spPr>
          <a:xfrm>
            <a:off x="0" y="-149532"/>
            <a:ext cx="118059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3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Importancia de un Sistema de Gestión de seguridad de la información(SGSI) en la organización. </a:t>
            </a:r>
          </a:p>
          <a:p>
            <a:pPr algn="ctr"/>
            <a:r>
              <a:rPr lang="es-E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A51331-515F-4DCF-8C68-A8E7D642731A}"/>
              </a:ext>
            </a:extLst>
          </p:cNvPr>
          <p:cNvSpPr txBox="1"/>
          <p:nvPr/>
        </p:nvSpPr>
        <p:spPr>
          <a:xfrm>
            <a:off x="386080" y="2215469"/>
            <a:ext cx="84199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Permite administrar la Seguridad de la información de una organización.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Permite planificar un diseño de seguridad y mantenimiento de la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Mejora la calidad de una organización en cuanto a confiabilidad del manejo de datos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Es una inversión a largo plazo que representa seguridad, integridad y confidencialidad de los activos informáticos. 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7170" name="Picture 2" descr="Resultado de imagen para sgsi">
            <a:extLst>
              <a:ext uri="{FF2B5EF4-FFF2-40B4-BE49-F238E27FC236}">
                <a16:creationId xmlns:a16="http://schemas.microsoft.com/office/drawing/2014/main" id="{7BAC89E9-2CAE-476D-AF16-4D176519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3" y="2215469"/>
            <a:ext cx="2878621" cy="27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5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94AA6F14-61EB-493A-B91E-89986CC6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"/>
            <a:ext cx="12192000" cy="68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0D7A2-0D83-408F-9E4C-87DA707984D5}"/>
              </a:ext>
            </a:extLst>
          </p:cNvPr>
          <p:cNvSpPr/>
          <p:nvPr/>
        </p:nvSpPr>
        <p:spPr>
          <a:xfrm>
            <a:off x="0" y="-149532"/>
            <a:ext cx="118059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3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Entes certificadores de la norma ISO 27001. </a:t>
            </a:r>
          </a:p>
          <a:p>
            <a:pPr algn="ctr"/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  <a:p>
            <a:pPr algn="ctr"/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920FEA-CDDB-4EBC-8931-01EE9694C3AD}"/>
              </a:ext>
            </a:extLst>
          </p:cNvPr>
          <p:cNvSpPr txBox="1"/>
          <p:nvPr/>
        </p:nvSpPr>
        <p:spPr>
          <a:xfrm>
            <a:off x="837398" y="1720832"/>
            <a:ext cx="6679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Implementadores aprobados en Latinoamerica CQI/ IRCA por Bs grupo.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Bureau Veritas </a:t>
            </a:r>
            <a:r>
              <a:rPr lang="es-ES" sz="2400" dirty="0" err="1">
                <a:solidFill>
                  <a:schemeClr val="bg1"/>
                </a:solidFill>
              </a:rPr>
              <a:t>Certification</a:t>
            </a:r>
            <a:r>
              <a:rPr lang="es-ES" sz="2400" dirty="0">
                <a:solidFill>
                  <a:schemeClr val="bg1"/>
                </a:solidFill>
              </a:rPr>
              <a:t> Colombia.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bg1"/>
                </a:solidFill>
              </a:rPr>
              <a:t>Fedesoft</a:t>
            </a: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Internacionales British </a:t>
            </a:r>
            <a:r>
              <a:rPr lang="es-CO" sz="2400" dirty="0" err="1">
                <a:solidFill>
                  <a:schemeClr val="bg1"/>
                </a:solidFill>
              </a:rPr>
              <a:t>Standars</a:t>
            </a:r>
            <a:r>
              <a:rPr lang="es-CO" sz="2400" dirty="0">
                <a:solidFill>
                  <a:schemeClr val="bg1"/>
                </a:solidFill>
              </a:rPr>
              <a:t> </a:t>
            </a:r>
            <a:r>
              <a:rPr lang="es-CO" sz="2400" dirty="0" err="1">
                <a:solidFill>
                  <a:schemeClr val="bg1"/>
                </a:solidFill>
              </a:rPr>
              <a:t>Institution</a:t>
            </a:r>
            <a:r>
              <a:rPr lang="es-CO" sz="2400" dirty="0">
                <a:solidFill>
                  <a:schemeClr val="bg1"/>
                </a:solidFill>
              </a:rPr>
              <a:t> BSI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n para certificado iso 27001">
            <a:extLst>
              <a:ext uri="{FF2B5EF4-FFF2-40B4-BE49-F238E27FC236}">
                <a16:creationId xmlns:a16="http://schemas.microsoft.com/office/drawing/2014/main" id="{4DE6084C-A5AE-4A16-8227-9658B284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90" y="3522845"/>
            <a:ext cx="2853891" cy="28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certificado iso 27001 BSI">
            <a:extLst>
              <a:ext uri="{FF2B5EF4-FFF2-40B4-BE49-F238E27FC236}">
                <a16:creationId xmlns:a16="http://schemas.microsoft.com/office/drawing/2014/main" id="{83EBD2B4-2C43-4600-B00F-F1D7CEDC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415" y="1236745"/>
            <a:ext cx="3238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0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94AA6F14-61EB-493A-B91E-89986CC6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0D7A2-0D83-408F-9E4C-87DA707984D5}"/>
              </a:ext>
            </a:extLst>
          </p:cNvPr>
          <p:cNvSpPr/>
          <p:nvPr/>
        </p:nvSpPr>
        <p:spPr>
          <a:xfrm>
            <a:off x="0" y="-149532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3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endParaRPr lang="es-ES" sz="3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endParaRPr lang="es-ES" sz="3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endParaRPr lang="es-ES" sz="3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endParaRPr lang="es-ES" sz="60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algn="ctr"/>
            <a:r>
              <a:rPr lang="es-E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Gracias!!!</a:t>
            </a:r>
          </a:p>
          <a:p>
            <a:pPr algn="ctr"/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  <a:p>
            <a:pPr algn="ctr"/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6295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333</Words>
  <Application>Microsoft Office PowerPoint</Application>
  <PresentationFormat>Panorámica</PresentationFormat>
  <Paragraphs>81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Verdana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Rosero</dc:creator>
  <cp:lastModifiedBy>David Rosero</cp:lastModifiedBy>
  <cp:revision>16</cp:revision>
  <dcterms:created xsi:type="dcterms:W3CDTF">2018-08-30T15:54:03Z</dcterms:created>
  <dcterms:modified xsi:type="dcterms:W3CDTF">2018-08-31T03:12:44Z</dcterms:modified>
</cp:coreProperties>
</file>