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442" r:id="rId2"/>
    <p:sldId id="443" r:id="rId3"/>
    <p:sldId id="463" r:id="rId4"/>
    <p:sldId id="464" r:id="rId5"/>
    <p:sldId id="497" r:id="rId6"/>
    <p:sldId id="498" r:id="rId7"/>
    <p:sldId id="485" r:id="rId8"/>
    <p:sldId id="469" r:id="rId9"/>
    <p:sldId id="486" r:id="rId10"/>
    <p:sldId id="484" r:id="rId11"/>
    <p:sldId id="468" r:id="rId12"/>
    <p:sldId id="472" r:id="rId13"/>
    <p:sldId id="483" r:id="rId14"/>
    <p:sldId id="487" r:id="rId15"/>
    <p:sldId id="491" r:id="rId16"/>
    <p:sldId id="488" r:id="rId17"/>
    <p:sldId id="489" r:id="rId18"/>
    <p:sldId id="492" r:id="rId19"/>
    <p:sldId id="490" r:id="rId20"/>
    <p:sldId id="475" r:id="rId21"/>
    <p:sldId id="476" r:id="rId22"/>
    <p:sldId id="477" r:id="rId23"/>
    <p:sldId id="478" r:id="rId24"/>
    <p:sldId id="519" r:id="rId25"/>
    <p:sldId id="501" r:id="rId26"/>
    <p:sldId id="520" r:id="rId27"/>
    <p:sldId id="502" r:id="rId28"/>
    <p:sldId id="517" r:id="rId29"/>
    <p:sldId id="504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494" r:id="rId4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56" y="52"/>
      </p:cViewPr>
      <p:guideLst>
        <p:guide orient="horz" pos="688"/>
        <p:guide pos="521"/>
      </p:guideLst>
    </p:cSldViewPr>
  </p:slideViewPr>
  <p:outlineViewPr>
    <p:cViewPr>
      <p:scale>
        <a:sx n="36" d="100"/>
        <a:sy n="3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8BDDF522-864A-400C-BDB7-8EA01D77C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3B2B4FA-F0F5-4B8F-A8EA-E1E1EA23AD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7295E02A-E14A-4A12-80FD-90110FBF934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B3B484AD-55BE-4353-9FF9-FDD92E0A1E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4961A2FC-64A8-4895-B8C2-45FFFD114F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E2C23C3-66C7-40AE-B42E-4F424565DA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6B6319-CE3E-4ADF-8C7E-7A009FE3B7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827AE3E-E852-4482-B180-3895A6D67BB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A0D98D4-2FDE-458A-ACDD-713E262D8D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980C16D-6B4F-48EA-87EB-4E64F69F30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1275A72-7F06-4E52-8BB5-276FAEF08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0F675E5E-98C7-4547-ADBD-B23ACB9CE5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BB286A0D-AD65-4283-9AF0-802D033DF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903EA4-456B-4443-9483-BAF789E1CFDE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0AB1991-2CB2-4058-9D74-9E1C0FC5F8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F13CDD-BB3D-4908-99A0-2FCCC4130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C50E941-A417-401B-A20D-25BEA1853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689B62-AAD8-4557-A995-1D1DAFCAB63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87744E7C-8AFB-40F2-ADA1-F436EE6145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E21E60A3-AF52-4DE0-BF43-9BF29F645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A06176C-B57C-494A-A25F-DE73A828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25605219-4B1F-44A8-82E4-BA52266358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AEF3E97-BE53-422C-AA24-7E2D814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643E074-D910-4557-BBFA-0FF7193A5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AB2F35-EE64-4A47-81A4-7C765D9819C0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7649" name="Text Box 1">
            <a:extLst>
              <a:ext uri="{FF2B5EF4-FFF2-40B4-BE49-F238E27FC236}">
                <a16:creationId xmlns:a16="http://schemas.microsoft.com/office/drawing/2014/main" id="{DDCEA195-38EA-4D1C-AAF5-139C1654EA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486F3451-8977-48EE-B58F-0F771DD07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DC275CC-C907-47C6-87B4-B60E2898B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B42815-5078-4D9B-877C-9EDA7A80ADDD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3" name="Text Box 1">
            <a:extLst>
              <a:ext uri="{FF2B5EF4-FFF2-40B4-BE49-F238E27FC236}">
                <a16:creationId xmlns:a16="http://schemas.microsoft.com/office/drawing/2014/main" id="{DA341D35-EFBA-48B0-B771-1EDB7A0EF3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672F486-52B1-443D-8351-3FA9CA19E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1D361E0-9451-449D-899F-4554E3608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3D201E-C3FB-42A6-9D80-DED17B066E8C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69" name="Text Box 1">
            <a:extLst>
              <a:ext uri="{FF2B5EF4-FFF2-40B4-BE49-F238E27FC236}">
                <a16:creationId xmlns:a16="http://schemas.microsoft.com/office/drawing/2014/main" id="{3F7260C8-7C28-4CAF-ADD2-469B3DD085D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D1E9E842-0624-412C-9F6F-593954E8E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E4A98F5-B941-4AC6-8871-A115D63FD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F023B1-AB8F-4661-8ACE-D5201A89AADE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3" name="Text Box 1">
            <a:extLst>
              <a:ext uri="{FF2B5EF4-FFF2-40B4-BE49-F238E27FC236}">
                <a16:creationId xmlns:a16="http://schemas.microsoft.com/office/drawing/2014/main" id="{0D73F908-3953-47A0-A150-8FE25FC97F9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0291C6D6-C0A7-45CA-BD43-D3A417E04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8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9689468-4185-46E6-B9CB-AA8957136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35B303-689E-4D32-901A-611D10092DBC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7" name="Text Box 1">
            <a:extLst>
              <a:ext uri="{FF2B5EF4-FFF2-40B4-BE49-F238E27FC236}">
                <a16:creationId xmlns:a16="http://schemas.microsoft.com/office/drawing/2014/main" id="{8C0AF3F6-5C3C-4CFB-A99D-22610EDCEE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127301C8-0CE4-456E-9681-3609D6830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5C7A303-7FB0-48FC-ADA3-68172BC94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B7AC4B-3150-4EC1-A21C-6706AA8254F2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427C6FB4-DC9B-46D5-93D6-D67E77C9DCD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AD451C27-2B4E-4BB7-92DE-5704079C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BFD7545-4C83-452D-BA5F-8FA0A271E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E0E4FE-36FD-4B9E-9351-2B6DA0559B15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0F27AFD2-0CAB-4AE6-ACFF-9610A48A2A2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B95075A1-EB11-4041-B66A-C73AC3FD5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2CA9BCCF-2B23-448B-8198-EAC1E2E4F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335861-2173-4114-B846-90B4B2CD6C21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1C14BDF-0ED5-468E-B485-DEB64D9B49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2D4AA22-41C7-45EE-9B42-6B6D66972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04FEBB8-83B5-469E-98D6-DC95C1636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7D7AF-5092-4994-B9F0-78115BA7AB0D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37164D4D-623C-4490-BE74-8B79034B18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A594E564-236C-4377-8113-6BA5F8696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69B480F-92D9-4D74-B079-CAD8F7CF0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5F1717-A86F-4490-85D2-AE7A777CEB3F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1482D427-8381-4D81-A581-4F9AA000E7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3C9EEBC5-DAE5-4C3C-ACB0-E3BD7DB45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8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-&gt; No JDBC</a:t>
            </a:r>
          </a:p>
          <a:p>
            <a:pPr eaLnBrk="1" hangingPunct="1">
              <a:spcBef>
                <a:spcPts val="458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-&gt; Data integrity at the application layer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4F8BD94-CA6C-4177-B29C-CF132C375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78D215-BC8D-4F85-A872-416FADACB3EB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DFD73D61-1841-4FAE-9499-65517027399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CF2C9AC7-E105-4767-8D92-5B398469D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3E62A-C1AE-4DE8-9AAB-9A01B21C65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86F9D5D-16CD-400D-AB12-E39A49080D62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1972550-ED5A-4A12-9B0D-3416B3EFC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50668450-21CA-4A8E-B6FF-85E49CEA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BF9C84F-8325-4566-BFC3-D8382A73FF4B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735ABF3-CC14-4FE3-B36A-AC64CEFB1DA1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FC24C0-3992-458F-9F51-0907BB3DD2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CA3F9CE-5D3E-4D99-AED4-CA29A5520EA1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3356132-EFB3-4197-97A0-F39BEC980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4113EB7-8FE1-4FD4-9086-E1C62892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E85B419-0518-4B4D-9357-6AB1EAEB6C1D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A6DE046-2A3D-4E33-A3FA-39815198AC19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7">
            <a:extLst>
              <a:ext uri="{FF2B5EF4-FFF2-40B4-BE49-F238E27FC236}">
                <a16:creationId xmlns:a16="http://schemas.microsoft.com/office/drawing/2014/main" id="{289B765E-F455-4775-94CB-760A604E3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920CEC-CC5D-458E-A447-6BCC8BCD9584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94413924-2F96-4A15-956D-25E386119F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3" tIns="46511" rIns="93023" bIns="46511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7B988D7-B3B5-46D8-9F25-4D607165EC8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F8857372-8020-4E4B-9C53-9E14473D4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706438"/>
            <a:ext cx="4641850" cy="3481387"/>
          </a:xfrm>
          <a:ln/>
        </p:spPr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52613A51-1872-4192-9A29-52293096C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3" tIns="46511" rIns="93023" bIns="46511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2E17C8-F992-4C66-B18A-CF4ECD8840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D0B5068-D6A6-45FB-91DA-24C449D8D71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462E45B2-B986-4C76-BD16-94AA6E4EE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CE7D7E5-9E49-4F39-9398-DF0B3918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493DB3F-8B7C-4366-8B75-9DEE969BA33C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62F82DA-12FC-43E5-A657-E47E1E8A29E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8C6BE-39A1-46A9-8168-07F61C6366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3164FD6-0EA5-4BA0-B89D-BE0FD5E0C547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4754B9F-11B5-4EAA-870F-C19751799C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4D291518-1418-475D-93C3-0EA0A487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4367C9F-9D07-4CE0-985E-C82FF2F457F8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CF75B8A-0468-44FD-884A-B7817CA1A155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BFA1A3-768B-433A-9B5E-162287A325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DB90BE0-5951-4236-A8D8-E62E0474017F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11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6856AEB-F416-4364-AC31-94E314A202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F0A814E-523A-452F-8027-C1492D80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8937F23-34F2-4E95-9321-AF2E56132482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558EDFE-CD72-4079-BC89-600CA51E142B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3BB90-9AC1-4882-AC9E-A0EDA6D9AD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12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2F99733-D79D-44D8-8B49-D4366A2E8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F062744-0C68-433A-B359-D02AB507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3615105-3A1C-4D46-92E6-FA88651016F0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B2E525DC-99F8-4795-B617-80A06C3E0F6F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66562" name="Rectangle 2">
                        <a:extLst>
                          <a:ext uri="{FF2B5EF4-FFF2-40B4-BE49-F238E27FC236}">
                            <a16:creationId xmlns:a16="http://schemas.microsoft.com/office/drawing/2014/main" id="{3C93D087-C482-41F0-82A1-C5EDDFD551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5C702A6E-789B-449E-AB96-56565C13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30A322A2-4274-49FF-B0C4-43993A5B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5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1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75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9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97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12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11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7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8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95BBAA-B55E-4F8E-9DD2-A5D4CA554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57EC57A7-6A57-463C-A4E3-2B4922B4E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88453" name="Text Box 5">
            <a:extLst>
              <a:ext uri="{FF2B5EF4-FFF2-40B4-BE49-F238E27FC236}">
                <a16:creationId xmlns:a16="http://schemas.microsoft.com/office/drawing/2014/main" id="{10D53E55-F8EF-43FA-A237-CF468356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19.</a:t>
            </a:r>
            <a:fld id="{EEB68669-63C1-4326-B905-A51F5C2F9216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CFE9F1C7-AB9A-4EE4-BF5D-6A58E118B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70AC013E-07D3-4619-BB6B-4D9F65F95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B0A1765F-E564-4754-A514-4CA8DE4D3131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37FA04F4-D7D8-4F58-8AB9-6DB27192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D9C4327D-722F-46B7-A36E-01D69F8172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Chapter X: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E896D89-5D92-47EC-AAF4-97FA0367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20CADCC-B71D-43DF-96A5-3F1F1B524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3" y="5813425"/>
            <a:ext cx="7661275" cy="566738"/>
          </a:xfrm>
        </p:spPr>
        <p:txBody>
          <a:bodyPr/>
          <a:lstStyle/>
          <a:p>
            <a:r>
              <a:rPr lang="en-US" altLang="en-US" b="1"/>
              <a:t>Flow of keys and values in a map reduce task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997C5100-9BE9-457C-8147-F110C600D5A4}"/>
              </a:ext>
            </a:extLst>
          </p:cNvPr>
          <p:cNvGrpSpPr>
            <a:grpSpLocks/>
          </p:cNvGrpSpPr>
          <p:nvPr/>
        </p:nvGrpSpPr>
        <p:grpSpPr bwMode="auto">
          <a:xfrm>
            <a:off x="1289050" y="1138238"/>
            <a:ext cx="6630988" cy="3968750"/>
            <a:chOff x="403" y="827"/>
            <a:chExt cx="4960" cy="3872"/>
          </a:xfrm>
        </p:grpSpPr>
        <p:sp>
          <p:nvSpPr>
            <p:cNvPr id="310277" name="Rectangle 5">
              <a:extLst>
                <a:ext uri="{FF2B5EF4-FFF2-40B4-BE49-F238E27FC236}">
                  <a16:creationId xmlns:a16="http://schemas.microsoft.com/office/drawing/2014/main" id="{9EF95405-515D-4AE3-B07C-73AC6738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78" name="Line 6">
              <a:extLst>
                <a:ext uri="{FF2B5EF4-FFF2-40B4-BE49-F238E27FC236}">
                  <a16:creationId xmlns:a16="http://schemas.microsoft.com/office/drawing/2014/main" id="{2D453BAF-8FCC-4532-9C22-E75F5F40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79" name="Rectangle 7">
              <a:extLst>
                <a:ext uri="{FF2B5EF4-FFF2-40B4-BE49-F238E27FC236}">
                  <a16:creationId xmlns:a16="http://schemas.microsoft.com/office/drawing/2014/main" id="{CF7BF90E-46F6-4ECD-8B88-EB83E95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80" name="Line 8">
              <a:extLst>
                <a:ext uri="{FF2B5EF4-FFF2-40B4-BE49-F238E27FC236}">
                  <a16:creationId xmlns:a16="http://schemas.microsoft.com/office/drawing/2014/main" id="{D154EA6F-E402-43C2-ABF6-B805771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9FDF3ADE-D288-42AC-B4E3-242B2F26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 mv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</a:t>
              </a:r>
            </a:p>
          </p:txBody>
        </p:sp>
        <p:sp>
          <p:nvSpPr>
            <p:cNvPr id="310282" name="Line 10">
              <a:extLst>
                <a:ext uri="{FF2B5EF4-FFF2-40B4-BE49-F238E27FC236}">
                  <a16:creationId xmlns:a16="http://schemas.microsoft.com/office/drawing/2014/main" id="{5126D3F8-9E52-48D3-B49C-73B2C309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3" name="Rectangle 11">
              <a:extLst>
                <a:ext uri="{FF2B5EF4-FFF2-40B4-BE49-F238E27FC236}">
                  <a16:creationId xmlns:a16="http://schemas.microsoft.com/office/drawing/2014/main" id="{D83F448B-C6C5-4506-A709-49344491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4" name="Line 12">
              <a:extLst>
                <a:ext uri="{FF2B5EF4-FFF2-40B4-BE49-F238E27FC236}">
                  <a16:creationId xmlns:a16="http://schemas.microsoft.com/office/drawing/2014/main" id="{AFA06630-0021-4EA1-934F-7B53539B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5" name="Rectangle 13">
              <a:extLst>
                <a:ext uri="{FF2B5EF4-FFF2-40B4-BE49-F238E27FC236}">
                  <a16:creationId xmlns:a16="http://schemas.microsoft.com/office/drawing/2014/main" id="{5C16BF31-08FD-4299-8E03-FCD7F0C6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6" name="Line 14">
              <a:extLst>
                <a:ext uri="{FF2B5EF4-FFF2-40B4-BE49-F238E27FC236}">
                  <a16:creationId xmlns:a16="http://schemas.microsoft.com/office/drawing/2014/main" id="{26DE8480-1EDF-4CDA-B90A-E80DA4CF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7" name="Rectangle 15">
              <a:extLst>
                <a:ext uri="{FF2B5EF4-FFF2-40B4-BE49-F238E27FC236}">
                  <a16:creationId xmlns:a16="http://schemas.microsoft.com/office/drawing/2014/main" id="{90B472BE-B8A0-4200-86BA-ACEE9B6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8" name="Line 16">
              <a:extLst>
                <a:ext uri="{FF2B5EF4-FFF2-40B4-BE49-F238E27FC236}">
                  <a16:creationId xmlns:a16="http://schemas.microsoft.com/office/drawing/2014/main" id="{8093EF9A-BBC2-4ADA-B624-B1A78642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9" name="Rectangle 17">
              <a:extLst>
                <a:ext uri="{FF2B5EF4-FFF2-40B4-BE49-F238E27FC236}">
                  <a16:creationId xmlns:a16="http://schemas.microsoft.com/office/drawing/2014/main" id="{D6DF7F85-3FBA-4FE7-BE57-4702EECC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0" name="Line 18">
              <a:extLst>
                <a:ext uri="{FF2B5EF4-FFF2-40B4-BE49-F238E27FC236}">
                  <a16:creationId xmlns:a16="http://schemas.microsoft.com/office/drawing/2014/main" id="{BB79A050-A82E-416D-98D5-F3CD2CA8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:a16="http://schemas.microsoft.com/office/drawing/2014/main" id="{E1D95F5E-82DA-4358-BFF6-A04C8FEC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2" name="Line 20">
              <a:extLst>
                <a:ext uri="{FF2B5EF4-FFF2-40B4-BE49-F238E27FC236}">
                  <a16:creationId xmlns:a16="http://schemas.microsoft.com/office/drawing/2014/main" id="{84736583-FE6B-4650-A5C8-3A3325EE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293" name="AutoShape 21">
              <a:extLst>
                <a:ext uri="{FF2B5EF4-FFF2-40B4-BE49-F238E27FC236}">
                  <a16:creationId xmlns:a16="http://schemas.microsoft.com/office/drawing/2014/main" id="{EEEB72A3-1441-4033-A6D5-AF66853CFE14}"/>
                </a:ext>
              </a:extLst>
            </p:cNvPr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294" name="AutoShape 22">
              <a:extLst>
                <a:ext uri="{FF2B5EF4-FFF2-40B4-BE49-F238E27FC236}">
                  <a16:creationId xmlns:a16="http://schemas.microsoft.com/office/drawing/2014/main" id="{C85B18EC-DC3C-4714-B124-C22E7E3A18CE}"/>
                </a:ext>
              </a:extLst>
            </p:cNvPr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295" name="Rectangle 23">
              <a:extLst>
                <a:ext uri="{FF2B5EF4-FFF2-40B4-BE49-F238E27FC236}">
                  <a16:creationId xmlns:a16="http://schemas.microsoft.com/office/drawing/2014/main" id="{450CA796-018B-4BB6-B03D-367D04D7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6" name="Line 24">
              <a:extLst>
                <a:ext uri="{FF2B5EF4-FFF2-40B4-BE49-F238E27FC236}">
                  <a16:creationId xmlns:a16="http://schemas.microsoft.com/office/drawing/2014/main" id="{ED8CCCFB-03D6-4B4C-8530-2BFCA688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7" name="Rectangle 25">
              <a:extLst>
                <a:ext uri="{FF2B5EF4-FFF2-40B4-BE49-F238E27FC236}">
                  <a16:creationId xmlns:a16="http://schemas.microsoft.com/office/drawing/2014/main" id="{8DAA6CD1-F981-40B7-BBA8-7E846D72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8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8" name="Line 26">
              <a:extLst>
                <a:ext uri="{FF2B5EF4-FFF2-40B4-BE49-F238E27FC236}">
                  <a16:creationId xmlns:a16="http://schemas.microsoft.com/office/drawing/2014/main" id="{724187FF-49A6-4532-A1D9-6DEA3078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9" name="AutoShape 27">
              <a:extLst>
                <a:ext uri="{FF2B5EF4-FFF2-40B4-BE49-F238E27FC236}">
                  <a16:creationId xmlns:a16="http://schemas.microsoft.com/office/drawing/2014/main" id="{697772BA-2181-4BA4-83FE-91B93AC9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0" name="AutoShape 28">
              <a:extLst>
                <a:ext uri="{FF2B5EF4-FFF2-40B4-BE49-F238E27FC236}">
                  <a16:creationId xmlns:a16="http://schemas.microsoft.com/office/drawing/2014/main" id="{3BF29E28-C42F-46AC-8EC5-861F5A1A5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1" name="AutoShape 29">
              <a:extLst>
                <a:ext uri="{FF2B5EF4-FFF2-40B4-BE49-F238E27FC236}">
                  <a16:creationId xmlns:a16="http://schemas.microsoft.com/office/drawing/2014/main" id="{C55342CB-0872-449A-98B7-B0CEC889D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02" name="AutoShape 30">
              <a:extLst>
                <a:ext uri="{FF2B5EF4-FFF2-40B4-BE49-F238E27FC236}">
                  <a16:creationId xmlns:a16="http://schemas.microsoft.com/office/drawing/2014/main" id="{B535528E-778C-40AE-A5BC-70121E8BB122}"/>
                </a:ext>
              </a:extLst>
            </p:cNvPr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03" name="Rectangle 31">
              <a:extLst>
                <a:ext uri="{FF2B5EF4-FFF2-40B4-BE49-F238E27FC236}">
                  <a16:creationId xmlns:a16="http://schemas.microsoft.com/office/drawing/2014/main" id="{C378105C-4E03-44F7-A21C-3D8D02BF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4" name="Line 32">
              <a:extLst>
                <a:ext uri="{FF2B5EF4-FFF2-40B4-BE49-F238E27FC236}">
                  <a16:creationId xmlns:a16="http://schemas.microsoft.com/office/drawing/2014/main" id="{1E00DCF0-50C2-433D-A6F8-104818A9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5" name="Rectangle 33">
              <a:extLst>
                <a:ext uri="{FF2B5EF4-FFF2-40B4-BE49-F238E27FC236}">
                  <a16:creationId xmlns:a16="http://schemas.microsoft.com/office/drawing/2014/main" id="{79FFD1CB-2C19-4F30-B42E-E9F58B102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6" name="Line 34">
              <a:extLst>
                <a:ext uri="{FF2B5EF4-FFF2-40B4-BE49-F238E27FC236}">
                  <a16:creationId xmlns:a16="http://schemas.microsoft.com/office/drawing/2014/main" id="{7FA0F07D-2D14-4842-A4B6-A89B7AE4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7" name="Rectangle 35">
              <a:extLst>
                <a:ext uri="{FF2B5EF4-FFF2-40B4-BE49-F238E27FC236}">
                  <a16:creationId xmlns:a16="http://schemas.microsoft.com/office/drawing/2014/main" id="{0BDDECA0-F15A-45B7-BF24-4832A437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08" name="Line 36">
              <a:extLst>
                <a:ext uri="{FF2B5EF4-FFF2-40B4-BE49-F238E27FC236}">
                  <a16:creationId xmlns:a16="http://schemas.microsoft.com/office/drawing/2014/main" id="{54824734-BE12-4ED7-8BFE-E8224EA5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9" name="Rectangle 37">
              <a:extLst>
                <a:ext uri="{FF2B5EF4-FFF2-40B4-BE49-F238E27FC236}">
                  <a16:creationId xmlns:a16="http://schemas.microsoft.com/office/drawing/2014/main" id="{2D54BDC0-3AFB-4C47-ACD5-7995A447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10" name="Line 38">
              <a:extLst>
                <a:ext uri="{FF2B5EF4-FFF2-40B4-BE49-F238E27FC236}">
                  <a16:creationId xmlns:a16="http://schemas.microsoft.com/office/drawing/2014/main" id="{B458062C-FD88-4767-832A-18FD601B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11" name="Rectangle 39">
              <a:extLst>
                <a:ext uri="{FF2B5EF4-FFF2-40B4-BE49-F238E27FC236}">
                  <a16:creationId xmlns:a16="http://schemas.microsoft.com/office/drawing/2014/main" id="{4ED9643A-7ADD-4366-AC40-CB86D87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... rv</a:t>
              </a:r>
              <a:r>
                <a:rPr lang="en-US" sz="1800" baseline="-2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12" name="Line 40">
              <a:extLst>
                <a:ext uri="{FF2B5EF4-FFF2-40B4-BE49-F238E27FC236}">
                  <a16:creationId xmlns:a16="http://schemas.microsoft.com/office/drawing/2014/main" id="{BE1C9644-DDBB-498F-A913-C6039209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13" name="AutoShape 41">
              <a:extLst>
                <a:ext uri="{FF2B5EF4-FFF2-40B4-BE49-F238E27FC236}">
                  <a16:creationId xmlns:a16="http://schemas.microsoft.com/office/drawing/2014/main" id="{DC6C865A-8C4B-4B0D-A270-69E2AB03F11F}"/>
                </a:ext>
              </a:extLst>
            </p:cNvPr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4" name="AutoShape 42">
              <a:extLst>
                <a:ext uri="{FF2B5EF4-FFF2-40B4-BE49-F238E27FC236}">
                  <a16:creationId xmlns:a16="http://schemas.microsoft.com/office/drawing/2014/main" id="{4397951C-1B57-4494-AEEC-E1A829E949B4}"/>
                </a:ext>
              </a:extLst>
            </p:cNvPr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5" name="AutoShape 43">
              <a:extLst>
                <a:ext uri="{FF2B5EF4-FFF2-40B4-BE49-F238E27FC236}">
                  <a16:creationId xmlns:a16="http://schemas.microsoft.com/office/drawing/2014/main" id="{77B9D2A0-3FB6-4837-AE1F-541DF61D9933}"/>
                </a:ext>
              </a:extLst>
            </p:cNvPr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6" name="AutoShape 44">
              <a:extLst>
                <a:ext uri="{FF2B5EF4-FFF2-40B4-BE49-F238E27FC236}">
                  <a16:creationId xmlns:a16="http://schemas.microsoft.com/office/drawing/2014/main" id="{1A280C38-1879-4B30-B3C3-372BF6855637}"/>
                </a:ext>
              </a:extLst>
            </p:cNvPr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7" name="AutoShape 45">
              <a:extLst>
                <a:ext uri="{FF2B5EF4-FFF2-40B4-BE49-F238E27FC236}">
                  <a16:creationId xmlns:a16="http://schemas.microsoft.com/office/drawing/2014/main" id="{E4B59437-69BA-4691-8B17-3CFA46C18F4D}"/>
                </a:ext>
              </a:extLst>
            </p:cNvPr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8" name="AutoShape 46">
              <a:extLst>
                <a:ext uri="{FF2B5EF4-FFF2-40B4-BE49-F238E27FC236}">
                  <a16:creationId xmlns:a16="http://schemas.microsoft.com/office/drawing/2014/main" id="{EAC1E9CC-F348-44E9-A399-CF31774D239D}"/>
                </a:ext>
              </a:extLst>
            </p:cNvPr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9" name="AutoShape 47">
              <a:extLst>
                <a:ext uri="{FF2B5EF4-FFF2-40B4-BE49-F238E27FC236}">
                  <a16:creationId xmlns:a16="http://schemas.microsoft.com/office/drawing/2014/main" id="{873A7E1A-7373-4D59-959A-87218E4F339C}"/>
                </a:ext>
              </a:extLst>
            </p:cNvPr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20" name="Line 48">
              <a:extLst>
                <a:ext uri="{FF2B5EF4-FFF2-40B4-BE49-F238E27FC236}">
                  <a16:creationId xmlns:a16="http://schemas.microsoft.com/office/drawing/2014/main" id="{83BB7C08-0DCD-4BFC-B387-F599B226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1" name="Line 49">
              <a:extLst>
                <a:ext uri="{FF2B5EF4-FFF2-40B4-BE49-F238E27FC236}">
                  <a16:creationId xmlns:a16="http://schemas.microsoft.com/office/drawing/2014/main" id="{C8F4130D-615B-4944-8B40-C3D48D87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2" name="Line 50">
              <a:extLst>
                <a:ext uri="{FF2B5EF4-FFF2-40B4-BE49-F238E27FC236}">
                  <a16:creationId xmlns:a16="http://schemas.microsoft.com/office/drawing/2014/main" id="{12E5CBD1-E255-4F38-9A67-0195BF9F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3" name="Line 51">
              <a:extLst>
                <a:ext uri="{FF2B5EF4-FFF2-40B4-BE49-F238E27FC236}">
                  <a16:creationId xmlns:a16="http://schemas.microsoft.com/office/drawing/2014/main" id="{06D793DF-379C-419C-B920-EBF0C67A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4" name="Line 52">
              <a:extLst>
                <a:ext uri="{FF2B5EF4-FFF2-40B4-BE49-F238E27FC236}">
                  <a16:creationId xmlns:a16="http://schemas.microsoft.com/office/drawing/2014/main" id="{2F12ACA4-0895-417E-8C82-A2AFC537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5" name="Line 53">
              <a:extLst>
                <a:ext uri="{FF2B5EF4-FFF2-40B4-BE49-F238E27FC236}">
                  <a16:creationId xmlns:a16="http://schemas.microsoft.com/office/drawing/2014/main" id="{9FD56115-0D5E-4425-88A3-538D1D0B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6" name="Line 54">
              <a:extLst>
                <a:ext uri="{FF2B5EF4-FFF2-40B4-BE49-F238E27FC236}">
                  <a16:creationId xmlns:a16="http://schemas.microsoft.com/office/drawing/2014/main" id="{41ED57EA-BAEB-4725-8D7F-A74EE3EE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7" name="Text Box 55">
              <a:extLst>
                <a:ext uri="{FF2B5EF4-FFF2-40B4-BE49-F238E27FC236}">
                  <a16:creationId xmlns:a16="http://schemas.microsoft.com/office/drawing/2014/main" id="{2B1BE909-8150-4A50-9B06-DFFA64E9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map inputs</a:t>
              </a:r>
              <a:br>
                <a:rPr lang="en-US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  <p:sp>
          <p:nvSpPr>
            <p:cNvPr id="310328" name="Text Box 56">
              <a:extLst>
                <a:ext uri="{FF2B5EF4-FFF2-40B4-BE49-F238E27FC236}">
                  <a16:creationId xmlns:a16="http://schemas.microsoft.com/office/drawing/2014/main" id="{068A6086-DFD9-437E-B8A7-8306DD78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map outputs</a:t>
              </a:r>
            </a:p>
          </p:txBody>
        </p:sp>
        <p:sp>
          <p:nvSpPr>
            <p:cNvPr id="310329" name="Text Box 57">
              <a:extLst>
                <a:ext uri="{FF2B5EF4-FFF2-40B4-BE49-F238E27FC236}">
                  <a16:creationId xmlns:a16="http://schemas.microsoft.com/office/drawing/2014/main" id="{C60CBDE4-C887-40AC-AD66-077FC918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reduce inputs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EA52-BBCF-473B-AB5D-F47A81C80DC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016F7B4B-E10A-426B-A3B4-6ADD4F914C0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lIns="182880" t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sz="1600"/>
              <a:t>Consider the problem of counting the number of occurrences of each word in a large collection of documents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sz="1600"/>
              <a:t>How would you do it in parallel ?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sz="16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For each word at a worker, reduce function locally add up counts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/>
              <a:t>Given input:  </a:t>
            </a:r>
            <a:r>
              <a:rPr lang="ja-JP" altLang="en-US"/>
              <a:t>“</a:t>
            </a:r>
            <a:r>
              <a:rPr lang="en-US" altLang="ja-JP"/>
              <a:t>One a penny, two a penny, hot cross buns.</a:t>
            </a:r>
            <a:r>
              <a:rPr lang="ja-JP" altLang="en-US"/>
              <a:t>”</a:t>
            </a:r>
            <a:r>
              <a:rPr lang="en-US" altLang="ja-JP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Records output by the map() function would be</a:t>
            </a:r>
          </a:p>
          <a:p>
            <a:pPr marL="1143000" lvl="2">
              <a:lnSpc>
                <a:spcPct val="90000"/>
              </a:lnSpc>
            </a:pPr>
            <a:r>
              <a:rPr lang="en-US" altLang="en-US"/>
              <a:t>(</a:t>
            </a:r>
            <a:r>
              <a:rPr lang="ja-JP" altLang="en-US"/>
              <a:t>“</a:t>
            </a:r>
            <a:r>
              <a:rPr lang="en-US" altLang="ja-JP"/>
              <a:t>One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a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penny</a:t>
            </a:r>
            <a:r>
              <a:rPr lang="ja-JP" altLang="en-US"/>
              <a:t>”</a:t>
            </a:r>
            <a:r>
              <a:rPr lang="en-US" altLang="ja-JP"/>
              <a:t>, 1),(</a:t>
            </a:r>
            <a:r>
              <a:rPr lang="ja-JP" altLang="en-US"/>
              <a:t>“</a:t>
            </a:r>
            <a:r>
              <a:rPr lang="en-US" altLang="ja-JP"/>
              <a:t>two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a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penny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hot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cross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buns</a:t>
            </a:r>
            <a:r>
              <a:rPr lang="ja-JP" altLang="en-US"/>
              <a:t>”</a:t>
            </a:r>
            <a:r>
              <a:rPr lang="en-US" altLang="ja-JP"/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Records output by reduce function would be 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/>
              <a:t>(</a:t>
            </a:r>
            <a:r>
              <a:rPr lang="ja-JP" altLang="en-US"/>
              <a:t>“</a:t>
            </a:r>
            <a:r>
              <a:rPr lang="en-US" altLang="ja-JP"/>
              <a:t>One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a</a:t>
            </a:r>
            <a:r>
              <a:rPr lang="ja-JP" altLang="en-US"/>
              <a:t>”</a:t>
            </a:r>
            <a:r>
              <a:rPr lang="en-US" altLang="ja-JP"/>
              <a:t>, 2), (</a:t>
            </a:r>
            <a:r>
              <a:rPr lang="ja-JP" altLang="en-US"/>
              <a:t>“</a:t>
            </a:r>
            <a:r>
              <a:rPr lang="en-US" altLang="ja-JP"/>
              <a:t>penny</a:t>
            </a:r>
            <a:r>
              <a:rPr lang="ja-JP" altLang="en-US"/>
              <a:t>”</a:t>
            </a:r>
            <a:r>
              <a:rPr lang="en-US" altLang="ja-JP"/>
              <a:t>, 2), (</a:t>
            </a:r>
            <a:r>
              <a:rPr lang="ja-JP" altLang="en-US"/>
              <a:t>“</a:t>
            </a:r>
            <a:r>
              <a:rPr lang="en-US" altLang="ja-JP"/>
              <a:t>two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hot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cross</a:t>
            </a:r>
            <a:r>
              <a:rPr lang="ja-JP" altLang="en-US"/>
              <a:t>”</a:t>
            </a:r>
            <a:r>
              <a:rPr lang="en-US" altLang="ja-JP"/>
              <a:t>, 1), (</a:t>
            </a:r>
            <a:r>
              <a:rPr lang="ja-JP" altLang="en-US"/>
              <a:t>“</a:t>
            </a:r>
            <a:r>
              <a:rPr lang="en-US" altLang="ja-JP"/>
              <a:t>buns</a:t>
            </a:r>
            <a:r>
              <a:rPr lang="ja-JP" altLang="en-US"/>
              <a:t>”</a:t>
            </a:r>
            <a:r>
              <a:rPr lang="en-US" altLang="ja-JP"/>
              <a:t>, 1)</a:t>
            </a:r>
            <a:endParaRPr lang="en-US" altLang="en-US" sz="16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F4C6-9441-4453-BBA5-970E5B6E15F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38DC1BD-D258-4BCE-B5FF-2C3688240E5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 b="1"/>
              <a:t>map(String input_key, String input_value):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>
                <a:solidFill>
                  <a:srgbClr val="3366FF"/>
                </a:solidFill>
              </a:rPr>
              <a:t>// input_key: document name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>
                <a:solidFill>
                  <a:srgbClr val="3366FF"/>
                </a:solidFill>
              </a:rPr>
              <a:t>// input_value: document contents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500"/>
              <a:t>for each word w in input_value: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500"/>
              <a:t>	Emit(w, "1");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>
                <a:solidFill>
                  <a:srgbClr val="3366FF"/>
                </a:solidFill>
              </a:rPr>
              <a:t> // Group by step done by system on key of intermediate Emit above,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>
                <a:solidFill>
                  <a:srgbClr val="3366FF"/>
                </a:solidFill>
              </a:rPr>
              <a:t> // and reduce called on list of values in each group.</a:t>
            </a:r>
            <a:br>
              <a:rPr lang="en-US" altLang="en-US" sz="1300">
                <a:solidFill>
                  <a:srgbClr val="3366FF"/>
                </a:solidFill>
              </a:rPr>
            </a:br>
            <a:endParaRPr lang="en-US" altLang="en-US" sz="1300">
              <a:solidFill>
                <a:srgbClr val="3366FF"/>
              </a:solidFill>
            </a:endParaRP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 b="1"/>
              <a:t>reduce(String output_key, Iterator intermediate_values):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>
                <a:solidFill>
                  <a:srgbClr val="3366FF"/>
                </a:solidFill>
              </a:rPr>
              <a:t>// output_key: a word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300">
                <a:solidFill>
                  <a:srgbClr val="3366FF"/>
                </a:solidFill>
              </a:rPr>
              <a:t>// output_values: a list of counts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500"/>
              <a:t>int result = 0;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500"/>
              <a:t>for each v in intermediate_values: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500"/>
              <a:t>	result += ParseInt(v);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sz="1500"/>
              <a:t>Output(result);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sz="17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4A928CE-DF10-4335-AFC3-92F98B24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Parallel Processing of MapReduce Job</a:t>
            </a:r>
          </a:p>
        </p:txBody>
      </p:sp>
      <p:grpSp>
        <p:nvGrpSpPr>
          <p:cNvPr id="26626" name="Group 3">
            <a:extLst>
              <a:ext uri="{FF2B5EF4-FFF2-40B4-BE49-F238E27FC236}">
                <a16:creationId xmlns:a16="http://schemas.microsoft.com/office/drawing/2014/main" id="{CCD9589F-0E65-4CB6-B33A-6C17D322E2CD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889000"/>
            <a:ext cx="8572500" cy="5229225"/>
            <a:chOff x="332" y="861"/>
            <a:chExt cx="5904" cy="3557"/>
          </a:xfrm>
        </p:grpSpPr>
        <p:sp>
          <p:nvSpPr>
            <p:cNvPr id="309252" name="Oval 4">
              <a:extLst>
                <a:ext uri="{FF2B5EF4-FFF2-40B4-BE49-F238E27FC236}">
                  <a16:creationId xmlns:a16="http://schemas.microsoft.com/office/drawing/2014/main" id="{DB5E1A5C-8F77-4BF3-856A-D5F2B0F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User</a:t>
              </a: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Program</a:t>
              </a:r>
            </a:p>
          </p:txBody>
        </p:sp>
        <p:sp>
          <p:nvSpPr>
            <p:cNvPr id="309253" name="Oval 5">
              <a:extLst>
                <a:ext uri="{FF2B5EF4-FFF2-40B4-BE49-F238E27FC236}">
                  <a16:creationId xmlns:a16="http://schemas.microsoft.com/office/drawing/2014/main" id="{6F054582-EA7A-4BC1-A57E-E0DBE64D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54" name="Oval 6">
              <a:extLst>
                <a:ext uri="{FF2B5EF4-FFF2-40B4-BE49-F238E27FC236}">
                  <a16:creationId xmlns:a16="http://schemas.microsoft.com/office/drawing/2014/main" id="{ED4D9AA6-CA8D-4826-B48F-A1D0288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Master</a:t>
              </a:r>
            </a:p>
          </p:txBody>
        </p:sp>
        <p:sp>
          <p:nvSpPr>
            <p:cNvPr id="309255" name="Oval 7">
              <a:extLst>
                <a:ext uri="{FF2B5EF4-FFF2-40B4-BE49-F238E27FC236}">
                  <a16:creationId xmlns:a16="http://schemas.microsoft.com/office/drawing/2014/main" id="{68592EDF-235E-4F85-8DC6-FB83F65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1</a:t>
              </a:r>
            </a:p>
          </p:txBody>
        </p:sp>
        <p:sp>
          <p:nvSpPr>
            <p:cNvPr id="309256" name="Oval 8">
              <a:extLst>
                <a:ext uri="{FF2B5EF4-FFF2-40B4-BE49-F238E27FC236}">
                  <a16:creationId xmlns:a16="http://schemas.microsoft.com/office/drawing/2014/main" id="{F4153D64-6C67-4EFE-9D8A-CA41719E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2</a:t>
              </a:r>
            </a:p>
          </p:txBody>
        </p:sp>
        <p:sp>
          <p:nvSpPr>
            <p:cNvPr id="309257" name="Oval 9">
              <a:extLst>
                <a:ext uri="{FF2B5EF4-FFF2-40B4-BE49-F238E27FC236}">
                  <a16:creationId xmlns:a16="http://schemas.microsoft.com/office/drawing/2014/main" id="{EE653D61-73E0-42C1-A769-350EBFD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n</a:t>
              </a:r>
            </a:p>
          </p:txBody>
        </p:sp>
        <p:sp>
          <p:nvSpPr>
            <p:cNvPr id="309258" name="Line 10">
              <a:extLst>
                <a:ext uri="{FF2B5EF4-FFF2-40B4-BE49-F238E27FC236}">
                  <a16:creationId xmlns:a16="http://schemas.microsoft.com/office/drawing/2014/main" id="{5891F3FA-2857-41C9-8BB1-20F6BF8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59" name="Text Box 11">
              <a:extLst>
                <a:ext uri="{FF2B5EF4-FFF2-40B4-BE49-F238E27FC236}">
                  <a16:creationId xmlns:a16="http://schemas.microsoft.com/office/drawing/2014/main" id="{18EF09F5-2343-4A57-B225-CCF28264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941"/>
              <a:ext cx="62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map</a:t>
              </a:r>
            </a:p>
          </p:txBody>
        </p:sp>
        <p:sp>
          <p:nvSpPr>
            <p:cNvPr id="309260" name="Text Box 12">
              <a:extLst>
                <a:ext uri="{FF2B5EF4-FFF2-40B4-BE49-F238E27FC236}">
                  <a16:creationId xmlns:a16="http://schemas.microsoft.com/office/drawing/2014/main" id="{B774AE92-2FCE-4A19-B180-2AC72C7D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reduce</a:t>
              </a:r>
            </a:p>
          </p:txBody>
        </p:sp>
        <p:sp>
          <p:nvSpPr>
            <p:cNvPr id="309261" name="Text Box 13">
              <a:extLst>
                <a:ext uri="{FF2B5EF4-FFF2-40B4-BE49-F238E27FC236}">
                  <a16:creationId xmlns:a16="http://schemas.microsoft.com/office/drawing/2014/main" id="{F4A0098A-C568-4C43-83D6-B216E02B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70"/>
              <a:ext cx="47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read</a:t>
              </a:r>
            </a:p>
          </p:txBody>
        </p:sp>
        <p:sp>
          <p:nvSpPr>
            <p:cNvPr id="309262" name="Rectangle 14">
              <a:extLst>
                <a:ext uri="{FF2B5EF4-FFF2-40B4-BE49-F238E27FC236}">
                  <a16:creationId xmlns:a16="http://schemas.microsoft.com/office/drawing/2014/main" id="{C2BA2F9F-9746-47E1-BA0F-B3D7FD55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3" name="Rectangle 15">
              <a:extLst>
                <a:ext uri="{FF2B5EF4-FFF2-40B4-BE49-F238E27FC236}">
                  <a16:creationId xmlns:a16="http://schemas.microsoft.com/office/drawing/2014/main" id="{8900BE61-0C6E-4C74-8794-6DAF61FE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4" name="Rectangle 16">
              <a:extLst>
                <a:ext uri="{FF2B5EF4-FFF2-40B4-BE49-F238E27FC236}">
                  <a16:creationId xmlns:a16="http://schemas.microsoft.com/office/drawing/2014/main" id="{FA128259-348F-49F5-83FF-2D812A98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5" name="Rectangle 17">
              <a:extLst>
                <a:ext uri="{FF2B5EF4-FFF2-40B4-BE49-F238E27FC236}">
                  <a16:creationId xmlns:a16="http://schemas.microsoft.com/office/drawing/2014/main" id="{A45C495F-7657-4C23-B5DE-42F99F82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6" name="Rectangle 18">
              <a:extLst>
                <a:ext uri="{FF2B5EF4-FFF2-40B4-BE49-F238E27FC236}">
                  <a16:creationId xmlns:a16="http://schemas.microsoft.com/office/drawing/2014/main" id="{A688D023-DFA3-489F-9C7F-DAED0CA1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7" name="Rectangle 19">
              <a:extLst>
                <a:ext uri="{FF2B5EF4-FFF2-40B4-BE49-F238E27FC236}">
                  <a16:creationId xmlns:a16="http://schemas.microsoft.com/office/drawing/2014/main" id="{D562D02B-1F7C-42FE-93D3-C2534494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8" name="Text Box 20">
              <a:extLst>
                <a:ext uri="{FF2B5EF4-FFF2-40B4-BE49-F238E27FC236}">
                  <a16:creationId xmlns:a16="http://schemas.microsoft.com/office/drawing/2014/main" id="{AB3D380F-CB38-4B4A-9ACB-D1281F25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093"/>
              <a:ext cx="520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local</a:t>
              </a:r>
            </a:p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69" name="Text Box 21">
              <a:extLst>
                <a:ext uri="{FF2B5EF4-FFF2-40B4-BE49-F238E27FC236}">
                  <a16:creationId xmlns:a16="http://schemas.microsoft.com/office/drawing/2014/main" id="{3DFEA383-A48D-4B89-B238-D19FB9A4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608"/>
              <a:ext cx="96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Remote </a:t>
              </a:r>
            </a:p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Read, Sort</a:t>
              </a:r>
            </a:p>
          </p:txBody>
        </p:sp>
        <p:sp>
          <p:nvSpPr>
            <p:cNvPr id="309270" name="Rectangle 22">
              <a:extLst>
                <a:ext uri="{FF2B5EF4-FFF2-40B4-BE49-F238E27FC236}">
                  <a16:creationId xmlns:a16="http://schemas.microsoft.com/office/drawing/2014/main" id="{C069B14C-718D-48F0-9A87-9F7A7FA6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1</a:t>
              </a:r>
            </a:p>
          </p:txBody>
        </p:sp>
        <p:sp>
          <p:nvSpPr>
            <p:cNvPr id="309271" name="Text Box 23">
              <a:extLst>
                <a:ext uri="{FF2B5EF4-FFF2-40B4-BE49-F238E27FC236}">
                  <a16:creationId xmlns:a16="http://schemas.microsoft.com/office/drawing/2014/main" id="{562F4B21-9E09-4363-9F20-ED2A4338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2706"/>
              <a:ext cx="5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72" name="Rectangle 24">
              <a:extLst>
                <a:ext uri="{FF2B5EF4-FFF2-40B4-BE49-F238E27FC236}">
                  <a16:creationId xmlns:a16="http://schemas.microsoft.com/office/drawing/2014/main" id="{FD69F37C-C3E3-4228-AC47-0DEA18C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1</a:t>
              </a:r>
            </a:p>
          </p:txBody>
        </p:sp>
        <p:sp>
          <p:nvSpPr>
            <p:cNvPr id="309273" name="Rectangle 25">
              <a:extLst>
                <a:ext uri="{FF2B5EF4-FFF2-40B4-BE49-F238E27FC236}">
                  <a16:creationId xmlns:a16="http://schemas.microsoft.com/office/drawing/2014/main" id="{07B99B9F-66EE-4B28-9860-C4559B7B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2</a:t>
              </a:r>
            </a:p>
          </p:txBody>
        </p:sp>
        <p:sp>
          <p:nvSpPr>
            <p:cNvPr id="309274" name="Text Box 26">
              <a:extLst>
                <a:ext uri="{FF2B5EF4-FFF2-40B4-BE49-F238E27FC236}">
                  <a16:creationId xmlns:a16="http://schemas.microsoft.com/office/drawing/2014/main" id="{81CA0A76-CFE0-4329-B70B-1ADE429A0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941"/>
              <a:ext cx="921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Input file </a:t>
              </a:r>
            </a:p>
            <a:p>
              <a:pPr eaLnBrk="1" hangingPunct="1">
                <a:buSzPct val="100000"/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cxnSp>
          <p:nvCxnSpPr>
            <p:cNvPr id="309275" name="AutoShape 27">
              <a:extLst>
                <a:ext uri="{FF2B5EF4-FFF2-40B4-BE49-F238E27FC236}">
                  <a16:creationId xmlns:a16="http://schemas.microsoft.com/office/drawing/2014/main" id="{BE2E794E-0FB8-423C-BE95-45853E4A53C8}"/>
                </a:ext>
              </a:extLst>
            </p:cNvPr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6" name="AutoShape 28">
              <a:extLst>
                <a:ext uri="{FF2B5EF4-FFF2-40B4-BE49-F238E27FC236}">
                  <a16:creationId xmlns:a16="http://schemas.microsoft.com/office/drawing/2014/main" id="{8A128F89-8BDD-47CF-9BE5-8C72FA3C82F4}"/>
                </a:ext>
              </a:extLst>
            </p:cNvPr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7" name="AutoShape 29">
              <a:extLst>
                <a:ext uri="{FF2B5EF4-FFF2-40B4-BE49-F238E27FC236}">
                  <a16:creationId xmlns:a16="http://schemas.microsoft.com/office/drawing/2014/main" id="{DCED0DDF-BE43-40A4-8E8B-DDAF5BFA175B}"/>
                </a:ext>
              </a:extLst>
            </p:cNvPr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8" name="AutoShape 30">
              <a:extLst>
                <a:ext uri="{FF2B5EF4-FFF2-40B4-BE49-F238E27FC236}">
                  <a16:creationId xmlns:a16="http://schemas.microsoft.com/office/drawing/2014/main" id="{BA85673E-177C-4EB7-8E06-209BB822E3FE}"/>
                </a:ext>
              </a:extLst>
            </p:cNvPr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79" name="Text Box 31">
              <a:extLst>
                <a:ext uri="{FF2B5EF4-FFF2-40B4-BE49-F238E27FC236}">
                  <a16:creationId xmlns:a16="http://schemas.microsoft.com/office/drawing/2014/main" id="{60198F65-49E0-4BD1-87F1-04950010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" y="3950"/>
              <a:ext cx="109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Output files</a:t>
              </a:r>
            </a:p>
          </p:txBody>
        </p:sp>
        <p:sp>
          <p:nvSpPr>
            <p:cNvPr id="309280" name="Line 32">
              <a:extLst>
                <a:ext uri="{FF2B5EF4-FFF2-40B4-BE49-F238E27FC236}">
                  <a16:creationId xmlns:a16="http://schemas.microsoft.com/office/drawing/2014/main" id="{33571F79-5795-4E91-AE2F-1660805A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81" name="Oval 33">
              <a:extLst>
                <a:ext uri="{FF2B5EF4-FFF2-40B4-BE49-F238E27FC236}">
                  <a16:creationId xmlns:a16="http://schemas.microsoft.com/office/drawing/2014/main" id="{186C581D-1A9F-46DA-BDAC-96A7660D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82" name="Oval 34">
              <a:extLst>
                <a:ext uri="{FF2B5EF4-FFF2-40B4-BE49-F238E27FC236}">
                  <a16:creationId xmlns:a16="http://schemas.microsoft.com/office/drawing/2014/main" id="{BF4CE2BC-011C-4075-B918-A520A384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m</a:t>
              </a:r>
            </a:p>
          </p:txBody>
        </p:sp>
        <p:cxnSp>
          <p:nvCxnSpPr>
            <p:cNvPr id="309283" name="AutoShape 35">
              <a:extLst>
                <a:ext uri="{FF2B5EF4-FFF2-40B4-BE49-F238E27FC236}">
                  <a16:creationId xmlns:a16="http://schemas.microsoft.com/office/drawing/2014/main" id="{6FB9A4A1-33F8-4D7D-AA30-9E7FA2583805}"/>
                </a:ext>
              </a:extLst>
            </p:cNvPr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4" name="AutoShape 36">
              <a:extLst>
                <a:ext uri="{FF2B5EF4-FFF2-40B4-BE49-F238E27FC236}">
                  <a16:creationId xmlns:a16="http://schemas.microsoft.com/office/drawing/2014/main" id="{66BB84B8-C277-4BC7-AAF5-5DCAE3DC50AA}"/>
                </a:ext>
              </a:extLst>
            </p:cNvPr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5" name="AutoShape 37">
              <a:extLst>
                <a:ext uri="{FF2B5EF4-FFF2-40B4-BE49-F238E27FC236}">
                  <a16:creationId xmlns:a16="http://schemas.microsoft.com/office/drawing/2014/main" id="{E86662F8-0999-431F-9471-21FC0A94EC64}"/>
                </a:ext>
              </a:extLst>
            </p:cNvPr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6" name="AutoShape 38">
              <a:extLst>
                <a:ext uri="{FF2B5EF4-FFF2-40B4-BE49-F238E27FC236}">
                  <a16:creationId xmlns:a16="http://schemas.microsoft.com/office/drawing/2014/main" id="{3F89A0ED-F613-42C3-8D50-5028EA7FCB14}"/>
                </a:ext>
              </a:extLst>
            </p:cNvPr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7" name="AutoShape 39">
              <a:extLst>
                <a:ext uri="{FF2B5EF4-FFF2-40B4-BE49-F238E27FC236}">
                  <a16:creationId xmlns:a16="http://schemas.microsoft.com/office/drawing/2014/main" id="{5067BBBA-EA70-4621-BC9C-7EF2BB9CFCF9}"/>
                </a:ext>
              </a:extLst>
            </p:cNvPr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8" name="AutoShape 40">
              <a:extLst>
                <a:ext uri="{FF2B5EF4-FFF2-40B4-BE49-F238E27FC236}">
                  <a16:creationId xmlns:a16="http://schemas.microsoft.com/office/drawing/2014/main" id="{6C67A541-4C81-4D1D-9925-64119E926899}"/>
                </a:ext>
              </a:extLst>
            </p:cNvPr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9" name="AutoShape 41">
              <a:extLst>
                <a:ext uri="{FF2B5EF4-FFF2-40B4-BE49-F238E27FC236}">
                  <a16:creationId xmlns:a16="http://schemas.microsoft.com/office/drawing/2014/main" id="{41ED9AFE-BEF6-472B-8198-2578309A6EB0}"/>
                </a:ext>
              </a:extLst>
            </p:cNvPr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0" name="AutoShape 42">
              <a:extLst>
                <a:ext uri="{FF2B5EF4-FFF2-40B4-BE49-F238E27FC236}">
                  <a16:creationId xmlns:a16="http://schemas.microsoft.com/office/drawing/2014/main" id="{F9042F20-23CD-4F93-872F-A87978EB88D1}"/>
                </a:ext>
              </a:extLst>
            </p:cNvPr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1" name="AutoShape 43">
              <a:extLst>
                <a:ext uri="{FF2B5EF4-FFF2-40B4-BE49-F238E27FC236}">
                  <a16:creationId xmlns:a16="http://schemas.microsoft.com/office/drawing/2014/main" id="{956CC521-1DB2-4EA1-B3DA-7BA63DE3F3EF}"/>
                </a:ext>
              </a:extLst>
            </p:cNvPr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2" name="AutoShape 44">
              <a:extLst>
                <a:ext uri="{FF2B5EF4-FFF2-40B4-BE49-F238E27FC236}">
                  <a16:creationId xmlns:a16="http://schemas.microsoft.com/office/drawing/2014/main" id="{BA56C54A-47AE-4119-B7C1-E752736290B0}"/>
                </a:ext>
              </a:extLst>
            </p:cNvPr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3" name="Rectangle 45">
              <a:extLst>
                <a:ext uri="{FF2B5EF4-FFF2-40B4-BE49-F238E27FC236}">
                  <a16:creationId xmlns:a16="http://schemas.microsoft.com/office/drawing/2014/main" id="{385A3EA6-0C34-47B9-955F-7CB5364B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n</a:t>
              </a:r>
            </a:p>
          </p:txBody>
        </p:sp>
        <p:cxnSp>
          <p:nvCxnSpPr>
            <p:cNvPr id="309294" name="AutoShape 46">
              <a:extLst>
                <a:ext uri="{FF2B5EF4-FFF2-40B4-BE49-F238E27FC236}">
                  <a16:creationId xmlns:a16="http://schemas.microsoft.com/office/drawing/2014/main" id="{75DD4053-8C45-413C-A6B7-59700A74A42A}"/>
                </a:ext>
              </a:extLst>
            </p:cNvPr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5" name="AutoShape 47">
              <a:extLst>
                <a:ext uri="{FF2B5EF4-FFF2-40B4-BE49-F238E27FC236}">
                  <a16:creationId xmlns:a16="http://schemas.microsoft.com/office/drawing/2014/main" id="{8B867E22-F228-4864-A9AA-C269E3486DB9}"/>
                </a:ext>
              </a:extLst>
            </p:cNvPr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6" name="AutoShape 48">
              <a:extLst>
                <a:ext uri="{FF2B5EF4-FFF2-40B4-BE49-F238E27FC236}">
                  <a16:creationId xmlns:a16="http://schemas.microsoft.com/office/drawing/2014/main" id="{A44C187C-214F-417F-939F-E76777C30A35}"/>
                </a:ext>
              </a:extLst>
            </p:cNvPr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7" name="AutoShape 49">
              <a:extLst>
                <a:ext uri="{FF2B5EF4-FFF2-40B4-BE49-F238E27FC236}">
                  <a16:creationId xmlns:a16="http://schemas.microsoft.com/office/drawing/2014/main" id="{2D4E037E-0280-404C-8A04-0790E882F724}"/>
                </a:ext>
              </a:extLst>
            </p:cNvPr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8" name="Rectangle 50">
              <a:extLst>
                <a:ext uri="{FF2B5EF4-FFF2-40B4-BE49-F238E27FC236}">
                  <a16:creationId xmlns:a16="http://schemas.microsoft.com/office/drawing/2014/main" id="{83B3CA40-AF66-4FFA-9A82-CFC18B2E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2</a:t>
              </a:r>
            </a:p>
          </p:txBody>
        </p:sp>
        <p:sp>
          <p:nvSpPr>
            <p:cNvPr id="309299" name="Rectangle 51">
              <a:extLst>
                <a:ext uri="{FF2B5EF4-FFF2-40B4-BE49-F238E27FC236}">
                  <a16:creationId xmlns:a16="http://schemas.microsoft.com/office/drawing/2014/main" id="{4087ADAC-A3E8-42E0-B497-947A3B4D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m</a:t>
              </a:r>
            </a:p>
          </p:txBody>
        </p:sp>
        <p:cxnSp>
          <p:nvCxnSpPr>
            <p:cNvPr id="309300" name="AutoShape 52">
              <a:extLst>
                <a:ext uri="{FF2B5EF4-FFF2-40B4-BE49-F238E27FC236}">
                  <a16:creationId xmlns:a16="http://schemas.microsoft.com/office/drawing/2014/main" id="{BC98A009-5EC7-400D-BAB1-ACC399DF5224}"/>
                </a:ext>
              </a:extLst>
            </p:cNvPr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1" name="AutoShape 53">
              <a:extLst>
                <a:ext uri="{FF2B5EF4-FFF2-40B4-BE49-F238E27FC236}">
                  <a16:creationId xmlns:a16="http://schemas.microsoft.com/office/drawing/2014/main" id="{C966632F-179C-431A-8074-BD2FE24A8EF2}"/>
                </a:ext>
              </a:extLst>
            </p:cNvPr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2" name="AutoShape 54">
              <a:extLst>
                <a:ext uri="{FF2B5EF4-FFF2-40B4-BE49-F238E27FC236}">
                  <a16:creationId xmlns:a16="http://schemas.microsoft.com/office/drawing/2014/main" id="{48677EDF-0F4B-475F-9A30-E3DC3DC02B2C}"/>
                </a:ext>
              </a:extLst>
            </p:cNvPr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3" name="AutoShape 55">
              <a:extLst>
                <a:ext uri="{FF2B5EF4-FFF2-40B4-BE49-F238E27FC236}">
                  <a16:creationId xmlns:a16="http://schemas.microsoft.com/office/drawing/2014/main" id="{4C0AE093-CAEB-4E31-9952-8B38A87DFCD4}"/>
                </a:ext>
              </a:extLst>
            </p:cNvPr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04" name="Line 56">
              <a:extLst>
                <a:ext uri="{FF2B5EF4-FFF2-40B4-BE49-F238E27FC236}">
                  <a16:creationId xmlns:a16="http://schemas.microsoft.com/office/drawing/2014/main" id="{C918976C-1F60-45FC-A4B9-CBDCAD5C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5" name="Line 57">
              <a:extLst>
                <a:ext uri="{FF2B5EF4-FFF2-40B4-BE49-F238E27FC236}">
                  <a16:creationId xmlns:a16="http://schemas.microsoft.com/office/drawing/2014/main" id="{D239BA16-24FA-47DA-9D6F-4E6124F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6" name="Line 58">
              <a:extLst>
                <a:ext uri="{FF2B5EF4-FFF2-40B4-BE49-F238E27FC236}">
                  <a16:creationId xmlns:a16="http://schemas.microsoft.com/office/drawing/2014/main" id="{14513CD6-C307-453E-BE63-07EF58A0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7" name="Line 59">
              <a:extLst>
                <a:ext uri="{FF2B5EF4-FFF2-40B4-BE49-F238E27FC236}">
                  <a16:creationId xmlns:a16="http://schemas.microsoft.com/office/drawing/2014/main" id="{62CE4BD6-6B95-492A-A8F7-8D3942C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8" name="Line 60">
              <a:extLst>
                <a:ext uri="{FF2B5EF4-FFF2-40B4-BE49-F238E27FC236}">
                  <a16:creationId xmlns:a16="http://schemas.microsoft.com/office/drawing/2014/main" id="{17509D79-80B2-425D-BA78-BBF683ED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9" name="Rectangle 61">
              <a:extLst>
                <a:ext uri="{FF2B5EF4-FFF2-40B4-BE49-F238E27FC236}">
                  <a16:creationId xmlns:a16="http://schemas.microsoft.com/office/drawing/2014/main" id="{9269E5C0-9D1F-4916-A51A-7CED79D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3</a:t>
              </a:r>
            </a:p>
          </p:txBody>
        </p:sp>
        <p:cxnSp>
          <p:nvCxnSpPr>
            <p:cNvPr id="309310" name="AutoShape 62">
              <a:extLst>
                <a:ext uri="{FF2B5EF4-FFF2-40B4-BE49-F238E27FC236}">
                  <a16:creationId xmlns:a16="http://schemas.microsoft.com/office/drawing/2014/main" id="{64CA5554-F62F-4079-9553-0CD3952EC229}"/>
                </a:ext>
              </a:extLst>
            </p:cNvPr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1" name="Rectangle 63">
              <a:extLst>
                <a:ext uri="{FF2B5EF4-FFF2-40B4-BE49-F238E27FC236}">
                  <a16:creationId xmlns:a16="http://schemas.microsoft.com/office/drawing/2014/main" id="{2A767D47-51BC-45FC-BBF1-890129A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4</a:t>
              </a:r>
            </a:p>
          </p:txBody>
        </p:sp>
        <p:cxnSp>
          <p:nvCxnSpPr>
            <p:cNvPr id="309312" name="AutoShape 64">
              <a:extLst>
                <a:ext uri="{FF2B5EF4-FFF2-40B4-BE49-F238E27FC236}">
                  <a16:creationId xmlns:a16="http://schemas.microsoft.com/office/drawing/2014/main" id="{D715FF0B-A63E-4108-A308-0A2D0A94F459}"/>
                </a:ext>
              </a:extLst>
            </p:cNvPr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3" name="Text Box 65">
              <a:extLst>
                <a:ext uri="{FF2B5EF4-FFF2-40B4-BE49-F238E27FC236}">
                  <a16:creationId xmlns:a16="http://schemas.microsoft.com/office/drawing/2014/main" id="{A902FC9F-3395-4DDC-851F-38BB3F94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941"/>
              <a:ext cx="1163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Intermediate</a:t>
              </a:r>
            </a:p>
            <a:p>
              <a:pPr eaLnBrk="1" hangingPunct="1">
                <a:buSzPct val="100000"/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309314" name="Text Box 66">
              <a:extLst>
                <a:ext uri="{FF2B5EF4-FFF2-40B4-BE49-F238E27FC236}">
                  <a16:creationId xmlns:a16="http://schemas.microsoft.com/office/drawing/2014/main" id="{EBF8BD63-F903-4814-98F8-971BCF0D1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306"/>
              <a:ext cx="4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5" name="Text Box 67">
              <a:extLst>
                <a:ext uri="{FF2B5EF4-FFF2-40B4-BE49-F238E27FC236}">
                  <a16:creationId xmlns:a16="http://schemas.microsoft.com/office/drawing/2014/main" id="{73FF36F4-068A-452D-9030-627465E5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84"/>
              <a:ext cx="4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6" name="Text Box 68">
              <a:extLst>
                <a:ext uri="{FF2B5EF4-FFF2-40B4-BE49-F238E27FC236}">
                  <a16:creationId xmlns:a16="http://schemas.microsoft.com/office/drawing/2014/main" id="{1556D1FD-74E9-4675-A78D-5A0921983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307"/>
              <a:ext cx="4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7" name="Line 69">
              <a:extLst>
                <a:ext uri="{FF2B5EF4-FFF2-40B4-BE49-F238E27FC236}">
                  <a16:creationId xmlns:a16="http://schemas.microsoft.com/office/drawing/2014/main" id="{5AD6242A-D067-447C-9394-598D3144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E522A25-E50E-41FD-9E8B-B1693659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Hadoop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C841518-537F-455B-B851-E57412C9C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Google pioneered map-reduce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Hadoop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Hadoop uses Hadoop File System (HDFS)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File blocks partitioned across many machines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Blocks are replicated so data is not lost/unavailable if a machine crashes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Central </a:t>
            </a:r>
            <a:r>
              <a:rPr lang="ja-JP" altLang="en-US"/>
              <a:t>“</a:t>
            </a:r>
            <a:r>
              <a:rPr lang="en-US" altLang="ja-JP"/>
              <a:t>name node</a:t>
            </a:r>
            <a:r>
              <a:rPr lang="ja-JP" altLang="en-US"/>
              <a:t>”</a:t>
            </a:r>
            <a:r>
              <a:rPr lang="en-US" altLang="ja-JP"/>
              <a:t> provides metadata such as which blocks are contained in which files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AEC347E-5EC0-4B82-A1EC-0C5D8663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8CCE61B-5281-4882-8F39-31B5F517A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 in Hadoop</a:t>
            </a:r>
          </a:p>
          <a:p>
            <a:pPr lvl="1"/>
            <a:r>
              <a:rPr lang="en-US" altLang="en-US"/>
              <a:t>Generic Mapper and Reducer interfaces both take four type arguments, that specify the types of the</a:t>
            </a:r>
          </a:p>
          <a:p>
            <a:pPr lvl="2"/>
            <a:r>
              <a:rPr lang="en-US" altLang="en-US"/>
              <a:t>input key, input value, output key and output value</a:t>
            </a:r>
          </a:p>
          <a:p>
            <a:pPr lvl="1"/>
            <a:r>
              <a:rPr lang="en-US" altLang="en-US"/>
              <a:t>Map class in next slide implements the Mapper interface</a:t>
            </a:r>
          </a:p>
          <a:p>
            <a:pPr lvl="2"/>
            <a:r>
              <a:rPr lang="en-US" altLang="en-US"/>
              <a:t>Map input key is of type LongWritable, i.e. a long integer</a:t>
            </a:r>
          </a:p>
          <a:p>
            <a:pPr lvl="2"/>
            <a:r>
              <a:rPr lang="en-US" altLang="en-US"/>
              <a:t>Map input value which is (all or part of) a document, is of type Text.</a:t>
            </a:r>
          </a:p>
          <a:p>
            <a:pPr lvl="2"/>
            <a:r>
              <a:rPr lang="en-US" altLang="en-US"/>
              <a:t>Map output key is of type Text, since the key is a word,</a:t>
            </a:r>
          </a:p>
          <a:p>
            <a:pPr lvl="2"/>
            <a:r>
              <a:rPr lang="en-US" altLang="en-US"/>
              <a:t>Map output value is of type IntWritable, which is an integer value.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374A518-8740-42FB-BF0C-688E014F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Hadoop Code in Java: Map Function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CAB03F58-56B0-4775-8E98-E15B62F37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600"/>
              <a:t>public static class Map extends Mapper&lt;LongWritable, Text, Text, IntWritable&gt; 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private final static IntWritable one = new IntWritable(1);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private Text word = new Text();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public void map(LongWritable key, Text value, Context context)  </a:t>
            </a:r>
            <a:br>
              <a:rPr lang="en-US" altLang="en-US" sz="1600"/>
            </a:br>
            <a:r>
              <a:rPr lang="en-US" altLang="en-US" sz="1600"/>
              <a:t>        throws IOException, InterruptedException 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     String line = value.toString();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     StringTokenizer tokenizer = new StringTokenizer(line);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     while (tokenizer.hasMoreTokens()) {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             word.set(tokenizer.nextToken());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             context.write(word, one);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}</a:t>
            </a:r>
          </a:p>
          <a:p>
            <a:pPr>
              <a:buFont typeface="Monotype Sorts" charset="2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962AC1A-5D47-4EDE-998E-744A3767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Hadoop Code in Java: Reduce Function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6176BFD-0793-4DE0-97C6-6DD9810E7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public static class Reduce extends Reducer&lt;Text, IntWritable, Text, IntWritable&gt; {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public void reduce(Text key, Iterable&lt;IntWritable&gt; values, </a:t>
            </a:r>
            <a:br>
              <a:rPr lang="en-US" altLang="en-US"/>
            </a:br>
            <a:r>
              <a:rPr lang="en-US" altLang="en-US"/>
              <a:t>        Context context)  throws IOException, InterruptedException 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int sum = 0;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for (IntWritable val : values) {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sum += val.get();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context.write(key, new IntWritable(sum));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/>
              <a:t>}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78BC75D-9144-4252-963A-6F9C48196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Hadoop Job Parameters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3025BA0-04D7-43DB-A981-3387C233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classes that contain the map and reduce functions for the job</a:t>
            </a:r>
          </a:p>
          <a:p>
            <a:pPr lvl="1"/>
            <a:r>
              <a:rPr lang="en-US" altLang="en-US"/>
              <a:t>set by methods setMapperClass() and setReducerClass()</a:t>
            </a:r>
          </a:p>
          <a:p>
            <a:r>
              <a:rPr lang="en-US" altLang="en-US"/>
              <a:t>The types of the job</a:t>
            </a:r>
            <a:r>
              <a:rPr lang="ja-JP" altLang="en-US"/>
              <a:t>’</a:t>
            </a:r>
            <a:r>
              <a:rPr lang="en-US" altLang="ja-JP"/>
              <a:t>s output key and values</a:t>
            </a:r>
          </a:p>
          <a:p>
            <a:pPr lvl="1"/>
            <a:r>
              <a:rPr lang="en-US" altLang="en-US"/>
              <a:t>set by methods setOutputKeyClass() and setOutputValueClass()</a:t>
            </a:r>
          </a:p>
          <a:p>
            <a:r>
              <a:rPr lang="en-US" altLang="en-US"/>
              <a:t>The input format of the job</a:t>
            </a:r>
          </a:p>
          <a:p>
            <a:pPr lvl="1"/>
            <a:r>
              <a:rPr lang="en-US" altLang="en-US"/>
              <a:t> set by method job.setInputFormatClass()</a:t>
            </a:r>
          </a:p>
          <a:p>
            <a:pPr lvl="2"/>
            <a:r>
              <a:rPr lang="en-US" altLang="en-US"/>
              <a:t>Default input format in Hadoop is the TextInputFormat, </a:t>
            </a:r>
          </a:p>
          <a:p>
            <a:pPr lvl="3"/>
            <a:r>
              <a:rPr lang="en-US" altLang="en-US"/>
              <a:t>map key whose value is a byte offset into the file, and </a:t>
            </a:r>
          </a:p>
          <a:p>
            <a:pPr lvl="3"/>
            <a:r>
              <a:rPr lang="en-US" altLang="en-US"/>
              <a:t>map value is the contents of one line of the file</a:t>
            </a:r>
          </a:p>
          <a:p>
            <a:r>
              <a:rPr lang="en-US" altLang="en-US"/>
              <a:t>The directories where the input files are stored, and where the output files must be created</a:t>
            </a:r>
          </a:p>
          <a:p>
            <a:pPr lvl="1"/>
            <a:r>
              <a:rPr lang="en-US" altLang="en-US"/>
              <a:t> set by addInputPath() and addOutputPath()</a:t>
            </a:r>
          </a:p>
          <a:p>
            <a:r>
              <a:rPr lang="en-US" altLang="en-US"/>
              <a:t>And many more parameters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C676EB3-D23B-4ADC-9CE5-8E79699B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Hadoop Code in Java: Overall Program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A67B7181-0818-4C41-9E87-EEB7AE865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public class WordCount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public static void main(String[] args) throws Exception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Configuration conf = new Configuration();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 job = new Job(conf, "wordcount");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job.setOutputKeyClass(Text.class);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job.setOutputValueClass(IntWritable.class);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job.setMapperClass(Map.class);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job.setReducerClass(Reduce.class);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job.setInputFormatClass(TextInputFormat.class);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job.setOutputFormatClass(TextOutputFormat.class);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FileInputFormat.addInputPath(job, new Path(args[0]));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FileOutputFormat.setOutputPath(job, new Path(args[1]));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    job.waitForCompletion(true);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 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>
            <a:extLst>
              <a:ext uri="{FF2B5EF4-FFF2-40B4-BE49-F238E27FC236}">
                <a16:creationId xmlns:a16="http://schemas.microsoft.com/office/drawing/2014/main" id="{29D51791-9289-4197-A009-0490BC13BC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Chapter X: Big Data</a:t>
            </a:r>
          </a:p>
        </p:txBody>
      </p:sp>
      <p:sp>
        <p:nvSpPr>
          <p:cNvPr id="7170" name="Rectangle 5">
            <a:extLst>
              <a:ext uri="{FF2B5EF4-FFF2-40B4-BE49-F238E27FC236}">
                <a16:creationId xmlns:a16="http://schemas.microsoft.com/office/drawing/2014/main" id="{3F864F2C-04C5-446F-B1D5-67E6B19183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Map Reduce</a:t>
            </a:r>
          </a:p>
          <a:p>
            <a:pPr lvl="1"/>
            <a:r>
              <a:rPr lang="en-US" altLang="en-US"/>
              <a:t>Parallel Data Storage using Distributed File Systems</a:t>
            </a:r>
          </a:p>
          <a:p>
            <a:pPr lvl="1"/>
            <a:r>
              <a:rPr lang="en-US" altLang="en-US"/>
              <a:t>The Map reduce paradigm</a:t>
            </a:r>
          </a:p>
          <a:p>
            <a:pPr lvl="1"/>
            <a:r>
              <a:rPr lang="en-US" altLang="en-US"/>
              <a:t>Hadoop</a:t>
            </a:r>
          </a:p>
          <a:p>
            <a:r>
              <a:rPr lang="en-US" altLang="en-US"/>
              <a:t>Massively Parallel Key-Value Data Stores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8A5BCA8E-4A2E-4E2D-B497-CEF40DF22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>
                <a:effectLst/>
              </a:rPr>
              <a:t>Local Pre-Aggregation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AF20A36-4221-4670-BCC7-5BD1AE4303C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Combiners: perform partial aggregation to minimize network traffic</a:t>
            </a:r>
          </a:p>
          <a:p>
            <a:pPr marL="669925" lvl="1" indent="-325438"/>
            <a:r>
              <a:rPr lang="en-US" altLang="en-US"/>
              <a:t>E.g. within machine</a:t>
            </a:r>
          </a:p>
          <a:p>
            <a:pPr marL="669925" lvl="1" indent="-325438"/>
            <a:r>
              <a:rPr lang="en-US" altLang="en-US"/>
              <a:t>And/or at rack level</a:t>
            </a:r>
          </a:p>
          <a:p>
            <a:r>
              <a:rPr lang="en-US" altLang="en-US"/>
              <a:t>In Hadoop, reduce function is used by default if combiners are enabled</a:t>
            </a:r>
          </a:p>
          <a:p>
            <a:pPr marL="669925" lvl="1" indent="-325438"/>
            <a:r>
              <a:rPr lang="en-US" altLang="en-US"/>
              <a:t>But alternative implementation of combiner can be specified if input and output types of reducers are different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333BA9F-B37D-4755-98BA-7FC96398ED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en-US">
                <a:effectLst/>
              </a:rPr>
              <a:t>Implementations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9F85837-DEF3-462D-B9A1-CA2495986B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Google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altLang="en-US" sz="1600"/>
              <a:t>Not available outside Google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Hadoop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altLang="en-US" sz="1600"/>
              <a:t>An open-source implementation in Java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altLang="en-US" sz="1600"/>
              <a:t>Uses HDFS for stable storage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altLang="en-US" sz="1600"/>
              <a:t>Download: </a:t>
            </a:r>
            <a:r>
              <a:rPr lang="en-US" altLang="en-US" sz="1500">
                <a:latin typeface="Arial Unicode MS" charset="0"/>
                <a:hlinkClick r:id="rId2"/>
              </a:rPr>
              <a:t>http://lucene.apache.org/hadoop/</a:t>
            </a:r>
            <a:endParaRPr lang="en-US" altLang="en-US" sz="1500">
              <a:latin typeface="Arial Unicode MS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500"/>
              <a:t>Aster Data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altLang="en-US" sz="1600"/>
              <a:t>Cluster-optimized SQL Database that also implements MapReduce</a:t>
            </a:r>
          </a:p>
          <a:p>
            <a:pPr marL="1022350" lvl="2" indent="-350838" eaLnBrk="1" hangingPunct="1">
              <a:lnSpc>
                <a:spcPct val="80000"/>
              </a:lnSpc>
            </a:pPr>
            <a:r>
              <a:rPr lang="en-US" altLang="en-US" sz="1600"/>
              <a:t>IITB alumnus among founders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And several others, such as Cassandra at Facebook, etc.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784C2342-864F-418C-89B7-FBA7E6B7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Map Reduce vs. Parallel Databases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73CCCE9-1578-425D-9DA8-ACB62BDD1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Map Reduce widely used for parallel processing</a:t>
            </a:r>
          </a:p>
          <a:p>
            <a:pPr lvl="1"/>
            <a:r>
              <a:rPr lang="en-US" altLang="en-US"/>
              <a:t>Google, Yahoo, and 100</a:t>
            </a:r>
            <a:r>
              <a:rPr lang="ja-JP" altLang="en-US"/>
              <a:t>’</a:t>
            </a:r>
            <a:r>
              <a:rPr lang="en-US" altLang="ja-JP"/>
              <a:t>s of other companies</a:t>
            </a:r>
          </a:p>
          <a:p>
            <a:pPr lvl="1"/>
            <a:r>
              <a:rPr lang="en-US" altLang="en-US"/>
              <a:t>Example uses: compute PageRank, build keyword indices, do data analysis of web click logs, ….</a:t>
            </a:r>
          </a:p>
          <a:p>
            <a:r>
              <a:rPr lang="en-US" altLang="en-US"/>
              <a:t>Database people say: but parallel databases have been doing this for decades</a:t>
            </a:r>
          </a:p>
          <a:p>
            <a:r>
              <a:rPr lang="en-US" altLang="en-US"/>
              <a:t>Map Reduce people say: </a:t>
            </a:r>
          </a:p>
          <a:p>
            <a:pPr lvl="1"/>
            <a:r>
              <a:rPr lang="en-US" altLang="en-US"/>
              <a:t>we operate at scales of 1000</a:t>
            </a:r>
            <a:r>
              <a:rPr lang="ja-JP" altLang="en-US"/>
              <a:t>’</a:t>
            </a:r>
            <a:r>
              <a:rPr lang="en-US" altLang="ja-JP"/>
              <a:t>s of machines</a:t>
            </a:r>
          </a:p>
          <a:p>
            <a:pPr lvl="1"/>
            <a:r>
              <a:rPr lang="en-US" altLang="en-US"/>
              <a:t>We handle failures seamlessly</a:t>
            </a:r>
          </a:p>
          <a:p>
            <a:pPr lvl="1"/>
            <a:r>
              <a:rPr lang="en-US" altLang="en-US"/>
              <a:t>We allow procedural code in map and reduce and allow data of any type</a:t>
            </a:r>
          </a:p>
          <a:p>
            <a:pPr lvl="2"/>
            <a:r>
              <a:rPr lang="en-US" altLang="en-US"/>
              <a:t>many real-world uses of MapReduce that cannot be expressed in SQL.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>
            <a:extLst>
              <a:ext uri="{FF2B5EF4-FFF2-40B4-BE49-F238E27FC236}">
                <a16:creationId xmlns:a16="http://schemas.microsoft.com/office/drawing/2014/main" id="{A2842020-8F3B-45D7-B947-3C49DFF2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55245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Map Reduce vs. Parallel Databases (Cont.)</a:t>
            </a:r>
          </a:p>
        </p:txBody>
      </p:sp>
      <p:sp>
        <p:nvSpPr>
          <p:cNvPr id="36866" name="Rectangle 7">
            <a:extLst>
              <a:ext uri="{FF2B5EF4-FFF2-40B4-BE49-F238E27FC236}">
                <a16:creationId xmlns:a16="http://schemas.microsoft.com/office/drawing/2014/main" id="{0F2BEA05-8F1F-4547-93E6-50109B83A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27138"/>
            <a:ext cx="7661275" cy="4903787"/>
          </a:xfrm>
        </p:spPr>
        <p:txBody>
          <a:bodyPr/>
          <a:lstStyle/>
          <a:p>
            <a:r>
              <a:rPr lang="en-US" altLang="en-US"/>
              <a:t>Map Reduce is cumbersome for writing simple queries</a:t>
            </a:r>
          </a:p>
          <a:p>
            <a:r>
              <a:rPr lang="en-US" altLang="en-US"/>
              <a:t>Current approach: declarative querying, with execution on Map Reduce infrastructure</a:t>
            </a:r>
          </a:p>
          <a:p>
            <a:pPr lvl="1"/>
            <a:r>
              <a:rPr lang="en-US" altLang="en-US"/>
              <a:t>Pig Latin – Declarative language supporting complex data using JSON; From Yahoo</a:t>
            </a:r>
          </a:p>
          <a:p>
            <a:pPr lvl="2"/>
            <a:r>
              <a:rPr lang="en-US" altLang="en-US"/>
              <a:t>Programmer has to specify parser for each input source</a:t>
            </a:r>
          </a:p>
          <a:p>
            <a:pPr lvl="1"/>
            <a:r>
              <a:rPr lang="en-US" altLang="en-US"/>
              <a:t>Hive – SQL based syntax; From Facebook</a:t>
            </a:r>
          </a:p>
          <a:p>
            <a:pPr lvl="2"/>
            <a:r>
              <a:rPr lang="en-US" altLang="en-US"/>
              <a:t>Allows specification of schema for each input source</a:t>
            </a:r>
          </a:p>
          <a:p>
            <a:pPr lvl="2"/>
            <a:r>
              <a:rPr lang="en-US" altLang="en-US"/>
              <a:t>Has become very popular</a:t>
            </a:r>
          </a:p>
          <a:p>
            <a:pPr lvl="1"/>
            <a:r>
              <a:rPr lang="en-US" altLang="en-US"/>
              <a:t>SCOPE system from Microsoft</a:t>
            </a:r>
          </a:p>
          <a:p>
            <a:r>
              <a:rPr lang="en-US" altLang="en-US"/>
              <a:t>Many proposed extensions of Map Reduce to allow joins, pipelining of data,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9CC2-420F-474C-B882-657438A1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48" y="2316918"/>
            <a:ext cx="7772400" cy="1362075"/>
          </a:xfrm>
        </p:spPr>
        <p:txBody>
          <a:bodyPr/>
          <a:lstStyle/>
          <a:p>
            <a:r>
              <a:rPr lang="en-US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Massively Parallel </a:t>
            </a:r>
            <a:br>
              <a:rPr lang="en-US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Key-Value Data Stores</a:t>
            </a:r>
          </a:p>
        </p:txBody>
      </p:sp>
      <p:sp>
        <p:nvSpPr>
          <p:cNvPr id="67586" name="Text Placeholder 3">
            <a:extLst>
              <a:ext uri="{FF2B5EF4-FFF2-40B4-BE49-F238E27FC236}">
                <a16:creationId xmlns:a16="http://schemas.microsoft.com/office/drawing/2014/main" id="{19520D44-7F22-474B-927E-56783F89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A3A5A4-897B-4EEE-BF4E-CC15F9D0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5CFFF88-D75C-4AFB-8DA2-5995873BA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Web-based applications have huge demands on data storage volume and transaction rate</a:t>
            </a:r>
          </a:p>
          <a:p>
            <a:r>
              <a:rPr lang="en-US" altLang="en-US"/>
              <a:t>Scalability:  ability to grow the system by adding more machines</a:t>
            </a:r>
          </a:p>
          <a:p>
            <a:pPr lvl="1"/>
            <a:r>
              <a:rPr lang="en-US" altLang="en-US"/>
              <a:t>Scalability of storage volume, and access rate</a:t>
            </a:r>
          </a:p>
          <a:p>
            <a:r>
              <a:rPr lang="en-US" altLang="en-US"/>
              <a:t>Distributed file systems good for scalable storage of large files</a:t>
            </a:r>
          </a:p>
          <a:p>
            <a:pPr lvl="1"/>
            <a:r>
              <a:rPr lang="en-US" altLang="en-US"/>
              <a:t>but not billions of small data items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89E170-9E7F-4F2C-B251-C940121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8A5B235-E188-48D0-A95F-A9C21A1D6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Supporting scalable data access</a:t>
            </a:r>
          </a:p>
          <a:p>
            <a:pPr lvl="1"/>
            <a:r>
              <a:rPr lang="en-US" altLang="en-US"/>
              <a:t>Approach 1: memcache or other caching mechanisms at application servers, to reduce database access</a:t>
            </a:r>
          </a:p>
          <a:p>
            <a:pPr lvl="2"/>
            <a:r>
              <a:rPr lang="en-US" altLang="en-US"/>
              <a:t>Limited in scalability</a:t>
            </a:r>
          </a:p>
          <a:p>
            <a:pPr lvl="1"/>
            <a:r>
              <a:rPr lang="en-US" altLang="en-US"/>
              <a:t>Approach 2: Partition (“shard”) data across multiple separate database servers</a:t>
            </a:r>
          </a:p>
          <a:p>
            <a:pPr lvl="1"/>
            <a:r>
              <a:rPr lang="en-US" altLang="en-US"/>
              <a:t>Approach 3: Use existing parallel databases </a:t>
            </a:r>
          </a:p>
          <a:p>
            <a:pPr lvl="2"/>
            <a:r>
              <a:rPr lang="en-US" altLang="en-US"/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/>
              <a:t>Approach 4: Massively Parallel Key-Value Data Store</a:t>
            </a:r>
          </a:p>
          <a:p>
            <a:pPr lvl="2"/>
            <a:r>
              <a:rPr lang="en-US" altLang="en-US"/>
              <a:t>Partitioning, high availability etc completely transparent to application</a:t>
            </a:r>
          </a:p>
          <a:p>
            <a:r>
              <a:rPr lang="en-US" altLang="en-US"/>
              <a:t>Sharding systems and key-value stores don’t support many relational features, such as joins, integrity constraints, etc, across partitions.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81C4BF-D128-42A8-ACF1-9DE51F5B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Sharding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DF32AC6-8858-4737-9A95-CF3504B7B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ja-JP"/>
              <a:t>Sharding</a:t>
            </a:r>
            <a:r>
              <a:rPr lang="en-US" altLang="en-US"/>
              <a:t>”</a:t>
            </a:r>
            <a:endParaRPr lang="en-US" altLang="ja-JP"/>
          </a:p>
          <a:p>
            <a:pPr lvl="1"/>
            <a:r>
              <a:rPr lang="en-US" altLang="en-US"/>
              <a:t>Divide data amongst many cheap databases (MySQL/PostgreSQL)</a:t>
            </a:r>
          </a:p>
          <a:p>
            <a:pPr lvl="1"/>
            <a:r>
              <a:rPr lang="en-US" altLang="en-US"/>
              <a:t>Manage parallel access in the application</a:t>
            </a:r>
          </a:p>
          <a:p>
            <a:pPr lvl="1"/>
            <a:r>
              <a:rPr lang="en-US" altLang="en-US"/>
              <a:t>Scales well for both reads and writes</a:t>
            </a:r>
          </a:p>
          <a:p>
            <a:pPr lvl="1"/>
            <a:r>
              <a:rPr lang="en-US" altLang="en-US"/>
              <a:t>Not transparent, application needs to be partition-aware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Key Value Stores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Key-value stores support</a:t>
            </a:r>
          </a:p>
          <a:p>
            <a:pPr lvl="1"/>
            <a:r>
              <a:rPr lang="en-US" altLang="en-US"/>
              <a:t>put(key, value):  used to store values with an associated key, </a:t>
            </a:r>
          </a:p>
          <a:p>
            <a:pPr lvl="1"/>
            <a:r>
              <a:rPr lang="en-US" altLang="en-US"/>
              <a:t>get(key):  which retrieves the stored value associated with the specified key</a:t>
            </a:r>
          </a:p>
          <a:p>
            <a:pPr lvl="1"/>
            <a:r>
              <a:rPr lang="en-US" altLang="en-US"/>
              <a:t>delete(key) -- Remove the key and its associated value</a:t>
            </a:r>
          </a:p>
          <a:p>
            <a:r>
              <a:rPr lang="en-US" altLang="en-US"/>
              <a:t>Some systems such as Bigtable additionally provide range queries on key values</a:t>
            </a:r>
          </a:p>
          <a:p>
            <a:r>
              <a:rPr lang="en-US" altLang="en-US"/>
              <a:t>Multiple versions of data may be stored, by adding a timestamp to the key</a:t>
            </a:r>
          </a:p>
          <a:p>
            <a:r>
              <a:rPr lang="en-US" altLang="en-US"/>
              <a:t>Applications using key-value stores manage query processing on their own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437FC47-2697-4C7E-8323-9DAD28F9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What is NoSQL?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D172BBF-83CE-468A-93C7-6E3336666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Stands for No-SQL or Not Only SQL??</a:t>
            </a:r>
          </a:p>
          <a:p>
            <a:r>
              <a:rPr lang="en-US" altLang="en-US"/>
              <a:t>Class of non-relational data storage systems</a:t>
            </a:r>
          </a:p>
          <a:p>
            <a:pPr lvl="1"/>
            <a:r>
              <a:rPr lang="en-US" altLang="en-US"/>
              <a:t>E.g. BigTable, Dynamo, PNUTS/Sherpa, ..</a:t>
            </a:r>
          </a:p>
          <a:p>
            <a:r>
              <a:rPr lang="en-US" altLang="en-US"/>
              <a:t>Usually do not require a fixed table schema nor do they use the concept of joins</a:t>
            </a:r>
          </a:p>
          <a:p>
            <a:pPr lvl="1"/>
            <a:r>
              <a:rPr lang="en-US" altLang="en-US"/>
              <a:t>Distributed data storage systems</a:t>
            </a:r>
          </a:p>
          <a:p>
            <a:r>
              <a:rPr lang="en-US" altLang="en-US"/>
              <a:t>All NoSQL offerings relax one or more of the ACID properties (will talk about the CAP theorem)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EA40-52FE-45BD-BB17-9E934F3BF1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6756BAF8-2C52-47FF-8F21-EDBF3740C83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lIns="182880" tIns="91440"/>
          <a:lstStyle/>
          <a:p>
            <a:pPr marL="265113" indent="-265113" eaLnBrk="1" hangingPunct="1"/>
            <a:r>
              <a:rPr lang="en-US" altLang="en-US" sz="1700"/>
              <a:t>Platform for reliable, scalable parallel computing</a:t>
            </a:r>
          </a:p>
          <a:p>
            <a:pPr marL="265113" indent="-265113" eaLnBrk="1" hangingPunct="1"/>
            <a:r>
              <a:rPr lang="en-US" altLang="en-US" sz="1700"/>
              <a:t>Abstracts issues of distributed and parallel environment from programmer.</a:t>
            </a:r>
          </a:p>
          <a:p>
            <a:pPr marL="265113" indent="-265113" eaLnBrk="1" hangingPunct="1"/>
            <a:r>
              <a:rPr lang="en-US" altLang="en-US" sz="1700"/>
              <a:t>Paradigm dates back many decades </a:t>
            </a:r>
          </a:p>
          <a:p>
            <a:pPr marL="592138" lvl="1" indent="-265113" eaLnBrk="1" hangingPunct="1"/>
            <a:r>
              <a:rPr lang="en-US" altLang="en-US" sz="1700"/>
              <a:t>But very large scale implementations running on clusters with 10^3 to 10^4 machines are more recent</a:t>
            </a:r>
          </a:p>
          <a:p>
            <a:pPr marL="592138" lvl="1" indent="-265113" eaLnBrk="1" hangingPunct="1"/>
            <a:r>
              <a:rPr lang="en-US" altLang="en-US" sz="1700"/>
              <a:t>Google Map Reduce, Hadoop, ..</a:t>
            </a:r>
          </a:p>
          <a:p>
            <a:pPr marL="265113" indent="-265113" eaLnBrk="1" hangingPunct="1"/>
            <a:r>
              <a:rPr lang="en-US" altLang="en-US" sz="1700"/>
              <a:t>Data storage/access typically done using distributed file systems</a:t>
            </a:r>
            <a:endParaRPr lang="en-US" altLang="en-US" sz="1500"/>
          </a:p>
          <a:p>
            <a:pPr marL="265113" indent="-265113" eaLnBrk="1" hangingPunct="1">
              <a:buFont typeface="Monotype Sorts" charset="2"/>
              <a:buNone/>
            </a:pPr>
            <a:endParaRPr lang="en-US" altLang="en-US"/>
          </a:p>
          <a:p>
            <a:pPr marL="265113" indent="-265113"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051A4641-F5FD-4AA6-B1DF-67D2022ED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Flexible Data Model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BE6D02B4-8F21-466A-AA61-B4FEB51D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F1F7D39-BFCA-49D3-B42D-F9E6351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86800" cy="472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7C9DF39-1F29-4306-9CED-B522980D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686800" cy="441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8ECC3B7-D529-439A-9CF0-06B2C89C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434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en-US">
                <a:latin typeface="Verdana" charset="0"/>
              </a:rPr>
              <a:t>ColumnFamily: Rockets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BAFC008-1B35-447B-9735-0991B03C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86800" cy="419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759B93B-48CF-402D-B5AE-18505CBD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057400" cy="419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F0AD0AF7-B50A-4EA6-A882-1C28D0727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00400"/>
            <a:ext cx="868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7EAC159A-83C0-4991-BB22-CEF63CEF0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648200"/>
            <a:ext cx="868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19F8BE33-46A4-4100-9572-F22F1A4DD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5240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17B7D8AF-7402-427E-B3F1-75842C5E5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en-US">
                <a:latin typeface="Verdana" charset="0"/>
              </a:rPr>
              <a:t>Key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47FCD520-DDA6-4BCD-BDE2-B9C19E75D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0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en-US">
                <a:latin typeface="Verdana" charset="0"/>
              </a:rPr>
              <a:t>Value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ABF1878E-9C12-4765-9A80-C99CC3678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en-US">
                <a:latin typeface="Verdana" charset="0"/>
              </a:rPr>
              <a:t>1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973F5157-CA94-4EC9-96E2-EE1EFA86D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en-US">
                <a:latin typeface="Verdana" charset="0"/>
              </a:rPr>
              <a:t>2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D51CA75A-DF00-4441-BB80-77F815D1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en-US">
                <a:latin typeface="Verdana" charset="0"/>
              </a:rPr>
              <a:t>3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A6E14E51-30D3-4275-A9BB-EFCC1CD2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6400800" cy="121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5B3986FB-B115-4C1B-B89F-8B4418CE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8288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 b="1">
                <a:latin typeface="Verdana" charset="0"/>
              </a:rPr>
              <a:t>Name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E971C860-B334-483E-82AA-2FCBF9EA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 b="1">
                <a:latin typeface="Verdana" charset="0"/>
              </a:rPr>
              <a:t>Value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C858AFCE-A22B-4154-B9DB-F30F5160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toon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2DA7C32C-5876-4B07-84CA-F1741BE9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inventoryQty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5DA4D012-76F7-4DAA-925A-318B0C49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brakes</a:t>
            </a:r>
          </a:p>
        </p:txBody>
      </p:sp>
      <p:sp>
        <p:nvSpPr>
          <p:cNvPr id="13333" name="Text Box 21">
            <a:extLst>
              <a:ext uri="{FF2B5EF4-FFF2-40B4-BE49-F238E27FC236}">
                <a16:creationId xmlns:a16="http://schemas.microsoft.com/office/drawing/2014/main" id="{38076C49-6C68-4B36-B992-E05F5049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09800"/>
            <a:ext cx="434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Rocket-Powered Roller Skates</a:t>
            </a:r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4635E3AC-0823-452A-8EEB-9534DD8C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90775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Ready, Set, Zoom</a:t>
            </a:r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82A8E5AB-5E03-4695-BF3A-77FFAF8F9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5</a:t>
            </a:r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DF220206-C88A-436C-B48E-54CD29DE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19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false</a:t>
            </a:r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E9C86EFC-CC04-47ED-990F-C2561533E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2098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D88E51EE-0DDE-46ED-84AC-7C58CC80B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32C7BDED-5A90-4E45-91FE-C73B3E2BA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6052E6DB-8F99-4856-953A-01C99E171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670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445B269B-0D69-4DC9-BDF1-D1225B6E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288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65B01296-5D75-475B-BA81-ED962E5E5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2130425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name</a:t>
            </a:r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5A4B7FFE-6275-47A0-86F6-37F91C4E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6400800" cy="121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5E147B13-E09C-473C-8F96-77EFF930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 b="1">
                <a:latin typeface="Verdana" charset="0"/>
              </a:rPr>
              <a:t>Name</a:t>
            </a:r>
          </a:p>
        </p:txBody>
      </p:sp>
      <p:sp>
        <p:nvSpPr>
          <p:cNvPr id="13345" name="Text Box 33">
            <a:extLst>
              <a:ext uri="{FF2B5EF4-FFF2-40B4-BE49-F238E27FC236}">
                <a16:creationId xmlns:a16="http://schemas.microsoft.com/office/drawing/2014/main" id="{DBDB6D99-9C1E-40CD-AB8D-B9E4076C2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66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 b="1">
                <a:latin typeface="Verdana" charset="0"/>
              </a:rPr>
              <a:t>Value</a:t>
            </a:r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64CB1569-1B42-4B5C-BEC2-8B588CE1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10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toon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8D1C6D13-1190-4816-BEC3-57ED7E68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inventoryQty</a:t>
            </a:r>
          </a:p>
        </p:txBody>
      </p:sp>
      <p:sp>
        <p:nvSpPr>
          <p:cNvPr id="13348" name="Text Box 36">
            <a:extLst>
              <a:ext uri="{FF2B5EF4-FFF2-40B4-BE49-F238E27FC236}">
                <a16:creationId xmlns:a16="http://schemas.microsoft.com/office/drawing/2014/main" id="{43AF68EB-DE28-446C-823F-70C3871B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67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brakes</a:t>
            </a:r>
          </a:p>
        </p:txBody>
      </p:sp>
      <p:sp>
        <p:nvSpPr>
          <p:cNvPr id="13349" name="Text Box 37">
            <a:extLst>
              <a:ext uri="{FF2B5EF4-FFF2-40B4-BE49-F238E27FC236}">
                <a16:creationId xmlns:a16="http://schemas.microsoft.com/office/drawing/2014/main" id="{A7F2D14D-7DC8-40DF-9836-713819D5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0"/>
            <a:ext cx="449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Little Giant Do-It-Yourself Rocket-Sled Kit</a:t>
            </a:r>
          </a:p>
        </p:txBody>
      </p:sp>
      <p:sp>
        <p:nvSpPr>
          <p:cNvPr id="13350" name="Text Box 38">
            <a:extLst>
              <a:ext uri="{FF2B5EF4-FFF2-40B4-BE49-F238E27FC236}">
                <a16:creationId xmlns:a16="http://schemas.microsoft.com/office/drawing/2014/main" id="{16834608-15B5-45C3-83A4-7DCA3083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100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Beep Prepared</a:t>
            </a:r>
          </a:p>
        </p:txBody>
      </p:sp>
      <p:sp>
        <p:nvSpPr>
          <p:cNvPr id="13351" name="Text Box 39">
            <a:extLst>
              <a:ext uri="{FF2B5EF4-FFF2-40B4-BE49-F238E27FC236}">
                <a16:creationId xmlns:a16="http://schemas.microsoft.com/office/drawing/2014/main" id="{6F48CD31-94E8-4DE8-95BE-C6C54AA3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386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4</a:t>
            </a:r>
          </a:p>
        </p:txBody>
      </p:sp>
      <p:sp>
        <p:nvSpPr>
          <p:cNvPr id="13352" name="Text Box 40">
            <a:extLst>
              <a:ext uri="{FF2B5EF4-FFF2-40B4-BE49-F238E27FC236}">
                <a16:creationId xmlns:a16="http://schemas.microsoft.com/office/drawing/2014/main" id="{1D06E6B7-9075-4421-84B7-135607B5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false</a:t>
            </a:r>
          </a:p>
        </p:txBody>
      </p:sp>
      <p:sp>
        <p:nvSpPr>
          <p:cNvPr id="13353" name="Line 41">
            <a:extLst>
              <a:ext uri="{FF2B5EF4-FFF2-40B4-BE49-F238E27FC236}">
                <a16:creationId xmlns:a16="http://schemas.microsoft.com/office/drawing/2014/main" id="{237D5976-6E1B-469E-8ED9-A16F89FFB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54" name="Line 42">
            <a:extLst>
              <a:ext uri="{FF2B5EF4-FFF2-40B4-BE49-F238E27FC236}">
                <a16:creationId xmlns:a16="http://schemas.microsoft.com/office/drawing/2014/main" id="{3AC75EA1-A968-4A65-8172-A7BE12FC3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862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55" name="Line 43">
            <a:extLst>
              <a:ext uri="{FF2B5EF4-FFF2-40B4-BE49-F238E27FC236}">
                <a16:creationId xmlns:a16="http://schemas.microsoft.com/office/drawing/2014/main" id="{B96AF997-80C6-4C96-B623-A1FF24768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434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56" name="Line 44">
            <a:extLst>
              <a:ext uri="{FF2B5EF4-FFF2-40B4-BE49-F238E27FC236}">
                <a16:creationId xmlns:a16="http://schemas.microsoft.com/office/drawing/2014/main" id="{76490846-195B-4E55-884A-61DC8625E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148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57" name="Line 45">
            <a:extLst>
              <a:ext uri="{FF2B5EF4-FFF2-40B4-BE49-F238E27FC236}">
                <a16:creationId xmlns:a16="http://schemas.microsoft.com/office/drawing/2014/main" id="{746B87DA-CE6E-4094-9B4C-CA229D8F6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58" name="Rectangle 46">
            <a:extLst>
              <a:ext uri="{FF2B5EF4-FFF2-40B4-BE49-F238E27FC236}">
                <a16:creationId xmlns:a16="http://schemas.microsoft.com/office/drawing/2014/main" id="{60DA3530-BB77-472E-891B-415294CD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6400800" cy="121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CCB8D976-C4D7-426F-A5E1-5B721574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 b="1">
                <a:latin typeface="Verdana" charset="0"/>
              </a:rPr>
              <a:t>Name</a:t>
            </a:r>
          </a:p>
        </p:txBody>
      </p:sp>
      <p:sp>
        <p:nvSpPr>
          <p:cNvPr id="13360" name="Text Box 48">
            <a:extLst>
              <a:ext uri="{FF2B5EF4-FFF2-40B4-BE49-F238E27FC236}">
                <a16:creationId xmlns:a16="http://schemas.microsoft.com/office/drawing/2014/main" id="{E6B60F87-1735-40A0-AB8D-4811A24F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 b="1">
                <a:latin typeface="Verdana" charset="0"/>
              </a:rPr>
              <a:t>Value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3974DED5-1589-4ED6-8037-A9CA04BB8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toon</a:t>
            </a:r>
          </a:p>
        </p:txBody>
      </p:sp>
      <p:sp>
        <p:nvSpPr>
          <p:cNvPr id="13362" name="Text Box 50">
            <a:extLst>
              <a:ext uri="{FF2B5EF4-FFF2-40B4-BE49-F238E27FC236}">
                <a16:creationId xmlns:a16="http://schemas.microsoft.com/office/drawing/2014/main" id="{CDF28418-2E32-445D-87DF-9EDD8E052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inventoryQty</a:t>
            </a:r>
          </a:p>
        </p:txBody>
      </p:sp>
      <p:sp>
        <p:nvSpPr>
          <p:cNvPr id="13363" name="Text Box 51">
            <a:extLst>
              <a:ext uri="{FF2B5EF4-FFF2-40B4-BE49-F238E27FC236}">
                <a16:creationId xmlns:a16="http://schemas.microsoft.com/office/drawing/2014/main" id="{B4C8153A-25CB-4ABF-BEED-6360FE9B1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638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wheels</a:t>
            </a:r>
          </a:p>
        </p:txBody>
      </p:sp>
      <p:sp>
        <p:nvSpPr>
          <p:cNvPr id="13364" name="Text Box 52">
            <a:extLst>
              <a:ext uri="{FF2B5EF4-FFF2-40B4-BE49-F238E27FC236}">
                <a16:creationId xmlns:a16="http://schemas.microsoft.com/office/drawing/2014/main" id="{260F9A4C-EBFD-4C19-8851-D767903D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34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Acme Jet Propelled Unicycle</a:t>
            </a:r>
          </a:p>
        </p:txBody>
      </p:sp>
      <p:sp>
        <p:nvSpPr>
          <p:cNvPr id="13365" name="Text Box 53">
            <a:extLst>
              <a:ext uri="{FF2B5EF4-FFF2-40B4-BE49-F238E27FC236}">
                <a16:creationId xmlns:a16="http://schemas.microsoft.com/office/drawing/2014/main" id="{5B740536-6935-40CD-A33E-583EFBDB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426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Hot Rod and Reel</a:t>
            </a:r>
          </a:p>
        </p:txBody>
      </p:sp>
      <p:sp>
        <p:nvSpPr>
          <p:cNvPr id="13366" name="Text Box 54">
            <a:extLst>
              <a:ext uri="{FF2B5EF4-FFF2-40B4-BE49-F238E27FC236}">
                <a16:creationId xmlns:a16="http://schemas.microsoft.com/office/drawing/2014/main" id="{D7489974-4A5A-4942-8478-CC2CFE6F4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10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1</a:t>
            </a:r>
          </a:p>
        </p:txBody>
      </p:sp>
      <p:sp>
        <p:nvSpPr>
          <p:cNvPr id="13367" name="Text Box 55">
            <a:extLst>
              <a:ext uri="{FF2B5EF4-FFF2-40B4-BE49-F238E27FC236}">
                <a16:creationId xmlns:a16="http://schemas.microsoft.com/office/drawing/2014/main" id="{03987FF4-C696-47FA-91AD-2AE09437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388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1</a:t>
            </a:r>
          </a:p>
        </p:txBody>
      </p:sp>
      <p:sp>
        <p:nvSpPr>
          <p:cNvPr id="13368" name="Line 56">
            <a:extLst>
              <a:ext uri="{FF2B5EF4-FFF2-40B4-BE49-F238E27FC236}">
                <a16:creationId xmlns:a16="http://schemas.microsoft.com/office/drawing/2014/main" id="{F930D0AE-669B-449A-8C19-EBE48AA32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292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69" name="Line 57">
            <a:extLst>
              <a:ext uri="{FF2B5EF4-FFF2-40B4-BE49-F238E27FC236}">
                <a16:creationId xmlns:a16="http://schemas.microsoft.com/office/drawing/2014/main" id="{500D01F3-9F4A-4BA5-850F-2881F831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2578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70" name="Line 58">
            <a:extLst>
              <a:ext uri="{FF2B5EF4-FFF2-40B4-BE49-F238E27FC236}">
                <a16:creationId xmlns:a16="http://schemas.microsoft.com/office/drawing/2014/main" id="{919806CC-3338-48F6-BF6C-5926A6E1C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150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71" name="Line 59">
            <a:extLst>
              <a:ext uri="{FF2B5EF4-FFF2-40B4-BE49-F238E27FC236}">
                <a16:creationId xmlns:a16="http://schemas.microsoft.com/office/drawing/2014/main" id="{215F66D7-3E1C-495A-9991-B57C872C7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4864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72" name="Line 60">
            <a:extLst>
              <a:ext uri="{FF2B5EF4-FFF2-40B4-BE49-F238E27FC236}">
                <a16:creationId xmlns:a16="http://schemas.microsoft.com/office/drawing/2014/main" id="{6DC17080-E73F-4D16-BF62-2C45F85E0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648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373" name="Text Box 61">
            <a:extLst>
              <a:ext uri="{FF2B5EF4-FFF2-40B4-BE49-F238E27FC236}">
                <a16:creationId xmlns:a16="http://schemas.microsoft.com/office/drawing/2014/main" id="{333EA8C3-B335-4298-AFEA-CA45FAAA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name</a:t>
            </a:r>
          </a:p>
        </p:txBody>
      </p:sp>
      <p:sp>
        <p:nvSpPr>
          <p:cNvPr id="13374" name="Text Box 62">
            <a:extLst>
              <a:ext uri="{FF2B5EF4-FFF2-40B4-BE49-F238E27FC236}">
                <a16:creationId xmlns:a16="http://schemas.microsoft.com/office/drawing/2014/main" id="{E5291C12-E094-469F-8172-E9A9D3FF8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defRPr/>
            </a:pPr>
            <a:r>
              <a:rPr lang="en-US">
                <a:latin typeface="Verdana" charset="0"/>
              </a:rPr>
              <a:t>name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6C2125-F52D-482C-A6AC-DD742268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NoSQL Data Storage: Classification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F6FCF01-08CB-493B-A641-EC0A3D4FC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Uninterpreted key/value or ‘the big hash table’.</a:t>
            </a:r>
          </a:p>
          <a:p>
            <a:pPr lvl="1"/>
            <a:r>
              <a:rPr lang="en-US" altLang="en-US"/>
              <a:t>Amazon S3 (Dynamo)</a:t>
            </a:r>
          </a:p>
          <a:p>
            <a:r>
              <a:rPr lang="en-US" altLang="en-US"/>
              <a:t>Flexible schema</a:t>
            </a:r>
          </a:p>
          <a:p>
            <a:pPr lvl="1"/>
            <a:r>
              <a:rPr lang="en-US" altLang="en-US"/>
              <a:t>BigTable, Cassandra, HBase (ordered keys, semi-structured data), </a:t>
            </a:r>
          </a:p>
          <a:p>
            <a:pPr lvl="1"/>
            <a:r>
              <a:rPr lang="en-US" altLang="en-US"/>
              <a:t>Sherpa/PNuts (unordered keys, JSON)</a:t>
            </a:r>
          </a:p>
          <a:p>
            <a:pPr lvl="1"/>
            <a:r>
              <a:rPr lang="en-US" altLang="en-US"/>
              <a:t>MongoDB (based on JSON)</a:t>
            </a:r>
          </a:p>
          <a:p>
            <a:pPr lvl="1"/>
            <a:r>
              <a:rPr lang="en-US" altLang="en-US"/>
              <a:t>CouchDB (name/value in text)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B8572DA-997F-4102-AAAD-8D7B358BB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Yahoo PNUTS Data Storage Architecture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FCA3E9F-DF15-4331-B95B-F7063A72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81075"/>
            <a:ext cx="812641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03" name="TextBox 1">
            <a:extLst>
              <a:ext uri="{FF2B5EF4-FFF2-40B4-BE49-F238E27FC236}">
                <a16:creationId xmlns:a16="http://schemas.microsoft.com/office/drawing/2014/main" id="{26B8FCAE-6BD4-452B-A54D-40BAB909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308725"/>
            <a:ext cx="831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Tablets are replicated. Tablets can (a) spit (b) migrate.  Tablets stored in MySQL.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CAP Theorem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Three properties of a system</a:t>
            </a:r>
          </a:p>
          <a:p>
            <a:pPr lvl="1"/>
            <a:r>
              <a:rPr lang="en-US" altLang="en-US"/>
              <a:t>Consistency (all copies have same value)</a:t>
            </a:r>
          </a:p>
          <a:p>
            <a:pPr lvl="1"/>
            <a:r>
              <a:rPr lang="en-US" altLang="en-US"/>
              <a:t>Availability (system can run even if parts have failed)</a:t>
            </a:r>
          </a:p>
          <a:p>
            <a:pPr lvl="2"/>
            <a:r>
              <a:rPr lang="en-US" altLang="en-US"/>
              <a:t>Via replication</a:t>
            </a:r>
          </a:p>
          <a:p>
            <a:pPr lvl="1"/>
            <a:r>
              <a:rPr lang="en-US" altLang="en-US"/>
              <a:t>Partitions (network can break into two or more parts, each with active systems that can’t talk to other parts)</a:t>
            </a:r>
          </a:p>
          <a:p>
            <a:r>
              <a:rPr lang="en-US" altLang="en-US"/>
              <a:t>Brewer’s CAP “Theorem”: You can have at most two of these three properties for any system</a:t>
            </a:r>
          </a:p>
          <a:p>
            <a:r>
              <a:rPr lang="en-US" altLang="en-US"/>
              <a:t>Very large systems will partition at some point</a:t>
            </a:r>
          </a:p>
          <a:p>
            <a:pPr lvl="1"/>
            <a:r>
              <a:rPr lang="en-US" altLang="en-US"/>
              <a:t>Choose one of consistency or availability</a:t>
            </a:r>
          </a:p>
          <a:p>
            <a:pPr lvl="1"/>
            <a:r>
              <a:rPr lang="en-US" altLang="en-US"/>
              <a:t>Traditional database choose consistency</a:t>
            </a:r>
          </a:p>
          <a:p>
            <a:pPr lvl="1"/>
            <a:r>
              <a:rPr lang="en-US" altLang="en-US"/>
              <a:t>Most Web applications choose availability</a:t>
            </a:r>
          </a:p>
          <a:p>
            <a:pPr lvl="2"/>
            <a:r>
              <a:rPr lang="en-US" altLang="en-US"/>
              <a:t>Except for specific parts such as order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206D27-AECE-4ADA-86A0-D6F3F3AA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Availability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F718F14-C757-4EA5-8782-B55A322A6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Traditionally, thought of as the server/process available five 9’s (99.999 %).</a:t>
            </a:r>
          </a:p>
          <a:p>
            <a:r>
              <a:rPr lang="en-US" altLang="en-US"/>
              <a:t>However, for large node system, at almost any point in time there’s a good chance that a node is either down or there is a network disruption among the nodes. </a:t>
            </a:r>
          </a:p>
          <a:p>
            <a:pPr lvl="1"/>
            <a:r>
              <a:rPr lang="en-US" altLang="en-US"/>
              <a:t>Want a system that is resilient in the face of network disruption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547E-AA13-4D5B-9579-8B1D7066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Eventual Consistency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56B1093-9D1A-4DB9-8EDB-F0FD91A02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no updates occur for a long period of time, eventually all updates will propagate through the system and all the nodes will be consistent</a:t>
            </a:r>
          </a:p>
          <a:p>
            <a:r>
              <a:rPr lang="en-US" altLang="en-US"/>
              <a:t>For a given accepted update and a given node, eventually either the update reaches the node or the node is removed from service</a:t>
            </a:r>
          </a:p>
          <a:p>
            <a:r>
              <a:rPr lang="en-US" altLang="en-US"/>
              <a:t>Known as BASE (Basically Available, Soft state, Eventual consistency), as opposed to ACID</a:t>
            </a:r>
          </a:p>
          <a:p>
            <a:pPr lvl="1"/>
            <a:r>
              <a:rPr lang="en-US" altLang="en-US"/>
              <a:t>Soft state: copies of a data item may be inconsistent</a:t>
            </a:r>
          </a:p>
          <a:p>
            <a:pPr lvl="1"/>
            <a:r>
              <a:rPr lang="en-US" altLang="en-US"/>
              <a:t>Eventually Consistent – copies becomes consistent at some later time if there are no more updates to that data item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DE6A627E-455F-4CE1-915C-71DF54F84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60363"/>
            <a:ext cx="8077200" cy="6096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Common Advantages of NoSQL Systems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C2A326C-3B5C-42CF-BC13-1D4798EDC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Cheap, easy to implement (open source)</a:t>
            </a:r>
          </a:p>
          <a:p>
            <a:r>
              <a:rPr lang="en-US" altLang="en-US"/>
              <a:t>Data are replicated to multiple nodes (therefore identical and fault-tolerant) and can be partitioned</a:t>
            </a:r>
          </a:p>
          <a:p>
            <a:pPr lvl="1"/>
            <a:r>
              <a:rPr lang="en-US" altLang="en-US"/>
              <a:t>When data is written, the latest version is on at least one node and then replicated to other nodes</a:t>
            </a:r>
          </a:p>
          <a:p>
            <a:pPr lvl="1"/>
            <a:r>
              <a:rPr lang="en-US" altLang="en-US"/>
              <a:t>No single point of failure</a:t>
            </a:r>
          </a:p>
          <a:p>
            <a:r>
              <a:rPr lang="en-US" altLang="en-US"/>
              <a:t>Easy to distribute</a:t>
            </a:r>
          </a:p>
          <a:p>
            <a:r>
              <a:rPr lang="en-US" altLang="en-US"/>
              <a:t>Don't require a schema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C2A07A-EB23-4E05-B45F-91F479FD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What NoSQL Does Not Provide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65BA0D4-D439-4E45-A4DB-5BD96FC6A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SQL systems do not provide</a:t>
            </a:r>
          </a:p>
          <a:p>
            <a:pPr lvl="1"/>
            <a:r>
              <a:rPr lang="en-US" altLang="en-US"/>
              <a:t>Declarative querying/SQL</a:t>
            </a:r>
          </a:p>
          <a:p>
            <a:pPr lvl="1"/>
            <a:r>
              <a:rPr lang="en-US" altLang="en-US"/>
              <a:t>ACID transactions</a:t>
            </a:r>
          </a:p>
          <a:p>
            <a:r>
              <a:rPr lang="en-US" altLang="en-US"/>
              <a:t>More recently, systems have been developed that</a:t>
            </a:r>
          </a:p>
          <a:p>
            <a:pPr lvl="1"/>
            <a:r>
              <a:rPr lang="en-US" altLang="en-US"/>
              <a:t>Allow SQL queries to run on top of Map-Reduce framework, with data from distributed file systems or key-value stores</a:t>
            </a:r>
          </a:p>
          <a:p>
            <a:pPr lvl="1"/>
            <a:r>
              <a:rPr lang="en-US" altLang="en-US"/>
              <a:t>E.g. Hive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E7CC09B-490A-4204-9C66-012592255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Should I be using NoSQL Databases?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9493B1C-209C-4638-8B5E-B4870C443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NoSQL Data storage systems makes sense for applications that need to deal with very very large semi-structured data </a:t>
            </a:r>
          </a:p>
          <a:p>
            <a:pPr lvl="1"/>
            <a:r>
              <a:rPr lang="en-US" altLang="en-US"/>
              <a:t>Log Analysis</a:t>
            </a:r>
          </a:p>
          <a:p>
            <a:pPr lvl="1"/>
            <a:r>
              <a:rPr lang="en-US" altLang="en-US"/>
              <a:t>Social Networking Feeds</a:t>
            </a:r>
          </a:p>
          <a:p>
            <a:r>
              <a:rPr lang="en-US" altLang="en-US"/>
              <a:t>Relational databases continue to be the correct solution for organizational databases that are not Web scale in terms of</a:t>
            </a:r>
          </a:p>
          <a:p>
            <a:pPr lvl="1"/>
            <a:r>
              <a:rPr lang="en-US" altLang="en-US"/>
              <a:t>Update/query rates</a:t>
            </a:r>
          </a:p>
          <a:p>
            <a:pPr lvl="1"/>
            <a:r>
              <a:rPr lang="en-US" altLang="en-US"/>
              <a:t>Amount of data stored</a:t>
            </a:r>
          </a:p>
          <a:p>
            <a:r>
              <a:rPr lang="en-US" altLang="en-US"/>
              <a:t>Newer generation (extended) relational databases that are massively scalable are on the horizon</a:t>
            </a:r>
          </a:p>
          <a:p>
            <a:pPr lvl="1"/>
            <a:r>
              <a:rPr lang="en-US" altLang="en-US"/>
              <a:t>SQL frontends for data analysis such as Hive, Spark SQL, etc are already here, and improving rapidly</a:t>
            </a:r>
          </a:p>
          <a:p>
            <a:pPr lvl="1"/>
            <a:r>
              <a:rPr lang="en-US" altLang="en-US"/>
              <a:t>F1/Spanner from Google for OLTP loads </a:t>
            </a:r>
          </a:p>
          <a:p>
            <a:pPr lvl="2"/>
            <a:r>
              <a:rPr lang="en-US" altLang="en-US"/>
              <a:t>not publicly available as of now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0E8F409-3B03-41B9-9D9A-49B3AEB3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DB4EE68-0E2E-4E0F-A6AA-B45D41CAE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Records in many big data applications need to have a flexible schema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Not all records have same structure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Some attributes may have complex substructure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XML and JSON data representation formats widely used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An example of a JSON object is: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"ID": "22222",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"name": 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    "firstname: "Albert",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    "lastname: "Einstein"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"deptname": "Physics",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"children": [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    { "firstname": "Hans", "lastname": "Einstein"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    { "firstname": "Eduard", "lastname": "Einstein" }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B54B-5376-4D95-99B7-DCDBDDABD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C4AA4F2-0AB4-4901-8C28-E681166E908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lIns="182880" t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sz="1700"/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700"/>
              <a:t>E.g. 10K nodes, 100 million files, 10 PB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sz="1700"/>
              <a:t>Provides </a:t>
            </a:r>
            <a:r>
              <a:rPr lang="en-GB" altLang="en-US" sz="1700"/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700"/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700"/>
              <a:t>Detect failures and recovers from them</a:t>
            </a:r>
            <a:endParaRPr lang="en-GB" altLang="en-US" sz="1700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sz="1700"/>
              <a:t>Examples: </a:t>
            </a:r>
          </a:p>
          <a:p>
            <a:pPr lvl="1" eaLnBrk="1" hangingPunct="1"/>
            <a:r>
              <a:rPr lang="en-US" altLang="en-US" sz="1700"/>
              <a:t>Google File System (GFS)</a:t>
            </a:r>
          </a:p>
          <a:p>
            <a:pPr lvl="1" eaLnBrk="1" hangingPunct="1"/>
            <a:r>
              <a:rPr lang="en-US" altLang="en-US" sz="1700"/>
              <a:t>Hadoop File System (HDFS)</a:t>
            </a:r>
            <a:endParaRPr lang="en-US" altLang="en-US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endParaRPr lang="en-US" altLang="en-US" sz="17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A498D5B-F33F-4AAC-B5FB-D29FADD10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8333925-0802-429B-93DB-9F95C8CC8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 err="1">
                <a:ea typeface="ＭＳ Ｐゴシック" charset="0"/>
              </a:rPr>
              <a:t>Hadoop</a:t>
            </a:r>
            <a:r>
              <a:rPr lang="en-US" dirty="0">
                <a:ea typeface="ＭＳ Ｐゴシック" charset="0"/>
              </a:rPr>
              <a:t> Distributed File System (HDFS)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Single Namespace for entire cluster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Data Coherency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 Write-once-read-many access model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Client can only append to existing files 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Files are broken up into blocks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Typically 64 MB block size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 Each block replicated on multiple </a:t>
            </a:r>
            <a:r>
              <a:rPr lang="en-US" dirty="0" err="1">
                <a:ea typeface="ＭＳ Ｐゴシック" charset="-128"/>
              </a:rPr>
              <a:t>DataNodes</a:t>
            </a: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Client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Finds location of blocks from </a:t>
            </a:r>
            <a:r>
              <a:rPr lang="en-US" dirty="0" err="1">
                <a:ea typeface="ＭＳ Ｐゴシック" charset="-128"/>
              </a:rPr>
              <a:t>NameNode</a:t>
            </a:r>
            <a:endParaRPr lang="en-US" dirty="0">
              <a:ea typeface="ＭＳ Ｐゴシック" charset="-128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Accesses data directly from </a:t>
            </a:r>
            <a:r>
              <a:rPr lang="en-US" dirty="0" err="1">
                <a:ea typeface="ＭＳ Ｐゴシック" charset="-128"/>
              </a:rPr>
              <a:t>DataNode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8">
            <a:extLst>
              <a:ext uri="{FF2B5EF4-FFF2-40B4-BE49-F238E27FC236}">
                <a16:creationId xmlns:a16="http://schemas.microsoft.com/office/drawing/2014/main" id="{DC074678-6BDC-458D-9AFE-44E48D4A0DAB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1320800"/>
            <a:ext cx="7961312" cy="3736975"/>
            <a:chOff x="449263" y="1320090"/>
            <a:chExt cx="7961312" cy="3738312"/>
          </a:xfrm>
        </p:grpSpPr>
        <p:sp>
          <p:nvSpPr>
            <p:cNvPr id="14340" name="AutoShape 2">
              <a:extLst>
                <a:ext uri="{FF2B5EF4-FFF2-40B4-BE49-F238E27FC236}">
                  <a16:creationId xmlns:a16="http://schemas.microsoft.com/office/drawing/2014/main" id="{28AD57D1-B957-4020-9836-25E69FE0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320090"/>
              <a:ext cx="1335088" cy="441325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 anchor="ctr" anchorCtr="1"/>
            <a:lstStyle>
              <a:lvl1pPr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</a:rPr>
                <a:t>Secondary</a:t>
              </a: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500">
                  <a:solidFill>
                    <a:srgbClr val="000000"/>
                  </a:solidFill>
                </a:rPr>
                <a:t>NameNode</a:t>
              </a:r>
            </a:p>
          </p:txBody>
        </p:sp>
        <p:sp>
          <p:nvSpPr>
            <p:cNvPr id="14341" name="Oval 3">
              <a:extLst>
                <a:ext uri="{FF2B5EF4-FFF2-40B4-BE49-F238E27FC236}">
                  <a16:creationId xmlns:a16="http://schemas.microsoft.com/office/drawing/2014/main" id="{FC0EE22C-1F9E-40DA-8DFF-ECC3289E8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63" y="2767890"/>
              <a:ext cx="914400" cy="609600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/>
            <a:lstStyle>
              <a:lvl1pPr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</a:rPr>
                <a:t>Client</a:t>
              </a: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endParaRPr lang="en-GB" altLang="en-US" sz="4800">
                <a:solidFill>
                  <a:srgbClr val="000000"/>
                </a:solidFill>
              </a:endParaRPr>
            </a:p>
          </p:txBody>
        </p:sp>
        <p:sp>
          <p:nvSpPr>
            <p:cNvPr id="14342" name="Rectangle 4">
              <a:extLst>
                <a:ext uri="{FF2B5EF4-FFF2-40B4-BE49-F238E27FC236}">
                  <a16:creationId xmlns:a16="http://schemas.microsoft.com/office/drawing/2014/main" id="{A29FA6F3-0268-4F7B-886E-89E13EDC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3" name="Rectangle 5">
              <a:extLst>
                <a:ext uri="{FF2B5EF4-FFF2-40B4-BE49-F238E27FC236}">
                  <a16:creationId xmlns:a16="http://schemas.microsoft.com/office/drawing/2014/main" id="{45401227-2C81-4168-B9AC-1B9FF3830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4" name="Rectangle 6">
              <a:extLst>
                <a:ext uri="{FF2B5EF4-FFF2-40B4-BE49-F238E27FC236}">
                  <a16:creationId xmlns:a16="http://schemas.microsoft.com/office/drawing/2014/main" id="{73138623-C4B5-4251-9A23-D4D52C7E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5" name="Rectangle 7">
              <a:extLst>
                <a:ext uri="{FF2B5EF4-FFF2-40B4-BE49-F238E27FC236}">
                  <a16:creationId xmlns:a16="http://schemas.microsoft.com/office/drawing/2014/main" id="{61439F69-79D3-4A8F-8BF3-139D126F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6" name="Rectangle 8">
              <a:extLst>
                <a:ext uri="{FF2B5EF4-FFF2-40B4-BE49-F238E27FC236}">
                  <a16:creationId xmlns:a16="http://schemas.microsoft.com/office/drawing/2014/main" id="{CA7652A9-9219-4DBC-9F18-AA8546163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7" name="Rectangle 9">
              <a:extLst>
                <a:ext uri="{FF2B5EF4-FFF2-40B4-BE49-F238E27FC236}">
                  <a16:creationId xmlns:a16="http://schemas.microsoft.com/office/drawing/2014/main" id="{8532CC36-5C69-4739-A906-50FD6849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8" name="Rectangle 10">
              <a:extLst>
                <a:ext uri="{FF2B5EF4-FFF2-40B4-BE49-F238E27FC236}">
                  <a16:creationId xmlns:a16="http://schemas.microsoft.com/office/drawing/2014/main" id="{2F98975A-AC2D-47EB-BBAC-BD794F30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49" name="Rectangle 11">
              <a:extLst>
                <a:ext uri="{FF2B5EF4-FFF2-40B4-BE49-F238E27FC236}">
                  <a16:creationId xmlns:a16="http://schemas.microsoft.com/office/drawing/2014/main" id="{D78BC13B-2E18-4F38-9006-ADC20AF8E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0" name="Rectangle 12">
              <a:extLst>
                <a:ext uri="{FF2B5EF4-FFF2-40B4-BE49-F238E27FC236}">
                  <a16:creationId xmlns:a16="http://schemas.microsoft.com/office/drawing/2014/main" id="{2BFFFE72-7E77-4144-A56D-F956CD79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1" name="AutoShape 13">
              <a:extLst>
                <a:ext uri="{FF2B5EF4-FFF2-40B4-BE49-F238E27FC236}">
                  <a16:creationId xmlns:a16="http://schemas.microsoft.com/office/drawing/2014/main" id="{854C5B49-6F21-4DB1-87E5-62A8FD161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5108575" y="2696202"/>
              <a:ext cx="152400" cy="4267200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2" name="Rectangle 14">
              <a:extLst>
                <a:ext uri="{FF2B5EF4-FFF2-40B4-BE49-F238E27FC236}">
                  <a16:creationId xmlns:a16="http://schemas.microsoft.com/office/drawing/2014/main" id="{DAAF6A50-1492-494C-9A31-BE3FD8B4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35A55EF-70A0-4D5A-9B1D-9B64F4A8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1326440"/>
              <a:ext cx="1341437" cy="450850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 anchor="ctr" anchorCtr="1"/>
            <a:lstStyle>
              <a:lvl1pPr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</a:rPr>
                <a:t>NameNode</a:t>
              </a:r>
            </a:p>
          </p:txBody>
        </p:sp>
        <p:sp>
          <p:nvSpPr>
            <p:cNvPr id="14354" name="Text Box 19">
              <a:extLst>
                <a:ext uri="{FF2B5EF4-FFF2-40B4-BE49-F238E27FC236}">
                  <a16:creationId xmlns:a16="http://schemas.microsoft.com/office/drawing/2014/main" id="{C2B23369-05C4-407A-8A0E-D79025E10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483728"/>
              <a:ext cx="180975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4355" name="Rectangle 20">
              <a:extLst>
                <a:ext uri="{FF2B5EF4-FFF2-40B4-BE49-F238E27FC236}">
                  <a16:creationId xmlns:a16="http://schemas.microsoft.com/office/drawing/2014/main" id="{7C6E149E-3FF8-43AA-91E7-3FD28391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6" name="Rectangle 21">
              <a:extLst>
                <a:ext uri="{FF2B5EF4-FFF2-40B4-BE49-F238E27FC236}">
                  <a16:creationId xmlns:a16="http://schemas.microsoft.com/office/drawing/2014/main" id="{BECA41C2-FCC9-4591-8881-6FE85A06E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7" name="Rectangle 22">
              <a:extLst>
                <a:ext uri="{FF2B5EF4-FFF2-40B4-BE49-F238E27FC236}">
                  <a16:creationId xmlns:a16="http://schemas.microsoft.com/office/drawing/2014/main" id="{DB2FC202-33E2-418C-8667-6CB77807D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8" name="Rectangle 23">
              <a:extLst>
                <a:ext uri="{FF2B5EF4-FFF2-40B4-BE49-F238E27FC236}">
                  <a16:creationId xmlns:a16="http://schemas.microsoft.com/office/drawing/2014/main" id="{2528B043-5633-49F7-B7FD-C42E8F837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59" name="Rectangle 24">
              <a:extLst>
                <a:ext uri="{FF2B5EF4-FFF2-40B4-BE49-F238E27FC236}">
                  <a16:creationId xmlns:a16="http://schemas.microsoft.com/office/drawing/2014/main" id="{56DC6A3E-C058-4451-ABAA-45CAF947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0" name="Rectangle 25">
              <a:extLst>
                <a:ext uri="{FF2B5EF4-FFF2-40B4-BE49-F238E27FC236}">
                  <a16:creationId xmlns:a16="http://schemas.microsoft.com/office/drawing/2014/main" id="{6555F4BD-834A-4353-8E83-7809CDB0B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1" name="Rectangle 26">
              <a:extLst>
                <a:ext uri="{FF2B5EF4-FFF2-40B4-BE49-F238E27FC236}">
                  <a16:creationId xmlns:a16="http://schemas.microsoft.com/office/drawing/2014/main" id="{64575FB3-DDE7-4FA7-AF7A-9453DF48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2" name="Rectangle 27">
              <a:extLst>
                <a:ext uri="{FF2B5EF4-FFF2-40B4-BE49-F238E27FC236}">
                  <a16:creationId xmlns:a16="http://schemas.microsoft.com/office/drawing/2014/main" id="{BC3151C0-0B35-425C-A9BA-631B610BA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3" name="Rectangle 28">
              <a:extLst>
                <a:ext uri="{FF2B5EF4-FFF2-40B4-BE49-F238E27FC236}">
                  <a16:creationId xmlns:a16="http://schemas.microsoft.com/office/drawing/2014/main" id="{D4B27584-365D-4881-A044-1B46BACB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4" name="Rectangle 29">
              <a:extLst>
                <a:ext uri="{FF2B5EF4-FFF2-40B4-BE49-F238E27FC236}">
                  <a16:creationId xmlns:a16="http://schemas.microsoft.com/office/drawing/2014/main" id="{769C7FA0-489B-425D-A98E-91B5DCA6F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5" name="Rectangle 30">
              <a:extLst>
                <a:ext uri="{FF2B5EF4-FFF2-40B4-BE49-F238E27FC236}">
                  <a16:creationId xmlns:a16="http://schemas.microsoft.com/office/drawing/2014/main" id="{52BE3873-28EB-48E0-959D-BF3858D2E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6" name="Rectangle 31">
              <a:extLst>
                <a:ext uri="{FF2B5EF4-FFF2-40B4-BE49-F238E27FC236}">
                  <a16:creationId xmlns:a16="http://schemas.microsoft.com/office/drawing/2014/main" id="{D970BD36-CB38-40A1-92EC-08A0CF02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7" name="Rectangle 32">
              <a:extLst>
                <a:ext uri="{FF2B5EF4-FFF2-40B4-BE49-F238E27FC236}">
                  <a16:creationId xmlns:a16="http://schemas.microsoft.com/office/drawing/2014/main" id="{8C889FC5-F226-46A9-971C-817D6D18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8" name="Rectangle 33">
              <a:extLst>
                <a:ext uri="{FF2B5EF4-FFF2-40B4-BE49-F238E27FC236}">
                  <a16:creationId xmlns:a16="http://schemas.microsoft.com/office/drawing/2014/main" id="{FD1B22A5-76A9-4850-A908-D8D29D9A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69" name="Rectangle 34">
              <a:extLst>
                <a:ext uri="{FF2B5EF4-FFF2-40B4-BE49-F238E27FC236}">
                  <a16:creationId xmlns:a16="http://schemas.microsoft.com/office/drawing/2014/main" id="{6DAB1B0E-6F64-4A9C-8E9E-0B0F82FC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0" name="Rectangle 35">
              <a:extLst>
                <a:ext uri="{FF2B5EF4-FFF2-40B4-BE49-F238E27FC236}">
                  <a16:creationId xmlns:a16="http://schemas.microsoft.com/office/drawing/2014/main" id="{E6DAD856-E394-4163-AEB7-E54E3A4E3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1" name="Rectangle 36">
              <a:extLst>
                <a:ext uri="{FF2B5EF4-FFF2-40B4-BE49-F238E27FC236}">
                  <a16:creationId xmlns:a16="http://schemas.microsoft.com/office/drawing/2014/main" id="{9086FE98-0807-4F8A-8246-B523DFAC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2" name="Rectangle 37">
              <a:extLst>
                <a:ext uri="{FF2B5EF4-FFF2-40B4-BE49-F238E27FC236}">
                  <a16:creationId xmlns:a16="http://schemas.microsoft.com/office/drawing/2014/main" id="{C6226D18-76C1-4283-A1CE-71682959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3" name="Rectangle 38">
              <a:extLst>
                <a:ext uri="{FF2B5EF4-FFF2-40B4-BE49-F238E27FC236}">
                  <a16:creationId xmlns:a16="http://schemas.microsoft.com/office/drawing/2014/main" id="{86BE44A4-9B9E-4208-90B2-EDA881A1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4" name="Rectangle 39">
              <a:extLst>
                <a:ext uri="{FF2B5EF4-FFF2-40B4-BE49-F238E27FC236}">
                  <a16:creationId xmlns:a16="http://schemas.microsoft.com/office/drawing/2014/main" id="{91AFBB6D-88C4-4C74-BB6B-5DC79A129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5" name="Rectangle 40">
              <a:extLst>
                <a:ext uri="{FF2B5EF4-FFF2-40B4-BE49-F238E27FC236}">
                  <a16:creationId xmlns:a16="http://schemas.microsoft.com/office/drawing/2014/main" id="{35746EBC-0B3C-4EB2-978F-7BB4DCA1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6" name="Rectangle 41">
              <a:extLst>
                <a:ext uri="{FF2B5EF4-FFF2-40B4-BE49-F238E27FC236}">
                  <a16:creationId xmlns:a16="http://schemas.microsoft.com/office/drawing/2014/main" id="{CC152D6C-A57B-4FE1-8AC6-E18B669B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7" name="Rectangle 42">
              <a:extLst>
                <a:ext uri="{FF2B5EF4-FFF2-40B4-BE49-F238E27FC236}">
                  <a16:creationId xmlns:a16="http://schemas.microsoft.com/office/drawing/2014/main" id="{2DD8FC22-EA4B-422F-9325-5FD460F6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8" name="Rectangle 43">
              <a:extLst>
                <a:ext uri="{FF2B5EF4-FFF2-40B4-BE49-F238E27FC236}">
                  <a16:creationId xmlns:a16="http://schemas.microsoft.com/office/drawing/2014/main" id="{6E898ECB-9A95-43E1-B816-19737D4A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79" name="Rectangle 44">
              <a:extLst>
                <a:ext uri="{FF2B5EF4-FFF2-40B4-BE49-F238E27FC236}">
                  <a16:creationId xmlns:a16="http://schemas.microsoft.com/office/drawing/2014/main" id="{40DB663E-2EB0-4B63-B6CF-2DB6AD11E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9154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0" name="Rectangle 45">
              <a:extLst>
                <a:ext uri="{FF2B5EF4-FFF2-40B4-BE49-F238E27FC236}">
                  <a16:creationId xmlns:a16="http://schemas.microsoft.com/office/drawing/2014/main" id="{C5DB229F-E3B5-4D6C-AAA5-12863F69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1" name="Rectangle 46">
              <a:extLst>
                <a:ext uri="{FF2B5EF4-FFF2-40B4-BE49-F238E27FC236}">
                  <a16:creationId xmlns:a16="http://schemas.microsoft.com/office/drawing/2014/main" id="{CBC33311-DEE7-4680-9BA9-BC52821A0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2" name="Rectangle 47">
              <a:extLst>
                <a:ext uri="{FF2B5EF4-FFF2-40B4-BE49-F238E27FC236}">
                  <a16:creationId xmlns:a16="http://schemas.microsoft.com/office/drawing/2014/main" id="{4120EAF8-F8E7-4D08-B1B1-7B3E2266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3" name="Rectangle 48">
              <a:extLst>
                <a:ext uri="{FF2B5EF4-FFF2-40B4-BE49-F238E27FC236}">
                  <a16:creationId xmlns:a16="http://schemas.microsoft.com/office/drawing/2014/main" id="{0619E90C-ED1D-47DC-8B87-F337F7C79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4" name="Rectangle 49">
              <a:extLst>
                <a:ext uri="{FF2B5EF4-FFF2-40B4-BE49-F238E27FC236}">
                  <a16:creationId xmlns:a16="http://schemas.microsoft.com/office/drawing/2014/main" id="{4CC8100A-43B6-451F-BA8C-0DC2F3117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9154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5" name="Rectangle 50">
              <a:extLst>
                <a:ext uri="{FF2B5EF4-FFF2-40B4-BE49-F238E27FC236}">
                  <a16:creationId xmlns:a16="http://schemas.microsoft.com/office/drawing/2014/main" id="{F8170B19-0986-4F1D-BA17-61F82E67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582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6" name="Rectangle 51">
              <a:extLst>
                <a:ext uri="{FF2B5EF4-FFF2-40B4-BE49-F238E27FC236}">
                  <a16:creationId xmlns:a16="http://schemas.microsoft.com/office/drawing/2014/main" id="{B2417A31-2B12-408A-A72D-4657B600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4582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7" name="Rectangle 52">
              <a:extLst>
                <a:ext uri="{FF2B5EF4-FFF2-40B4-BE49-F238E27FC236}">
                  <a16:creationId xmlns:a16="http://schemas.microsoft.com/office/drawing/2014/main" id="{47125B4F-A707-4015-8FE3-F7D77581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4582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8" name="Rectangle 53">
              <a:extLst>
                <a:ext uri="{FF2B5EF4-FFF2-40B4-BE49-F238E27FC236}">
                  <a16:creationId xmlns:a16="http://schemas.microsoft.com/office/drawing/2014/main" id="{81BB2EBA-F11F-445D-A07D-81B45DD6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4582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89" name="Rectangle 54">
              <a:extLst>
                <a:ext uri="{FF2B5EF4-FFF2-40B4-BE49-F238E27FC236}">
                  <a16:creationId xmlns:a16="http://schemas.microsoft.com/office/drawing/2014/main" id="{6D076530-FEEF-46BC-A567-79A873D9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4582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0" name="Rectangle 55">
              <a:extLst>
                <a:ext uri="{FF2B5EF4-FFF2-40B4-BE49-F238E27FC236}">
                  <a16:creationId xmlns:a16="http://schemas.microsoft.com/office/drawing/2014/main" id="{08AC51E5-0F54-41AA-A6D6-0DF53C5D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4582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1" name="Rectangle 56">
              <a:extLst>
                <a:ext uri="{FF2B5EF4-FFF2-40B4-BE49-F238E27FC236}">
                  <a16:creationId xmlns:a16="http://schemas.microsoft.com/office/drawing/2014/main" id="{865FB547-3633-41CC-BF39-0FD075D7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4582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2" name="Rectangle 57">
              <a:extLst>
                <a:ext uri="{FF2B5EF4-FFF2-40B4-BE49-F238E27FC236}">
                  <a16:creationId xmlns:a16="http://schemas.microsoft.com/office/drawing/2014/main" id="{A4F0B654-59B1-427B-BAC2-696AE428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4582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3" name="Rectangle 58">
              <a:extLst>
                <a:ext uri="{FF2B5EF4-FFF2-40B4-BE49-F238E27FC236}">
                  <a16:creationId xmlns:a16="http://schemas.microsoft.com/office/drawing/2014/main" id="{54E71C76-C708-4011-B289-103288F6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34582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4" name="Rectangle 59">
              <a:extLst>
                <a:ext uri="{FF2B5EF4-FFF2-40B4-BE49-F238E27FC236}">
                  <a16:creationId xmlns:a16="http://schemas.microsoft.com/office/drawing/2014/main" id="{60E57409-9480-4F81-BF43-C63B8F35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34582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5" name="Rectangle 60">
              <a:extLst>
                <a:ext uri="{FF2B5EF4-FFF2-40B4-BE49-F238E27FC236}">
                  <a16:creationId xmlns:a16="http://schemas.microsoft.com/office/drawing/2014/main" id="{7CE519AB-E98F-46DD-B288-D7921E9E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0010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6" name="Rectangle 61">
              <a:extLst>
                <a:ext uri="{FF2B5EF4-FFF2-40B4-BE49-F238E27FC236}">
                  <a16:creationId xmlns:a16="http://schemas.microsoft.com/office/drawing/2014/main" id="{74E908B2-D956-4FE4-8D15-C98E88A7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010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7" name="Rectangle 62">
              <a:extLst>
                <a:ext uri="{FF2B5EF4-FFF2-40B4-BE49-F238E27FC236}">
                  <a16:creationId xmlns:a16="http://schemas.microsoft.com/office/drawing/2014/main" id="{18F00062-BDF8-4F17-8A82-0D0E88124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0010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8" name="Rectangle 63">
              <a:extLst>
                <a:ext uri="{FF2B5EF4-FFF2-40B4-BE49-F238E27FC236}">
                  <a16:creationId xmlns:a16="http://schemas.microsoft.com/office/drawing/2014/main" id="{E38858C0-2DF0-4974-A77F-D0C2E898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30010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399" name="Rectangle 64">
              <a:extLst>
                <a:ext uri="{FF2B5EF4-FFF2-40B4-BE49-F238E27FC236}">
                  <a16:creationId xmlns:a16="http://schemas.microsoft.com/office/drawing/2014/main" id="{3BBA80E0-8DD2-4016-B295-036999AE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0010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0" name="Rectangle 65">
              <a:extLst>
                <a:ext uri="{FF2B5EF4-FFF2-40B4-BE49-F238E27FC236}">
                  <a16:creationId xmlns:a16="http://schemas.microsoft.com/office/drawing/2014/main" id="{0C201232-C4FD-4663-974D-3763A1DD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0010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1" name="Rectangle 66">
              <a:extLst>
                <a:ext uri="{FF2B5EF4-FFF2-40B4-BE49-F238E27FC236}">
                  <a16:creationId xmlns:a16="http://schemas.microsoft.com/office/drawing/2014/main" id="{74ACA1FB-29FE-49FE-9076-6686E4A8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0010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2" name="Rectangle 67">
              <a:extLst>
                <a:ext uri="{FF2B5EF4-FFF2-40B4-BE49-F238E27FC236}">
                  <a16:creationId xmlns:a16="http://schemas.microsoft.com/office/drawing/2014/main" id="{5C448FCD-2B59-4AAC-B1D8-F359ACEE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0010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3" name="Rectangle 68">
              <a:extLst>
                <a:ext uri="{FF2B5EF4-FFF2-40B4-BE49-F238E27FC236}">
                  <a16:creationId xmlns:a16="http://schemas.microsoft.com/office/drawing/2014/main" id="{7CCDBB30-AB57-4154-AB3A-158DD85F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30010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4" name="Rectangle 69">
              <a:extLst>
                <a:ext uri="{FF2B5EF4-FFF2-40B4-BE49-F238E27FC236}">
                  <a16:creationId xmlns:a16="http://schemas.microsoft.com/office/drawing/2014/main" id="{C98A3739-E0D4-40E1-A8D9-8E705C644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30010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5" name="Rectangle 70">
              <a:extLst>
                <a:ext uri="{FF2B5EF4-FFF2-40B4-BE49-F238E27FC236}">
                  <a16:creationId xmlns:a16="http://schemas.microsoft.com/office/drawing/2014/main" id="{CF6FA76C-20DC-472C-BA2C-82C079E91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6" name="Rectangle 71">
              <a:extLst>
                <a:ext uri="{FF2B5EF4-FFF2-40B4-BE49-F238E27FC236}">
                  <a16:creationId xmlns:a16="http://schemas.microsoft.com/office/drawing/2014/main" id="{25EB39DD-CAB2-43EC-BC57-1F9EF74A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7" name="Rectangle 72">
              <a:extLst>
                <a:ext uri="{FF2B5EF4-FFF2-40B4-BE49-F238E27FC236}">
                  <a16:creationId xmlns:a16="http://schemas.microsoft.com/office/drawing/2014/main" id="{0CDFF1DA-66E7-4D9F-9EB6-32BAF0E0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8" name="Rectangle 73">
              <a:extLst>
                <a:ext uri="{FF2B5EF4-FFF2-40B4-BE49-F238E27FC236}">
                  <a16:creationId xmlns:a16="http://schemas.microsoft.com/office/drawing/2014/main" id="{385B17D1-099D-4237-ABAA-13278D718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09" name="Rectangle 74">
              <a:extLst>
                <a:ext uri="{FF2B5EF4-FFF2-40B4-BE49-F238E27FC236}">
                  <a16:creationId xmlns:a16="http://schemas.microsoft.com/office/drawing/2014/main" id="{C44CE720-0778-4001-B16C-9ADD1032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0" name="Rectangle 75">
              <a:extLst>
                <a:ext uri="{FF2B5EF4-FFF2-40B4-BE49-F238E27FC236}">
                  <a16:creationId xmlns:a16="http://schemas.microsoft.com/office/drawing/2014/main" id="{DF773208-041A-4ECA-B9FB-A74A76653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1" name="Rectangle 76">
              <a:extLst>
                <a:ext uri="{FF2B5EF4-FFF2-40B4-BE49-F238E27FC236}">
                  <a16:creationId xmlns:a16="http://schemas.microsoft.com/office/drawing/2014/main" id="{9B144FE9-2837-4D7A-8EF3-BCABE419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2" name="Rectangle 77">
              <a:extLst>
                <a:ext uri="{FF2B5EF4-FFF2-40B4-BE49-F238E27FC236}">
                  <a16:creationId xmlns:a16="http://schemas.microsoft.com/office/drawing/2014/main" id="{CD5F7C1F-DEB9-4512-BC44-1B4BAE02A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3" name="Rectangle 78">
              <a:extLst>
                <a:ext uri="{FF2B5EF4-FFF2-40B4-BE49-F238E27FC236}">
                  <a16:creationId xmlns:a16="http://schemas.microsoft.com/office/drawing/2014/main" id="{2C12E4BC-CB6F-4276-87CB-09F66836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4" name="Rectangle 79">
              <a:extLst>
                <a:ext uri="{FF2B5EF4-FFF2-40B4-BE49-F238E27FC236}">
                  <a16:creationId xmlns:a16="http://schemas.microsoft.com/office/drawing/2014/main" id="{E6CD0F0C-B508-4457-8FB6-5FEE5D3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5" name="Rectangle 80">
              <a:extLst>
                <a:ext uri="{FF2B5EF4-FFF2-40B4-BE49-F238E27FC236}">
                  <a16:creationId xmlns:a16="http://schemas.microsoft.com/office/drawing/2014/main" id="{54245933-1E08-43E6-AAE2-2D31805F8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6" name="Rectangle 81">
              <a:extLst>
                <a:ext uri="{FF2B5EF4-FFF2-40B4-BE49-F238E27FC236}">
                  <a16:creationId xmlns:a16="http://schemas.microsoft.com/office/drawing/2014/main" id="{D9EF4541-9807-4068-96AA-C8642D0F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7" name="Rectangle 82">
              <a:extLst>
                <a:ext uri="{FF2B5EF4-FFF2-40B4-BE49-F238E27FC236}">
                  <a16:creationId xmlns:a16="http://schemas.microsoft.com/office/drawing/2014/main" id="{68B290EA-8D0F-4372-9388-158B74E1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8" name="Rectangle 83">
              <a:extLst>
                <a:ext uri="{FF2B5EF4-FFF2-40B4-BE49-F238E27FC236}">
                  <a16:creationId xmlns:a16="http://schemas.microsoft.com/office/drawing/2014/main" id="{BD7C24D3-E8AD-4722-9024-97BC14B0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19" name="Rectangle 84">
              <a:extLst>
                <a:ext uri="{FF2B5EF4-FFF2-40B4-BE49-F238E27FC236}">
                  <a16:creationId xmlns:a16="http://schemas.microsoft.com/office/drawing/2014/main" id="{8CDD5CB4-8D6F-483D-AE09-158C3632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0" name="Rectangle 85">
              <a:extLst>
                <a:ext uri="{FF2B5EF4-FFF2-40B4-BE49-F238E27FC236}">
                  <a16:creationId xmlns:a16="http://schemas.microsoft.com/office/drawing/2014/main" id="{588FAA57-6956-44D5-A607-4F6CE60BD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1" name="Rectangle 86">
              <a:extLst>
                <a:ext uri="{FF2B5EF4-FFF2-40B4-BE49-F238E27FC236}">
                  <a16:creationId xmlns:a16="http://schemas.microsoft.com/office/drawing/2014/main" id="{7553C24E-CE4D-47BC-8566-B854ED244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2" name="Rectangle 87">
              <a:extLst>
                <a:ext uri="{FF2B5EF4-FFF2-40B4-BE49-F238E27FC236}">
                  <a16:creationId xmlns:a16="http://schemas.microsoft.com/office/drawing/2014/main" id="{FD717245-73DC-4FD3-8D9A-543A8BB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3" name="Rectangle 88">
              <a:extLst>
                <a:ext uri="{FF2B5EF4-FFF2-40B4-BE49-F238E27FC236}">
                  <a16:creationId xmlns:a16="http://schemas.microsoft.com/office/drawing/2014/main" id="{34E8F4C4-9243-4481-A542-10C37ED8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4" name="Rectangle 89">
              <a:extLst>
                <a:ext uri="{FF2B5EF4-FFF2-40B4-BE49-F238E27FC236}">
                  <a16:creationId xmlns:a16="http://schemas.microsoft.com/office/drawing/2014/main" id="{2CC6BEDD-5106-4038-8971-E26A2ED36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5" name="Rectangle 90">
              <a:extLst>
                <a:ext uri="{FF2B5EF4-FFF2-40B4-BE49-F238E27FC236}">
                  <a16:creationId xmlns:a16="http://schemas.microsoft.com/office/drawing/2014/main" id="{CFBE62F8-FE95-4269-AC1D-08DF4260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6" name="Rectangle 91">
              <a:extLst>
                <a:ext uri="{FF2B5EF4-FFF2-40B4-BE49-F238E27FC236}">
                  <a16:creationId xmlns:a16="http://schemas.microsoft.com/office/drawing/2014/main" id="{61ADBC41-0924-456E-BE9F-0FEC2F815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7" name="Rectangle 92">
              <a:extLst>
                <a:ext uri="{FF2B5EF4-FFF2-40B4-BE49-F238E27FC236}">
                  <a16:creationId xmlns:a16="http://schemas.microsoft.com/office/drawing/2014/main" id="{2F2421DF-10F0-4171-98F7-04257894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8" name="Rectangle 93">
              <a:extLst>
                <a:ext uri="{FF2B5EF4-FFF2-40B4-BE49-F238E27FC236}">
                  <a16:creationId xmlns:a16="http://schemas.microsoft.com/office/drawing/2014/main" id="{3FC99655-54DD-4C13-A0BE-623A72FC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29" name="Rectangle 94">
              <a:extLst>
                <a:ext uri="{FF2B5EF4-FFF2-40B4-BE49-F238E27FC236}">
                  <a16:creationId xmlns:a16="http://schemas.microsoft.com/office/drawing/2014/main" id="{07C3852A-FE65-4D25-8310-AC55C5B7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0" name="Rectangle 95">
              <a:extLst>
                <a:ext uri="{FF2B5EF4-FFF2-40B4-BE49-F238E27FC236}">
                  <a16:creationId xmlns:a16="http://schemas.microsoft.com/office/drawing/2014/main" id="{B493F2D2-C5CF-446A-9CB4-10222878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1" name="Rectangle 96">
              <a:extLst>
                <a:ext uri="{FF2B5EF4-FFF2-40B4-BE49-F238E27FC236}">
                  <a16:creationId xmlns:a16="http://schemas.microsoft.com/office/drawing/2014/main" id="{96C420CB-8543-4DEE-8E4E-C6D44A6B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2" name="Rectangle 97">
              <a:extLst>
                <a:ext uri="{FF2B5EF4-FFF2-40B4-BE49-F238E27FC236}">
                  <a16:creationId xmlns:a16="http://schemas.microsoft.com/office/drawing/2014/main" id="{93F3033F-8FDD-4A70-9A3E-D88E80029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001002"/>
              <a:ext cx="228600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3" name="Rectangle 98">
              <a:extLst>
                <a:ext uri="{FF2B5EF4-FFF2-40B4-BE49-F238E27FC236}">
                  <a16:creationId xmlns:a16="http://schemas.microsoft.com/office/drawing/2014/main" id="{7A35ADB0-0CA5-4808-A259-949FE649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4" name="Rectangle 99">
              <a:extLst>
                <a:ext uri="{FF2B5EF4-FFF2-40B4-BE49-F238E27FC236}">
                  <a16:creationId xmlns:a16="http://schemas.microsoft.com/office/drawing/2014/main" id="{622161F9-06A1-468F-A43C-DA9F30DF1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3001002"/>
              <a:ext cx="230187" cy="230188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5" name="Rectangle 100">
              <a:extLst>
                <a:ext uri="{FF2B5EF4-FFF2-40B4-BE49-F238E27FC236}">
                  <a16:creationId xmlns:a16="http://schemas.microsoft.com/office/drawing/2014/main" id="{D3C21556-98F8-4856-976E-53675242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6" name="Rectangle 101">
              <a:extLst>
                <a:ext uri="{FF2B5EF4-FFF2-40B4-BE49-F238E27FC236}">
                  <a16:creationId xmlns:a16="http://schemas.microsoft.com/office/drawing/2014/main" id="{95CE1DDD-5DB9-4678-95B2-669589AC4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7" name="Rectangle 102">
              <a:extLst>
                <a:ext uri="{FF2B5EF4-FFF2-40B4-BE49-F238E27FC236}">
                  <a16:creationId xmlns:a16="http://schemas.microsoft.com/office/drawing/2014/main" id="{21F2D63A-9DD8-4F7D-9D1E-D83FC5C2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8" name="Rectangle 103">
              <a:extLst>
                <a:ext uri="{FF2B5EF4-FFF2-40B4-BE49-F238E27FC236}">
                  <a16:creationId xmlns:a16="http://schemas.microsoft.com/office/drawing/2014/main" id="{4629BC39-C2B3-4A83-836B-81F63DE0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39" name="Rectangle 104">
              <a:extLst>
                <a:ext uri="{FF2B5EF4-FFF2-40B4-BE49-F238E27FC236}">
                  <a16:creationId xmlns:a16="http://schemas.microsoft.com/office/drawing/2014/main" id="{6EDAF8D5-12D9-4983-AA19-F5F1776A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0" name="Rectangle 105">
              <a:extLst>
                <a:ext uri="{FF2B5EF4-FFF2-40B4-BE49-F238E27FC236}">
                  <a16:creationId xmlns:a16="http://schemas.microsoft.com/office/drawing/2014/main" id="{BBBE796C-C46C-4653-A40E-27B60DB90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1" name="Rectangle 106">
              <a:extLst>
                <a:ext uri="{FF2B5EF4-FFF2-40B4-BE49-F238E27FC236}">
                  <a16:creationId xmlns:a16="http://schemas.microsoft.com/office/drawing/2014/main" id="{B0A53370-2BF5-4429-8C19-E327B0D3E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2" name="Rectangle 107">
              <a:extLst>
                <a:ext uri="{FF2B5EF4-FFF2-40B4-BE49-F238E27FC236}">
                  <a16:creationId xmlns:a16="http://schemas.microsoft.com/office/drawing/2014/main" id="{D641D771-7AAD-4600-84F7-24700490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3" name="Rectangle 108">
              <a:extLst>
                <a:ext uri="{FF2B5EF4-FFF2-40B4-BE49-F238E27FC236}">
                  <a16:creationId xmlns:a16="http://schemas.microsoft.com/office/drawing/2014/main" id="{A9FFDB7E-65BE-4AF8-86FF-0349B68A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4" name="Rectangle 109">
              <a:extLst>
                <a:ext uri="{FF2B5EF4-FFF2-40B4-BE49-F238E27FC236}">
                  <a16:creationId xmlns:a16="http://schemas.microsoft.com/office/drawing/2014/main" id="{E3AB39B6-C1BB-4C1C-A75B-6FEF5DC8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5" name="Rectangle 110">
              <a:extLst>
                <a:ext uri="{FF2B5EF4-FFF2-40B4-BE49-F238E27FC236}">
                  <a16:creationId xmlns:a16="http://schemas.microsoft.com/office/drawing/2014/main" id="{66E84D76-E179-4012-99E1-B3401799E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6" name="Rectangle 111">
              <a:extLst>
                <a:ext uri="{FF2B5EF4-FFF2-40B4-BE49-F238E27FC236}">
                  <a16:creationId xmlns:a16="http://schemas.microsoft.com/office/drawing/2014/main" id="{62BC64C9-541C-413B-B0AA-054C1DF7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7" name="Rectangle 112">
              <a:extLst>
                <a:ext uri="{FF2B5EF4-FFF2-40B4-BE49-F238E27FC236}">
                  <a16:creationId xmlns:a16="http://schemas.microsoft.com/office/drawing/2014/main" id="{1CBB2A24-E67E-4B13-A372-5C065354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8" name="Rectangle 113">
              <a:extLst>
                <a:ext uri="{FF2B5EF4-FFF2-40B4-BE49-F238E27FC236}">
                  <a16:creationId xmlns:a16="http://schemas.microsoft.com/office/drawing/2014/main" id="{35790525-38C9-45EC-9634-AA8478ECF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49" name="Rectangle 114">
              <a:extLst>
                <a:ext uri="{FF2B5EF4-FFF2-40B4-BE49-F238E27FC236}">
                  <a16:creationId xmlns:a16="http://schemas.microsoft.com/office/drawing/2014/main" id="{F00770C8-8B31-4187-B2D2-BF9CAE1A0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0" name="Rectangle 115">
              <a:extLst>
                <a:ext uri="{FF2B5EF4-FFF2-40B4-BE49-F238E27FC236}">
                  <a16:creationId xmlns:a16="http://schemas.microsoft.com/office/drawing/2014/main" id="{99744F90-1E6F-424D-AADB-E535780E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1" name="Rectangle 116">
              <a:extLst>
                <a:ext uri="{FF2B5EF4-FFF2-40B4-BE49-F238E27FC236}">
                  <a16:creationId xmlns:a16="http://schemas.microsoft.com/office/drawing/2014/main" id="{7107BD35-E2EA-4D0B-A2CD-460C6D6C1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2" name="Rectangle 117">
              <a:extLst>
                <a:ext uri="{FF2B5EF4-FFF2-40B4-BE49-F238E27FC236}">
                  <a16:creationId xmlns:a16="http://schemas.microsoft.com/office/drawing/2014/main" id="{6B727263-BBDC-4945-9976-3E65754F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3" name="Rectangle 118">
              <a:extLst>
                <a:ext uri="{FF2B5EF4-FFF2-40B4-BE49-F238E27FC236}">
                  <a16:creationId xmlns:a16="http://schemas.microsoft.com/office/drawing/2014/main" id="{C6D65610-DAFB-4E21-A72D-69293510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4" name="Rectangle 119">
              <a:extLst>
                <a:ext uri="{FF2B5EF4-FFF2-40B4-BE49-F238E27FC236}">
                  <a16:creationId xmlns:a16="http://schemas.microsoft.com/office/drawing/2014/main" id="{FA9DDC3A-E3F8-40C4-A371-9095A15A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5" name="Rectangle 120">
              <a:extLst>
                <a:ext uri="{FF2B5EF4-FFF2-40B4-BE49-F238E27FC236}">
                  <a16:creationId xmlns:a16="http://schemas.microsoft.com/office/drawing/2014/main" id="{9E0DD45B-F9B8-496A-B119-E7495A618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6" name="Rectangle 121">
              <a:extLst>
                <a:ext uri="{FF2B5EF4-FFF2-40B4-BE49-F238E27FC236}">
                  <a16:creationId xmlns:a16="http://schemas.microsoft.com/office/drawing/2014/main" id="{6F144C9E-5F70-46AC-A2E9-B3A6BB31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7" name="Rectangle 122">
              <a:extLst>
                <a:ext uri="{FF2B5EF4-FFF2-40B4-BE49-F238E27FC236}">
                  <a16:creationId xmlns:a16="http://schemas.microsoft.com/office/drawing/2014/main" id="{F9E28DB5-F04E-4578-A677-46DB5DCB2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8" name="Rectangle 123">
              <a:extLst>
                <a:ext uri="{FF2B5EF4-FFF2-40B4-BE49-F238E27FC236}">
                  <a16:creationId xmlns:a16="http://schemas.microsoft.com/office/drawing/2014/main" id="{7B5F682D-BC70-43B9-9C48-9173C136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59" name="Rectangle 124">
              <a:extLst>
                <a:ext uri="{FF2B5EF4-FFF2-40B4-BE49-F238E27FC236}">
                  <a16:creationId xmlns:a16="http://schemas.microsoft.com/office/drawing/2014/main" id="{84D75D43-3924-4929-A354-5D52DB9B7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0" name="Rectangle 125">
              <a:extLst>
                <a:ext uri="{FF2B5EF4-FFF2-40B4-BE49-F238E27FC236}">
                  <a16:creationId xmlns:a16="http://schemas.microsoft.com/office/drawing/2014/main" id="{4BDDC776-5B5E-487F-AE0E-042505A0A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1" name="Rectangle 126">
              <a:extLst>
                <a:ext uri="{FF2B5EF4-FFF2-40B4-BE49-F238E27FC236}">
                  <a16:creationId xmlns:a16="http://schemas.microsoft.com/office/drawing/2014/main" id="{42E1002B-E78C-499E-B3F1-05A73C8A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2" name="Rectangle 127">
              <a:extLst>
                <a:ext uri="{FF2B5EF4-FFF2-40B4-BE49-F238E27FC236}">
                  <a16:creationId xmlns:a16="http://schemas.microsoft.com/office/drawing/2014/main" id="{8888F930-C95D-45BF-AF92-AA7EC063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3" name="Rectangle 128">
              <a:extLst>
                <a:ext uri="{FF2B5EF4-FFF2-40B4-BE49-F238E27FC236}">
                  <a16:creationId xmlns:a16="http://schemas.microsoft.com/office/drawing/2014/main" id="{7FD7B899-7DDC-4884-B17F-B682CF0F5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4" name="Rectangle 129">
              <a:extLst>
                <a:ext uri="{FF2B5EF4-FFF2-40B4-BE49-F238E27FC236}">
                  <a16:creationId xmlns:a16="http://schemas.microsoft.com/office/drawing/2014/main" id="{2F7F8235-6A4F-482C-891E-D93AAEBE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5" name="Rectangle 130">
              <a:extLst>
                <a:ext uri="{FF2B5EF4-FFF2-40B4-BE49-F238E27FC236}">
                  <a16:creationId xmlns:a16="http://schemas.microsoft.com/office/drawing/2014/main" id="{8FF4928F-ADC2-4D81-B61D-B065E51C5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6" name="Rectangle 131">
              <a:extLst>
                <a:ext uri="{FF2B5EF4-FFF2-40B4-BE49-F238E27FC236}">
                  <a16:creationId xmlns:a16="http://schemas.microsoft.com/office/drawing/2014/main" id="{F824D290-8C9A-4E86-BD4F-AD6852D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7" name="Rectangle 132">
              <a:extLst>
                <a:ext uri="{FF2B5EF4-FFF2-40B4-BE49-F238E27FC236}">
                  <a16:creationId xmlns:a16="http://schemas.microsoft.com/office/drawing/2014/main" id="{2132A566-5ECF-41F7-B3CB-2FD2D08E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8" name="Rectangle 133">
              <a:extLst>
                <a:ext uri="{FF2B5EF4-FFF2-40B4-BE49-F238E27FC236}">
                  <a16:creationId xmlns:a16="http://schemas.microsoft.com/office/drawing/2014/main" id="{53F978E0-9A63-4600-9FCB-767993BE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69" name="Rectangle 134">
              <a:extLst>
                <a:ext uri="{FF2B5EF4-FFF2-40B4-BE49-F238E27FC236}">
                  <a16:creationId xmlns:a16="http://schemas.microsoft.com/office/drawing/2014/main" id="{42EABEB3-6A8E-4B32-97CA-AFA8CD5D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70" name="Rectangle 135">
              <a:extLst>
                <a:ext uri="{FF2B5EF4-FFF2-40B4-BE49-F238E27FC236}">
                  <a16:creationId xmlns:a16="http://schemas.microsoft.com/office/drawing/2014/main" id="{00D4A720-58B6-42DD-A9DB-E196A1DC4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71" name="Rectangle 136">
              <a:extLst>
                <a:ext uri="{FF2B5EF4-FFF2-40B4-BE49-F238E27FC236}">
                  <a16:creationId xmlns:a16="http://schemas.microsoft.com/office/drawing/2014/main" id="{DA4E532F-7AAB-49D3-A369-15560DE87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72" name="Rectangle 137">
              <a:extLst>
                <a:ext uri="{FF2B5EF4-FFF2-40B4-BE49-F238E27FC236}">
                  <a16:creationId xmlns:a16="http://schemas.microsoft.com/office/drawing/2014/main" id="{029F51E2-4337-46CE-9099-BB5319E5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72602"/>
              <a:ext cx="228600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73" name="Rectangle 138">
              <a:extLst>
                <a:ext uri="{FF2B5EF4-FFF2-40B4-BE49-F238E27FC236}">
                  <a16:creationId xmlns:a16="http://schemas.microsoft.com/office/drawing/2014/main" id="{6216CA77-98CF-4387-9EFD-857F85D8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74" name="Rectangle 139">
              <a:extLst>
                <a:ext uri="{FF2B5EF4-FFF2-40B4-BE49-F238E27FC236}">
                  <a16:creationId xmlns:a16="http://schemas.microsoft.com/office/drawing/2014/main" id="{9C36712D-BA63-4393-A2F7-AB985CCA4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4372602"/>
              <a:ext cx="230187" cy="2286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475" name="Text Box 140">
              <a:extLst>
                <a:ext uri="{FF2B5EF4-FFF2-40B4-BE49-F238E27FC236}">
                  <a16:creationId xmlns:a16="http://schemas.microsoft.com/office/drawing/2014/main" id="{28022590-7FC7-44BF-9CAF-9F07D9AC0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4906002"/>
              <a:ext cx="1371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DataNodes</a:t>
              </a:r>
            </a:p>
          </p:txBody>
        </p:sp>
        <p:cxnSp>
          <p:nvCxnSpPr>
            <p:cNvPr id="14476" name="AutoShape 142">
              <a:extLst>
                <a:ext uri="{FF2B5EF4-FFF2-40B4-BE49-F238E27FC236}">
                  <a16:creationId xmlns:a16="http://schemas.microsoft.com/office/drawing/2014/main" id="{169BB2AA-5F8D-49A6-92D6-A057AB6F4A61}"/>
                </a:ext>
              </a:extLst>
            </p:cNvPr>
            <p:cNvCxnSpPr>
              <a:cxnSpLocks noChangeShapeType="1"/>
              <a:stCxn id="14341" idx="7"/>
              <a:endCxn id="14353" idx="1"/>
            </p:cNvCxnSpPr>
            <p:nvPr/>
          </p:nvCxnSpPr>
          <p:spPr bwMode="auto">
            <a:xfrm rot="5400000" flipH="1" flipV="1">
              <a:off x="2073275" y="708903"/>
              <a:ext cx="1304925" cy="299085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77" name="Text Box 143">
              <a:extLst>
                <a:ext uri="{FF2B5EF4-FFF2-40B4-BE49-F238E27FC236}">
                  <a16:creationId xmlns:a16="http://schemas.microsoft.com/office/drawing/2014/main" id="{A2BE5080-578E-457E-B21A-A322BCDB2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20090"/>
              <a:ext cx="6540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1.  Send filename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endParaRPr lang="en-GB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78" name="Text Box 144">
              <a:extLst>
                <a:ext uri="{FF2B5EF4-FFF2-40B4-BE49-F238E27FC236}">
                  <a16:creationId xmlns:a16="http://schemas.microsoft.com/office/drawing/2014/main" id="{A2D44618-57B4-401A-85D2-8DE756B1E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158290"/>
              <a:ext cx="10207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652463"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652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2. Get back List of Block IDs, and for each Block ID, the list of </a:t>
              </a:r>
              <a:b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    DataNodes containing a replica of the block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4479" name="Line 145">
              <a:extLst>
                <a:ext uri="{FF2B5EF4-FFF2-40B4-BE49-F238E27FC236}">
                  <a16:creationId xmlns:a16="http://schemas.microsoft.com/office/drawing/2014/main" id="{6C7734D0-CAA4-48CE-BB12-5F915CC3A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147249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80" name="Line 146">
              <a:extLst>
                <a:ext uri="{FF2B5EF4-FFF2-40B4-BE49-F238E27FC236}">
                  <a16:creationId xmlns:a16="http://schemas.microsoft.com/office/drawing/2014/main" id="{8AD9FBC3-9FF0-482C-A7FE-083939E42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8800" y="2310690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cxnSp>
          <p:nvCxnSpPr>
            <p:cNvPr id="14481" name="AutoShape 147">
              <a:extLst>
                <a:ext uri="{FF2B5EF4-FFF2-40B4-BE49-F238E27FC236}">
                  <a16:creationId xmlns:a16="http://schemas.microsoft.com/office/drawing/2014/main" id="{201538B9-34A8-44C4-AA24-736BD237B00A}"/>
                </a:ext>
              </a:extLst>
            </p:cNvPr>
            <p:cNvCxnSpPr>
              <a:cxnSpLocks noChangeShapeType="1"/>
              <a:stCxn id="14341" idx="5"/>
            </p:cNvCxnSpPr>
            <p:nvPr/>
          </p:nvCxnSpPr>
          <p:spPr bwMode="auto">
            <a:xfrm rot="16200000" flipH="1">
              <a:off x="1865313" y="2653590"/>
              <a:ext cx="496888" cy="176688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82" name="Text Box 148">
              <a:extLst>
                <a:ext uri="{FF2B5EF4-FFF2-40B4-BE49-F238E27FC236}">
                  <a16:creationId xmlns:a16="http://schemas.microsoft.com/office/drawing/2014/main" id="{6F655EF1-BE31-4488-93F3-5F2B0486C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359" y="3813760"/>
              <a:ext cx="555625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2867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3.Read/Write data</a:t>
              </a:r>
            </a:p>
          </p:txBody>
        </p:sp>
        <p:sp>
          <p:nvSpPr>
            <p:cNvPr id="14483" name="Line 152">
              <a:extLst>
                <a:ext uri="{FF2B5EF4-FFF2-40B4-BE49-F238E27FC236}">
                  <a16:creationId xmlns:a16="http://schemas.microsoft.com/office/drawing/2014/main" id="{EDDCFB28-F637-4E11-8522-7EFB41640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154869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B3AC77A-0A90-40C9-A1E5-139CD59D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HDFS Architecture</a:t>
            </a:r>
          </a:p>
        </p:txBody>
      </p:sp>
      <p:sp>
        <p:nvSpPr>
          <p:cNvPr id="14339" name="Content Placeholder 9">
            <a:extLst>
              <a:ext uri="{FF2B5EF4-FFF2-40B4-BE49-F238E27FC236}">
                <a16:creationId xmlns:a16="http://schemas.microsoft.com/office/drawing/2014/main" id="{F8605B1A-2976-4553-82BD-75D6E57A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4911725"/>
            <a:ext cx="8645525" cy="1328738"/>
          </a:xfrm>
        </p:spPr>
        <p:txBody>
          <a:bodyPr/>
          <a:lstStyle/>
          <a:p>
            <a:r>
              <a:rPr lang="en-US" altLang="en-US"/>
              <a:t>NameNode</a:t>
            </a:r>
          </a:p>
          <a:p>
            <a:pPr lvl="1"/>
            <a:r>
              <a:rPr lang="en-GB" altLang="en-US" sz="2000">
                <a:solidFill>
                  <a:srgbClr val="000000"/>
                </a:solidFill>
              </a:rPr>
              <a:t>Maps a filename to list of Block IDs</a:t>
            </a:r>
          </a:p>
          <a:p>
            <a:pPr lvl="1"/>
            <a:r>
              <a:rPr lang="en-GB" altLang="en-US" sz="2000">
                <a:solidFill>
                  <a:srgbClr val="000000"/>
                </a:solidFill>
              </a:rPr>
              <a:t>Maps each Block ID to DataNodes containing a replica of the block</a:t>
            </a:r>
          </a:p>
          <a:p>
            <a:r>
              <a:rPr lang="en-GB" altLang="en-US" sz="2000">
                <a:solidFill>
                  <a:srgbClr val="000000"/>
                </a:solidFill>
              </a:rPr>
              <a:t>DataNode  : Maps a Block ID to a physical location on disk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96AC-1D92-4D8A-8035-542A9B686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C2B62AD-67C5-4CAF-AC0F-1FFC85DEDA9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lIns="182880" tIns="91440"/>
          <a:lstStyle/>
          <a:p>
            <a:pPr marL="265113" indent="-265113" eaLnBrk="1" hangingPunct="1"/>
            <a:r>
              <a:rPr lang="en-US" altLang="en-US" sz="1400"/>
              <a:t>Given log file in following format:      </a:t>
            </a:r>
            <a:endParaRPr lang="fr-FR" altLang="en-US" sz="1600"/>
          </a:p>
          <a:p>
            <a:pPr marL="265113" indent="-265113">
              <a:buFont typeface="Monotype Sorts" charset="2"/>
              <a:buNone/>
            </a:pPr>
            <a:r>
              <a:rPr lang="fr-FR" altLang="en-US" sz="1600"/>
              <a:t>     ...</a:t>
            </a:r>
            <a:br>
              <a:rPr lang="fr-FR" altLang="en-US" sz="1600"/>
            </a:br>
            <a:r>
              <a:rPr lang="fr-FR" altLang="en-US" sz="1600"/>
              <a:t> 2013/02/21 10:31:22.00EST </a:t>
            </a:r>
            <a:r>
              <a:rPr lang="fr-FR" altLang="en-US" sz="1600">
                <a:hlinkClick r:id="rId3"/>
              </a:rPr>
              <a:t>/slide-dir/11.ppt</a:t>
            </a:r>
            <a:br>
              <a:rPr lang="fr-FR" altLang="en-US" sz="1600"/>
            </a:br>
            <a:r>
              <a:rPr lang="fr-FR" altLang="en-US" sz="1600"/>
              <a:t> 2013/02/21 10:43:12.00EST </a:t>
            </a:r>
            <a:r>
              <a:rPr lang="fr-FR" altLang="en-US" sz="1600">
                <a:hlinkClick r:id="rId4"/>
              </a:rPr>
              <a:t>/slide-dir/12.ppt</a:t>
            </a:r>
            <a:br>
              <a:rPr lang="fr-FR" altLang="en-US" sz="1600"/>
            </a:br>
            <a:r>
              <a:rPr lang="fr-FR" altLang="en-US" sz="1600"/>
              <a:t> 2013/02/22 18:26:45.00EST </a:t>
            </a:r>
            <a:r>
              <a:rPr lang="fr-FR" altLang="en-US" sz="1600">
                <a:hlinkClick r:id="rId5"/>
              </a:rPr>
              <a:t>/slide-dir/13.ppt</a:t>
            </a:r>
            <a:br>
              <a:rPr lang="fr-FR" altLang="en-US" sz="1600"/>
            </a:br>
            <a:r>
              <a:rPr lang="fr-FR" altLang="en-US" sz="1600"/>
              <a:t> 2013/02/22 20:53:29.00EST </a:t>
            </a:r>
            <a:r>
              <a:rPr lang="fr-FR" altLang="en-US" sz="1600">
                <a:hlinkClick r:id="rId4"/>
              </a:rPr>
              <a:t>/slide-dir/12.ppt</a:t>
            </a:r>
            <a:br>
              <a:rPr lang="fr-FR" altLang="en-US" sz="1600"/>
            </a:br>
            <a:r>
              <a:rPr lang="fr-FR" altLang="en-US" sz="1600"/>
              <a:t> ...</a:t>
            </a:r>
          </a:p>
          <a:p>
            <a:pPr marL="265113" indent="-265113" eaLnBrk="1" hangingPunct="1">
              <a:buFont typeface="Monotype Sorts" charset="2"/>
              <a:buNone/>
            </a:pPr>
            <a:endParaRPr lang="en-US" altLang="en-US" sz="1400"/>
          </a:p>
          <a:p>
            <a:pPr marL="265113" indent="-265113"/>
            <a:r>
              <a:rPr lang="en-US" altLang="en-US" sz="1600"/>
              <a:t>Goal: find how many times each of the  files in the slide-dir directory was accessed between 2013/01/01 and 2013/01/31.</a:t>
            </a:r>
          </a:p>
          <a:p>
            <a:pPr marL="265113" indent="-265113"/>
            <a:r>
              <a:rPr lang="en-US" altLang="en-US" sz="1600"/>
              <a:t>Options:</a:t>
            </a:r>
          </a:p>
          <a:p>
            <a:pPr lvl="1"/>
            <a:r>
              <a:rPr lang="en-US" altLang="en-US" sz="1600"/>
              <a:t>Sequential program too slow on massive datasets</a:t>
            </a:r>
          </a:p>
          <a:p>
            <a:pPr lvl="1"/>
            <a:r>
              <a:rPr lang="en-US" altLang="en-US" sz="1600"/>
              <a:t>Load into database expensive, direct operation on log files cheaper</a:t>
            </a:r>
          </a:p>
          <a:p>
            <a:pPr lvl="1"/>
            <a:r>
              <a:rPr lang="en-US" altLang="en-US" sz="1600"/>
              <a:t>Custom built parallel program for this task possible, but very laborious</a:t>
            </a:r>
          </a:p>
          <a:p>
            <a:pPr lvl="1"/>
            <a:r>
              <a:rPr lang="en-US" altLang="en-US" sz="1600"/>
              <a:t>Map-reduce paradigm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F73-A676-4C9E-B557-5A4A1D1A8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Programming Model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80AAC108-C221-4F7D-AF4F-3E9D81EE470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</a:pPr>
            <a:r>
              <a:rPr lang="en-US" altLang="en-US" sz="1700"/>
              <a:t>Inspired from map and reduce operations commonly used in functional programming languages like Lisp.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/>
              <a:t>Input: a set of key/value pairs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/>
              <a:t>User supplies two functions:</a:t>
            </a:r>
          </a:p>
          <a:p>
            <a:pPr marL="547688" lvl="1" indent="-200025" eaLnBrk="1" hangingPunct="1">
              <a:lnSpc>
                <a:spcPct val="90000"/>
              </a:lnSpc>
            </a:pPr>
            <a:r>
              <a:rPr lang="en-US" altLang="en-US">
                <a:solidFill>
                  <a:srgbClr val="FF5050"/>
                </a:solidFill>
              </a:rPr>
              <a:t>map(k,v) </a:t>
            </a:r>
            <a:r>
              <a:rPr lang="en-US" altLang="en-US">
                <a:solidFill>
                  <a:srgbClr val="FF5050"/>
                </a:solidFill>
                <a:sym typeface="Wingdings" panose="05000000000000000000" pitchFamily="2" charset="2"/>
              </a:rPr>
              <a:t> list(k1,v1) </a:t>
            </a:r>
          </a:p>
          <a:p>
            <a:pPr marL="547688" lvl="1" indent="-200025" eaLnBrk="1" hangingPunct="1">
              <a:lnSpc>
                <a:spcPct val="90000"/>
              </a:lnSpc>
            </a:pPr>
            <a:r>
              <a:rPr lang="en-US" altLang="en-US">
                <a:solidFill>
                  <a:srgbClr val="FF5050"/>
                </a:solidFill>
                <a:sym typeface="Wingdings" panose="05000000000000000000" pitchFamily="2" charset="2"/>
              </a:rPr>
              <a:t>reduce(k1, list(v1))  v2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/>
              <a:t>(k1,v1) is an intermediate key/value pair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/>
              <a:t>Output is the set of (k1,v2) pairs</a:t>
            </a:r>
            <a:r>
              <a:rPr lang="en-US" altLang="en-US" sz="1700"/>
              <a:t>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sz="1700"/>
              <a:t>For our example, assume that system </a:t>
            </a:r>
          </a:p>
          <a:p>
            <a:pPr marL="547688" lvl="1" indent="-200025" eaLnBrk="1" hangingPunct="1">
              <a:lnSpc>
                <a:spcPct val="90000"/>
              </a:lnSpc>
            </a:pPr>
            <a:r>
              <a:rPr lang="en-US" altLang="en-US" sz="1700"/>
              <a:t>breaks up files into lines, and </a:t>
            </a:r>
          </a:p>
          <a:p>
            <a:pPr marL="547688" lvl="1" indent="-200025" eaLnBrk="1" hangingPunct="1">
              <a:lnSpc>
                <a:spcPct val="90000"/>
              </a:lnSpc>
            </a:pPr>
            <a:r>
              <a:rPr lang="en-US" altLang="en-US" sz="1700"/>
              <a:t>calls map function with value of each line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sz="1700"/>
              <a:t>Key is the line number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sz="170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sz="17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2D2B5C6-0FB3-4FA9-846A-B559920E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22D3C3E-7C9B-4990-898C-1813DAA37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map(String key, String record)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String attribute[3];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…. break up record into tokens (based on space character), and store the  </a:t>
            </a:r>
            <a:br>
              <a:rPr lang="en-US" altLang="en-US" sz="1600"/>
            </a:br>
            <a:r>
              <a:rPr lang="en-US" altLang="en-US" sz="1600"/>
              <a:t>    tokens in array attributes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String date = attribute[0];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String time = attribute[1];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String filename = attribute[2];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</a:t>
            </a:r>
            <a:r>
              <a:rPr lang="en-US" altLang="en-US" sz="1600" b="1"/>
              <a:t>if </a:t>
            </a:r>
            <a:r>
              <a:rPr lang="en-US" altLang="en-US" sz="1600"/>
              <a:t>(date between 2013/01/01 and 2013/01/31  </a:t>
            </a:r>
            <a:br>
              <a:rPr lang="en-US" altLang="en-US" sz="1600"/>
            </a:br>
            <a:r>
              <a:rPr lang="en-US" altLang="en-US" sz="1600"/>
              <a:t>         and filename starts with "/slide-dir/")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 emit(filename, 1).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reduce(String key, List recordlist)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String filename = key;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int count =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For each record in recordlist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count = count + 1.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output(filename, count)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10540</TotalTime>
  <Words>2815</Words>
  <Application>Microsoft Office PowerPoint</Application>
  <PresentationFormat>On-screen Show (4:3)</PresentationFormat>
  <Paragraphs>474</Paragraphs>
  <Slides>39</Slides>
  <Notes>22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Helvetica</vt:lpstr>
      <vt:lpstr>MS PGothic</vt:lpstr>
      <vt:lpstr>Arial</vt:lpstr>
      <vt:lpstr>Monotype Sorts</vt:lpstr>
      <vt:lpstr>Webdings</vt:lpstr>
      <vt:lpstr>Times New Roman</vt:lpstr>
      <vt:lpstr>Wingdings</vt:lpstr>
      <vt:lpstr>Verdana</vt:lpstr>
      <vt:lpstr>Arial Unicode MS</vt:lpstr>
      <vt:lpstr>Calibri</vt:lpstr>
      <vt:lpstr>1_db-5-grey</vt:lpstr>
      <vt:lpstr>Microsoft Clip Gallery</vt:lpstr>
      <vt:lpstr>Chapter X: Big Data</vt:lpstr>
      <vt:lpstr>Chapter X: Big Data</vt:lpstr>
      <vt:lpstr>The MapReduce Paradigm</vt:lpstr>
      <vt:lpstr>Distributed File Systems</vt:lpstr>
      <vt:lpstr>Hadoop Distributed File System</vt:lpstr>
      <vt:lpstr>HDFS Architecture</vt:lpstr>
      <vt:lpstr>MapReduce: File Access Count Example</vt:lpstr>
      <vt:lpstr>MapReduce Programming Model</vt:lpstr>
      <vt:lpstr>MapReduce: File Access Count Example</vt:lpstr>
      <vt:lpstr>Schematic Flow of Keys and Values</vt:lpstr>
      <vt:lpstr>MapReduce: Word Count Example</vt:lpstr>
      <vt:lpstr>Pseudo-code</vt:lpstr>
      <vt:lpstr>Parallel Processing of MapReduce Job</vt:lpstr>
      <vt:lpstr>Hadoop</vt:lpstr>
      <vt:lpstr>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Implementations</vt:lpstr>
      <vt:lpstr>Map Reduce vs. Parallel Databases</vt:lpstr>
      <vt:lpstr>Map Reduce vs. Parallel Databases (Cont.)</vt:lpstr>
      <vt:lpstr>Massively Parallel  Key-Value Data Stores</vt:lpstr>
      <vt:lpstr>Parallel Databases and Data Stores</vt:lpstr>
      <vt:lpstr>Parallel Databases and Data Stores</vt:lpstr>
      <vt:lpstr>Sharding</vt:lpstr>
      <vt:lpstr>Key Value Stores</vt:lpstr>
      <vt:lpstr>What is NoSQL?</vt:lpstr>
      <vt:lpstr>Flexible Data Model</vt:lpstr>
      <vt:lpstr>NoSQL Data Storage: Classification</vt:lpstr>
      <vt:lpstr>Yahoo PNUTS Data Storage Architecture</vt:lpstr>
      <vt:lpstr>CAP Theorem</vt:lpstr>
      <vt:lpstr>Availability</vt:lpstr>
      <vt:lpstr>Eventual Consistency</vt:lpstr>
      <vt:lpstr>Common Advantages of NoSQL Systems</vt:lpstr>
      <vt:lpstr>What NoSQL Does Not Provide</vt:lpstr>
      <vt:lpstr>Should I be using NoSQL Databases?</vt:lpstr>
      <vt:lpstr>Data Representation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19: Distributed Databases</dc:title>
  <dc:creator>S. Sudarshan</dc:creator>
  <cp:lastModifiedBy>S Sudarshan</cp:lastModifiedBy>
  <cp:revision>294</cp:revision>
  <cp:lastPrinted>2000-07-11T17:46:20Z</cp:lastPrinted>
  <dcterms:created xsi:type="dcterms:W3CDTF">2009-12-21T15:40:30Z</dcterms:created>
  <dcterms:modified xsi:type="dcterms:W3CDTF">2017-09-18T02:19:25Z</dcterms:modified>
</cp:coreProperties>
</file>