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58" r:id="rId4"/>
    <p:sldId id="259" r:id="rId6"/>
    <p:sldId id="260" r:id="rId7"/>
    <p:sldId id="261" r:id="rId8"/>
    <p:sldId id="262" r:id="rId9"/>
    <p:sldId id="264" r:id="rId10"/>
    <p:sldId id="265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系统是基于</a:t>
            </a:r>
            <a:r>
              <a:rPr lang="en-US" altLang="zh-CN"/>
              <a:t>C/S</a:t>
            </a:r>
            <a:r>
              <a:rPr lang="zh-CN" altLang="en-US"/>
              <a:t>模型，客户端和服务器是通信模块，然后无论是用户还是密钥管理员，都是通过一系列的符合某种格式的命令来与系统通信，命令行分析与处理模块就是对这些来中外部命令进行分析处理的，引擎是真正实现加密操作的模块，列表、存储库和密钥管理器共同构建了关于密钥管理的存储于操作的接口。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数据库加密机制的设计与实现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zh-CN" altLang="en-US"/>
              <a:t>答辩人：姚劲堤</a:t>
            </a:r>
            <a:endParaRPr lang="zh-CN" altLang="en-US"/>
          </a:p>
          <a:p>
            <a:r>
              <a:rPr lang="zh-CN" altLang="en-US"/>
              <a:t>指导老师：任国珍</a:t>
            </a:r>
            <a:endParaRPr lang="zh-CN" altLang="en-US"/>
          </a:p>
          <a:p>
            <a:r>
              <a:rPr lang="zh-CN" altLang="en-US"/>
              <a:t>班级：软件学院五班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系统的整体框架</a:t>
            </a:r>
            <a:endParaRPr lang="zh-CN" altLang="en-US"/>
          </a:p>
        </p:txBody>
      </p:sp>
      <p:pic>
        <p:nvPicPr>
          <p:cNvPr id="4" name="图片 3" descr="捕获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9930" y="1691005"/>
            <a:ext cx="10516870" cy="462851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引擎的设计与实现</a:t>
            </a:r>
            <a:endParaRPr lang="zh-CN" altLang="en-US"/>
          </a:p>
        </p:txBody>
      </p:sp>
      <p:pic>
        <p:nvPicPr>
          <p:cNvPr id="4" name="图片 3" descr="捕获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880870"/>
            <a:ext cx="4735830" cy="3959860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6437630" y="1560195"/>
            <a:ext cx="1923415" cy="619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6437630" y="1560195"/>
            <a:ext cx="1864360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编写加解密程序，</a:t>
            </a:r>
            <a:endParaRPr lang="zh-CN" altLang="en-US"/>
          </a:p>
          <a:p>
            <a:r>
              <a:rPr lang="zh-CN" altLang="en-US"/>
              <a:t>编译出</a:t>
            </a:r>
            <a:r>
              <a:rPr lang="en-US" altLang="zh-CN"/>
              <a:t>dll</a:t>
            </a:r>
            <a:r>
              <a:rPr lang="zh-CN" altLang="en-US"/>
              <a:t>文件</a:t>
            </a:r>
            <a:endParaRPr lang="zh-CN" altLang="en-US"/>
          </a:p>
        </p:txBody>
      </p:sp>
      <p:sp>
        <p:nvSpPr>
          <p:cNvPr id="15" name="右箭头 14"/>
          <p:cNvSpPr/>
          <p:nvPr/>
        </p:nvSpPr>
        <p:spPr>
          <a:xfrm>
            <a:off x="8573135" y="1772285"/>
            <a:ext cx="586740" cy="3092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7" name="图片 16" descr="捕获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3385" y="1559560"/>
            <a:ext cx="2049780" cy="581660"/>
          </a:xfrm>
          <a:prstGeom prst="rect">
            <a:avLst/>
          </a:prstGeom>
        </p:spPr>
      </p:pic>
      <p:sp>
        <p:nvSpPr>
          <p:cNvPr id="18" name="矩形 17"/>
          <p:cNvSpPr/>
          <p:nvPr/>
        </p:nvSpPr>
        <p:spPr>
          <a:xfrm>
            <a:off x="6453505" y="2655570"/>
            <a:ext cx="1923415" cy="619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6453505" y="2655570"/>
            <a:ext cx="1864360" cy="6426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/>
              <a:t>将</a:t>
            </a:r>
            <a:r>
              <a:rPr lang="en-US" altLang="zh-CN"/>
              <a:t>dll</a:t>
            </a:r>
            <a:r>
              <a:rPr lang="zh-CN" altLang="en-US"/>
              <a:t>文件导入到数据库中</a:t>
            </a:r>
            <a:endParaRPr lang="zh-CN" altLang="en-US"/>
          </a:p>
        </p:txBody>
      </p:sp>
      <p:sp>
        <p:nvSpPr>
          <p:cNvPr id="20" name="右箭头 19"/>
          <p:cNvSpPr/>
          <p:nvPr/>
        </p:nvSpPr>
        <p:spPr>
          <a:xfrm>
            <a:off x="8589010" y="2867660"/>
            <a:ext cx="586740" cy="3092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21" name="图片 20" descr="捕获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5750" y="2526665"/>
            <a:ext cx="2176780" cy="1129665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6453505" y="3893820"/>
            <a:ext cx="1923415" cy="619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6708775" y="4020820"/>
            <a:ext cx="186436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创建函数</a:t>
            </a:r>
            <a:endParaRPr lang="zh-CN" altLang="en-US"/>
          </a:p>
        </p:txBody>
      </p:sp>
      <p:sp>
        <p:nvSpPr>
          <p:cNvPr id="24" name="右箭头 23"/>
          <p:cNvSpPr/>
          <p:nvPr/>
        </p:nvSpPr>
        <p:spPr>
          <a:xfrm>
            <a:off x="8589010" y="4105910"/>
            <a:ext cx="586740" cy="3092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25" name="图片 24" descr="捕获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03385" y="3893820"/>
            <a:ext cx="2180590" cy="1352550"/>
          </a:xfrm>
          <a:prstGeom prst="rect">
            <a:avLst/>
          </a:prstGeom>
        </p:spPr>
      </p:pic>
      <p:pic>
        <p:nvPicPr>
          <p:cNvPr id="26" name="图片 25" descr="捕获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53505" y="5737225"/>
            <a:ext cx="5031105" cy="762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存储库的设计与实现</a:t>
            </a:r>
            <a:endParaRPr lang="zh-CN" altLang="en-US"/>
          </a:p>
        </p:txBody>
      </p:sp>
      <p:pic>
        <p:nvPicPr>
          <p:cNvPr id="4" name="图片 3" descr="捕获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786255"/>
            <a:ext cx="4678045" cy="4134485"/>
          </a:xfrm>
          <a:prstGeom prst="rect">
            <a:avLst/>
          </a:prstGeom>
        </p:spPr>
      </p:pic>
      <p:pic>
        <p:nvPicPr>
          <p:cNvPr id="5" name="图片 4" descr="捕获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3755" y="2177415"/>
            <a:ext cx="5172075" cy="1187450"/>
          </a:xfrm>
          <a:prstGeom prst="rect">
            <a:avLst/>
          </a:prstGeom>
        </p:spPr>
      </p:pic>
      <p:pic>
        <p:nvPicPr>
          <p:cNvPr id="6" name="图片 5" descr="捕获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4390" y="4381500"/>
            <a:ext cx="4976495" cy="125666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列表的设计与实现</a:t>
            </a:r>
            <a:endParaRPr lang="zh-CN" altLang="en-US"/>
          </a:p>
        </p:txBody>
      </p:sp>
      <p:pic>
        <p:nvPicPr>
          <p:cNvPr id="4" name="图片 3" descr="捕获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691005"/>
            <a:ext cx="4648835" cy="397573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7122160" y="3161030"/>
            <a:ext cx="3585845" cy="798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7122160" y="3161030"/>
            <a:ext cx="70612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列表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8654415" y="3593465"/>
            <a:ext cx="1205865" cy="3657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r>
              <a:rPr lang="zh-CN" altLang="en-US"/>
              <a:t>密钥名称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7153910" y="5097780"/>
            <a:ext cx="3585845" cy="798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7153910" y="5097780"/>
            <a:ext cx="98171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存储库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8686165" y="5530215"/>
            <a:ext cx="1205865" cy="3657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r>
              <a:rPr lang="zh-CN" altLang="en-US"/>
              <a:t>数据密钥</a:t>
            </a:r>
            <a:endParaRPr lang="zh-CN" altLang="en-US"/>
          </a:p>
        </p:txBody>
      </p:sp>
      <p:cxnSp>
        <p:nvCxnSpPr>
          <p:cNvPr id="12" name="直接箭头连接符 11"/>
          <p:cNvCxnSpPr>
            <a:stCxn id="7" idx="2"/>
          </p:cNvCxnSpPr>
          <p:nvPr/>
        </p:nvCxnSpPr>
        <p:spPr>
          <a:xfrm>
            <a:off x="9257665" y="3975100"/>
            <a:ext cx="16510" cy="154876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H="1" flipV="1">
            <a:off x="9681210" y="3958590"/>
            <a:ext cx="16510" cy="156464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V="1">
            <a:off x="9681210" y="2458720"/>
            <a:ext cx="0" cy="113474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9258300" y="1560195"/>
            <a:ext cx="1621155" cy="898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9528175" y="1826895"/>
            <a:ext cx="117983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密钥信息</a:t>
            </a:r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7065010" y="1560830"/>
            <a:ext cx="1621155" cy="898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7285355" y="1827530"/>
            <a:ext cx="117983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外部模块</a:t>
            </a:r>
            <a:endParaRPr lang="zh-CN" altLang="en-US"/>
          </a:p>
        </p:txBody>
      </p:sp>
      <p:cxnSp>
        <p:nvCxnSpPr>
          <p:cNvPr id="19" name="直接箭头连接符 18"/>
          <p:cNvCxnSpPr/>
          <p:nvPr/>
        </p:nvCxnSpPr>
        <p:spPr>
          <a:xfrm>
            <a:off x="7867650" y="2409825"/>
            <a:ext cx="20955" cy="74993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" name="右箭头 19"/>
          <p:cNvSpPr/>
          <p:nvPr/>
        </p:nvSpPr>
        <p:spPr>
          <a:xfrm rot="10800000">
            <a:off x="8801735" y="1888490"/>
            <a:ext cx="390525" cy="3422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密钥管理器的设计与实现</a:t>
            </a:r>
            <a:endParaRPr lang="zh-CN" altLang="en-US"/>
          </a:p>
        </p:txBody>
      </p:sp>
      <p:pic>
        <p:nvPicPr>
          <p:cNvPr id="4" name="图片 3" descr="捕获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539240"/>
            <a:ext cx="5090795" cy="4595495"/>
          </a:xfrm>
          <a:prstGeom prst="rect">
            <a:avLst/>
          </a:prstGeom>
        </p:spPr>
      </p:pic>
      <p:pic>
        <p:nvPicPr>
          <p:cNvPr id="5" name="图片 4" descr="捕获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0840" y="1854200"/>
            <a:ext cx="4453890" cy="344106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通信模块与命令行分析</a:t>
            </a:r>
            <a:endParaRPr lang="zh-CN" altLang="en-US"/>
          </a:p>
        </p:txBody>
      </p:sp>
      <p:pic>
        <p:nvPicPr>
          <p:cNvPr id="4" name="图片 3" descr="5607af90-e92f-399e-a603-aae017566d6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1340" y="1691005"/>
            <a:ext cx="5738495" cy="455422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7675245" y="1805940"/>
            <a:ext cx="2982595" cy="651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8131810" y="1985010"/>
            <a:ext cx="202184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命令行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6617335" y="3143250"/>
            <a:ext cx="2200275" cy="7499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9648825" y="3159760"/>
            <a:ext cx="2281555" cy="7499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6706870" y="3351530"/>
            <a:ext cx="20218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SQL</a:t>
            </a:r>
            <a:r>
              <a:rPr lang="zh-CN" altLang="en-US"/>
              <a:t>命令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9778365" y="3351530"/>
            <a:ext cx="202184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自增命令</a:t>
            </a:r>
            <a:endParaRPr lang="zh-CN" altLang="en-US"/>
          </a:p>
        </p:txBody>
      </p:sp>
      <p:cxnSp>
        <p:nvCxnSpPr>
          <p:cNvPr id="11" name="肘形连接符 10"/>
          <p:cNvCxnSpPr>
            <a:stCxn id="5" idx="2"/>
            <a:endCxn id="7" idx="0"/>
          </p:cNvCxnSpPr>
          <p:nvPr/>
        </p:nvCxnSpPr>
        <p:spPr>
          <a:xfrm rot="5400000">
            <a:off x="8099425" y="2075815"/>
            <a:ext cx="685800" cy="144907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肘形连接符 12"/>
          <p:cNvCxnSpPr>
            <a:endCxn id="8" idx="0"/>
          </p:cNvCxnSpPr>
          <p:nvPr/>
        </p:nvCxnSpPr>
        <p:spPr>
          <a:xfrm>
            <a:off x="9110980" y="2800985"/>
            <a:ext cx="1678940" cy="35877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239645"/>
            <a:ext cx="10515600" cy="1325563"/>
          </a:xfrm>
        </p:spPr>
        <p:txBody>
          <a:bodyPr/>
          <a:p>
            <a:pPr algn="ctr"/>
            <a:r>
              <a:rPr lang="zh-CN" altLang="en-US"/>
              <a:t>谢谢老师！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161</Words>
  <Application>WPS 演示</Application>
  <PresentationFormat>宽屏</PresentationFormat>
  <Paragraphs>45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Arial</vt:lpstr>
      <vt:lpstr>宋体</vt:lpstr>
      <vt:lpstr>Wingdings</vt:lpstr>
      <vt:lpstr>Calibri Light</vt:lpstr>
      <vt:lpstr>Calibri</vt:lpstr>
      <vt:lpstr>微软雅黑</vt:lpstr>
      <vt:lpstr>Office 主题</vt:lpstr>
      <vt:lpstr>数据库加密机制的设计与实现</vt:lpstr>
      <vt:lpstr>系统的整体框架</vt:lpstr>
      <vt:lpstr>引擎的设计与实现</vt:lpstr>
      <vt:lpstr>存储库的设计与实现</vt:lpstr>
      <vt:lpstr>列表的设计与实现</vt:lpstr>
      <vt:lpstr>密钥管理器的设计与实现</vt:lpstr>
      <vt:lpstr>通信模块与命令行分析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door</cp:lastModifiedBy>
  <cp:revision>32</cp:revision>
  <dcterms:created xsi:type="dcterms:W3CDTF">2015-05-05T08:02:00Z</dcterms:created>
  <dcterms:modified xsi:type="dcterms:W3CDTF">2017-05-25T05:12:18Z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2052-10.1.0.6393</vt:lpwstr>
  </property>
</Properties>
</file>