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  <p:sldMasterId id="214748370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54"/>
    <a:srgbClr val="2BBDA9"/>
    <a:srgbClr val="037062"/>
    <a:srgbClr val="03622C"/>
    <a:srgbClr val="702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7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26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654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281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AF6-BADB-490A-9944-9F4D5D0FE799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352C-E9DA-4801-92C6-7AAE9A5F792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95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AF6-BADB-490A-9944-9F4D5D0FE799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352C-E9DA-4801-92C6-7AAE9A5F7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858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AF6-BADB-490A-9944-9F4D5D0FE799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352C-E9DA-4801-92C6-7AAE9A5F792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760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AF6-BADB-490A-9944-9F4D5D0FE799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352C-E9DA-4801-92C6-7AAE9A5F7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54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AF6-BADB-490A-9944-9F4D5D0FE799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352C-E9DA-4801-92C6-7AAE9A5F7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5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AF6-BADB-490A-9944-9F4D5D0FE799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352C-E9DA-4801-92C6-7AAE9A5F7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16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54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AF6-BADB-490A-9944-9F4D5D0FE799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352C-E9DA-4801-92C6-7AAE9A5F7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185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6C8AF6-BADB-490A-9944-9F4D5D0FE799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57352C-E9DA-4801-92C6-7AAE9A5F7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35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AF6-BADB-490A-9944-9F4D5D0FE799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352C-E9DA-4801-92C6-7AAE9A5F7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491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AF6-BADB-490A-9944-9F4D5D0FE799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352C-E9DA-4801-92C6-7AAE9A5F7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781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8AF6-BADB-490A-9944-9F4D5D0FE799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352C-E9DA-4801-92C6-7AAE9A5F7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0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1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5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7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2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3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6C8AF6-BADB-490A-9944-9F4D5D0FE799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57352C-E9DA-4801-92C6-7AAE9A5F792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6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/>
          <p:nvPr/>
        </p:nvSpPr>
        <p:spPr>
          <a:xfrm>
            <a:off x="2387189" y="1842084"/>
            <a:ext cx="8856000" cy="26942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buNone/>
            </a:pPr>
            <a:r>
              <a:rPr lang="uk-UA" sz="4000" b="0" strike="noStrike" spc="-1" dirty="0">
                <a:solidFill>
                  <a:srgbClr val="FF8754"/>
                </a:solidFill>
                <a:latin typeface="Trebuchet MS"/>
                <a:ea typeface="Noto Sans CJK SC"/>
              </a:rPr>
              <a:t>Розробка системи оцінки </a:t>
            </a:r>
            <a:r>
              <a:rPr lang="uk-UA" sz="4000" b="0" strike="noStrike" spc="-1" dirty="0" smtClean="0">
                <a:solidFill>
                  <a:srgbClr val="FF8754"/>
                </a:solidFill>
                <a:latin typeface="Trebuchet MS"/>
                <a:ea typeface="Noto Sans CJK SC"/>
              </a:rPr>
              <a:t>ефективності </a:t>
            </a:r>
            <a:r>
              <a:rPr lang="uk-UA" sz="4000" b="0" strike="noStrike" spc="-1" dirty="0" err="1">
                <a:solidFill>
                  <a:srgbClr val="FF8754"/>
                </a:solidFill>
                <a:latin typeface="Trebuchet MS"/>
                <a:ea typeface="Noto Sans CJK SC"/>
              </a:rPr>
              <a:t>нейромереж</a:t>
            </a:r>
            <a:r>
              <a:rPr lang="uk-UA" sz="4000" b="0" strike="noStrike" spc="-1" dirty="0">
                <a:solidFill>
                  <a:srgbClr val="FF8754"/>
                </a:solidFill>
                <a:latin typeface="Trebuchet MS"/>
                <a:ea typeface="Noto Sans CJK SC"/>
              </a:rPr>
              <a:t> у задачах обробки та аналізу метеоданих</a:t>
            </a:r>
            <a:endParaRPr lang="uk-UA" sz="4000" b="1" strike="noStrike" spc="-1" dirty="0">
              <a:solidFill>
                <a:srgbClr val="FF8754"/>
              </a:solidFill>
              <a:latin typeface="Arial"/>
            </a:endParaRPr>
          </a:p>
        </p:txBody>
      </p:sp>
      <p:sp>
        <p:nvSpPr>
          <p:cNvPr id="110" name="TextShape 2"/>
          <p:cNvSpPr/>
          <p:nvPr/>
        </p:nvSpPr>
        <p:spPr>
          <a:xfrm>
            <a:off x="1460520" y="5325840"/>
            <a:ext cx="7766280" cy="109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uk-UA" sz="1600" b="0" strike="noStrike" spc="-1">
                <a:solidFill>
                  <a:srgbClr val="808080"/>
                </a:solidFill>
                <a:latin typeface="Trebuchet MS"/>
              </a:rPr>
              <a:t>Виконав студент</a:t>
            </a:r>
            <a:r>
              <a:rPr lang="en-US" sz="1600" b="0" strike="noStrike" spc="-1">
                <a:solidFill>
                  <a:srgbClr val="808080"/>
                </a:solidFill>
                <a:latin typeface="Trebuchet MS"/>
              </a:rPr>
              <a:t>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uk-UA" sz="1600" b="0" strike="noStrike" spc="-1">
                <a:solidFill>
                  <a:srgbClr val="808080"/>
                </a:solidFill>
                <a:latin typeface="Trebuchet MS"/>
              </a:rPr>
              <a:t>Носов Максим Борисович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914400" y="707364"/>
            <a:ext cx="10285830" cy="113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uk-UA" sz="2400" b="0" strike="noStrike" spc="-1" dirty="0">
                <a:solidFill>
                  <a:srgbClr val="757575"/>
                </a:solidFill>
                <a:latin typeface="Trebuchet MS"/>
                <a:ea typeface="DejaVu Sans"/>
              </a:rPr>
              <a:t>Тема кваліфікаційної роботи</a:t>
            </a:r>
            <a:r>
              <a:rPr lang="en-US" sz="2400" b="0" strike="noStrike" spc="-1" dirty="0">
                <a:solidFill>
                  <a:srgbClr val="757575"/>
                </a:solidFill>
                <a:latin typeface="Trebuchet MS"/>
                <a:ea typeface="DejaVu Sans"/>
              </a:rPr>
              <a:t>: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3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uk-UA" sz="3600" b="0" strike="noStrike" spc="-1" dirty="0">
                <a:solidFill>
                  <a:srgbClr val="FF8754"/>
                </a:solidFill>
                <a:latin typeface="Trebuchet MS"/>
              </a:rPr>
              <a:t>Використані програмні засоби та бібліотеки</a:t>
            </a:r>
            <a:r>
              <a:rPr lang="en-US" sz="3600" b="0" strike="noStrike" spc="-1" dirty="0">
                <a:solidFill>
                  <a:srgbClr val="FF8754"/>
                </a:solidFill>
                <a:latin typeface="Trebuchet MS"/>
              </a:rPr>
              <a:t>:</a:t>
            </a:r>
            <a:endParaRPr lang="en-US" sz="3600" b="0" strike="noStrike" spc="-1" dirty="0">
              <a:solidFill>
                <a:srgbClr val="FF8754"/>
              </a:solidFill>
              <a:latin typeface="Arial"/>
            </a:endParaRPr>
          </a:p>
        </p:txBody>
      </p:sp>
      <p:sp>
        <p:nvSpPr>
          <p:cNvPr id="137" name="TextShape 11"/>
          <p:cNvSpPr/>
          <p:nvPr/>
        </p:nvSpPr>
        <p:spPr>
          <a:xfrm>
            <a:off x="677160" y="2160720"/>
            <a:ext cx="8596080" cy="214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Мова програмування</a:t>
            </a:r>
            <a:r>
              <a:rPr lang="en-US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Python3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 для розробки </a:t>
            </a:r>
            <a:r>
              <a:rPr lang="en-US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</a:t>
            </a:r>
            <a:r>
              <a:rPr lang="uk-UA" sz="20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uk-UA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Django3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Бібліотека 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Tensorflow2</a:t>
            </a:r>
            <a:r>
              <a:rPr lang="uk-UA" sz="2000" b="0" strike="noStrike" spc="-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BeautifulSoup4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7"/>
          <p:cNvSpPr/>
          <p:nvPr/>
        </p:nvSpPr>
        <p:spPr>
          <a:xfrm>
            <a:off x="677160" y="609480"/>
            <a:ext cx="10768182" cy="132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uk-UA" sz="3600" b="0" strike="noStrike" spc="-1" dirty="0">
                <a:solidFill>
                  <a:srgbClr val="FF8754"/>
                </a:solidFill>
                <a:latin typeface="Trebuchet MS"/>
              </a:rPr>
              <a:t>Під час написання кваліфікаційної роботи, було виконано</a:t>
            </a:r>
            <a:r>
              <a:rPr lang="en-US" sz="3600" b="0" strike="noStrike" spc="-1" dirty="0">
                <a:solidFill>
                  <a:srgbClr val="FF8754"/>
                </a:solidFill>
                <a:latin typeface="Trebuchet MS"/>
              </a:rPr>
              <a:t>:</a:t>
            </a:r>
            <a:endParaRPr lang="en-US" sz="3600" b="0" strike="noStrike" spc="-1" dirty="0">
              <a:solidFill>
                <a:srgbClr val="FF8754"/>
              </a:solidFill>
              <a:latin typeface="Arial"/>
            </a:endParaRPr>
          </a:p>
        </p:txBody>
      </p:sp>
      <p:sp>
        <p:nvSpPr>
          <p:cNvPr id="139" name="TextShape 12"/>
          <p:cNvSpPr/>
          <p:nvPr/>
        </p:nvSpPr>
        <p:spPr>
          <a:xfrm>
            <a:off x="677159" y="2037455"/>
            <a:ext cx="11160945" cy="4154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наліз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особливостей метеорологічних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специфіки машинного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можливостей сучасних засобів розробки програмного забезпечення з використанням алгоритмів машинного навчання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регресії і класифікації,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порівняльний аналіз та вибір алгоритму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регресії і класифікації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концепції попередньої обробки та аналізу даних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 інформаційної системи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 та бази даних інформаційної системи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 застосування алгоритмів машинного навчання при вирішенні задач обробки та аналізу метеоданих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8"/>
          <p:cNvSpPr/>
          <p:nvPr/>
        </p:nvSpPr>
        <p:spPr>
          <a:xfrm>
            <a:off x="677160" y="316260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TextShape 10"/>
          <p:cNvSpPr/>
          <p:nvPr/>
        </p:nvSpPr>
        <p:spPr>
          <a:xfrm>
            <a:off x="677160" y="4590720"/>
            <a:ext cx="8596080" cy="87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14" name="CustomShape 1"/>
          <p:cNvSpPr/>
          <p:nvPr/>
        </p:nvSpPr>
        <p:spPr>
          <a:xfrm>
            <a:off x="677160" y="8182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677160" y="1979640"/>
            <a:ext cx="8596080" cy="112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77160" y="1912134"/>
            <a:ext cx="10485884" cy="442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Оцінка </a:t>
            </a:r>
            <a:r>
              <a:rPr lang="uk-UA" sz="2000" b="0" strike="noStrike" spc="-1" dirty="0" smtClean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ефективності </a:t>
            </a:r>
            <a:r>
              <a:rPr lang="uk-UA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вирішення метеорологічних задач алгоритмами машинного </a:t>
            </a:r>
            <a:endParaRPr lang="" sz="2000" b="0" strike="noStrike" spc="-1" dirty="0" smtClean="0">
              <a:solidFill>
                <a:srgbClr val="40404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uk-UA" sz="2000" b="0" strike="noStrike" spc="-1" dirty="0" smtClean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Розробка </a:t>
            </a:r>
            <a:r>
              <a:rPr lang="uk-UA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системи оцінки ефективності алгоритмів машинного </a:t>
            </a:r>
            <a:r>
              <a:rPr lang="uk-UA" sz="2000" b="0" strike="noStrike" spc="-1" dirty="0" smtClean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навчання</a:t>
            </a:r>
            <a:endParaRPr lang="" sz="2000" b="0" strike="noStrike" spc="-1" dirty="0" smtClean="0">
              <a:solidFill>
                <a:srgbClr val="40404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" sz="2000" spc="-1" dirty="0" smtClean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Оц</a:t>
            </a:r>
            <a:r>
              <a:rPr lang="uk-UA" sz="2000" spc="-1" dirty="0" smtClean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інка </a:t>
            </a:r>
            <a:r>
              <a:rPr lang="" sz="2000" spc="-1" dirty="0" smtClean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роботи нейромереж класичними метриками</a:t>
            </a:r>
            <a:endParaRPr lang="" sz="2000" b="0" strike="noStrike" spc="-1" dirty="0" smtClean="0">
              <a:solidFill>
                <a:srgbClr val="40404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" sz="2000" spc="-1" dirty="0" smtClean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</a:t>
            </a:r>
            <a:r>
              <a:rPr lang="uk-UA" sz="2000" spc="-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цінка</a:t>
            </a:r>
            <a:r>
              <a:rPr lang="uk-UA" sz="2000" spc="-1" dirty="0" smtClean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uk-UA" sz="2000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впливовості </a:t>
            </a:r>
            <a:r>
              <a:rPr lang="uk-UA" sz="2000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гіперпараметрів</a:t>
            </a:r>
            <a:r>
              <a:rPr lang="uk-UA" sz="2000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на результат вирішення задачі</a:t>
            </a:r>
            <a:endParaRPr lang="en-US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None/>
            </a:pP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uk-UA" sz="3600" b="0" strike="noStrike" spc="-1" dirty="0">
                <a:solidFill>
                  <a:srgbClr val="FF8754"/>
                </a:solidFill>
                <a:latin typeface="Trebuchet MS"/>
                <a:ea typeface="DejaVu Sans"/>
              </a:rPr>
              <a:t>Мета розробки інформаційної системи</a:t>
            </a:r>
            <a:endParaRPr lang="en-US" sz="3600" b="0" strike="noStrike" spc="-1" dirty="0">
              <a:solidFill>
                <a:srgbClr val="FF8754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9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874544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Оновлення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метеоданих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Відображення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Завантаження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нейромереж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874544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Класичний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оцінки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нейромереж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завдяки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метрикам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231960" y="41007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факторного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нейромережі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оцінки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впливовості</a:t>
            </a: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гіперпараметрів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uk-UA" sz="3600" b="0" strike="noStrike" spc="-1" dirty="0">
                <a:solidFill>
                  <a:srgbClr val="FF8754"/>
                </a:solidFill>
                <a:latin typeface="Trebuchet MS"/>
                <a:ea typeface="Noto Sans CJK SC"/>
              </a:rPr>
              <a:t>Розробка інформаційної системи</a:t>
            </a:r>
            <a:endParaRPr lang="en-US" sz="3600" b="0" strike="noStrike" spc="-1" dirty="0">
              <a:solidFill>
                <a:srgbClr val="FF8754"/>
              </a:solidFill>
              <a:latin typeface="Arial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63760" y="1874544"/>
            <a:ext cx="0" cy="4391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6130776" y="3682148"/>
            <a:ext cx="5007722" cy="6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/>
          <p:nvPr/>
        </p:nvSpPr>
        <p:spPr>
          <a:xfrm>
            <a:off x="677160" y="609480"/>
            <a:ext cx="2523240" cy="21459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uk-UA" sz="3600" b="0" strike="noStrike" spc="-1" dirty="0">
                <a:solidFill>
                  <a:srgbClr val="FF8754"/>
                </a:solidFill>
                <a:latin typeface="Trebuchet MS"/>
              </a:rPr>
              <a:t>Діаграма класів</a:t>
            </a:r>
            <a:endParaRPr lang="en-US" sz="3600" b="0" strike="noStrike" spc="-1" dirty="0">
              <a:solidFill>
                <a:srgbClr val="FF8754"/>
              </a:solidFill>
              <a:latin typeface="Arial"/>
            </a:endParaRPr>
          </a:p>
        </p:txBody>
      </p:sp>
      <p:pic>
        <p:nvPicPr>
          <p:cNvPr id="125" name="Рисунок 124"/>
          <p:cNvPicPr/>
          <p:nvPr/>
        </p:nvPicPr>
        <p:blipFill>
          <a:blip r:embed="rId2"/>
          <a:stretch/>
        </p:blipFill>
        <p:spPr>
          <a:xfrm>
            <a:off x="3200400" y="0"/>
            <a:ext cx="8991600" cy="68580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0" y="5934395"/>
            <a:ext cx="3768065" cy="9232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/>
          <p:nvPr/>
        </p:nvSpPr>
        <p:spPr>
          <a:xfrm>
            <a:off x="677160" y="609480"/>
            <a:ext cx="10780456" cy="132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uk-UA" sz="3600" b="0" strike="noStrike" spc="-1" dirty="0">
                <a:solidFill>
                  <a:srgbClr val="FF8754"/>
                </a:solidFill>
                <a:latin typeface="Trebuchet MS"/>
              </a:rPr>
              <a:t>Використані архітектури алгоритмів машинного навчання</a:t>
            </a:r>
            <a:r>
              <a:rPr lang="en-US" sz="3600" b="0" strike="noStrike" spc="-1" dirty="0">
                <a:solidFill>
                  <a:srgbClr val="FF8754"/>
                </a:solidFill>
                <a:latin typeface="Trebuchet MS"/>
              </a:rPr>
              <a:t>:</a:t>
            </a:r>
            <a:endParaRPr lang="en-US" sz="3600" b="0" strike="noStrike" spc="-1" dirty="0">
              <a:solidFill>
                <a:srgbClr val="FF8754"/>
              </a:solidFill>
              <a:latin typeface="Arial"/>
            </a:endParaRPr>
          </a:p>
        </p:txBody>
      </p:sp>
      <p:sp>
        <p:nvSpPr>
          <p:cNvPr id="127" name="TextShape 2"/>
          <p:cNvSpPr/>
          <p:nvPr/>
        </p:nvSpPr>
        <p:spPr>
          <a:xfrm>
            <a:off x="677160" y="2160719"/>
            <a:ext cx="8596080" cy="26567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4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Перцептрон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Рекурентна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F8754"/>
              </a:buClr>
              <a:buSzPct val="80000"/>
              <a:buFont typeface="Wingdings 3" charset="2"/>
              <a:buChar char=""/>
            </a:pPr>
            <a:r>
              <a:rPr lang="uk-UA" sz="24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Автоенкодер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lang="ru-RU" sz="20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Кожна</a:t>
            </a:r>
            <a:r>
              <a:rPr lang="ru-RU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варіантів</a:t>
            </a:r>
            <a:r>
              <a:rPr lang="ru-RU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нейромереж</a:t>
            </a:r>
            <a:r>
              <a:rPr lang="ru-RU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була</a:t>
            </a:r>
            <a:r>
              <a:rPr lang="ru-RU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використана</a:t>
            </a:r>
            <a:r>
              <a:rPr lang="ru-RU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вирішення</a:t>
            </a:r>
            <a:r>
              <a:rPr lang="ru-RU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задач </a:t>
            </a:r>
            <a:r>
              <a:rPr lang="ru-RU" sz="20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прогнозування</a:t>
            </a:r>
            <a:r>
              <a:rPr lang="ru-RU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классифікації</a:t>
            </a:r>
            <a:r>
              <a:rPr lang="ru-RU" sz="20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метеоданих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4866571"/>
            <a:ext cx="10972440" cy="1178287"/>
          </a:xfrm>
          <a:prstGeom prst="rect">
            <a:avLst/>
          </a:prstGeom>
          <a:noFill/>
          <a:ln w="0">
            <a:solidFill>
              <a:schemeClr val="bg1"/>
            </a:solidFill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 dirty="0" err="1">
                <a:solidFill>
                  <a:srgbClr val="FF8754"/>
                </a:solidFill>
                <a:latin typeface="Arial"/>
              </a:rPr>
              <a:t>Перцептрон</a:t>
            </a:r>
            <a:endParaRPr lang="en-US" sz="4400" b="0" strike="noStrike" spc="-1" dirty="0">
              <a:solidFill>
                <a:srgbClr val="FF8754"/>
              </a:solidFill>
              <a:latin typeface="Arial"/>
            </a:endParaRPr>
          </a:p>
        </p:txBody>
      </p:sp>
      <p:pic>
        <p:nvPicPr>
          <p:cNvPr id="2050" name="Picture 2" descr="Как работает нейронная сеть: обучение, функции активации и потер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00" y="1754922"/>
            <a:ext cx="48006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 dirty="0" err="1" smtClean="0">
                <a:solidFill>
                  <a:srgbClr val="FF8754"/>
                </a:solidFill>
                <a:latin typeface="Arial"/>
              </a:rPr>
              <a:t>Реку</a:t>
            </a:r>
            <a:r>
              <a:rPr lang="uk-UA" sz="4400" b="0" strike="noStrike" spc="-1" dirty="0" smtClean="0">
                <a:solidFill>
                  <a:srgbClr val="FF8754"/>
                </a:solidFill>
                <a:latin typeface="Arial"/>
              </a:rPr>
              <a:t>р</a:t>
            </a:r>
            <a:r>
              <a:rPr lang="en-US" sz="4400" b="0" strike="noStrike" spc="-1" dirty="0" err="1" smtClean="0">
                <a:solidFill>
                  <a:srgbClr val="FF8754"/>
                </a:solidFill>
                <a:latin typeface="Arial"/>
              </a:rPr>
              <a:t>рентна</a:t>
            </a:r>
            <a:endParaRPr lang="en-US" sz="4400" b="0" strike="noStrike" spc="-1" dirty="0">
              <a:solidFill>
                <a:srgbClr val="FF8754"/>
              </a:solidFill>
              <a:latin typeface="Arial"/>
            </a:endParaRPr>
          </a:p>
        </p:txBody>
      </p:sp>
      <p:pic>
        <p:nvPicPr>
          <p:cNvPr id="1028" name="Picture 4" descr="Рекуррентные нейронные сети (RNN) с Keras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00" y="1979413"/>
            <a:ext cx="97536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 dirty="0" err="1">
                <a:solidFill>
                  <a:srgbClr val="FF8754"/>
                </a:solidFill>
                <a:latin typeface="Arial"/>
              </a:rPr>
              <a:t>Автоенкодер</a:t>
            </a:r>
            <a:endParaRPr lang="en-US" sz="4400" b="0" strike="noStrike" spc="-1" dirty="0">
              <a:solidFill>
                <a:srgbClr val="FF8754"/>
              </a:solidFill>
              <a:latin typeface="Arial"/>
            </a:endParaRPr>
          </a:p>
        </p:txBody>
      </p:sp>
      <p:pic>
        <p:nvPicPr>
          <p:cNvPr id="3074" name="Picture 2" descr="Автоэнкодер: типы архитектур и примен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88" y="1920793"/>
            <a:ext cx="7206023" cy="405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002243" y="5201035"/>
            <a:ext cx="3115626" cy="7425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атмосферний тиск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місце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метеоданих</a:t>
            </a: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 dirty="0" err="1">
                <a:solidFill>
                  <a:srgbClr val="FF8754"/>
                </a:solidFill>
                <a:latin typeface="Arial"/>
              </a:rPr>
              <a:t>Результати</a:t>
            </a:r>
            <a:r>
              <a:rPr lang="en-US" sz="4400" b="0" strike="noStrike" spc="-1" dirty="0">
                <a:solidFill>
                  <a:srgbClr val="FF8754"/>
                </a:solidFill>
                <a:latin typeface="Arial"/>
              </a:rPr>
              <a:t> </a:t>
            </a:r>
            <a:r>
              <a:rPr lang="en-US" sz="4400" b="0" strike="noStrike" spc="-1" dirty="0" err="1">
                <a:solidFill>
                  <a:srgbClr val="FF8754"/>
                </a:solidFill>
                <a:latin typeface="Arial"/>
              </a:rPr>
              <a:t>дослідження</a:t>
            </a:r>
            <a:endParaRPr lang="en-US" sz="4400" b="0" strike="noStrike" spc="-1" dirty="0">
              <a:solidFill>
                <a:srgbClr val="FF8754"/>
              </a:solidFill>
              <a:latin typeface="Arial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43526"/>
              </p:ext>
            </p:extLst>
          </p:nvPr>
        </p:nvGraphicFramePr>
        <p:xfrm>
          <a:off x="609480" y="1885679"/>
          <a:ext cx="109724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27"/>
                <a:gridCol w="8255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Perceptron Forecast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</a:t>
                      </a:r>
                      <a:r>
                        <a:rPr lang="uk-UA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uk-UA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Precision: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.3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</a:t>
                      </a:r>
                      <a:endParaRPr lang="ru-RU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</a:t>
                      </a:r>
                      <a:r>
                        <a:rPr lang="uk-UA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uk-UA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</a:t>
                      </a:r>
                      <a:r>
                        <a:rPr lang="uk-UA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Autoencoder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</a:t>
                      </a:r>
                      <a:r>
                        <a:rPr lang="uk-UA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uk-UA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Precision: </a:t>
                      </a:r>
                      <a:r>
                        <a:rPr lang="uk-UA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Perceptron Summary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r>
                        <a:rPr lang="uk-UA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MeanAbsoluteError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1.98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</a:t>
                      </a:r>
                      <a:r>
                        <a:rPr lang="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uk-UA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MeanAbsoluteError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2.13</a:t>
                      </a:r>
                      <a:endParaRPr lang="ru-RU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Autoencoder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7</a:t>
                      </a:r>
                      <a:r>
                        <a:rPr lang="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uk-UA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MeanAbsoluteError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r>
                        <a:rPr lang="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16767" y="5218934"/>
            <a:ext cx="2957089" cy="70676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повітря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рік запису метеоданих</a:t>
            </a:r>
            <a:endParaRPr lang="en-US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822346" y="4263119"/>
            <a:ext cx="4259017" cy="114480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spc="-1" dirty="0" smtClean="0">
                <a:solidFill>
                  <a:srgbClr val="FF8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 </a:t>
            </a:r>
            <a:r>
              <a:rPr lang="uk-UA" sz="2000" spc="-1" dirty="0">
                <a:solidFill>
                  <a:srgbClr val="FF8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впливові</a:t>
            </a:r>
            <a:r>
              <a:rPr lang="uk-UA" sz="2000" spc="-1" dirty="0" smtClean="0">
                <a:solidFill>
                  <a:srgbClr val="FF8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spc="-1" dirty="0" err="1" smtClean="0">
                <a:solidFill>
                  <a:srgbClr val="FF8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гіперпараметри</a:t>
            </a:r>
            <a:endParaRPr lang="en-US" sz="2000" spc="-1" dirty="0">
              <a:solidFill>
                <a:srgbClr val="FF87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7316767" y="4273357"/>
            <a:ext cx="4265153" cy="114480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spc="-1" dirty="0">
                <a:solidFill>
                  <a:srgbClr val="FF8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 не впливові </a:t>
            </a:r>
            <a:r>
              <a:rPr lang="uk-UA" sz="2000" spc="-1" dirty="0" err="1">
                <a:solidFill>
                  <a:srgbClr val="FF8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гіперпараметри</a:t>
            </a:r>
            <a:r>
              <a:rPr lang="uk-UA" sz="2000" spc="-1" dirty="0">
                <a:solidFill>
                  <a:srgbClr val="FF8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spc="-1" dirty="0">
              <a:solidFill>
                <a:srgbClr val="FF87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3044</TotalTime>
  <Words>284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Noto Sans CJK SC</vt:lpstr>
      <vt:lpstr>Times New Roman</vt:lpstr>
      <vt:lpstr>Trebuchet MS</vt:lpstr>
      <vt:lpstr>Wingdings</vt:lpstr>
      <vt:lpstr>Wingdings 3</vt:lpstr>
      <vt:lpstr>Ретро</vt:lpstr>
      <vt:lpstr>1_Ретро</vt:lpstr>
      <vt:lpstr>Презентация PowerPoint</vt:lpstr>
      <vt:lpstr>Мета розробки інформаційної системи</vt:lpstr>
      <vt:lpstr>Розробка інформаційної системи</vt:lpstr>
      <vt:lpstr>Презентация PowerPoint</vt:lpstr>
      <vt:lpstr>Презентация PowerPoint</vt:lpstr>
      <vt:lpstr>Перцептрон</vt:lpstr>
      <vt:lpstr>Рекуррентна</vt:lpstr>
      <vt:lpstr>Автоенкодер</vt:lpstr>
      <vt:lpstr>Результати дослідження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інформаційної системи для збору, обробки та аналізу метеоданих</dc:title>
  <dc:subject/>
  <dc:creator>Пользователь Windows</dc:creator>
  <dc:description/>
  <cp:lastModifiedBy>Пользователь Windows</cp:lastModifiedBy>
  <cp:revision>78</cp:revision>
  <dcterms:created xsi:type="dcterms:W3CDTF">2021-05-22T18:55:51Z</dcterms:created>
  <dcterms:modified xsi:type="dcterms:W3CDTF">2023-01-17T12:15:37Z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11</vt:i4>
  </property>
</Properties>
</file>