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C860594-D873-40AD-A4EF-70DEF20424A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C85D3B-3F2D-47B2-AC25-80240B90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0594-D873-40AD-A4EF-70DEF20424A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5D3B-3F2D-47B2-AC25-80240B90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860594-D873-40AD-A4EF-70DEF20424A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C85D3B-3F2D-47B2-AC25-80240B90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6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0594-D873-40AD-A4EF-70DEF20424A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5D3B-3F2D-47B2-AC25-80240B90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0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860594-D873-40AD-A4EF-70DEF20424A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C85D3B-3F2D-47B2-AC25-80240B90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860594-D873-40AD-A4EF-70DEF20424A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C85D3B-3F2D-47B2-AC25-80240B90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860594-D873-40AD-A4EF-70DEF20424A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C85D3B-3F2D-47B2-AC25-80240B90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0594-D873-40AD-A4EF-70DEF20424A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5D3B-3F2D-47B2-AC25-80240B90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860594-D873-40AD-A4EF-70DEF20424A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9C85D3B-3F2D-47B2-AC25-80240B90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0594-D873-40AD-A4EF-70DEF20424A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5D3B-3F2D-47B2-AC25-80240B90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860594-D873-40AD-A4EF-70DEF20424A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9C85D3B-3F2D-47B2-AC25-80240B90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0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60594-D873-40AD-A4EF-70DEF20424A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85D3B-3F2D-47B2-AC25-80240B90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2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AA57FB-EC80-EC20-436F-C7792F65CF05}"/>
              </a:ext>
            </a:extLst>
          </p:cNvPr>
          <p:cNvSpPr/>
          <p:nvPr/>
        </p:nvSpPr>
        <p:spPr>
          <a:xfrm>
            <a:off x="5416391" y="315575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5F9AF9-150F-6058-8FE5-FD696AA68078}"/>
              </a:ext>
            </a:extLst>
          </p:cNvPr>
          <p:cNvSpPr/>
          <p:nvPr/>
        </p:nvSpPr>
        <p:spPr>
          <a:xfrm>
            <a:off x="3393789" y="2967335"/>
            <a:ext cx="5404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Run Time Analysis</a:t>
            </a:r>
          </a:p>
        </p:txBody>
      </p:sp>
    </p:spTree>
    <p:extLst>
      <p:ext uri="{BB962C8B-B14F-4D97-AF65-F5344CB8AC3E}">
        <p14:creationId xmlns:p14="http://schemas.microsoft.com/office/powerpoint/2010/main" val="415284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C1E5-2B16-B18F-3759-0DA32072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44D1-A61C-EE75-E50E-3BEFEDCD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Run time analysis is a method of determining the amount of time it takes an algorithm to run, as a function of the size of the input.</a:t>
            </a:r>
          </a:p>
          <a:p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Run time analysis depend upon two factors: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lvl="1"/>
            <a:r>
              <a:rPr lang="en-US" sz="2200" b="0" i="0" dirty="0">
                <a:solidFill>
                  <a:srgbClr val="1F1F1F"/>
                </a:solidFill>
                <a:effectLst/>
                <a:latin typeface="Google Sans"/>
              </a:rPr>
              <a:t>Time Factor</a:t>
            </a:r>
          </a:p>
          <a:p>
            <a:pPr lvl="1"/>
            <a:r>
              <a:rPr lang="en-US" sz="2200" dirty="0">
                <a:solidFill>
                  <a:srgbClr val="1F1F1F"/>
                </a:solidFill>
                <a:latin typeface="Google Sans"/>
              </a:rPr>
              <a:t>Space Factor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3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27A6-DBB2-DD72-07A5-657FB45B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Types Of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5E16-2837-FF4F-439E-2F0BB2B7A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Omega Notation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(n)</a:t>
            </a:r>
          </a:p>
          <a:p>
            <a:pPr lvl="1"/>
            <a:r>
              <a:rPr lang="en-US" dirty="0"/>
              <a:t>This notation gives the </a:t>
            </a:r>
            <a:r>
              <a:rPr lang="en-US" dirty="0">
                <a:solidFill>
                  <a:srgbClr val="00B050"/>
                </a:solidFill>
              </a:rPr>
              <a:t>lower bound </a:t>
            </a:r>
            <a:r>
              <a:rPr lang="en-US" dirty="0"/>
              <a:t>of an algorithm.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This notation used to measure </a:t>
            </a:r>
            <a:r>
              <a:rPr lang="en-US" dirty="0">
                <a:solidFill>
                  <a:srgbClr val="00B050"/>
                </a:solidFill>
              </a:rPr>
              <a:t>best case </a:t>
            </a:r>
            <a:r>
              <a:rPr lang="en-US" dirty="0"/>
              <a:t>of an algorithm.</a:t>
            </a:r>
          </a:p>
          <a:p>
            <a:r>
              <a:rPr lang="en-US" dirty="0">
                <a:solidFill>
                  <a:srgbClr val="FF0000"/>
                </a:solidFill>
              </a:rPr>
              <a:t>Big-O Notation O(n)</a:t>
            </a:r>
          </a:p>
          <a:p>
            <a:pPr lvl="1"/>
            <a:r>
              <a:rPr lang="en-US" dirty="0"/>
              <a:t>This notation gives the </a:t>
            </a:r>
            <a:r>
              <a:rPr lang="en-US" dirty="0">
                <a:solidFill>
                  <a:srgbClr val="00B050"/>
                </a:solidFill>
              </a:rPr>
              <a:t>upper bound </a:t>
            </a:r>
            <a:r>
              <a:rPr lang="en-US" dirty="0"/>
              <a:t>of an algorithm.</a:t>
            </a:r>
          </a:p>
          <a:p>
            <a:pPr lvl="1"/>
            <a:r>
              <a:rPr lang="en-US" dirty="0"/>
              <a:t>This notation used to measure the </a:t>
            </a:r>
            <a:r>
              <a:rPr lang="en-US" dirty="0">
                <a:solidFill>
                  <a:srgbClr val="00B050"/>
                </a:solidFill>
              </a:rPr>
              <a:t>worst case </a:t>
            </a:r>
            <a:r>
              <a:rPr lang="en-US" dirty="0"/>
              <a:t>of an algorithm.</a:t>
            </a:r>
          </a:p>
          <a:p>
            <a:r>
              <a:rPr lang="en-US" dirty="0">
                <a:solidFill>
                  <a:srgbClr val="FF0000"/>
                </a:solidFill>
              </a:rPr>
              <a:t>Theta Notation </a:t>
            </a:r>
            <a:r>
              <a:rPr lang="en-US" i="1" dirty="0">
                <a:solidFill>
                  <a:srgbClr val="FF0000"/>
                </a:solidFill>
              </a:rPr>
              <a:t>Ɵ(n) </a:t>
            </a:r>
          </a:p>
          <a:p>
            <a:pPr lvl="1"/>
            <a:r>
              <a:rPr lang="en-US" dirty="0"/>
              <a:t>This notation gives the </a:t>
            </a:r>
            <a:r>
              <a:rPr lang="en-US" dirty="0">
                <a:solidFill>
                  <a:srgbClr val="00B050"/>
                </a:solidFill>
              </a:rPr>
              <a:t>average of upper and lower bound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notation used to </a:t>
            </a:r>
            <a:r>
              <a:rPr lang="en-US" dirty="0">
                <a:solidFill>
                  <a:srgbClr val="00B050"/>
                </a:solidFill>
              </a:rPr>
              <a:t>measure the average case scenario </a:t>
            </a:r>
            <a:r>
              <a:rPr lang="en-US" dirty="0"/>
              <a:t>of an algorithm.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65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FE16-FFED-80B9-EE6B-A9A0166E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7BDBC6-C145-FA3D-82A2-004348309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189714"/>
              </p:ext>
            </p:extLst>
          </p:nvPr>
        </p:nvGraphicFramePr>
        <p:xfrm>
          <a:off x="5200396" y="1187323"/>
          <a:ext cx="628173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5217">
                  <a:extLst>
                    <a:ext uri="{9D8B030D-6E8A-4147-A177-3AD203B41FA5}">
                      <a16:colId xmlns:a16="http://schemas.microsoft.com/office/drawing/2014/main" val="3689975127"/>
                    </a:ext>
                  </a:extLst>
                </a:gridCol>
                <a:gridCol w="785217">
                  <a:extLst>
                    <a:ext uri="{9D8B030D-6E8A-4147-A177-3AD203B41FA5}">
                      <a16:colId xmlns:a16="http://schemas.microsoft.com/office/drawing/2014/main" val="277675504"/>
                    </a:ext>
                  </a:extLst>
                </a:gridCol>
                <a:gridCol w="785217">
                  <a:extLst>
                    <a:ext uri="{9D8B030D-6E8A-4147-A177-3AD203B41FA5}">
                      <a16:colId xmlns:a16="http://schemas.microsoft.com/office/drawing/2014/main" val="2642760683"/>
                    </a:ext>
                  </a:extLst>
                </a:gridCol>
                <a:gridCol w="785217">
                  <a:extLst>
                    <a:ext uri="{9D8B030D-6E8A-4147-A177-3AD203B41FA5}">
                      <a16:colId xmlns:a16="http://schemas.microsoft.com/office/drawing/2014/main" val="857793229"/>
                    </a:ext>
                  </a:extLst>
                </a:gridCol>
                <a:gridCol w="785217">
                  <a:extLst>
                    <a:ext uri="{9D8B030D-6E8A-4147-A177-3AD203B41FA5}">
                      <a16:colId xmlns:a16="http://schemas.microsoft.com/office/drawing/2014/main" val="1219764417"/>
                    </a:ext>
                  </a:extLst>
                </a:gridCol>
                <a:gridCol w="785217">
                  <a:extLst>
                    <a:ext uri="{9D8B030D-6E8A-4147-A177-3AD203B41FA5}">
                      <a16:colId xmlns:a16="http://schemas.microsoft.com/office/drawing/2014/main" val="1181297049"/>
                    </a:ext>
                  </a:extLst>
                </a:gridCol>
                <a:gridCol w="785217">
                  <a:extLst>
                    <a:ext uri="{9D8B030D-6E8A-4147-A177-3AD203B41FA5}">
                      <a16:colId xmlns:a16="http://schemas.microsoft.com/office/drawing/2014/main" val="2359656968"/>
                    </a:ext>
                  </a:extLst>
                </a:gridCol>
                <a:gridCol w="785217">
                  <a:extLst>
                    <a:ext uri="{9D8B030D-6E8A-4147-A177-3AD203B41FA5}">
                      <a16:colId xmlns:a16="http://schemas.microsoft.com/office/drawing/2014/main" val="393238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46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C2D790-AB7E-E165-EB7A-4F40AEB5CB6B}"/>
              </a:ext>
            </a:extLst>
          </p:cNvPr>
          <p:cNvSpPr txBox="1"/>
          <p:nvPr/>
        </p:nvSpPr>
        <p:spPr>
          <a:xfrm>
            <a:off x="5285232" y="2011680"/>
            <a:ext cx="628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Omega Notation - </a:t>
            </a:r>
            <a:r>
              <a:rPr lang="el-GR" dirty="0"/>
              <a:t>Ω</a:t>
            </a:r>
            <a:r>
              <a:rPr lang="en-US" dirty="0"/>
              <a:t>(1) – to find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Big-O Notation – O(n) – To find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Theta Notation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Ɵ(n/2) – to find in between element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57EA9A-D868-53E9-B246-CE79CB1B6580}"/>
              </a:ext>
            </a:extLst>
          </p:cNvPr>
          <p:cNvSpPr/>
          <p:nvPr/>
        </p:nvSpPr>
        <p:spPr>
          <a:xfrm>
            <a:off x="564529" y="187559"/>
            <a:ext cx="2997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996B4C-0364-C612-137F-63660BC8E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63103"/>
              </p:ext>
            </p:extLst>
          </p:nvPr>
        </p:nvGraphicFramePr>
        <p:xfrm>
          <a:off x="1428496" y="1444752"/>
          <a:ext cx="10577577" cy="47134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5096">
                  <a:extLst>
                    <a:ext uri="{9D8B030D-6E8A-4147-A177-3AD203B41FA5}">
                      <a16:colId xmlns:a16="http://schemas.microsoft.com/office/drawing/2014/main" val="2143923773"/>
                    </a:ext>
                  </a:extLst>
                </a:gridCol>
                <a:gridCol w="1929384">
                  <a:extLst>
                    <a:ext uri="{9D8B030D-6E8A-4147-A177-3AD203B41FA5}">
                      <a16:colId xmlns:a16="http://schemas.microsoft.com/office/drawing/2014/main" val="261459903"/>
                    </a:ext>
                  </a:extLst>
                </a:gridCol>
                <a:gridCol w="6483097">
                  <a:extLst>
                    <a:ext uri="{9D8B030D-6E8A-4147-A177-3AD203B41FA5}">
                      <a16:colId xmlns:a16="http://schemas.microsoft.com/office/drawing/2014/main" val="3733027537"/>
                    </a:ext>
                  </a:extLst>
                </a:gridCol>
              </a:tblGrid>
              <a:tr h="4309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55580"/>
                  </a:ext>
                </a:extLst>
              </a:tr>
              <a:tr h="743824"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Adding element in front of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13926"/>
                  </a:ext>
                </a:extLst>
              </a:tr>
              <a:tr h="743824"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Searching an element in sorted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45384"/>
                  </a:ext>
                </a:extLst>
              </a:tr>
              <a:tr h="430946"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Searching an element in an unsorted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42354"/>
                  </a:ext>
                </a:extLst>
              </a:tr>
              <a:tr h="430946">
                <a:tc>
                  <a:txBody>
                    <a:bodyPr/>
                    <a:lstStyle/>
                    <a:p>
                      <a:r>
                        <a:rPr lang="en-US" dirty="0"/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 Sort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50356"/>
                  </a:ext>
                </a:extLst>
              </a:tr>
              <a:tr h="430946">
                <a:tc>
                  <a:txBody>
                    <a:bodyPr/>
                    <a:lstStyle/>
                    <a:p>
                      <a:r>
                        <a:rPr lang="en-US" dirty="0"/>
                        <a:t>O(n^2)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Shortest path between 2 cities in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56975"/>
                  </a:ext>
                </a:extLst>
              </a:tr>
              <a:tr h="430946">
                <a:tc>
                  <a:txBody>
                    <a:bodyPr/>
                    <a:lstStyle/>
                    <a:p>
                      <a:r>
                        <a:rPr lang="en-US" dirty="0"/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 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38632"/>
                  </a:ext>
                </a:extLst>
              </a:tr>
              <a:tr h="430946">
                <a:tc>
                  <a:txBody>
                    <a:bodyPr/>
                    <a:lstStyle/>
                    <a:p>
                      <a:r>
                        <a:rPr lang="en-US" dirty="0"/>
                        <a:t>O(2^n)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Solution of nth Fibonacci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52595"/>
                  </a:ext>
                </a:extLst>
              </a:tr>
              <a:tr h="430946">
                <a:tc>
                  <a:txBody>
                    <a:bodyPr/>
                    <a:lstStyle/>
                    <a:p>
                      <a:r>
                        <a:rPr lang="en-US" dirty="0"/>
                        <a:t>O(n!)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Solution of Travelling Salesman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2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5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lysis of Algorithms | Big-O analysis - GeeksforGeeks">
            <a:extLst>
              <a:ext uri="{FF2B5EF4-FFF2-40B4-BE49-F238E27FC236}">
                <a16:creationId xmlns:a16="http://schemas.microsoft.com/office/drawing/2014/main" id="{1D6ECD94-D15E-463F-075A-64672179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37" y="1836611"/>
            <a:ext cx="80295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2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D7DF7C-4040-E947-1A30-E624DA026446}"/>
              </a:ext>
            </a:extLst>
          </p:cNvPr>
          <p:cNvSpPr/>
          <p:nvPr/>
        </p:nvSpPr>
        <p:spPr>
          <a:xfrm>
            <a:off x="2446095" y="2967335"/>
            <a:ext cx="7299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watching…</a:t>
            </a:r>
          </a:p>
        </p:txBody>
      </p:sp>
    </p:spTree>
    <p:extLst>
      <p:ext uri="{BB962C8B-B14F-4D97-AF65-F5344CB8AC3E}">
        <p14:creationId xmlns:p14="http://schemas.microsoft.com/office/powerpoint/2010/main" val="33259007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47</TotalTime>
  <Words>283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Google Sans</vt:lpstr>
      <vt:lpstr>Rockwell</vt:lpstr>
      <vt:lpstr>Wingdings</vt:lpstr>
      <vt:lpstr>Atlas</vt:lpstr>
      <vt:lpstr>PowerPoint Presentation</vt:lpstr>
      <vt:lpstr>Introduction</vt:lpstr>
      <vt:lpstr>Types Of Notation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4</cp:revision>
  <dcterms:created xsi:type="dcterms:W3CDTF">2023-08-04T05:55:25Z</dcterms:created>
  <dcterms:modified xsi:type="dcterms:W3CDTF">2023-08-04T06:42:37Z</dcterms:modified>
</cp:coreProperties>
</file>