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9F4-4FE9-487B-8A6E-C009A17001D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A8EEEF0-EFDA-430A-9913-B3E9F53E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9F4-4FE9-487B-8A6E-C009A17001D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EEF0-EFDA-430A-9913-B3E9F53E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7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9F4-4FE9-487B-8A6E-C009A17001D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EEF0-EFDA-430A-9913-B3E9F53E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4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9F4-4FE9-487B-8A6E-C009A17001D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EEF0-EFDA-430A-9913-B3E9F53E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00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9F4-4FE9-487B-8A6E-C009A17001D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EEF0-EFDA-430A-9913-B3E9F53E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2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9F4-4FE9-487B-8A6E-C009A17001D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EEF0-EFDA-430A-9913-B3E9F53E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6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9F4-4FE9-487B-8A6E-C009A17001D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EEF0-EFDA-430A-9913-B3E9F53E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7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9F4-4FE9-487B-8A6E-C009A17001D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EEF0-EFDA-430A-9913-B3E9F53E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9F4-4FE9-487B-8A6E-C009A17001D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EEF0-EFDA-430A-9913-B3E9F53E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5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9F4-4FE9-487B-8A6E-C009A17001D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EEF0-EFDA-430A-9913-B3E9F53E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77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48D89F4-4FE9-487B-8A6E-C009A17001D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EEF0-EFDA-430A-9913-B3E9F53E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06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89F4-4FE9-487B-8A6E-C009A17001D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A8EEEF0-EFDA-430A-9913-B3E9F53E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91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1540CA-2615-1CC2-0E25-39D157B1BE0C}"/>
              </a:ext>
            </a:extLst>
          </p:cNvPr>
          <p:cNvSpPr/>
          <p:nvPr/>
        </p:nvSpPr>
        <p:spPr>
          <a:xfrm>
            <a:off x="5179323" y="72366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DSA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367EC-4B6A-16F9-4652-6E5041EA9FF4}"/>
              </a:ext>
            </a:extLst>
          </p:cNvPr>
          <p:cNvSpPr/>
          <p:nvPr/>
        </p:nvSpPr>
        <p:spPr>
          <a:xfrm>
            <a:off x="3357895" y="2095268"/>
            <a:ext cx="5002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424707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5C37-947D-C27D-10A1-01ED0FDCEA0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EB29-4BF4-CCAA-3497-74C50D35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Time complexity is a measure of how long an algorithm takes to run, as a function of the size of its input. It is typically expressed using Big-O notation.</a:t>
            </a:r>
          </a:p>
          <a:p>
            <a:endParaRPr lang="en-US" sz="1800" dirty="0">
              <a:solidFill>
                <a:srgbClr val="1F1F1F"/>
              </a:solidFill>
              <a:latin typeface="Arial" panose="020B0604020202020204" pitchFamily="34" charset="0"/>
            </a:endParaRPr>
          </a:p>
          <a:p>
            <a:r>
              <a:rPr lang="en-US" dirty="0"/>
              <a:t>Type of Time Complexity: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Constant 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Linear time</a:t>
            </a:r>
            <a:endParaRPr lang="en-US" sz="1800" dirty="0">
              <a:solidFill>
                <a:srgbClr val="1F1F1F"/>
              </a:solidFill>
              <a:latin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Quadratic 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Exponential time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2AD19-C41D-E0E3-370E-960FEF1C5AAD}"/>
              </a:ext>
            </a:extLst>
          </p:cNvPr>
          <p:cNvSpPr txBox="1"/>
          <p:nvPr/>
        </p:nvSpPr>
        <p:spPr>
          <a:xfrm>
            <a:off x="677333" y="3031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7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5C37-947D-C27D-10A1-01ED0FDCEA0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Constant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EB29-4BF4-CCAA-3497-74C50D35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The algorithm takes the same amount of time to run, regardless of the size of the input.</a:t>
            </a:r>
            <a:endParaRPr lang="en-US" sz="1800" dirty="0">
              <a:solidFill>
                <a:srgbClr val="1F1F1F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8430CE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= array[</a:t>
            </a:r>
            <a:r>
              <a:rPr lang="en-US" sz="1800" b="0" i="0" u="none" strike="noStrike" dirty="0">
                <a:solidFill>
                  <a:srgbClr val="B5590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r>
              <a:rPr lang="en-US" sz="1800" b="0" i="0" u="none" strike="noStrike" dirty="0">
                <a:solidFill>
                  <a:srgbClr val="8430CE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444746"/>
                </a:solidFill>
                <a:latin typeface="Courier New" panose="02070309020205020404" pitchFamily="49" charset="0"/>
              </a:rPr>
              <a:t>second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Element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= array[</a:t>
            </a:r>
            <a:r>
              <a:rPr lang="en-US" sz="1800" dirty="0">
                <a:solidFill>
                  <a:srgbClr val="B55908"/>
                </a:solidFill>
                <a:latin typeface="Courier New" panose="02070309020205020404" pitchFamily="49" charset="0"/>
              </a:rPr>
              <a:t>1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];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2AD19-C41D-E0E3-370E-960FEF1C5AAD}"/>
              </a:ext>
            </a:extLst>
          </p:cNvPr>
          <p:cNvSpPr txBox="1"/>
          <p:nvPr/>
        </p:nvSpPr>
        <p:spPr>
          <a:xfrm>
            <a:off x="677333" y="3031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1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5C37-947D-C27D-10A1-01ED0FDCEA0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Linear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EB29-4BF4-CCAA-3497-74C50D35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457200" rtl="0" fontAlgn="base">
              <a:spcBef>
                <a:spcPts val="6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The algorithm takes time proportional to the size of the input. </a:t>
            </a:r>
          </a:p>
          <a:p>
            <a:pPr marR="457200" rtl="0" fontAlgn="base">
              <a:spcBef>
                <a:spcPts val="6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For example, the following Java code has a linear time complexity: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8430CE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u="none" strike="noStrike" dirty="0">
                <a:solidFill>
                  <a:srgbClr val="8430CE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B5590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array.length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++) {</a:t>
            </a:r>
            <a:endParaRPr lang="en-US" sz="1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    </a:t>
            </a:r>
            <a:r>
              <a:rPr lang="en-US" sz="1800" b="0" i="0" u="none" strike="noStrike" dirty="0">
                <a:solidFill>
                  <a:srgbClr val="8430CE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element = array[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];</a:t>
            </a:r>
            <a:endParaRPr lang="en-US" sz="1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 }</a:t>
            </a:r>
            <a:br>
              <a:rPr lang="en-US" sz="1600" dirty="0"/>
            </a:br>
            <a:endParaRPr lang="en-US" sz="1600" b="0" i="0" u="none" strike="noStrike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2AD19-C41D-E0E3-370E-960FEF1C5AAD}"/>
              </a:ext>
            </a:extLst>
          </p:cNvPr>
          <p:cNvSpPr txBox="1"/>
          <p:nvPr/>
        </p:nvSpPr>
        <p:spPr>
          <a:xfrm>
            <a:off x="677333" y="3031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2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5C37-947D-C27D-10A1-01ED0FDCEA0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Quadratic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EB29-4BF4-CCAA-3497-74C50D35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457200" rtl="0" fontAlgn="base">
              <a:spcBef>
                <a:spcPts val="6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The algorithm takes time proportional to the square of the size of the input. For example, the following Java code has a quadratic time complexity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8430CE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u="none" strike="noStrike" dirty="0">
                <a:solidFill>
                  <a:srgbClr val="8430CE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B5590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array.length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++) {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   </a:t>
            </a:r>
            <a:r>
              <a:rPr lang="en-US" sz="1800" b="0" i="0" u="none" strike="noStrike" dirty="0">
                <a:solidFill>
                  <a:srgbClr val="8430CE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u="none" strike="noStrike" dirty="0">
                <a:solidFill>
                  <a:srgbClr val="8430CE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j = </a:t>
            </a:r>
            <a:r>
              <a:rPr lang="en-US" sz="1800" b="0" i="0" u="none" strike="noStrike" dirty="0">
                <a:solidFill>
                  <a:srgbClr val="B5590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; j &lt; 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array.length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j++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) {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     </a:t>
            </a:r>
            <a:r>
              <a:rPr lang="en-US" sz="1800" b="0" i="0" u="none" strike="noStrike" dirty="0">
                <a:solidFill>
                  <a:srgbClr val="8430CE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element = array[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] * array[j];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   }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}</a:t>
            </a:r>
            <a:endParaRPr lang="en-US" sz="1400" b="0" dirty="0">
              <a:effectLst/>
            </a:endParaRPr>
          </a:p>
          <a:p>
            <a:pPr marL="0" indent="0">
              <a:buNone/>
            </a:pPr>
            <a:br>
              <a:rPr lang="en-US" sz="1400" dirty="0"/>
            </a:br>
            <a:endParaRPr lang="en-US" sz="1600" b="0" i="0" u="none" strike="noStrike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2AD19-C41D-E0E3-370E-960FEF1C5AAD}"/>
              </a:ext>
            </a:extLst>
          </p:cNvPr>
          <p:cNvSpPr txBox="1"/>
          <p:nvPr/>
        </p:nvSpPr>
        <p:spPr>
          <a:xfrm>
            <a:off x="677333" y="3031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9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5C37-947D-C27D-10A1-01ED0FDCEA0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Exponential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EB29-4BF4-CCAA-3497-74C50D35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457200" rtl="0" fontAlgn="base">
              <a:spcBef>
                <a:spcPts val="6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The algorithm takes time proportional to the exponential of the size of the input. For example, the following Java code has an exponential time complexity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8430CE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u="none" strike="noStrike" dirty="0">
                <a:solidFill>
                  <a:srgbClr val="8430CE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B5590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Math.pow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B5590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array.length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++) {</a:t>
            </a:r>
            <a:endParaRPr lang="en-US" sz="1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  </a:t>
            </a:r>
            <a:r>
              <a:rPr lang="en-US" sz="1800" b="0" i="0" u="none" strike="noStrike" dirty="0">
                <a:solidFill>
                  <a:srgbClr val="8430CE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element = array[</a:t>
            </a:r>
            <a:r>
              <a:rPr lang="en-US" sz="1800" b="0" i="0" u="none" strike="noStrike" dirty="0" err="1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];</a:t>
            </a:r>
            <a:endParaRPr lang="en-US" sz="1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444746"/>
                </a:solidFill>
                <a:effectLst/>
                <a:latin typeface="Courier New" panose="02070309020205020404" pitchFamily="49" charset="0"/>
              </a:rPr>
              <a:t> }</a:t>
            </a:r>
            <a:endParaRPr lang="en-US" sz="1200" b="0" dirty="0">
              <a:effectLst/>
            </a:endParaRPr>
          </a:p>
          <a:p>
            <a:pPr marL="0" indent="0">
              <a:buNone/>
            </a:pPr>
            <a:br>
              <a:rPr lang="en-US" sz="1200" dirty="0"/>
            </a:br>
            <a:br>
              <a:rPr lang="en-US" sz="1400" dirty="0"/>
            </a:br>
            <a:endParaRPr lang="en-US" sz="1600" b="0" i="0" u="none" strike="noStrike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2AD19-C41D-E0E3-370E-960FEF1C5AAD}"/>
              </a:ext>
            </a:extLst>
          </p:cNvPr>
          <p:cNvSpPr txBox="1"/>
          <p:nvPr/>
        </p:nvSpPr>
        <p:spPr>
          <a:xfrm>
            <a:off x="677333" y="3031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5C37-947D-C27D-10A1-01ED0FDCEA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EB29-4BF4-CCAA-3497-74C50D35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It is important to note that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time complexity 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is only a measure of the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worst-case scenario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In some cases, an algorithm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may run faster than its worst-case 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time complexity.</a:t>
            </a:r>
            <a:endParaRPr lang="en-US" dirty="0">
              <a:solidFill>
                <a:srgbClr val="1F1F1F"/>
              </a:solidFill>
              <a:latin typeface="Arial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However, the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worst-case time complexity 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is the most important measure, because it is the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worst-case scenario 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that will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determine the scalability 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of the algorithm</a:t>
            </a:r>
            <a:br>
              <a:rPr lang="en-US" sz="1200" dirty="0"/>
            </a:br>
            <a:br>
              <a:rPr lang="en-US" sz="1400" dirty="0"/>
            </a:br>
            <a:endParaRPr lang="en-US" sz="1600" b="0" i="0" u="none" strike="noStrike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2AD19-C41D-E0E3-370E-960FEF1C5AAD}"/>
              </a:ext>
            </a:extLst>
          </p:cNvPr>
          <p:cNvSpPr txBox="1"/>
          <p:nvPr/>
        </p:nvSpPr>
        <p:spPr>
          <a:xfrm>
            <a:off x="677333" y="3031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8ABD36-4CA5-0584-1C01-34A035295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450266"/>
              </p:ext>
            </p:extLst>
          </p:nvPr>
        </p:nvGraphicFramePr>
        <p:xfrm>
          <a:off x="1293813" y="2241550"/>
          <a:ext cx="9604374" cy="2374900"/>
        </p:xfrm>
        <a:graphic>
          <a:graphicData uri="http://schemas.openxmlformats.org/drawingml/2006/table">
            <a:tbl>
              <a:tblPr/>
              <a:tblGrid>
                <a:gridCol w="4802187">
                  <a:extLst>
                    <a:ext uri="{9D8B030D-6E8A-4147-A177-3AD203B41FA5}">
                      <a16:colId xmlns:a16="http://schemas.microsoft.com/office/drawing/2014/main" val="1917397447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3771518528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marR="4572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</a:rPr>
                        <a:t>Time Complexity</a:t>
                      </a:r>
                      <a:endParaRPr lang="en-US" sz="1800" dirty="0">
                        <a:effectLst/>
                      </a:endParaRPr>
                    </a:p>
                  </a:txBody>
                  <a:tcPr marL="152400" marR="152400" marT="177800" marB="177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4572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</a:rPr>
                        <a:t>Java Equivalent</a:t>
                      </a:r>
                      <a:endParaRPr lang="en-US" sz="1800" dirty="0">
                        <a:effectLst/>
                      </a:endParaRPr>
                    </a:p>
                  </a:txBody>
                  <a:tcPr marL="152400" marR="152400" marT="177800" marB="177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411931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R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</a:rPr>
                        <a:t>Constant time</a:t>
                      </a:r>
                      <a:endParaRPr lang="en-US" sz="1800" dirty="0">
                        <a:effectLst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</a:rPr>
                        <a:t>O(1)</a:t>
                      </a:r>
                      <a:endParaRPr lang="en-US" sz="1800">
                        <a:effectLst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501802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R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</a:rPr>
                        <a:t>Linear time</a:t>
                      </a:r>
                      <a:endParaRPr lang="en-US" sz="1800" dirty="0">
                        <a:effectLst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</a:rPr>
                        <a:t>O(n)</a:t>
                      </a:r>
                      <a:endParaRPr lang="en-US" sz="1800" dirty="0">
                        <a:effectLst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42970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R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</a:rPr>
                        <a:t>Quadratic time</a:t>
                      </a:r>
                      <a:endParaRPr lang="en-US" sz="1800">
                        <a:effectLst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</a:rPr>
                        <a:t>O(n^2)</a:t>
                      </a:r>
                      <a:endParaRPr lang="en-US" sz="1800" dirty="0">
                        <a:effectLst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06411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R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</a:rPr>
                        <a:t>Exponential time</a:t>
                      </a:r>
                      <a:endParaRPr lang="en-US" sz="1800" dirty="0">
                        <a:effectLst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</a:rPr>
                        <a:t>O(2^n)</a:t>
                      </a:r>
                      <a:endParaRPr lang="en-US" sz="1800" dirty="0">
                        <a:effectLst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1254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5CABD67-68C4-E1F7-FE0B-8586F8B29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2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427DA3-5E64-5EFC-3677-4DAEC9C62F65}"/>
              </a:ext>
            </a:extLst>
          </p:cNvPr>
          <p:cNvSpPr/>
          <p:nvPr/>
        </p:nvSpPr>
        <p:spPr>
          <a:xfrm>
            <a:off x="2908884" y="2967335"/>
            <a:ext cx="637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Like Share &amp; </a:t>
            </a:r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Subsribe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777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ook Antiqua"/>
        <a:ea typeface=""/>
        <a:cs typeface=""/>
      </a:majorFont>
      <a:minorFont>
        <a:latin typeface="Calibri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</TotalTime>
  <Words>379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Book Antiqua</vt:lpstr>
      <vt:lpstr>Calibri</vt:lpstr>
      <vt:lpstr>Courier New</vt:lpstr>
      <vt:lpstr>Gallery</vt:lpstr>
      <vt:lpstr>PowerPoint Presentation</vt:lpstr>
      <vt:lpstr>Introduction</vt:lpstr>
      <vt:lpstr>Constant time</vt:lpstr>
      <vt:lpstr>Linear time</vt:lpstr>
      <vt:lpstr>Quadratic time</vt:lpstr>
      <vt:lpstr>Exponential time</vt:lpstr>
      <vt:lpstr>Important points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3</cp:revision>
  <dcterms:created xsi:type="dcterms:W3CDTF">2023-08-03T08:58:12Z</dcterms:created>
  <dcterms:modified xsi:type="dcterms:W3CDTF">2023-08-03T15:38:24Z</dcterms:modified>
</cp:coreProperties>
</file>