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6" r:id="rId2"/>
    <p:sldId id="280" r:id="rId3"/>
    <p:sldId id="260" r:id="rId4"/>
    <p:sldId id="259" r:id="rId5"/>
    <p:sldId id="261" r:id="rId6"/>
    <p:sldId id="263" r:id="rId7"/>
    <p:sldId id="267" r:id="rId8"/>
    <p:sldId id="268" r:id="rId9"/>
    <p:sldId id="269" r:id="rId10"/>
    <p:sldId id="270" r:id="rId11"/>
    <p:sldId id="266" r:id="rId12"/>
    <p:sldId id="278" r:id="rId13"/>
    <p:sldId id="279" r:id="rId14"/>
    <p:sldId id="264" r:id="rId15"/>
    <p:sldId id="265" r:id="rId16"/>
    <p:sldId id="271" r:id="rId17"/>
    <p:sldId id="273" r:id="rId18"/>
    <p:sldId id="274" r:id="rId19"/>
    <p:sldId id="275" r:id="rId20"/>
    <p:sldId id="277" r:id="rId21"/>
    <p:sldId id="276" r:id="rId22"/>
    <p:sldId id="282" r:id="rId23"/>
    <p:sldId id="281" r:id="rId24"/>
    <p:sldId id="28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555" autoAdjust="0"/>
  </p:normalViewPr>
  <p:slideViewPr>
    <p:cSldViewPr snapToGrid="0">
      <p:cViewPr varScale="1">
        <p:scale>
          <a:sx n="54" d="100"/>
          <a:sy n="54" d="100"/>
        </p:scale>
        <p:origin x="162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8381E4-BD4A-4F76-B122-74DD9EDF46A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366E401-F7BD-47FE-90D7-CD004349363D}">
      <dgm:prSet/>
      <dgm:spPr/>
      <dgm:t>
        <a:bodyPr/>
        <a:lstStyle/>
        <a:p>
          <a:r>
            <a:rPr lang="es-MX"/>
            <a:t>Dos </a:t>
          </a:r>
          <a:r>
            <a:rPr lang="es-MX" b="1"/>
            <a:t>strings</a:t>
          </a:r>
          <a:r>
            <a:rPr lang="es-MX"/>
            <a:t> son </a:t>
          </a:r>
          <a:r>
            <a:rPr lang="es-MX" u="sng"/>
            <a:t>estrictamente</a:t>
          </a:r>
          <a:r>
            <a:rPr lang="es-MX"/>
            <a:t> iguales cuando tienen la misma secuencia de caracteres, la misma longitud y los mismos caracteres en las posiciones correspondientes.</a:t>
          </a:r>
          <a:endParaRPr lang="en-US"/>
        </a:p>
      </dgm:t>
    </dgm:pt>
    <dgm:pt modelId="{0BF1899A-530A-4752-A5CF-492163F6DBB6}" type="parTrans" cxnId="{EF56D213-674B-4CC0-84F8-3DD0595CF434}">
      <dgm:prSet/>
      <dgm:spPr/>
      <dgm:t>
        <a:bodyPr/>
        <a:lstStyle/>
        <a:p>
          <a:endParaRPr lang="en-US"/>
        </a:p>
      </dgm:t>
    </dgm:pt>
    <dgm:pt modelId="{542B0EF0-C5EC-4974-9EF6-C63E349B14CC}" type="sibTrans" cxnId="{EF56D213-674B-4CC0-84F8-3DD0595CF434}">
      <dgm:prSet/>
      <dgm:spPr/>
      <dgm:t>
        <a:bodyPr/>
        <a:lstStyle/>
        <a:p>
          <a:endParaRPr lang="en-US"/>
        </a:p>
      </dgm:t>
    </dgm:pt>
    <dgm:pt modelId="{28923B78-65CE-4E59-80F0-86F4C2530221}">
      <dgm:prSet/>
      <dgm:spPr/>
      <dgm:t>
        <a:bodyPr/>
        <a:lstStyle/>
        <a:p>
          <a:r>
            <a:rPr lang="es-MX"/>
            <a:t>Dos </a:t>
          </a:r>
          <a:r>
            <a:rPr lang="es-MX" b="1"/>
            <a:t>numbers</a:t>
          </a:r>
          <a:r>
            <a:rPr lang="es-MX"/>
            <a:t> son </a:t>
          </a:r>
          <a:r>
            <a:rPr lang="es-MX" u="sng"/>
            <a:t>estrictamente</a:t>
          </a:r>
          <a:r>
            <a:rPr lang="es-MX"/>
            <a:t> iguales cuando son numéricamente iguales (tienen el mismo valor numérico). NaN no es igual a nada, incluido NaN. Los ceros positivos y negativos son iguales entre sí. </a:t>
          </a:r>
          <a:endParaRPr lang="en-US"/>
        </a:p>
      </dgm:t>
    </dgm:pt>
    <dgm:pt modelId="{143B723C-6E87-4CD1-B61B-B91FE0DF7325}" type="parTrans" cxnId="{BAA3ED67-635C-477A-9B76-D52C7384DB1D}">
      <dgm:prSet/>
      <dgm:spPr/>
      <dgm:t>
        <a:bodyPr/>
        <a:lstStyle/>
        <a:p>
          <a:endParaRPr lang="en-US"/>
        </a:p>
      </dgm:t>
    </dgm:pt>
    <dgm:pt modelId="{0F940376-4FB9-49B7-9A8C-45A2BF1F7750}" type="sibTrans" cxnId="{BAA3ED67-635C-477A-9B76-D52C7384DB1D}">
      <dgm:prSet/>
      <dgm:spPr/>
      <dgm:t>
        <a:bodyPr/>
        <a:lstStyle/>
        <a:p>
          <a:endParaRPr lang="en-US"/>
        </a:p>
      </dgm:t>
    </dgm:pt>
    <dgm:pt modelId="{B1173742-6E6D-426C-BEA9-ED07942DE110}">
      <dgm:prSet/>
      <dgm:spPr/>
      <dgm:t>
        <a:bodyPr/>
        <a:lstStyle/>
        <a:p>
          <a:r>
            <a:rPr lang="es-MX"/>
            <a:t>Dos </a:t>
          </a:r>
          <a:r>
            <a:rPr lang="es-MX" b="1"/>
            <a:t>booleans</a:t>
          </a:r>
          <a:r>
            <a:rPr lang="es-MX"/>
            <a:t> son </a:t>
          </a:r>
          <a:r>
            <a:rPr lang="es-MX" u="sng"/>
            <a:t>estrictamente</a:t>
          </a:r>
          <a:r>
            <a:rPr lang="es-MX"/>
            <a:t> iguales si ambos son true o ambos son false.</a:t>
          </a:r>
          <a:endParaRPr lang="en-US"/>
        </a:p>
      </dgm:t>
    </dgm:pt>
    <dgm:pt modelId="{2F4E09C9-299D-48F3-8541-411ED08C30A5}" type="parTrans" cxnId="{CDBDB85A-DE07-4641-A0CE-735FFA54A286}">
      <dgm:prSet/>
      <dgm:spPr/>
      <dgm:t>
        <a:bodyPr/>
        <a:lstStyle/>
        <a:p>
          <a:endParaRPr lang="en-US"/>
        </a:p>
      </dgm:t>
    </dgm:pt>
    <dgm:pt modelId="{2D881FD0-21E8-4316-BA46-201099DD1696}" type="sibTrans" cxnId="{CDBDB85A-DE07-4641-A0CE-735FFA54A286}">
      <dgm:prSet/>
      <dgm:spPr/>
      <dgm:t>
        <a:bodyPr/>
        <a:lstStyle/>
        <a:p>
          <a:endParaRPr lang="en-US"/>
        </a:p>
      </dgm:t>
    </dgm:pt>
    <dgm:pt modelId="{432F8A22-B261-4408-919F-85C2A6CD6EE5}">
      <dgm:prSet/>
      <dgm:spPr/>
      <dgm:t>
        <a:bodyPr/>
        <a:lstStyle/>
        <a:p>
          <a:pPr algn="l"/>
          <a:r>
            <a:rPr lang="es-MX" dirty="0"/>
            <a:t>Los tipos </a:t>
          </a:r>
          <a:r>
            <a:rPr lang="es-MX" b="1" dirty="0" err="1"/>
            <a:t>null</a:t>
          </a:r>
          <a:r>
            <a:rPr lang="es-MX" dirty="0"/>
            <a:t> y </a:t>
          </a:r>
          <a:r>
            <a:rPr lang="es-MX" b="1" dirty="0" err="1"/>
            <a:t>undefined</a:t>
          </a:r>
          <a:r>
            <a:rPr lang="es-MX" dirty="0"/>
            <a:t> son </a:t>
          </a:r>
          <a:r>
            <a:rPr lang="es-MX" u="sng" dirty="0"/>
            <a:t>estrictamente</a:t>
          </a:r>
          <a:r>
            <a:rPr lang="es-MX" dirty="0"/>
            <a:t> iguales a ellos mismos y </a:t>
          </a:r>
          <a:r>
            <a:rPr lang="es-MX" u="sng" dirty="0"/>
            <a:t>abstractivamente</a:t>
          </a:r>
          <a:r>
            <a:rPr lang="es-MX" dirty="0"/>
            <a:t> iguales entre sí.</a:t>
          </a:r>
        </a:p>
        <a:p>
          <a:pPr algn="ctr"/>
          <a:r>
            <a:rPr lang="es-MX" dirty="0" err="1"/>
            <a:t>null</a:t>
          </a:r>
          <a:r>
            <a:rPr lang="es-MX" dirty="0"/>
            <a:t> === </a:t>
          </a:r>
          <a:r>
            <a:rPr lang="es-MX" dirty="0" err="1"/>
            <a:t>undefined</a:t>
          </a:r>
          <a:r>
            <a:rPr lang="es-MX" dirty="0"/>
            <a:t> -&gt; false</a:t>
          </a:r>
          <a:endParaRPr lang="en-US" dirty="0"/>
        </a:p>
        <a:p>
          <a:pPr algn="ctr"/>
          <a:r>
            <a:rPr lang="es-MX" dirty="0" err="1"/>
            <a:t>null</a:t>
          </a:r>
          <a:r>
            <a:rPr lang="es-MX" dirty="0"/>
            <a:t> == </a:t>
          </a:r>
          <a:r>
            <a:rPr lang="es-MX" dirty="0" err="1"/>
            <a:t>undefined</a:t>
          </a:r>
          <a:r>
            <a:rPr lang="es-MX" dirty="0"/>
            <a:t> -&gt; true</a:t>
          </a:r>
          <a:endParaRPr lang="en-US" dirty="0"/>
        </a:p>
      </dgm:t>
    </dgm:pt>
    <dgm:pt modelId="{2420FCFD-379A-4738-A03D-D50F4117CFA6}" type="parTrans" cxnId="{99CDC5DF-9790-4797-B90F-D7C93EBFF431}">
      <dgm:prSet/>
      <dgm:spPr/>
      <dgm:t>
        <a:bodyPr/>
        <a:lstStyle/>
        <a:p>
          <a:endParaRPr lang="en-US"/>
        </a:p>
      </dgm:t>
    </dgm:pt>
    <dgm:pt modelId="{DA90A1E6-9F9C-4D7A-840D-3E6F96C5FCA9}" type="sibTrans" cxnId="{99CDC5DF-9790-4797-B90F-D7C93EBFF431}">
      <dgm:prSet/>
      <dgm:spPr/>
      <dgm:t>
        <a:bodyPr/>
        <a:lstStyle/>
        <a:p>
          <a:endParaRPr lang="en-US"/>
        </a:p>
      </dgm:t>
    </dgm:pt>
    <dgm:pt modelId="{AC0F78BA-68B6-41F4-80B3-6A3C6B3CDD8C}">
      <dgm:prSet/>
      <dgm:spPr/>
      <dgm:t>
        <a:bodyPr/>
        <a:lstStyle/>
        <a:p>
          <a:endParaRPr lang="en-US" dirty="0"/>
        </a:p>
      </dgm:t>
    </dgm:pt>
    <dgm:pt modelId="{6265CA23-64BF-4C7E-B1F8-DA0D0CCA5D1E}" type="parTrans" cxnId="{42DB7A0B-18DE-4D5F-8588-974A8664AA02}">
      <dgm:prSet/>
      <dgm:spPr/>
      <dgm:t>
        <a:bodyPr/>
        <a:lstStyle/>
        <a:p>
          <a:endParaRPr lang="en-US"/>
        </a:p>
      </dgm:t>
    </dgm:pt>
    <dgm:pt modelId="{200724B2-43E0-44D6-9B7A-A22D9E88A288}" type="sibTrans" cxnId="{42DB7A0B-18DE-4D5F-8588-974A8664AA02}">
      <dgm:prSet/>
      <dgm:spPr/>
      <dgm:t>
        <a:bodyPr/>
        <a:lstStyle/>
        <a:p>
          <a:endParaRPr lang="en-US"/>
        </a:p>
      </dgm:t>
    </dgm:pt>
    <dgm:pt modelId="{A4092E37-8200-4D24-A498-3AE1F2B18B6F}" type="pres">
      <dgm:prSet presAssocID="{568381E4-BD4A-4F76-B122-74DD9EDF46A1}" presName="linear" presStyleCnt="0">
        <dgm:presLayoutVars>
          <dgm:animLvl val="lvl"/>
          <dgm:resizeHandles val="exact"/>
        </dgm:presLayoutVars>
      </dgm:prSet>
      <dgm:spPr/>
    </dgm:pt>
    <dgm:pt modelId="{040B8115-4B76-4BD7-A2B3-C68D3667A132}" type="pres">
      <dgm:prSet presAssocID="{C366E401-F7BD-47FE-90D7-CD004349363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1627D40-3CF6-42E5-A057-95A870E85542}" type="pres">
      <dgm:prSet presAssocID="{542B0EF0-C5EC-4974-9EF6-C63E349B14CC}" presName="spacer" presStyleCnt="0"/>
      <dgm:spPr/>
    </dgm:pt>
    <dgm:pt modelId="{2441AFBA-8A79-4A76-827D-489CB7924919}" type="pres">
      <dgm:prSet presAssocID="{28923B78-65CE-4E59-80F0-86F4C253022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A5581C9-6E9E-45CA-B251-DCBFDD3FDAEF}" type="pres">
      <dgm:prSet presAssocID="{0F940376-4FB9-49B7-9A8C-45A2BF1F7750}" presName="spacer" presStyleCnt="0"/>
      <dgm:spPr/>
    </dgm:pt>
    <dgm:pt modelId="{D71E4403-F493-470F-B501-AA99653E8FDB}" type="pres">
      <dgm:prSet presAssocID="{B1173742-6E6D-426C-BEA9-ED07942DE11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7FA8A20-CFB5-4C02-BE99-848A72F99F2F}" type="pres">
      <dgm:prSet presAssocID="{2D881FD0-21E8-4316-BA46-201099DD1696}" presName="spacer" presStyleCnt="0"/>
      <dgm:spPr/>
    </dgm:pt>
    <dgm:pt modelId="{1B50D7D3-F04A-4AE4-8C0A-9372889C5987}" type="pres">
      <dgm:prSet presAssocID="{432F8A22-B261-4408-919F-85C2A6CD6EE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B464524-4CF0-46A5-98D5-EC21CB408EC3}" type="pres">
      <dgm:prSet presAssocID="{432F8A22-B261-4408-919F-85C2A6CD6EE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2DB7A0B-18DE-4D5F-8588-974A8664AA02}" srcId="{432F8A22-B261-4408-919F-85C2A6CD6EE5}" destId="{AC0F78BA-68B6-41F4-80B3-6A3C6B3CDD8C}" srcOrd="0" destOrd="0" parTransId="{6265CA23-64BF-4C7E-B1F8-DA0D0CCA5D1E}" sibTransId="{200724B2-43E0-44D6-9B7A-A22D9E88A288}"/>
    <dgm:cxn modelId="{EF56D213-674B-4CC0-84F8-3DD0595CF434}" srcId="{568381E4-BD4A-4F76-B122-74DD9EDF46A1}" destId="{C366E401-F7BD-47FE-90D7-CD004349363D}" srcOrd="0" destOrd="0" parTransId="{0BF1899A-530A-4752-A5CF-492163F6DBB6}" sibTransId="{542B0EF0-C5EC-4974-9EF6-C63E349B14CC}"/>
    <dgm:cxn modelId="{BAA3ED67-635C-477A-9B76-D52C7384DB1D}" srcId="{568381E4-BD4A-4F76-B122-74DD9EDF46A1}" destId="{28923B78-65CE-4E59-80F0-86F4C2530221}" srcOrd="1" destOrd="0" parTransId="{143B723C-6E87-4CD1-B61B-B91FE0DF7325}" sibTransId="{0F940376-4FB9-49B7-9A8C-45A2BF1F7750}"/>
    <dgm:cxn modelId="{AB81B04B-22D4-42F1-8D74-AD029BD7878C}" type="presOf" srcId="{B1173742-6E6D-426C-BEA9-ED07942DE110}" destId="{D71E4403-F493-470F-B501-AA99653E8FDB}" srcOrd="0" destOrd="0" presId="urn:microsoft.com/office/officeart/2005/8/layout/vList2"/>
    <dgm:cxn modelId="{73725B59-B018-412C-98F6-E23A09322FE7}" type="presOf" srcId="{C366E401-F7BD-47FE-90D7-CD004349363D}" destId="{040B8115-4B76-4BD7-A2B3-C68D3667A132}" srcOrd="0" destOrd="0" presId="urn:microsoft.com/office/officeart/2005/8/layout/vList2"/>
    <dgm:cxn modelId="{CDBDB85A-DE07-4641-A0CE-735FFA54A286}" srcId="{568381E4-BD4A-4F76-B122-74DD9EDF46A1}" destId="{B1173742-6E6D-426C-BEA9-ED07942DE110}" srcOrd="2" destOrd="0" parTransId="{2F4E09C9-299D-48F3-8541-411ED08C30A5}" sibTransId="{2D881FD0-21E8-4316-BA46-201099DD1696}"/>
    <dgm:cxn modelId="{24B06699-7E31-4F2A-B794-91B1E205DBFB}" type="presOf" srcId="{432F8A22-B261-4408-919F-85C2A6CD6EE5}" destId="{1B50D7D3-F04A-4AE4-8C0A-9372889C5987}" srcOrd="0" destOrd="0" presId="urn:microsoft.com/office/officeart/2005/8/layout/vList2"/>
    <dgm:cxn modelId="{CBA465B8-FBDF-4024-ABDC-4011FD4A2E26}" type="presOf" srcId="{AC0F78BA-68B6-41F4-80B3-6A3C6B3CDD8C}" destId="{3B464524-4CF0-46A5-98D5-EC21CB408EC3}" srcOrd="0" destOrd="0" presId="urn:microsoft.com/office/officeart/2005/8/layout/vList2"/>
    <dgm:cxn modelId="{DF92F8DB-29BE-434B-AE56-C6B91BFC0B40}" type="presOf" srcId="{568381E4-BD4A-4F76-B122-74DD9EDF46A1}" destId="{A4092E37-8200-4D24-A498-3AE1F2B18B6F}" srcOrd="0" destOrd="0" presId="urn:microsoft.com/office/officeart/2005/8/layout/vList2"/>
    <dgm:cxn modelId="{99CDC5DF-9790-4797-B90F-D7C93EBFF431}" srcId="{568381E4-BD4A-4F76-B122-74DD9EDF46A1}" destId="{432F8A22-B261-4408-919F-85C2A6CD6EE5}" srcOrd="3" destOrd="0" parTransId="{2420FCFD-379A-4738-A03D-D50F4117CFA6}" sibTransId="{DA90A1E6-9F9C-4D7A-840D-3E6F96C5FCA9}"/>
    <dgm:cxn modelId="{E1FC56FC-B96C-40C0-B857-748F36594B77}" type="presOf" srcId="{28923B78-65CE-4E59-80F0-86F4C2530221}" destId="{2441AFBA-8A79-4A76-827D-489CB7924919}" srcOrd="0" destOrd="0" presId="urn:microsoft.com/office/officeart/2005/8/layout/vList2"/>
    <dgm:cxn modelId="{EC016BF9-87CF-4ECD-90AB-11F7699F2B14}" type="presParOf" srcId="{A4092E37-8200-4D24-A498-3AE1F2B18B6F}" destId="{040B8115-4B76-4BD7-A2B3-C68D3667A132}" srcOrd="0" destOrd="0" presId="urn:microsoft.com/office/officeart/2005/8/layout/vList2"/>
    <dgm:cxn modelId="{9EE15522-F6A1-43E3-B7C4-84DA524BE452}" type="presParOf" srcId="{A4092E37-8200-4D24-A498-3AE1F2B18B6F}" destId="{E1627D40-3CF6-42E5-A057-95A870E85542}" srcOrd="1" destOrd="0" presId="urn:microsoft.com/office/officeart/2005/8/layout/vList2"/>
    <dgm:cxn modelId="{2D4485B0-A70B-4AD2-BB3B-E65D64D68E8D}" type="presParOf" srcId="{A4092E37-8200-4D24-A498-3AE1F2B18B6F}" destId="{2441AFBA-8A79-4A76-827D-489CB7924919}" srcOrd="2" destOrd="0" presId="urn:microsoft.com/office/officeart/2005/8/layout/vList2"/>
    <dgm:cxn modelId="{D8A5A1FE-0D18-444D-9EEB-DA3C0CBA81FE}" type="presParOf" srcId="{A4092E37-8200-4D24-A498-3AE1F2B18B6F}" destId="{0A5581C9-6E9E-45CA-B251-DCBFDD3FDAEF}" srcOrd="3" destOrd="0" presId="urn:microsoft.com/office/officeart/2005/8/layout/vList2"/>
    <dgm:cxn modelId="{93D5E76B-0B60-480B-8ACA-22C3FBFDCB51}" type="presParOf" srcId="{A4092E37-8200-4D24-A498-3AE1F2B18B6F}" destId="{D71E4403-F493-470F-B501-AA99653E8FDB}" srcOrd="4" destOrd="0" presId="urn:microsoft.com/office/officeart/2005/8/layout/vList2"/>
    <dgm:cxn modelId="{E97717CA-82B0-460D-B298-CD29BA8C77F3}" type="presParOf" srcId="{A4092E37-8200-4D24-A498-3AE1F2B18B6F}" destId="{27FA8A20-CFB5-4C02-BE99-848A72F99F2F}" srcOrd="5" destOrd="0" presId="urn:microsoft.com/office/officeart/2005/8/layout/vList2"/>
    <dgm:cxn modelId="{15250731-8801-44DA-8900-07F1FA135F00}" type="presParOf" srcId="{A4092E37-8200-4D24-A498-3AE1F2B18B6F}" destId="{1B50D7D3-F04A-4AE4-8C0A-9372889C5987}" srcOrd="6" destOrd="0" presId="urn:microsoft.com/office/officeart/2005/8/layout/vList2"/>
    <dgm:cxn modelId="{7FF34DD4-C2EA-44FA-A2DC-86007030D62C}" type="presParOf" srcId="{A4092E37-8200-4D24-A498-3AE1F2B18B6F}" destId="{3B464524-4CF0-46A5-98D5-EC21CB408EC3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0B8115-4B76-4BD7-A2B3-C68D3667A132}">
      <dsp:nvSpPr>
        <dsp:cNvPr id="0" name=""/>
        <dsp:cNvSpPr/>
      </dsp:nvSpPr>
      <dsp:spPr>
        <a:xfrm>
          <a:off x="0" y="63787"/>
          <a:ext cx="4885203" cy="133866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Dos </a:t>
          </a:r>
          <a:r>
            <a:rPr lang="es-MX" sz="1600" b="1" kern="1200"/>
            <a:t>strings</a:t>
          </a:r>
          <a:r>
            <a:rPr lang="es-MX" sz="1600" kern="1200"/>
            <a:t> son </a:t>
          </a:r>
          <a:r>
            <a:rPr lang="es-MX" sz="1600" u="sng" kern="1200"/>
            <a:t>estrictamente</a:t>
          </a:r>
          <a:r>
            <a:rPr lang="es-MX" sz="1600" kern="1200"/>
            <a:t> iguales cuando tienen la misma secuencia de caracteres, la misma longitud y los mismos caracteres en las posiciones correspondientes.</a:t>
          </a:r>
          <a:endParaRPr lang="en-US" sz="1600" kern="1200"/>
        </a:p>
      </dsp:txBody>
      <dsp:txXfrm>
        <a:off x="65348" y="129135"/>
        <a:ext cx="4754507" cy="1207966"/>
      </dsp:txXfrm>
    </dsp:sp>
    <dsp:sp modelId="{2441AFBA-8A79-4A76-827D-489CB7924919}">
      <dsp:nvSpPr>
        <dsp:cNvPr id="0" name=""/>
        <dsp:cNvSpPr/>
      </dsp:nvSpPr>
      <dsp:spPr>
        <a:xfrm>
          <a:off x="0" y="1448530"/>
          <a:ext cx="4885203" cy="1338662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Dos </a:t>
          </a:r>
          <a:r>
            <a:rPr lang="es-MX" sz="1600" b="1" kern="1200"/>
            <a:t>numbers</a:t>
          </a:r>
          <a:r>
            <a:rPr lang="es-MX" sz="1600" kern="1200"/>
            <a:t> son </a:t>
          </a:r>
          <a:r>
            <a:rPr lang="es-MX" sz="1600" u="sng" kern="1200"/>
            <a:t>estrictamente</a:t>
          </a:r>
          <a:r>
            <a:rPr lang="es-MX" sz="1600" kern="1200"/>
            <a:t> iguales cuando son numéricamente iguales (tienen el mismo valor numérico). NaN no es igual a nada, incluido NaN. Los ceros positivos y negativos son iguales entre sí. </a:t>
          </a:r>
          <a:endParaRPr lang="en-US" sz="1600" kern="1200"/>
        </a:p>
      </dsp:txBody>
      <dsp:txXfrm>
        <a:off x="65348" y="1513878"/>
        <a:ext cx="4754507" cy="1207966"/>
      </dsp:txXfrm>
    </dsp:sp>
    <dsp:sp modelId="{D71E4403-F493-470F-B501-AA99653E8FDB}">
      <dsp:nvSpPr>
        <dsp:cNvPr id="0" name=""/>
        <dsp:cNvSpPr/>
      </dsp:nvSpPr>
      <dsp:spPr>
        <a:xfrm>
          <a:off x="0" y="2833272"/>
          <a:ext cx="4885203" cy="1338662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Dos </a:t>
          </a:r>
          <a:r>
            <a:rPr lang="es-MX" sz="1600" b="1" kern="1200"/>
            <a:t>booleans</a:t>
          </a:r>
          <a:r>
            <a:rPr lang="es-MX" sz="1600" kern="1200"/>
            <a:t> son </a:t>
          </a:r>
          <a:r>
            <a:rPr lang="es-MX" sz="1600" u="sng" kern="1200"/>
            <a:t>estrictamente</a:t>
          </a:r>
          <a:r>
            <a:rPr lang="es-MX" sz="1600" kern="1200"/>
            <a:t> iguales si ambos son true o ambos son false.</a:t>
          </a:r>
          <a:endParaRPr lang="en-US" sz="1600" kern="1200"/>
        </a:p>
      </dsp:txBody>
      <dsp:txXfrm>
        <a:off x="65348" y="2898620"/>
        <a:ext cx="4754507" cy="1207966"/>
      </dsp:txXfrm>
    </dsp:sp>
    <dsp:sp modelId="{1B50D7D3-F04A-4AE4-8C0A-9372889C5987}">
      <dsp:nvSpPr>
        <dsp:cNvPr id="0" name=""/>
        <dsp:cNvSpPr/>
      </dsp:nvSpPr>
      <dsp:spPr>
        <a:xfrm>
          <a:off x="0" y="4218015"/>
          <a:ext cx="4885203" cy="1338662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Los tipos </a:t>
          </a:r>
          <a:r>
            <a:rPr lang="es-MX" sz="1600" b="1" kern="1200" dirty="0" err="1"/>
            <a:t>null</a:t>
          </a:r>
          <a:r>
            <a:rPr lang="es-MX" sz="1600" kern="1200" dirty="0"/>
            <a:t> y </a:t>
          </a:r>
          <a:r>
            <a:rPr lang="es-MX" sz="1600" b="1" kern="1200" dirty="0" err="1"/>
            <a:t>undefined</a:t>
          </a:r>
          <a:r>
            <a:rPr lang="es-MX" sz="1600" kern="1200" dirty="0"/>
            <a:t> son </a:t>
          </a:r>
          <a:r>
            <a:rPr lang="es-MX" sz="1600" u="sng" kern="1200" dirty="0"/>
            <a:t>estrictamente</a:t>
          </a:r>
          <a:r>
            <a:rPr lang="es-MX" sz="1600" kern="1200" dirty="0"/>
            <a:t> iguales a ellos mismos y </a:t>
          </a:r>
          <a:r>
            <a:rPr lang="es-MX" sz="1600" u="sng" kern="1200" dirty="0"/>
            <a:t>abstractivamente</a:t>
          </a:r>
          <a:r>
            <a:rPr lang="es-MX" sz="1600" kern="1200" dirty="0"/>
            <a:t> iguales entre sí.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 err="1"/>
            <a:t>null</a:t>
          </a:r>
          <a:r>
            <a:rPr lang="es-MX" sz="1600" kern="1200" dirty="0"/>
            <a:t> === </a:t>
          </a:r>
          <a:r>
            <a:rPr lang="es-MX" sz="1600" kern="1200" dirty="0" err="1"/>
            <a:t>undefined</a:t>
          </a:r>
          <a:r>
            <a:rPr lang="es-MX" sz="1600" kern="1200" dirty="0"/>
            <a:t> -&gt; false</a:t>
          </a: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 err="1"/>
            <a:t>null</a:t>
          </a:r>
          <a:r>
            <a:rPr lang="es-MX" sz="1600" kern="1200" dirty="0"/>
            <a:t> == </a:t>
          </a:r>
          <a:r>
            <a:rPr lang="es-MX" sz="1600" kern="1200" dirty="0" err="1"/>
            <a:t>undefined</a:t>
          </a:r>
          <a:r>
            <a:rPr lang="es-MX" sz="1600" kern="1200" dirty="0"/>
            <a:t> -&gt; true</a:t>
          </a:r>
          <a:endParaRPr lang="en-US" sz="1600" kern="1200" dirty="0"/>
        </a:p>
      </dsp:txBody>
      <dsp:txXfrm>
        <a:off x="65348" y="4283363"/>
        <a:ext cx="4754507" cy="1207966"/>
      </dsp:txXfrm>
    </dsp:sp>
    <dsp:sp modelId="{3B464524-4CF0-46A5-98D5-EC21CB408EC3}">
      <dsp:nvSpPr>
        <dsp:cNvPr id="0" name=""/>
        <dsp:cNvSpPr/>
      </dsp:nvSpPr>
      <dsp:spPr>
        <a:xfrm>
          <a:off x="0" y="5556678"/>
          <a:ext cx="4885203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105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kern="1200" dirty="0"/>
        </a:p>
      </dsp:txBody>
      <dsp:txXfrm>
        <a:off x="0" y="5556678"/>
        <a:ext cx="4885203" cy="264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0851A-3F3E-4165-804F-B667F171FDA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43DF2-D420-41A5-9827-8F03A200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91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s/docs/Web/JavaScript/Referencia/Objetos_globales/Object" TargetMode="External"/><Relationship Id="rId3" Type="http://schemas.openxmlformats.org/officeDocument/2006/relationships/hyperlink" Target="http://www.ecma-international.org/ecma-262/5.1/#sec-11.9.3" TargetMode="External"/><Relationship Id="rId7" Type="http://schemas.openxmlformats.org/officeDocument/2006/relationships/hyperlink" Target="https://developer.mozilla.org/es/docs/Web/JavaScript/Referencia/Objetos_globales/Boolean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eveloper.mozilla.org/es/docs/Web/JavaScript/Referencia/Objetos_globales/String" TargetMode="External"/><Relationship Id="rId5" Type="http://schemas.openxmlformats.org/officeDocument/2006/relationships/hyperlink" Target="http://www.ecma-international.org/ecma-262/5.1/#sec-11.9.6" TargetMode="External"/><Relationship Id="rId4" Type="http://schemas.openxmlformats.org/officeDocument/2006/relationships/hyperlink" Target="https://developer.mozilla.org/es/docs/Web/JavaScript/Referencia/Objetos_globales/Number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98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 tabla de verdad determina las </a:t>
            </a:r>
            <a:r>
              <a:rPr lang="es-MX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condiciones 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necesarias para que sea verdadero un enunciado propuesto.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45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 tabla de verdad determina las </a:t>
            </a:r>
            <a:r>
              <a:rPr lang="es-MX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condiciones 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necesarias para que sea verdadero un enunciado propuesto.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51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 tabla de verdad determina las </a:t>
            </a:r>
            <a:r>
              <a:rPr lang="es-MX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condiciones 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necesarias para que sea verdadero un enunciado propuesto.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35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82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Sentencias de control de flujo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39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Sentencias de control de flujo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81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Sentencias de control de flujo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01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Sentencias de control de flujo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84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Sentencias de control de flujo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755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Sentencias de control de flujo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Podemos pensar en una </a:t>
            </a:r>
            <a:r>
              <a:rPr lang="es-MX" b="1" dirty="0"/>
              <a:t>variable booleana </a:t>
            </a:r>
            <a:r>
              <a:rPr lang="es-MX" dirty="0"/>
              <a:t>como algo en donde se almacenan </a:t>
            </a:r>
            <a:r>
              <a:rPr lang="es-MX" u="sng" dirty="0"/>
              <a:t>dos estados bien diferenciados</a:t>
            </a:r>
            <a:r>
              <a:rPr lang="es-MX" dirty="0"/>
              <a:t>: </a:t>
            </a:r>
          </a:p>
          <a:p>
            <a:r>
              <a:rPr lang="es-MX" dirty="0"/>
              <a:t>• Blanco o Negro.</a:t>
            </a:r>
          </a:p>
          <a:p>
            <a:r>
              <a:rPr lang="es-MX" dirty="0"/>
              <a:t>• Prendido o Apagado. </a:t>
            </a:r>
          </a:p>
          <a:p>
            <a:r>
              <a:rPr lang="es-MX" dirty="0"/>
              <a:t>• Verdadero o Falso. </a:t>
            </a:r>
          </a:p>
          <a:p>
            <a:r>
              <a:rPr lang="es-MX" dirty="0"/>
              <a:t>• Si o No.</a:t>
            </a:r>
            <a:endParaRPr lang="en-US" dirty="0"/>
          </a:p>
          <a:p>
            <a:endParaRPr lang="es-MX" dirty="0"/>
          </a:p>
          <a:p>
            <a:r>
              <a:rPr lang="es-MX" dirty="0"/>
              <a:t>Son tipos de datos primitivos</a:t>
            </a:r>
            <a:r>
              <a:rPr lang="es-MX" baseline="0" dirty="0"/>
              <a:t> y son </a:t>
            </a:r>
            <a:r>
              <a:rPr lang="es-MX" b="1" baseline="0" dirty="0"/>
              <a:t>INMUTABLES </a:t>
            </a:r>
            <a:r>
              <a:rPr lang="es-MX" b="0" baseline="0" dirty="0"/>
              <a:t>no pueden ser cambiados.</a:t>
            </a:r>
            <a:endParaRPr lang="en-US" b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60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Sentencias de control de flujo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881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Sentencias de control de flujo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22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isNaN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intenta convertir el parámetro pasado a un número. Si el parámetro no se puede convertir, devuelve true; en caso contrario, devuelve false.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33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41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operadores de igualdad estándar (== y !=) utilizan el </a:t>
            </a:r>
            <a:r>
              <a:rPr lang="es-MX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Algoritmo de Comparación de Igualdad Abstracta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 comparar dos </a:t>
            </a:r>
            <a:r>
              <a:rPr lang="es-MX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operandos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Si los </a:t>
            </a:r>
            <a:r>
              <a:rPr lang="es-MX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operandos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son de tipos diferentes, intentará convertirlos al mismo tipo antes de hacer la comparación, por ejemplo, en la expresión 5 == '5', la cadena de la derecha se convierte a </a:t>
            </a:r>
            <a:r>
              <a:rPr lang="es-MX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El objeto Number es un objeto envolvente que permite trabajar con valores numéricos. Un objeto Number se crea utilizando el constructor Number() . Un objeto número de tipo primitivo se crea utilizando la función Number()."/>
              </a:rPr>
              <a:t>Number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antes de realizar la comparación.</a:t>
            </a:r>
          </a:p>
          <a:p>
            <a:endParaRPr lang="es-MX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operadores de igualdad estricta (=== y !==) usan el </a:t>
            </a:r>
            <a:r>
              <a:rPr lang="es-MX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Algoritmo de Comparación de Igualdad Estricta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 están destinados a realizar comparaciones de igualdad en </a:t>
            </a:r>
            <a:r>
              <a:rPr lang="es-MX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operandos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mismo tipo. Si los </a:t>
            </a:r>
            <a:r>
              <a:rPr lang="es-MX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operandos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son de tipos diferentes, el resultado siempre es false, entonces 5 !== '5'.</a:t>
            </a:r>
          </a:p>
          <a:p>
            <a:endParaRPr lang="es-MX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Utilice operadores de igualdad estrictos si los </a:t>
            </a:r>
            <a:r>
              <a:rPr lang="es-MX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operandos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deben ser de un tipo específico así como de valor o si el tipo exacto de los </a:t>
            </a:r>
            <a:r>
              <a:rPr lang="es-MX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operandos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importante. De lo contrario, utilice los operadores de igualdad estándar, que le permiten comparar la identidad de dos </a:t>
            </a:r>
            <a:r>
              <a:rPr lang="es-MX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operandos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incluso si no son del mismo tipo.</a:t>
            </a:r>
          </a:p>
          <a:p>
            <a:endParaRPr lang="es-MX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Cuando la conversión de tipo está involucrada en la comparación (es decir, comparación no estricta), JavaScript convierte los tipos </a:t>
            </a:r>
            <a:r>
              <a:rPr lang="es-MX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Un objeto que representa una serie de caracteres dentro de una cadena."/>
              </a:rPr>
              <a:t>String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s-MX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El objeto Number es un objeto envolvente que permite trabajar con valores numéricos. Un objeto Number se crea utilizando el constructor Number() . Un objeto número de tipo primitivo se crea utilizando la función Number()."/>
              </a:rPr>
              <a:t>Number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s-MX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El objeto Boolean es un objeto envoltorio para un valor booleano (boolean)."/>
              </a:rPr>
              <a:t>Boolean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 </a:t>
            </a:r>
            <a:r>
              <a:rPr lang="es-MX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El constructor Object crea una envoltura al objeto."/>
              </a:rPr>
              <a:t>Object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s-MX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operandos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la siguiente manera: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 comparar un número y una cadena, la cadena se convierte en un valor numérico. JavaScript intenta convertir el literal numérico de cadena a un valor de tipo </a:t>
            </a:r>
            <a:r>
              <a:rPr lang="es-MX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Primero, un valor matemático se deriva del literal numérico de cadena. A continuación, este valor se redondea al valor de tipo </a:t>
            </a:r>
            <a:r>
              <a:rPr lang="es-MX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más cercano.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uno de los </a:t>
            </a:r>
            <a:r>
              <a:rPr lang="es-MX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operandos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 </a:t>
            </a:r>
            <a:r>
              <a:rPr lang="es-MX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el operando </a:t>
            </a:r>
            <a:r>
              <a:rPr lang="es-MX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convierte en 1 si es </a:t>
            </a:r>
            <a:r>
              <a:rPr lang="es-MX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truey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+0 si es false.</a:t>
            </a:r>
            <a:endParaRPr lang="en-US" dirty="0"/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85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96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91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71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Podemos pensar en una variable booleana como algo en donde se almacenan dos estados bien diferenciados: </a:t>
            </a:r>
          </a:p>
          <a:p>
            <a:r>
              <a:rPr lang="es-MX" dirty="0"/>
              <a:t>• Blanco o Negro.</a:t>
            </a:r>
          </a:p>
          <a:p>
            <a:r>
              <a:rPr lang="es-MX" dirty="0"/>
              <a:t>• Prendido o Apagado. </a:t>
            </a:r>
          </a:p>
          <a:p>
            <a:r>
              <a:rPr lang="es-MX" dirty="0"/>
              <a:t>• Verdadero o Falso. </a:t>
            </a:r>
          </a:p>
          <a:p>
            <a:r>
              <a:rPr lang="es-MX" dirty="0"/>
              <a:t>• Si o No.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80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2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5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4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1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2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6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3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2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6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E8693-BDFF-4506-A475-4DDEA591546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83821-169F-493A-A182-E29A068C6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5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8650" y="4555055"/>
            <a:ext cx="5174047" cy="1723125"/>
          </a:xfrm>
        </p:spPr>
        <p:txBody>
          <a:bodyPr anchor="ctr">
            <a:normAutofit/>
          </a:bodyPr>
          <a:lstStyle/>
          <a:p>
            <a:pPr algn="r"/>
            <a:r>
              <a:rPr lang="es-MX" sz="5600"/>
              <a:t>Introducción a la programación</a:t>
            </a:r>
            <a:endParaRPr lang="en-US" sz="56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56968" y="4555055"/>
            <a:ext cx="2537450" cy="1723125"/>
          </a:xfrm>
        </p:spPr>
        <p:txBody>
          <a:bodyPr anchor="ctr">
            <a:normAutofit/>
          </a:bodyPr>
          <a:lstStyle/>
          <a:p>
            <a:pPr algn="l"/>
            <a:r>
              <a:rPr lang="es-MX" dirty="0"/>
              <a:t>Clase 2 – Operaciones Lógicas y Control de Flujo.</a:t>
            </a: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425" y="1322610"/>
            <a:ext cx="1682850" cy="168284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6253" y="2707205"/>
            <a:ext cx="721796" cy="7217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4374" y="2603243"/>
            <a:ext cx="220271" cy="2202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9087" y="0"/>
            <a:ext cx="4814914" cy="3429000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9834" y="4776880"/>
            <a:ext cx="0" cy="130302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337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Operadores relacionales</a:t>
            </a:r>
            <a:endParaRPr lang="en-US" dirty="0"/>
          </a:p>
        </p:txBody>
      </p:sp>
      <p:graphicFrame>
        <p:nvGraphicFramePr>
          <p:cNvPr id="8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052737"/>
              </p:ext>
            </p:extLst>
          </p:nvPr>
        </p:nvGraphicFramePr>
        <p:xfrm>
          <a:off x="628650" y="1436689"/>
          <a:ext cx="7886700" cy="1854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87814569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721043963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672629785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610125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Operador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Ejemplo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Resultado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36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&gt;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Mayor que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 &gt; 2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false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99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&gt;=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Mayor o Igual que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 &gt;=</a:t>
                      </a:r>
                      <a:r>
                        <a:rPr lang="es-MX" baseline="0" dirty="0"/>
                        <a:t> 2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true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128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&lt;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Menor que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aseline="0" dirty="0"/>
                        <a:t>1 &lt; 2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true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&lt;=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Menor o Igual que</a:t>
                      </a:r>
                      <a:endParaRPr lang="en-US" u="sng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 &lt;= -10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false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401271"/>
                  </a:ext>
                </a:extLst>
              </a:tr>
            </a:tbl>
          </a:graphicData>
        </a:graphic>
      </p:graphicFrame>
      <p:graphicFrame>
        <p:nvGraphicFramePr>
          <p:cNvPr id="6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8558120"/>
              </p:ext>
            </p:extLst>
          </p:nvPr>
        </p:nvGraphicFramePr>
        <p:xfrm>
          <a:off x="628650" y="3585529"/>
          <a:ext cx="7886700" cy="230774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24710">
                  <a:extLst>
                    <a:ext uri="{9D8B030D-6E8A-4147-A177-3AD203B41FA5}">
                      <a16:colId xmlns:a16="http://schemas.microsoft.com/office/drawing/2014/main" val="3672629785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val="610125163"/>
                    </a:ext>
                  </a:extLst>
                </a:gridCol>
                <a:gridCol w="2956560">
                  <a:extLst>
                    <a:ext uri="{9D8B030D-6E8A-4147-A177-3AD203B41FA5}">
                      <a16:colId xmlns:a16="http://schemas.microsoft.com/office/drawing/2014/main" val="1799733547"/>
                    </a:ext>
                  </a:extLst>
                </a:gridCol>
                <a:gridCol w="1413510">
                  <a:extLst>
                    <a:ext uri="{9D8B030D-6E8A-4147-A177-3AD203B41FA5}">
                      <a16:colId xmlns:a16="http://schemas.microsoft.com/office/drawing/2014/main" val="2377742491"/>
                    </a:ext>
                  </a:extLst>
                </a:gridCol>
              </a:tblGrid>
              <a:tr h="461549">
                <a:tc>
                  <a:txBody>
                    <a:bodyPr/>
                    <a:lstStyle/>
                    <a:p>
                      <a:r>
                        <a:rPr lang="es-MX" sz="2200" dirty="0"/>
                        <a:t>Ejemplo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/>
                        <a:t>Resultado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/>
                        <a:t>Ejemplo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/>
                        <a:t>Resultado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365523"/>
                  </a:ext>
                </a:extLst>
              </a:tr>
              <a:tr h="461549">
                <a:tc>
                  <a:txBody>
                    <a:bodyPr/>
                    <a:lstStyle/>
                    <a:p>
                      <a:r>
                        <a:rPr lang="es-MX" sz="2200" dirty="0"/>
                        <a:t>5 &lt; 2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/>
                        <a:t>“5” &lt;=</a:t>
                      </a:r>
                      <a:r>
                        <a:rPr lang="es-MX" sz="2200" baseline="0" dirty="0"/>
                        <a:t> 5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990065"/>
                  </a:ext>
                </a:extLst>
              </a:tr>
              <a:tr h="46154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&gt; 2</a:t>
                      </a:r>
                      <a:endParaRPr lang="en-US" sz="2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/>
                        <a:t>5</a:t>
                      </a:r>
                      <a:r>
                        <a:rPr lang="es-MX" sz="2200" baseline="0" dirty="0"/>
                        <a:t> &gt; 6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128021"/>
                  </a:ext>
                </a:extLst>
              </a:tr>
              <a:tr h="461549">
                <a:tc>
                  <a:txBody>
                    <a:bodyPr/>
                    <a:lstStyle/>
                    <a:p>
                      <a:r>
                        <a:rPr lang="es-MX" sz="2200" dirty="0"/>
                        <a:t>5 &lt;= 5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/>
                        <a:t>-5 &gt; -10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9757"/>
                  </a:ext>
                </a:extLst>
              </a:tr>
              <a:tr h="461549">
                <a:tc>
                  <a:txBody>
                    <a:bodyPr/>
                    <a:lstStyle/>
                    <a:p>
                      <a:r>
                        <a:rPr lang="es-MX" sz="2200" dirty="0"/>
                        <a:t>-5</a:t>
                      </a:r>
                      <a:r>
                        <a:rPr lang="es-MX" sz="2200" baseline="0" dirty="0"/>
                        <a:t> &lt;= 5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/>
                        <a:t>“z” &gt; “a”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54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158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Operadores Lógicos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El álgebra de Boole, también llamada </a:t>
            </a:r>
            <a:r>
              <a:rPr lang="es-MX" sz="2400" b="1" dirty="0"/>
              <a:t>álgebra booleana</a:t>
            </a:r>
            <a:r>
              <a:rPr lang="es-MX" sz="2400" dirty="0"/>
              <a:t>, realiza </a:t>
            </a:r>
            <a:r>
              <a:rPr lang="es-MX" sz="2400" b="1" dirty="0"/>
              <a:t>operaciones lógicas </a:t>
            </a:r>
            <a:r>
              <a:rPr lang="es-MX" sz="2400" dirty="0"/>
              <a:t>con tipos de datos booleanos.</a:t>
            </a:r>
          </a:p>
          <a:p>
            <a:r>
              <a:rPr lang="es-MX" sz="2400" dirty="0"/>
              <a:t>Para realizar operaciones lógicas en programación utilizaremos </a:t>
            </a:r>
            <a:r>
              <a:rPr lang="es-MX" sz="2400" b="1" dirty="0"/>
              <a:t>operadores lógicos</a:t>
            </a:r>
            <a:r>
              <a:rPr lang="es-MX" sz="2400" dirty="0"/>
              <a:t>: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8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9845341"/>
              </p:ext>
            </p:extLst>
          </p:nvPr>
        </p:nvGraphicFramePr>
        <p:xfrm>
          <a:off x="1614487" y="4019868"/>
          <a:ext cx="5915025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87814569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721043963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67262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Operación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Operador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Sintaxis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36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INTERSECCIÓN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AND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&amp;&amp;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99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UNIÓN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OR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||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NEGACIÓN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NOT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!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614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969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Tabla de verdad: Negación</a:t>
            </a:r>
            <a:endParaRPr lang="en-US" dirty="0"/>
          </a:p>
        </p:txBody>
      </p:sp>
      <p:graphicFrame>
        <p:nvGraphicFramePr>
          <p:cNvPr id="8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9954576"/>
              </p:ext>
            </p:extLst>
          </p:nvPr>
        </p:nvGraphicFramePr>
        <p:xfrm>
          <a:off x="1653170" y="3068322"/>
          <a:ext cx="5837660" cy="166351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09439">
                  <a:extLst>
                    <a:ext uri="{9D8B030D-6E8A-4147-A177-3AD203B41FA5}">
                      <a16:colId xmlns:a16="http://schemas.microsoft.com/office/drawing/2014/main" val="3721043963"/>
                    </a:ext>
                  </a:extLst>
                </a:gridCol>
                <a:gridCol w="1602700">
                  <a:extLst>
                    <a:ext uri="{9D8B030D-6E8A-4147-A177-3AD203B41FA5}">
                      <a16:colId xmlns:a16="http://schemas.microsoft.com/office/drawing/2014/main" val="367262978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291027278"/>
                    </a:ext>
                  </a:extLst>
                </a:gridCol>
                <a:gridCol w="2814321">
                  <a:extLst>
                    <a:ext uri="{9D8B030D-6E8A-4147-A177-3AD203B41FA5}">
                      <a16:colId xmlns:a16="http://schemas.microsoft.com/office/drawing/2014/main" val="1998882473"/>
                    </a:ext>
                  </a:extLst>
                </a:gridCol>
              </a:tblGrid>
              <a:tr h="554504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Condición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Resultado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365523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!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=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990065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!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=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9757"/>
                  </a:ext>
                </a:extLst>
              </a:tr>
            </a:tbl>
          </a:graphicData>
        </a:graphic>
      </p:graphicFrame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628650" y="1381761"/>
            <a:ext cx="7886700" cy="1818640"/>
          </a:xfrm>
        </p:spPr>
        <p:txBody>
          <a:bodyPr>
            <a:normAutofit/>
          </a:bodyPr>
          <a:lstStyle/>
          <a:p>
            <a:r>
              <a:rPr lang="es-MX" sz="2400" dirty="0"/>
              <a:t>Invertirá el valor del tipo booleano.</a:t>
            </a:r>
          </a:p>
          <a:p>
            <a:pPr lvl="1"/>
            <a:r>
              <a:rPr lang="es-MX" sz="2000" dirty="0"/>
              <a:t>Si es true, pasará a ser false. </a:t>
            </a:r>
          </a:p>
          <a:p>
            <a:pPr lvl="1"/>
            <a:r>
              <a:rPr lang="es-MX" sz="2000" dirty="0"/>
              <a:t>Si es false, pasará a ser true. </a:t>
            </a:r>
          </a:p>
          <a:p>
            <a:pPr lvl="1"/>
            <a:r>
              <a:rPr lang="es-MX" sz="2000" dirty="0"/>
              <a:t>Si no puede ser convertido a tipo booleano dará false.</a:t>
            </a:r>
            <a:endParaRPr lang="en-US" sz="2000" dirty="0"/>
          </a:p>
        </p:txBody>
      </p:sp>
      <p:graphicFrame>
        <p:nvGraphicFramePr>
          <p:cNvPr id="6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2521004"/>
              </p:ext>
            </p:extLst>
          </p:nvPr>
        </p:nvGraphicFramePr>
        <p:xfrm>
          <a:off x="1653170" y="4947922"/>
          <a:ext cx="5837660" cy="166351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09439">
                  <a:extLst>
                    <a:ext uri="{9D8B030D-6E8A-4147-A177-3AD203B41FA5}">
                      <a16:colId xmlns:a16="http://schemas.microsoft.com/office/drawing/2014/main" val="3721043963"/>
                    </a:ext>
                  </a:extLst>
                </a:gridCol>
                <a:gridCol w="1602700">
                  <a:extLst>
                    <a:ext uri="{9D8B030D-6E8A-4147-A177-3AD203B41FA5}">
                      <a16:colId xmlns:a16="http://schemas.microsoft.com/office/drawing/2014/main" val="367262978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291027278"/>
                    </a:ext>
                  </a:extLst>
                </a:gridCol>
                <a:gridCol w="2814321">
                  <a:extLst>
                    <a:ext uri="{9D8B030D-6E8A-4147-A177-3AD203B41FA5}">
                      <a16:colId xmlns:a16="http://schemas.microsoft.com/office/drawing/2014/main" val="1998882473"/>
                    </a:ext>
                  </a:extLst>
                </a:gridCol>
              </a:tblGrid>
              <a:tr h="554504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Ejemplo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Resultado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365523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!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5</a:t>
                      </a:r>
                      <a:r>
                        <a:rPr lang="es-MX" sz="2200" baseline="0" dirty="0"/>
                        <a:t> &lt; 2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=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990065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!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5 &gt; 2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=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9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846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66725"/>
            <a:ext cx="68580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42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Tabla de verdad: Intersección</a:t>
            </a:r>
            <a:endParaRPr lang="en-US" dirty="0"/>
          </a:p>
        </p:txBody>
      </p:sp>
      <p:graphicFrame>
        <p:nvGraphicFramePr>
          <p:cNvPr id="8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2249787"/>
              </p:ext>
            </p:extLst>
          </p:nvPr>
        </p:nvGraphicFramePr>
        <p:xfrm>
          <a:off x="628650" y="2738120"/>
          <a:ext cx="7722871" cy="2772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885211">
                  <a:extLst>
                    <a:ext uri="{9D8B030D-6E8A-4147-A177-3AD203B41FA5}">
                      <a16:colId xmlns:a16="http://schemas.microsoft.com/office/drawing/2014/main" val="2878145690"/>
                    </a:ext>
                  </a:extLst>
                </a:gridCol>
                <a:gridCol w="709439">
                  <a:extLst>
                    <a:ext uri="{9D8B030D-6E8A-4147-A177-3AD203B41FA5}">
                      <a16:colId xmlns:a16="http://schemas.microsoft.com/office/drawing/2014/main" val="3721043963"/>
                    </a:ext>
                  </a:extLst>
                </a:gridCol>
                <a:gridCol w="1602700">
                  <a:extLst>
                    <a:ext uri="{9D8B030D-6E8A-4147-A177-3AD203B41FA5}">
                      <a16:colId xmlns:a16="http://schemas.microsoft.com/office/drawing/2014/main" val="367262978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291027278"/>
                    </a:ext>
                  </a:extLst>
                </a:gridCol>
                <a:gridCol w="2814321">
                  <a:extLst>
                    <a:ext uri="{9D8B030D-6E8A-4147-A177-3AD203B41FA5}">
                      <a16:colId xmlns:a16="http://schemas.microsoft.com/office/drawing/2014/main" val="1998882473"/>
                    </a:ext>
                  </a:extLst>
                </a:gridCol>
              </a:tblGrid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Condición</a:t>
                      </a:r>
                      <a:r>
                        <a:rPr lang="es-MX" sz="2200" baseline="0" dirty="0"/>
                        <a:t> 1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Condición 2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Resultado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365523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&amp;&amp;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=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990065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&amp;&amp;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=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9757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dirty="0"/>
                        <a:t>&amp;&amp;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dirty="0"/>
                        <a:t>=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20704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dirty="0"/>
                        <a:t>&amp;&amp;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dirty="0"/>
                        <a:t>=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37431"/>
                  </a:ext>
                </a:extLst>
              </a:tr>
            </a:tbl>
          </a:graphicData>
        </a:graphic>
      </p:graphicFrame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836295"/>
          </a:xfrm>
        </p:spPr>
        <p:txBody>
          <a:bodyPr>
            <a:normAutofit/>
          </a:bodyPr>
          <a:lstStyle/>
          <a:p>
            <a:r>
              <a:rPr lang="es-MX" sz="2400" dirty="0"/>
              <a:t>La operación resulta en verdadero sólo cuando </a:t>
            </a:r>
            <a:r>
              <a:rPr lang="es-MX" sz="2400" b="1" dirty="0"/>
              <a:t>todas</a:t>
            </a:r>
            <a:r>
              <a:rPr lang="es-MX" sz="2400" dirty="0"/>
              <a:t> las condiciones son </a:t>
            </a:r>
            <a:r>
              <a:rPr lang="es-MX" sz="2400" b="1" dirty="0"/>
              <a:t>verdaderas</a:t>
            </a:r>
            <a:r>
              <a:rPr lang="es-MX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1340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Tabla de verdad: Unión</a:t>
            </a:r>
            <a:endParaRPr lang="en-US" dirty="0"/>
          </a:p>
        </p:txBody>
      </p:sp>
      <p:graphicFrame>
        <p:nvGraphicFramePr>
          <p:cNvPr id="8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9228181"/>
              </p:ext>
            </p:extLst>
          </p:nvPr>
        </p:nvGraphicFramePr>
        <p:xfrm>
          <a:off x="628650" y="2738120"/>
          <a:ext cx="7722871" cy="2772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885211">
                  <a:extLst>
                    <a:ext uri="{9D8B030D-6E8A-4147-A177-3AD203B41FA5}">
                      <a16:colId xmlns:a16="http://schemas.microsoft.com/office/drawing/2014/main" val="2878145690"/>
                    </a:ext>
                  </a:extLst>
                </a:gridCol>
                <a:gridCol w="709439">
                  <a:extLst>
                    <a:ext uri="{9D8B030D-6E8A-4147-A177-3AD203B41FA5}">
                      <a16:colId xmlns:a16="http://schemas.microsoft.com/office/drawing/2014/main" val="3721043963"/>
                    </a:ext>
                  </a:extLst>
                </a:gridCol>
                <a:gridCol w="1602700">
                  <a:extLst>
                    <a:ext uri="{9D8B030D-6E8A-4147-A177-3AD203B41FA5}">
                      <a16:colId xmlns:a16="http://schemas.microsoft.com/office/drawing/2014/main" val="367262978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291027278"/>
                    </a:ext>
                  </a:extLst>
                </a:gridCol>
                <a:gridCol w="2814321">
                  <a:extLst>
                    <a:ext uri="{9D8B030D-6E8A-4147-A177-3AD203B41FA5}">
                      <a16:colId xmlns:a16="http://schemas.microsoft.com/office/drawing/2014/main" val="1998882473"/>
                    </a:ext>
                  </a:extLst>
                </a:gridCol>
              </a:tblGrid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Condición</a:t>
                      </a:r>
                      <a:r>
                        <a:rPr lang="es-MX" sz="2200" baseline="0" dirty="0"/>
                        <a:t> 1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Condición 2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Resultado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365523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||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=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990065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/>
                        <a:t>||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=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9757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/>
                        <a:t>||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dirty="0"/>
                        <a:t>=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20704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||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dirty="0"/>
                        <a:t>=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37431"/>
                  </a:ext>
                </a:extLst>
              </a:tr>
            </a:tbl>
          </a:graphicData>
        </a:graphic>
      </p:graphicFrame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836295"/>
          </a:xfrm>
        </p:spPr>
        <p:txBody>
          <a:bodyPr>
            <a:normAutofit/>
          </a:bodyPr>
          <a:lstStyle/>
          <a:p>
            <a:r>
              <a:rPr lang="es-MX" sz="2400" dirty="0"/>
              <a:t>La operación resulta en verdadero cuando </a:t>
            </a:r>
            <a:r>
              <a:rPr lang="es-MX" sz="2400" b="1" dirty="0"/>
              <a:t>al menos una</a:t>
            </a:r>
            <a:r>
              <a:rPr lang="es-MX" sz="2400" dirty="0"/>
              <a:t> de las condiciones son </a:t>
            </a:r>
            <a:r>
              <a:rPr lang="es-MX" sz="2400" b="1" dirty="0"/>
              <a:t>verdaderas</a:t>
            </a:r>
            <a:r>
              <a:rPr lang="es-MX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4898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 Lógicas: Ejercicio</a:t>
            </a:r>
            <a:endParaRPr lang="en-US" dirty="0"/>
          </a:p>
        </p:txBody>
      </p:sp>
      <p:graphicFrame>
        <p:nvGraphicFramePr>
          <p:cNvPr id="8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993731"/>
              </p:ext>
            </p:extLst>
          </p:nvPr>
        </p:nvGraphicFramePr>
        <p:xfrm>
          <a:off x="628650" y="2461576"/>
          <a:ext cx="7722871" cy="388152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97430">
                  <a:extLst>
                    <a:ext uri="{9D8B030D-6E8A-4147-A177-3AD203B41FA5}">
                      <a16:colId xmlns:a16="http://schemas.microsoft.com/office/drawing/2014/main" val="2878145690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3721043963"/>
                    </a:ext>
                  </a:extLst>
                </a:gridCol>
                <a:gridCol w="2174240">
                  <a:extLst>
                    <a:ext uri="{9D8B030D-6E8A-4147-A177-3AD203B41FA5}">
                      <a16:colId xmlns:a16="http://schemas.microsoft.com/office/drawing/2014/main" val="367262978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291027278"/>
                    </a:ext>
                  </a:extLst>
                </a:gridCol>
                <a:gridCol w="1849121">
                  <a:extLst>
                    <a:ext uri="{9D8B030D-6E8A-4147-A177-3AD203B41FA5}">
                      <a16:colId xmlns:a16="http://schemas.microsoft.com/office/drawing/2014/main" val="1998882473"/>
                    </a:ext>
                  </a:extLst>
                </a:gridCol>
              </a:tblGrid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Condición</a:t>
                      </a:r>
                      <a:r>
                        <a:rPr lang="es-MX" sz="2200" baseline="0" dirty="0"/>
                        <a:t> 1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Condición 2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Resultado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365523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err="1"/>
                        <a:t>num</a:t>
                      </a:r>
                      <a:r>
                        <a:rPr lang="es-MX" sz="2200" dirty="0"/>
                        <a:t> &gt;= 6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&amp;&amp;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err="1"/>
                        <a:t>num</a:t>
                      </a:r>
                      <a:r>
                        <a:rPr lang="es-MX" sz="2200" baseline="0" dirty="0"/>
                        <a:t> </a:t>
                      </a:r>
                      <a:r>
                        <a:rPr lang="es-MX" sz="2200" dirty="0"/>
                        <a:t>&lt; 5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=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990065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err="1"/>
                        <a:t>num</a:t>
                      </a:r>
                      <a:r>
                        <a:rPr lang="es-MX" sz="2200" dirty="0"/>
                        <a:t> &gt;= 6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||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err="1"/>
                        <a:t>num</a:t>
                      </a:r>
                      <a:r>
                        <a:rPr lang="es-MX" sz="2200" dirty="0"/>
                        <a:t> &lt; 5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=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9757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err="1"/>
                        <a:t>num</a:t>
                      </a:r>
                      <a:r>
                        <a:rPr lang="es-MX" sz="2200" dirty="0"/>
                        <a:t> &lt; 6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dirty="0"/>
                        <a:t>&amp;&amp;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err="1"/>
                        <a:t>num</a:t>
                      </a:r>
                      <a:r>
                        <a:rPr lang="es-MX" sz="2200" dirty="0"/>
                        <a:t> &lt; 5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dirty="0"/>
                        <a:t>=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20704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err="1"/>
                        <a:t>num</a:t>
                      </a:r>
                      <a:r>
                        <a:rPr lang="es-MX" sz="2200" dirty="0"/>
                        <a:t> &lt; 6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dirty="0"/>
                        <a:t>&amp;&amp;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!(</a:t>
                      </a:r>
                      <a:r>
                        <a:rPr lang="es-MX" sz="2200" dirty="0" err="1"/>
                        <a:t>num</a:t>
                      </a:r>
                      <a:r>
                        <a:rPr lang="es-MX" sz="2200" baseline="0" dirty="0"/>
                        <a:t> &lt; 5)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dirty="0"/>
                        <a:t>=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37431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err="1"/>
                        <a:t>num</a:t>
                      </a:r>
                      <a:r>
                        <a:rPr lang="es-MX" sz="2200" dirty="0"/>
                        <a:t> &lt; 6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dirty="0"/>
                        <a:t>||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!(</a:t>
                      </a:r>
                      <a:r>
                        <a:rPr lang="es-MX" sz="2200" dirty="0" err="1"/>
                        <a:t>num</a:t>
                      </a:r>
                      <a:r>
                        <a:rPr lang="es-MX" sz="2200" baseline="0" dirty="0"/>
                        <a:t> &lt; 5)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dirty="0"/>
                        <a:t>=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388576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!(</a:t>
                      </a:r>
                      <a:r>
                        <a:rPr lang="es-MX" sz="2200" dirty="0" err="1"/>
                        <a:t>num</a:t>
                      </a:r>
                      <a:r>
                        <a:rPr lang="es-MX" sz="2200" dirty="0"/>
                        <a:t> &lt; 6)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dirty="0"/>
                        <a:t>||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!(</a:t>
                      </a:r>
                      <a:r>
                        <a:rPr lang="es-MX" sz="2200" dirty="0" err="1"/>
                        <a:t>num</a:t>
                      </a:r>
                      <a:r>
                        <a:rPr lang="es-MX" sz="2200" baseline="0" dirty="0"/>
                        <a:t> &lt; 5)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dirty="0"/>
                        <a:t>=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520001"/>
                  </a:ext>
                </a:extLst>
              </a:tr>
            </a:tbl>
          </a:graphicData>
        </a:graphic>
      </p:graphicFrame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01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 err="1">
                <a:solidFill>
                  <a:srgbClr val="0070C0"/>
                </a:solidFill>
              </a:rPr>
              <a:t>var</a:t>
            </a:r>
            <a:r>
              <a:rPr lang="es-MX" sz="2400" dirty="0"/>
              <a:t> </a:t>
            </a:r>
            <a:r>
              <a:rPr lang="es-MX" sz="2400" dirty="0" err="1"/>
              <a:t>num</a:t>
            </a:r>
            <a:r>
              <a:rPr lang="es-MX" sz="2400" dirty="0"/>
              <a:t> = </a:t>
            </a:r>
            <a:r>
              <a:rPr lang="es-MX" sz="2400" dirty="0">
                <a:solidFill>
                  <a:srgbClr val="FF0000"/>
                </a:solidFill>
              </a:rPr>
              <a:t>3</a:t>
            </a:r>
            <a:r>
              <a:rPr lang="es-MX" sz="2400" dirty="0"/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2694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Sentencias de control de flujo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Hasta ahora venimos escribiendo sentencias que se ejecutan una detrás de otra sin ningún tipo de control.</a:t>
            </a:r>
          </a:p>
          <a:p>
            <a:pPr lvl="1"/>
            <a:r>
              <a:rPr lang="es-MX" b="1" dirty="0"/>
              <a:t>¡¡El programa siempre se comportará igual!!</a:t>
            </a:r>
          </a:p>
          <a:p>
            <a:pPr lvl="1"/>
            <a:endParaRPr lang="es-MX" b="1" dirty="0"/>
          </a:p>
          <a:p>
            <a:r>
              <a:rPr lang="es-MX" sz="2400" dirty="0"/>
              <a:t>Las </a:t>
            </a:r>
            <a:r>
              <a:rPr lang="es-MX" sz="2400" b="1" dirty="0"/>
              <a:t>secuencias de control de flujo </a:t>
            </a:r>
            <a:r>
              <a:rPr lang="es-MX" sz="2400" dirty="0"/>
              <a:t>nos permiten ejecutar un bloque de código si se cumple con una condición.</a:t>
            </a:r>
          </a:p>
          <a:p>
            <a:pPr lvl="1"/>
            <a:r>
              <a:rPr lang="es-MX" sz="2000" dirty="0"/>
              <a:t>Las condiciones resultan del uso de los operadores de comparación y las operaciones lógicas vistas anteriormente. </a:t>
            </a:r>
          </a:p>
          <a:p>
            <a:pPr lvl="1"/>
            <a:r>
              <a:rPr lang="es-MX" sz="2000" dirty="0"/>
              <a:t>Es decir, evalúan un tipo de dato booleano: true o false.</a:t>
            </a:r>
          </a:p>
        </p:txBody>
      </p:sp>
    </p:spTree>
    <p:extLst>
      <p:ext uri="{BB962C8B-B14F-4D97-AF65-F5344CB8AC3E}">
        <p14:creationId xmlns:p14="http://schemas.microsoft.com/office/powerpoint/2010/main" val="2714197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Sentencia IF-ELSE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Sentencia IF: el bloque de código se ejecutará si la condición resulta verdadera (true).</a:t>
            </a:r>
          </a:p>
          <a:p>
            <a:pPr lvl="1"/>
            <a:r>
              <a:rPr lang="es-MX" sz="2000" dirty="0"/>
              <a:t>Entre paréntesis la condición, entre llaves el bloque de código.</a:t>
            </a:r>
          </a:p>
          <a:p>
            <a:r>
              <a:rPr lang="es-MX" sz="2400" dirty="0"/>
              <a:t>Sentencia ELSE: el bloque de código se ejecutará si las sentencias IF asociadas no se ejecutaron (condiciones false).</a:t>
            </a:r>
          </a:p>
          <a:p>
            <a:pPr lvl="1"/>
            <a:r>
              <a:rPr lang="es-MX" sz="2000" dirty="0"/>
              <a:t>Va siempre siguiendo a una sentencia IF.</a:t>
            </a:r>
          </a:p>
          <a:p>
            <a:pPr lvl="1"/>
            <a:r>
              <a:rPr lang="es-MX" sz="2000" dirty="0"/>
              <a:t>¡No lleva condición!. (sin paréntesis)</a:t>
            </a:r>
          </a:p>
          <a:p>
            <a:pPr lvl="1"/>
            <a:r>
              <a:rPr lang="es-MX" sz="2000" dirty="0"/>
              <a:t>Es opcional.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860" y="4385944"/>
            <a:ext cx="5054600" cy="23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35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Sentencia IF-ELSE-IF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Dentro de un bloque IF o ELSE se puede escribir cualquier tipo de código, incluyendo otro bloque IF-ELSE. Esto se llama </a:t>
            </a:r>
            <a:r>
              <a:rPr lang="es-MX" sz="2400" b="1" dirty="0"/>
              <a:t>anidar</a:t>
            </a:r>
            <a:r>
              <a:rPr lang="es-MX" sz="2400" dirty="0"/>
              <a:t>.</a:t>
            </a:r>
            <a:endParaRPr lang="es-MX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35" y="2964814"/>
            <a:ext cx="7265035" cy="350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75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92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466" y="643467"/>
            <a:ext cx="5571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65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Sentencia IF-ELSE-IF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Se puede escribir de forma más compacta:</a:t>
            </a:r>
            <a:endParaRPr lang="es-MX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72" y="2342197"/>
            <a:ext cx="8588655" cy="358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12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Sentencias de control de flujo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429385"/>
            <a:ext cx="7886700" cy="4351338"/>
          </a:xfrm>
        </p:spPr>
        <p:txBody>
          <a:bodyPr numCol="1" anchor="ctr">
            <a:normAutofit/>
          </a:bodyPr>
          <a:lstStyle/>
          <a:p>
            <a:pPr marL="0" indent="0" algn="ctr">
              <a:buNone/>
            </a:pPr>
            <a:r>
              <a:rPr lang="es-MX" u="sng" dirty="0"/>
              <a:t>IMPORTANTE</a:t>
            </a:r>
            <a:r>
              <a:rPr lang="es-MX" dirty="0"/>
              <a:t>:</a:t>
            </a:r>
          </a:p>
          <a:p>
            <a:pPr marL="0" indent="0" algn="ctr">
              <a:buNone/>
            </a:pPr>
            <a:r>
              <a:rPr lang="es-MX" dirty="0"/>
              <a:t>Una vez que alguna de las condiciones de alguno de los “</a:t>
            </a:r>
            <a:r>
              <a:rPr lang="es-MX" dirty="0" err="1"/>
              <a:t>if</a:t>
            </a:r>
            <a:r>
              <a:rPr lang="es-MX" dirty="0"/>
              <a:t>” se cumple, </a:t>
            </a:r>
          </a:p>
          <a:p>
            <a:pPr marL="0" indent="0" algn="ctr">
              <a:buNone/>
            </a:pPr>
            <a:r>
              <a:rPr lang="es-MX" dirty="0"/>
              <a:t>y se ejecuta el bloque de código que le corresponde, </a:t>
            </a:r>
          </a:p>
          <a:p>
            <a:pPr marL="0" indent="0" algn="ctr">
              <a:buNone/>
            </a:pPr>
            <a:r>
              <a:rPr lang="es-MX" b="1" dirty="0"/>
              <a:t>no se ejecutan el resto de los bloques</a:t>
            </a:r>
            <a:r>
              <a:rPr lang="es-MX" dirty="0"/>
              <a:t>, </a:t>
            </a:r>
          </a:p>
          <a:p>
            <a:pPr marL="0" indent="0" algn="ctr">
              <a:buNone/>
            </a:pPr>
            <a:r>
              <a:rPr lang="es-MX" dirty="0"/>
              <a:t>y el programa continuará después de todos los bloques “</a:t>
            </a:r>
            <a:r>
              <a:rPr lang="es-MX" dirty="0" err="1"/>
              <a:t>if-else</a:t>
            </a:r>
            <a:r>
              <a:rPr lang="es-MX" dirty="0"/>
              <a:t>”.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911951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Número aleatorio (RANDOM)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7973" y="1444882"/>
            <a:ext cx="8756541" cy="5079903"/>
          </a:xfrm>
        </p:spPr>
        <p:txBody>
          <a:bodyPr numCol="1" anchor="t">
            <a:normAutofit/>
          </a:bodyPr>
          <a:lstStyle/>
          <a:p>
            <a:r>
              <a:rPr lang="es-MX" sz="2400" dirty="0" err="1"/>
              <a:t>Math.floor</a:t>
            </a:r>
            <a:r>
              <a:rPr lang="es-MX" sz="2400" dirty="0"/>
              <a:t>(numero) -&gt; </a:t>
            </a:r>
            <a:r>
              <a:rPr lang="es-AR" sz="2400" dirty="0"/>
              <a:t>Devuelve el máximo entero menor o igual a un número. Ej. Si se le pasa 45.95, devuelve 45.</a:t>
            </a:r>
            <a:endParaRPr lang="es-MX" sz="2400" dirty="0"/>
          </a:p>
          <a:p>
            <a:endParaRPr lang="es-MX" sz="2400" dirty="0"/>
          </a:p>
          <a:p>
            <a:pPr marL="0" indent="0" algn="ctr">
              <a:buNone/>
            </a:pPr>
            <a:r>
              <a:rPr lang="es-AR" b="1" dirty="0" err="1"/>
              <a:t>Math.floor</a:t>
            </a:r>
            <a:r>
              <a:rPr lang="es-AR" b="1" dirty="0"/>
              <a:t>(</a:t>
            </a:r>
            <a:r>
              <a:rPr lang="es-AR" b="1" dirty="0" err="1"/>
              <a:t>Math.random</a:t>
            </a:r>
            <a:r>
              <a:rPr lang="es-AR" b="1" dirty="0"/>
              <a:t>() * (</a:t>
            </a:r>
            <a:r>
              <a:rPr lang="es-AR" b="1" dirty="0" err="1"/>
              <a:t>max</a:t>
            </a:r>
            <a:r>
              <a:rPr lang="es-AR" b="1" dirty="0"/>
              <a:t> – min + 1) ) + min;</a:t>
            </a:r>
          </a:p>
          <a:p>
            <a:pPr marL="0" indent="0" algn="ctr">
              <a:buNone/>
            </a:pPr>
            <a:endParaRPr lang="es-AR" b="1" dirty="0"/>
          </a:p>
          <a:p>
            <a:pPr marL="0" indent="0" algn="ctr">
              <a:buNone/>
            </a:pPr>
            <a:r>
              <a:rPr lang="es-AR" dirty="0"/>
              <a:t>Devuelve un numero entero aleatorio entre min (mínimo </a:t>
            </a:r>
            <a:r>
              <a:rPr lang="es-AR" u="sng" dirty="0"/>
              <a:t>incluido</a:t>
            </a:r>
            <a:r>
              <a:rPr lang="es-AR" dirty="0"/>
              <a:t>) y </a:t>
            </a:r>
            <a:r>
              <a:rPr lang="es-AR" dirty="0" err="1"/>
              <a:t>max</a:t>
            </a:r>
            <a:r>
              <a:rPr lang="es-AR" dirty="0"/>
              <a:t> (máximo </a:t>
            </a:r>
            <a:r>
              <a:rPr lang="es-AR" u="sng" dirty="0"/>
              <a:t>incluido</a:t>
            </a:r>
            <a:r>
              <a:rPr lang="es-AR" dirty="0"/>
              <a:t>)</a:t>
            </a:r>
          </a:p>
          <a:p>
            <a:pPr marL="0" indent="0" algn="ctr">
              <a:buNone/>
            </a:pPr>
            <a:endParaRPr lang="es-AR" dirty="0"/>
          </a:p>
          <a:p>
            <a:pPr marL="0" indent="0" algn="ctr">
              <a:buNone/>
            </a:pPr>
            <a:r>
              <a:rPr lang="es-AR" dirty="0"/>
              <a:t>Ej. </a:t>
            </a:r>
            <a:r>
              <a:rPr lang="es-AR" dirty="0" err="1"/>
              <a:t>Math.floor</a:t>
            </a:r>
            <a:r>
              <a:rPr lang="es-AR" dirty="0"/>
              <a:t>(</a:t>
            </a:r>
            <a:r>
              <a:rPr lang="es-AR" dirty="0" err="1"/>
              <a:t>Math.random</a:t>
            </a:r>
            <a:r>
              <a:rPr lang="es-AR" dirty="0"/>
              <a:t>() * (100 – 9 + 1) ) + 9;</a:t>
            </a:r>
          </a:p>
          <a:p>
            <a:pPr marL="0" indent="0" algn="ctr">
              <a:buNone/>
            </a:pPr>
            <a:r>
              <a:rPr lang="es-MX" dirty="0"/>
              <a:t>Retorna un entero aleatorio entre 9 y 100 incluidos.</a:t>
            </a:r>
          </a:p>
        </p:txBody>
      </p:sp>
    </p:spTree>
    <p:extLst>
      <p:ext uri="{BB962C8B-B14F-4D97-AF65-F5344CB8AC3E}">
        <p14:creationId xmlns:p14="http://schemas.microsoft.com/office/powerpoint/2010/main" val="1355818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Leyes de </a:t>
            </a:r>
            <a:r>
              <a:rPr lang="es-MX" dirty="0" err="1"/>
              <a:t>De</a:t>
            </a:r>
            <a:r>
              <a:rPr lang="es-MX" dirty="0"/>
              <a:t> Morgan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429385"/>
            <a:ext cx="7886700" cy="4351338"/>
          </a:xfrm>
        </p:spPr>
        <p:txBody>
          <a:bodyPr numCol="1" anchor="t">
            <a:normAutofit/>
          </a:bodyPr>
          <a:lstStyle/>
          <a:p>
            <a:r>
              <a:rPr lang="es-MX" sz="2400" dirty="0"/>
              <a:t>P y Q son condiciones (dan true/false). Ej. variable &lt;= 17</a:t>
            </a:r>
          </a:p>
          <a:p>
            <a:pPr marL="0" indent="0">
              <a:buNone/>
            </a:pPr>
            <a:endParaRPr lang="es-MX" sz="2400" dirty="0"/>
          </a:p>
          <a:p>
            <a:pPr marL="0" indent="0" algn="ctr">
              <a:buNone/>
            </a:pPr>
            <a:r>
              <a:rPr lang="es-MX" sz="3600" b="1" dirty="0"/>
              <a:t>! (P &amp;&amp; Q) ↔ (!P) || (!Q)</a:t>
            </a:r>
          </a:p>
          <a:p>
            <a:pPr marL="0" indent="0" algn="ctr">
              <a:buNone/>
            </a:pPr>
            <a:r>
              <a:rPr lang="es-MX" sz="3600" b="1" dirty="0"/>
              <a:t>! (P || Q) ↔ (!P) &amp;&amp; (!Q)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71093"/>
            <a:ext cx="4602997" cy="278469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997" y="3771093"/>
            <a:ext cx="4541003" cy="278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7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Para la próxima clase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429385"/>
            <a:ext cx="7886700" cy="4351338"/>
          </a:xfrm>
        </p:spPr>
        <p:txBody>
          <a:bodyPr numCol="1" anchor="t">
            <a:normAutofit/>
          </a:bodyPr>
          <a:lstStyle/>
          <a:p>
            <a:r>
              <a:rPr lang="es-MX" sz="2400" dirty="0"/>
              <a:t>TODO EL MATERIAL EN: </a:t>
            </a:r>
            <a:r>
              <a:rPr lang="es-MX" sz="3200" b="1" dirty="0"/>
              <a:t>github.com/</a:t>
            </a:r>
            <a:r>
              <a:rPr lang="es-MX" sz="3200" b="1" dirty="0" err="1"/>
              <a:t>mauricioCerizza</a:t>
            </a:r>
            <a:r>
              <a:rPr lang="es-MX" sz="3200" b="1" dirty="0"/>
              <a:t>/</a:t>
            </a:r>
            <a:r>
              <a:rPr lang="es-MX" sz="3200" b="1" dirty="0" err="1"/>
              <a:t>Curso_Ingreso</a:t>
            </a:r>
            <a:endParaRPr lang="es-MX" sz="3200" b="1" dirty="0"/>
          </a:p>
          <a:p>
            <a:r>
              <a:rPr lang="es-MX" sz="2400" dirty="0"/>
              <a:t>Hacer </a:t>
            </a:r>
            <a:r>
              <a:rPr lang="es-MX" sz="2400" u="sng" dirty="0"/>
              <a:t>todos</a:t>
            </a:r>
            <a:r>
              <a:rPr lang="es-MX" sz="2400" dirty="0"/>
              <a:t> los ejercicios de tema E/S Datos y sentencias IF. </a:t>
            </a:r>
            <a:r>
              <a:rPr lang="es-MX" sz="2400" b="1" dirty="0"/>
              <a:t>INCLUYENDO LOS DE LOS MODELOS DE PARCIALES. </a:t>
            </a:r>
          </a:p>
          <a:p>
            <a:r>
              <a:rPr lang="es-MX" sz="2400" dirty="0"/>
              <a:t>Leer el apunte de sentencias </a:t>
            </a:r>
            <a:r>
              <a:rPr lang="es-MX" sz="2400" dirty="0" err="1"/>
              <a:t>switch</a:t>
            </a:r>
            <a:r>
              <a:rPr lang="es-MX" sz="2400" dirty="0"/>
              <a:t>. </a:t>
            </a:r>
          </a:p>
          <a:p>
            <a:r>
              <a:rPr lang="es-MX" sz="2400" dirty="0"/>
              <a:t>Si les está costando entender los temas o resolver los ejercicios no dejen de ir a las clases de repaso de los sábados.</a:t>
            </a:r>
          </a:p>
          <a:p>
            <a:r>
              <a:rPr lang="es-MX" sz="2400" dirty="0"/>
              <a:t>Aprovechar los feriados, colaboremos todos en </a:t>
            </a:r>
            <a:r>
              <a:rPr lang="es-MX" sz="2400" dirty="0" err="1"/>
              <a:t>Slack</a:t>
            </a:r>
            <a:r>
              <a:rPr lang="es-MX" sz="2400" dirty="0"/>
              <a:t>: </a:t>
            </a:r>
          </a:p>
          <a:p>
            <a:pPr marL="0" indent="0" algn="ctr">
              <a:buNone/>
            </a:pPr>
            <a:r>
              <a:rPr lang="es-MX" sz="4000" b="1" dirty="0"/>
              <a:t>curso-ingreso.slack.com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4053471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s-MX"/>
              <a:t>Tipos de datos en javascript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677" y="4828656"/>
            <a:ext cx="7074646" cy="1348307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1"/>
            <a:r>
              <a:rPr lang="es-MX" b="1" dirty="0"/>
              <a:t>Tipado débil o dinámico: </a:t>
            </a:r>
            <a:r>
              <a:rPr lang="es-MX" dirty="0"/>
              <a:t>No es necesario declarar el tipo de las variables. También se puede almacenar distintos tipos en una misma variable. </a:t>
            </a:r>
          </a:p>
          <a:p>
            <a:pPr marL="285750" indent="-28575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938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Tipos de datos en Javascript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581793"/>
              </p:ext>
            </p:extLst>
          </p:nvPr>
        </p:nvGraphicFramePr>
        <p:xfrm>
          <a:off x="482600" y="1921521"/>
          <a:ext cx="8178801" cy="3901615"/>
        </p:xfrm>
        <a:graphic>
          <a:graphicData uri="http://schemas.openxmlformats.org/drawingml/2006/table">
            <a:tbl>
              <a:tblPr firstRow="1" bandRow="1">
                <a:noFill/>
                <a:tableStyleId>{616DA210-FB5B-4158-B5E0-FEB733F419BA}</a:tableStyleId>
              </a:tblPr>
              <a:tblGrid>
                <a:gridCol w="2225098">
                  <a:extLst>
                    <a:ext uri="{9D8B030D-6E8A-4147-A177-3AD203B41FA5}">
                      <a16:colId xmlns:a16="http://schemas.microsoft.com/office/drawing/2014/main" val="2878145690"/>
                    </a:ext>
                  </a:extLst>
                </a:gridCol>
                <a:gridCol w="4041985">
                  <a:extLst>
                    <a:ext uri="{9D8B030D-6E8A-4147-A177-3AD203B41FA5}">
                      <a16:colId xmlns:a16="http://schemas.microsoft.com/office/drawing/2014/main" val="3721043963"/>
                    </a:ext>
                  </a:extLst>
                </a:gridCol>
                <a:gridCol w="1911718">
                  <a:extLst>
                    <a:ext uri="{9D8B030D-6E8A-4147-A177-3AD203B41FA5}">
                      <a16:colId xmlns:a16="http://schemas.microsoft.com/office/drawing/2014/main" val="1998882473"/>
                    </a:ext>
                  </a:extLst>
                </a:gridCol>
              </a:tblGrid>
              <a:tr h="661758">
                <a:tc>
                  <a:txBody>
                    <a:bodyPr/>
                    <a:lstStyle/>
                    <a:p>
                      <a:r>
                        <a:rPr lang="es-MX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Tipo</a:t>
                      </a:r>
                      <a:endParaRPr 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58499" marR="155099" marT="155099" marB="1550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Descripción</a:t>
                      </a:r>
                      <a:endParaRPr 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58499" marR="155099" marT="155099" marB="1550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Ejemplo</a:t>
                      </a:r>
                      <a:endParaRPr 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58499" marR="155099" marT="155099" marB="1550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365523"/>
                  </a:ext>
                </a:extLst>
              </a:tr>
              <a:tr h="551465">
                <a:tc>
                  <a:txBody>
                    <a:bodyPr/>
                    <a:lstStyle/>
                    <a:p>
                      <a:r>
                        <a:rPr lang="es-MX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Number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58499" marR="134419" marT="134419" marB="1344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Valores numéricos. Enteros</a:t>
                      </a:r>
                      <a:r>
                        <a:rPr lang="es-MX" sz="16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o flotantes.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58499" marR="134419" marT="134419" marB="1344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58499" marR="134419" marT="134419" marB="1344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990065"/>
                  </a:ext>
                </a:extLst>
              </a:tr>
              <a:tr h="792731">
                <a:tc>
                  <a:txBody>
                    <a:bodyPr/>
                    <a:lstStyle/>
                    <a:p>
                      <a:r>
                        <a:rPr lang="es-MX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Boolean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58499" marR="134419" marT="134419" marB="1344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Tipo lógico.</a:t>
                      </a:r>
                      <a:r>
                        <a:rPr lang="es-MX" sz="16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Sólo puede tener dos valores: verdadero o falso.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58499" marR="134419" marT="134419" marB="1344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</a:t>
                      </a:r>
                      <a:r>
                        <a:rPr lang="es-MX" sz="16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/ false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58499" marR="134419" marT="134419" marB="1344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9757"/>
                  </a:ext>
                </a:extLst>
              </a:tr>
              <a:tr h="551465">
                <a:tc>
                  <a:txBody>
                    <a:bodyPr/>
                    <a:lstStyle/>
                    <a:p>
                      <a:r>
                        <a:rPr lang="es-MX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String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58499" marR="134419" marT="134419" marB="1344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Cadenas de caracteres. Texto.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58499" marR="134419" marT="134419" marB="1344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“Hol</a:t>
                      </a:r>
                      <a:r>
                        <a:rPr lang="es-MX" sz="16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 Mundo”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58499" marR="134419" marT="134419" marB="1344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650705"/>
                  </a:ext>
                </a:extLst>
              </a:tr>
              <a:tr h="551465">
                <a:tc>
                  <a:txBody>
                    <a:bodyPr/>
                    <a:lstStyle/>
                    <a:p>
                      <a:r>
                        <a:rPr lang="es-MX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58499" marR="134419" marT="134419" marB="1344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Vacío,</a:t>
                      </a:r>
                      <a:r>
                        <a:rPr lang="es-MX" sz="16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no tiene valor.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58499" marR="134419" marT="134419" marB="1344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58499" marR="134419" marT="134419" marB="1344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039194"/>
                  </a:ext>
                </a:extLst>
              </a:tr>
              <a:tr h="792731">
                <a:tc>
                  <a:txBody>
                    <a:bodyPr/>
                    <a:lstStyle/>
                    <a:p>
                      <a:r>
                        <a:rPr lang="es-MX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Undefined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58499" marR="134419" marT="134419" marB="1344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Aún no se le asignó un valor.</a:t>
                      </a:r>
                      <a:r>
                        <a:rPr lang="es-MX" sz="16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No fue inicializada.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58499" marR="134419" marT="134419" marB="1344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undefined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58499" marR="134419" marT="134419" marB="1344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354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148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500" y="-2"/>
            <a:ext cx="3052451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2600" y="640080"/>
            <a:ext cx="2322320" cy="5613236"/>
          </a:xfrm>
        </p:spPr>
        <p:txBody>
          <a:bodyPr anchor="ctr"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Valor NaN 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24863" y="640082"/>
            <a:ext cx="5136536" cy="3587534"/>
          </a:xfrm>
        </p:spPr>
        <p:txBody>
          <a:bodyPr anchor="ctr">
            <a:normAutofit fontScale="92500"/>
          </a:bodyPr>
          <a:lstStyle/>
          <a:p>
            <a:r>
              <a:rPr lang="es-MX" sz="2400" dirty="0"/>
              <a:t>El valor </a:t>
            </a:r>
            <a:r>
              <a:rPr lang="es-MX" sz="2400" b="1" dirty="0" err="1"/>
              <a:t>NaN</a:t>
            </a:r>
            <a:r>
              <a:rPr lang="es-MX" sz="2400" b="1" dirty="0"/>
              <a:t> </a:t>
            </a:r>
            <a:r>
              <a:rPr lang="es-MX" sz="2400" dirty="0"/>
              <a:t>(“</a:t>
            </a:r>
            <a:r>
              <a:rPr lang="es-MX" sz="2400" dirty="0" err="1"/>
              <a:t>Not</a:t>
            </a:r>
            <a:r>
              <a:rPr lang="es-MX" sz="2400" dirty="0"/>
              <a:t>-a-</a:t>
            </a:r>
            <a:r>
              <a:rPr lang="es-MX" sz="2400" dirty="0" err="1"/>
              <a:t>Number</a:t>
            </a:r>
            <a:r>
              <a:rPr lang="es-MX" sz="2400" dirty="0"/>
              <a:t>”) es un valor </a:t>
            </a:r>
            <a:r>
              <a:rPr lang="es-MX" sz="2400" u="sng" dirty="0"/>
              <a:t>numérico</a:t>
            </a:r>
            <a:r>
              <a:rPr lang="es-MX" sz="2400" dirty="0"/>
              <a:t> especial, que representa “número ilegal o no representable”. </a:t>
            </a:r>
          </a:p>
          <a:p>
            <a:r>
              <a:rPr lang="es-MX" sz="2400" dirty="0"/>
              <a:t>La asignación de </a:t>
            </a:r>
            <a:r>
              <a:rPr lang="es-MX" sz="2400" dirty="0" err="1"/>
              <a:t>NaN</a:t>
            </a:r>
            <a:r>
              <a:rPr lang="es-MX" sz="2400" dirty="0"/>
              <a:t> la realiza JavaScript automáticamente cuando se intentan realizar operaciones numéricas ilegales. </a:t>
            </a:r>
          </a:p>
          <a:p>
            <a:r>
              <a:rPr lang="es-MX" sz="2400" dirty="0"/>
              <a:t>Se puede utilizar la función </a:t>
            </a:r>
            <a:r>
              <a:rPr lang="es-MX" sz="2400" b="1" dirty="0" err="1"/>
              <a:t>isNaN</a:t>
            </a:r>
            <a:r>
              <a:rPr lang="es-MX" sz="2400" b="1" dirty="0"/>
              <a:t>(</a:t>
            </a:r>
            <a:r>
              <a:rPr lang="es-MX" sz="2400" b="1" i="1" dirty="0"/>
              <a:t>valor</a:t>
            </a:r>
            <a:r>
              <a:rPr lang="es-MX" sz="2400" b="1" dirty="0"/>
              <a:t>)</a:t>
            </a:r>
            <a:r>
              <a:rPr lang="es-MX" sz="2400" dirty="0"/>
              <a:t> para evaluar si el valor NO es numérico. Devolverá true si NO es un número y false si lo es. </a:t>
            </a:r>
            <a:endParaRPr lang="en-U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051" y="4536270"/>
            <a:ext cx="5170677" cy="168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7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es-MX" sz="3400">
                <a:solidFill>
                  <a:schemeClr val="accent1"/>
                </a:solidFill>
              </a:rPr>
              <a:t>Operadores de comparación</a:t>
            </a:r>
            <a:endParaRPr lang="en-US" sz="340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r>
              <a:rPr lang="es-MX" sz="2100"/>
              <a:t>Existen ciertos símbolos reservados del lenguaje que permiten hacer comparaciones entre dos valores.</a:t>
            </a:r>
          </a:p>
          <a:p>
            <a:pPr marL="0" indent="0">
              <a:buNone/>
            </a:pPr>
            <a:endParaRPr lang="es-MX" sz="2100"/>
          </a:p>
          <a:p>
            <a:r>
              <a:rPr lang="es-MX" sz="2100"/>
              <a:t>Dan como resultado un valor de tipo boolean, es decir, verdadero o falso en función de si se cumple o no la condición.</a:t>
            </a:r>
          </a:p>
          <a:p>
            <a:endParaRPr lang="es-MX" sz="2100"/>
          </a:p>
        </p:txBody>
      </p:sp>
    </p:spTree>
    <p:extLst>
      <p:ext uri="{BB962C8B-B14F-4D97-AF65-F5344CB8AC3E}">
        <p14:creationId xmlns:p14="http://schemas.microsoft.com/office/powerpoint/2010/main" val="2879582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Operadores de igualdad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540350"/>
            <a:ext cx="7886700" cy="4351338"/>
          </a:xfrm>
        </p:spPr>
        <p:txBody>
          <a:bodyPr>
            <a:normAutofit/>
          </a:bodyPr>
          <a:lstStyle/>
          <a:p>
            <a:r>
              <a:rPr lang="es-MX" sz="2400" dirty="0" err="1"/>
              <a:t>Javascript</a:t>
            </a:r>
            <a:r>
              <a:rPr lang="es-MX" sz="2400" dirty="0"/>
              <a:t> tiene comparaciones estrictas y de conversión de tipos (abstractas).</a:t>
            </a:r>
          </a:p>
          <a:p>
            <a:pPr marL="0" indent="0">
              <a:buNone/>
            </a:pPr>
            <a:endParaRPr lang="es-MX" sz="2400" dirty="0"/>
          </a:p>
        </p:txBody>
      </p:sp>
      <p:graphicFrame>
        <p:nvGraphicFramePr>
          <p:cNvPr id="8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4151250"/>
              </p:ext>
            </p:extLst>
          </p:nvPr>
        </p:nvGraphicFramePr>
        <p:xfrm>
          <a:off x="628650" y="4163059"/>
          <a:ext cx="7886700" cy="212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87814569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721043963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672629785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610125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Operador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Ejemplo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Resultado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36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==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Igualdad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“2” == 2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true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99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===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Igualdad</a:t>
                      </a:r>
                      <a:r>
                        <a:rPr lang="es-MX" baseline="0" dirty="0"/>
                        <a:t> </a:t>
                      </a:r>
                      <a:r>
                        <a:rPr lang="es-MX" u="sng" baseline="0" dirty="0"/>
                        <a:t>Estricta</a:t>
                      </a:r>
                      <a:endParaRPr lang="en-US" u="sng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“2” ===</a:t>
                      </a:r>
                      <a:r>
                        <a:rPr lang="es-MX" baseline="0" dirty="0"/>
                        <a:t> 2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false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128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!=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Desigualdad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aseline="0" dirty="0"/>
                        <a:t>“2” != 2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false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!==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Desigualdad </a:t>
                      </a:r>
                      <a:r>
                        <a:rPr lang="es-MX" u="sng" dirty="0"/>
                        <a:t>Estricta</a:t>
                      </a:r>
                      <a:endParaRPr lang="en-US" u="sng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“2” !== 2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true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401271"/>
                  </a:ext>
                </a:extLst>
              </a:tr>
            </a:tbl>
          </a:graphicData>
        </a:graphic>
      </p:graphicFrame>
      <p:graphicFrame>
        <p:nvGraphicFramePr>
          <p:cNvPr id="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8488664"/>
              </p:ext>
            </p:extLst>
          </p:nvPr>
        </p:nvGraphicFramePr>
        <p:xfrm>
          <a:off x="628650" y="2313939"/>
          <a:ext cx="7886702" cy="1651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78713">
                  <a:extLst>
                    <a:ext uri="{9D8B030D-6E8A-4147-A177-3AD203B41FA5}">
                      <a16:colId xmlns:a16="http://schemas.microsoft.com/office/drawing/2014/main" val="2878145690"/>
                    </a:ext>
                  </a:extLst>
                </a:gridCol>
                <a:gridCol w="5507989">
                  <a:extLst>
                    <a:ext uri="{9D8B030D-6E8A-4147-A177-3AD203B41FA5}">
                      <a16:colId xmlns:a16="http://schemas.microsoft.com/office/drawing/2014/main" val="3721043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Tipo Operación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Descripción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36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Comparación Estricta</a:t>
                      </a:r>
                      <a:endParaRPr lang="en-US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Sólo es verdadera si los valores comparados</a:t>
                      </a:r>
                      <a:r>
                        <a:rPr lang="es-MX" baseline="0" dirty="0"/>
                        <a:t> </a:t>
                      </a:r>
                      <a:r>
                        <a:rPr lang="es-MX" b="0" u="sng" baseline="0" dirty="0"/>
                        <a:t>son del mismo tipo </a:t>
                      </a:r>
                      <a:r>
                        <a:rPr lang="es-MX" u="sng" baseline="0" dirty="0"/>
                        <a:t>y los contenidos coinciden</a:t>
                      </a:r>
                      <a:r>
                        <a:rPr lang="es-MX" baseline="0" dirty="0"/>
                        <a:t>.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99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Comparación Abstracta</a:t>
                      </a:r>
                      <a:endParaRPr lang="en-US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u="sng" dirty="0"/>
                        <a:t>Convierte</a:t>
                      </a:r>
                      <a:r>
                        <a:rPr lang="es-MX" u="sng" baseline="0" dirty="0"/>
                        <a:t> a los valores comparados al mismo tipo</a:t>
                      </a:r>
                      <a:r>
                        <a:rPr lang="es-MX" u="none" baseline="0" dirty="0"/>
                        <a:t> </a:t>
                      </a:r>
                      <a:r>
                        <a:rPr lang="es-MX" baseline="0" dirty="0"/>
                        <a:t>previo a hacer la comparación.</a:t>
                      </a:r>
                      <a:endParaRPr lang="en-US" u="sng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128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096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s-MX" sz="3700">
                <a:solidFill>
                  <a:srgbClr val="FFFFFF"/>
                </a:solidFill>
              </a:rPr>
              <a:t>Operadores de igualdad</a:t>
            </a:r>
            <a:endParaRPr lang="en-US" sz="37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B0AE2CD-BBED-496F-95F9-595719DA88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5867342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0463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Operadores de igualdad</a:t>
            </a:r>
            <a:endParaRPr lang="en-US" dirty="0"/>
          </a:p>
        </p:txBody>
      </p:sp>
      <p:graphicFrame>
        <p:nvGraphicFramePr>
          <p:cNvPr id="8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6328469"/>
              </p:ext>
            </p:extLst>
          </p:nvPr>
        </p:nvGraphicFramePr>
        <p:xfrm>
          <a:off x="628650" y="1486667"/>
          <a:ext cx="7886700" cy="461549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24710">
                  <a:extLst>
                    <a:ext uri="{9D8B030D-6E8A-4147-A177-3AD203B41FA5}">
                      <a16:colId xmlns:a16="http://schemas.microsoft.com/office/drawing/2014/main" val="3672629785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val="610125163"/>
                    </a:ext>
                  </a:extLst>
                </a:gridCol>
                <a:gridCol w="2956560">
                  <a:extLst>
                    <a:ext uri="{9D8B030D-6E8A-4147-A177-3AD203B41FA5}">
                      <a16:colId xmlns:a16="http://schemas.microsoft.com/office/drawing/2014/main" val="1799733547"/>
                    </a:ext>
                  </a:extLst>
                </a:gridCol>
                <a:gridCol w="1413510">
                  <a:extLst>
                    <a:ext uri="{9D8B030D-6E8A-4147-A177-3AD203B41FA5}">
                      <a16:colId xmlns:a16="http://schemas.microsoft.com/office/drawing/2014/main" val="2377742491"/>
                    </a:ext>
                  </a:extLst>
                </a:gridCol>
              </a:tblGrid>
              <a:tr h="461549">
                <a:tc>
                  <a:txBody>
                    <a:bodyPr/>
                    <a:lstStyle/>
                    <a:p>
                      <a:r>
                        <a:rPr lang="es-MX" sz="2200" dirty="0"/>
                        <a:t>Ejemplo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/>
                        <a:t>Resultado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/>
                        <a:t>Ejemplo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/>
                        <a:t>Resultado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365523"/>
                  </a:ext>
                </a:extLst>
              </a:tr>
              <a:tr h="461549">
                <a:tc>
                  <a:txBody>
                    <a:bodyPr/>
                    <a:lstStyle/>
                    <a:p>
                      <a:r>
                        <a:rPr lang="es-MX" sz="2200" dirty="0"/>
                        <a:t>5 == 2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/>
                        <a:t>“5” ===</a:t>
                      </a:r>
                      <a:r>
                        <a:rPr lang="es-MX" sz="2200" baseline="0" dirty="0"/>
                        <a:t> “5”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990065"/>
                  </a:ext>
                </a:extLst>
              </a:tr>
              <a:tr h="46154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!= 2</a:t>
                      </a:r>
                      <a:endParaRPr lang="en-US" sz="2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/>
                        <a:t>5 ===</a:t>
                      </a:r>
                      <a:r>
                        <a:rPr lang="es-MX" sz="2200" baseline="0" dirty="0"/>
                        <a:t> 5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128021"/>
                  </a:ext>
                </a:extLst>
              </a:tr>
              <a:tr h="461549">
                <a:tc>
                  <a:txBody>
                    <a:bodyPr/>
                    <a:lstStyle/>
                    <a:p>
                      <a:r>
                        <a:rPr lang="es-MX" sz="2200" dirty="0"/>
                        <a:t>5 == 5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/>
                        <a:t>5 !==</a:t>
                      </a:r>
                      <a:r>
                        <a:rPr lang="es-MX" sz="2200" baseline="0" dirty="0"/>
                        <a:t> 5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9757"/>
                  </a:ext>
                </a:extLst>
              </a:tr>
              <a:tr h="461549">
                <a:tc>
                  <a:txBody>
                    <a:bodyPr/>
                    <a:lstStyle/>
                    <a:p>
                      <a:r>
                        <a:rPr lang="es-MX" sz="2200" dirty="0"/>
                        <a:t>5</a:t>
                      </a:r>
                      <a:r>
                        <a:rPr lang="es-MX" sz="2200" baseline="0" dirty="0"/>
                        <a:t> != 5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/>
                        <a:t>“5” !==</a:t>
                      </a:r>
                      <a:r>
                        <a:rPr lang="es-MX" sz="2200" baseline="0" dirty="0"/>
                        <a:t> 5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54626"/>
                  </a:ext>
                </a:extLst>
              </a:tr>
              <a:tr h="461549">
                <a:tc>
                  <a:txBody>
                    <a:bodyPr/>
                    <a:lstStyle/>
                    <a:p>
                      <a:r>
                        <a:rPr lang="es-MX" sz="2200" baseline="0" dirty="0"/>
                        <a:t>“hola” == “hola”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/>
                        <a:t>“hola” == “chau”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401271"/>
                  </a:ext>
                </a:extLst>
              </a:tr>
              <a:tr h="461549">
                <a:tc>
                  <a:txBody>
                    <a:bodyPr/>
                    <a:lstStyle/>
                    <a:p>
                      <a:r>
                        <a:rPr lang="es-MX" sz="2200" dirty="0"/>
                        <a:t>“hola” != 5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/>
                        <a:t>“hola” !=</a:t>
                      </a:r>
                      <a:r>
                        <a:rPr lang="es-MX" sz="2200" baseline="0" dirty="0"/>
                        <a:t> “chau”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641888"/>
                  </a:ext>
                </a:extLst>
              </a:tr>
              <a:tr h="461549">
                <a:tc>
                  <a:txBody>
                    <a:bodyPr/>
                    <a:lstStyle/>
                    <a:p>
                      <a:r>
                        <a:rPr lang="es-MX" sz="2200" dirty="0"/>
                        <a:t>“hola” ==</a:t>
                      </a:r>
                      <a:r>
                        <a:rPr lang="es-MX" sz="2200" baseline="0" dirty="0"/>
                        <a:t> 5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/>
                        <a:t>“hola” == </a:t>
                      </a:r>
                      <a:r>
                        <a:rPr lang="es-MX" sz="2200" dirty="0" err="1"/>
                        <a:t>undefined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212323"/>
                  </a:ext>
                </a:extLst>
              </a:tr>
              <a:tr h="461549">
                <a:tc>
                  <a:txBody>
                    <a:bodyPr/>
                    <a:lstStyle/>
                    <a:p>
                      <a:r>
                        <a:rPr lang="es-MX" sz="2200" dirty="0"/>
                        <a:t>5 == “5”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 err="1"/>
                        <a:t>undefined</a:t>
                      </a:r>
                      <a:r>
                        <a:rPr lang="es-MX" sz="2200" baseline="0" dirty="0"/>
                        <a:t> == </a:t>
                      </a:r>
                      <a:r>
                        <a:rPr lang="es-MX" sz="2200" baseline="0" dirty="0" err="1"/>
                        <a:t>undefined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408225"/>
                  </a:ext>
                </a:extLst>
              </a:tr>
              <a:tr h="461549">
                <a:tc>
                  <a:txBody>
                    <a:bodyPr/>
                    <a:lstStyle/>
                    <a:p>
                      <a:r>
                        <a:rPr lang="es-MX" sz="2200" dirty="0"/>
                        <a:t>“5” === 5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/>
                        <a:t>true</a:t>
                      </a:r>
                      <a:r>
                        <a:rPr lang="es-MX" sz="2200" baseline="0" dirty="0"/>
                        <a:t> == false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22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4061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1441</Words>
  <Application>Microsoft Office PowerPoint</Application>
  <PresentationFormat>On-screen Show (4:3)</PresentationFormat>
  <Paragraphs>340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de Office</vt:lpstr>
      <vt:lpstr>Introducción a la programación</vt:lpstr>
      <vt:lpstr>PowerPoint Presentation</vt:lpstr>
      <vt:lpstr>Tipos de datos en javascript</vt:lpstr>
      <vt:lpstr>Tipos de datos en Javascript</vt:lpstr>
      <vt:lpstr>Valor NaN </vt:lpstr>
      <vt:lpstr>Operadores de comparación</vt:lpstr>
      <vt:lpstr>Operadores de igualdad</vt:lpstr>
      <vt:lpstr>Operadores de igualdad</vt:lpstr>
      <vt:lpstr>Operadores de igualdad</vt:lpstr>
      <vt:lpstr>Operadores relacionales</vt:lpstr>
      <vt:lpstr>Operadores Lógicos</vt:lpstr>
      <vt:lpstr>Tabla de verdad: Negación</vt:lpstr>
      <vt:lpstr>PowerPoint Presentation</vt:lpstr>
      <vt:lpstr>Tabla de verdad: Intersección</vt:lpstr>
      <vt:lpstr>Tabla de verdad: Unión</vt:lpstr>
      <vt:lpstr>Operaciones Lógicas: Ejercicio</vt:lpstr>
      <vt:lpstr>Sentencias de control de flujo</vt:lpstr>
      <vt:lpstr>Sentencia IF-ELSE</vt:lpstr>
      <vt:lpstr>Sentencia IF-ELSE-IF</vt:lpstr>
      <vt:lpstr>Sentencia IF-ELSE-IF</vt:lpstr>
      <vt:lpstr>Sentencias de control de flujo</vt:lpstr>
      <vt:lpstr>Número aleatorio (RANDOM)</vt:lpstr>
      <vt:lpstr>Leyes de De Morgan</vt:lpstr>
      <vt:lpstr>Para la próxima clase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programación</dc:title>
  <dc:creator>Cerizza, Mauricio Ariel</dc:creator>
  <cp:lastModifiedBy>Cerizza, Mauricio Ariel</cp:lastModifiedBy>
  <cp:revision>2</cp:revision>
  <dcterms:created xsi:type="dcterms:W3CDTF">2019-07-03T18:19:56Z</dcterms:created>
  <dcterms:modified xsi:type="dcterms:W3CDTF">2019-07-03T19:19:51Z</dcterms:modified>
</cp:coreProperties>
</file>