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72" r:id="rId3"/>
    <p:sldId id="261" r:id="rId4"/>
    <p:sldId id="313" r:id="rId5"/>
    <p:sldId id="273" r:id="rId6"/>
    <p:sldId id="312" r:id="rId7"/>
    <p:sldId id="275" r:id="rId8"/>
    <p:sldId id="276" r:id="rId9"/>
    <p:sldId id="277" r:id="rId10"/>
    <p:sldId id="282" r:id="rId11"/>
    <p:sldId id="278" r:id="rId12"/>
    <p:sldId id="284" r:id="rId13"/>
    <p:sldId id="281" r:id="rId14"/>
    <p:sldId id="301" r:id="rId15"/>
    <p:sldId id="279" r:id="rId16"/>
    <p:sldId id="289" r:id="rId17"/>
    <p:sldId id="283" r:id="rId18"/>
    <p:sldId id="314" r:id="rId19"/>
    <p:sldId id="287" r:id="rId20"/>
    <p:sldId id="288" r:id="rId21"/>
    <p:sldId id="285" r:id="rId22"/>
    <p:sldId id="286" r:id="rId23"/>
    <p:sldId id="290" r:id="rId24"/>
    <p:sldId id="291" r:id="rId25"/>
    <p:sldId id="293" r:id="rId26"/>
    <p:sldId id="294" r:id="rId27"/>
    <p:sldId id="292" r:id="rId28"/>
    <p:sldId id="297" r:id="rId29"/>
    <p:sldId id="298" r:id="rId30"/>
    <p:sldId id="302" r:id="rId31"/>
    <p:sldId id="303" r:id="rId32"/>
    <p:sldId id="304" r:id="rId33"/>
    <p:sldId id="306" r:id="rId34"/>
    <p:sldId id="307" r:id="rId35"/>
    <p:sldId id="305" r:id="rId36"/>
    <p:sldId id="308" r:id="rId37"/>
    <p:sldId id="309" r:id="rId38"/>
    <p:sldId id="315" r:id="rId39"/>
    <p:sldId id="316" r:id="rId40"/>
    <p:sldId id="317" r:id="rId41"/>
    <p:sldId id="311" r:id="rId42"/>
    <p:sldId id="310" r:id="rId43"/>
    <p:sldId id="299" r:id="rId44"/>
    <p:sldId id="300" r:id="rId45"/>
    <p:sldId id="296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8" autoAdjust="0"/>
    <p:restoredTop sz="72042" autoAdjust="0"/>
  </p:normalViewPr>
  <p:slideViewPr>
    <p:cSldViewPr snapToGrid="0">
      <p:cViewPr varScale="1">
        <p:scale>
          <a:sx n="83" d="100"/>
          <a:sy n="83" d="100"/>
        </p:scale>
        <p:origin x="10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F3467-D49D-4968-A1B7-22D5AFBA4D2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9A3780-024B-4EB4-A80B-06288FE03016}">
      <dgm:prSet/>
      <dgm:spPr/>
      <dgm:t>
        <a:bodyPr/>
        <a:lstStyle/>
        <a:p>
          <a:r>
            <a:rPr lang="es-AR"/>
            <a:t>Solucionar un problema a través de la creación de un programa informático. </a:t>
          </a:r>
          <a:endParaRPr lang="en-US"/>
        </a:p>
      </dgm:t>
    </dgm:pt>
    <dgm:pt modelId="{D286EBCB-A158-41DF-9D63-5213CF1BF6AD}" type="parTrans" cxnId="{84E8C4C9-7E9E-4DB0-A200-05C1213DD751}">
      <dgm:prSet/>
      <dgm:spPr/>
      <dgm:t>
        <a:bodyPr/>
        <a:lstStyle/>
        <a:p>
          <a:endParaRPr lang="en-US"/>
        </a:p>
      </dgm:t>
    </dgm:pt>
    <dgm:pt modelId="{E0C785E4-0CE4-4553-81E3-3AA3AA037456}" type="sibTrans" cxnId="{84E8C4C9-7E9E-4DB0-A200-05C1213DD751}">
      <dgm:prSet/>
      <dgm:spPr/>
      <dgm:t>
        <a:bodyPr/>
        <a:lstStyle/>
        <a:p>
          <a:endParaRPr lang="en-US"/>
        </a:p>
      </dgm:t>
    </dgm:pt>
    <dgm:pt modelId="{E148C658-9C6B-47E5-BA3B-954F8273A2B7}">
      <dgm:prSet/>
      <dgm:spPr/>
      <dgm:t>
        <a:bodyPr/>
        <a:lstStyle/>
        <a:p>
          <a:r>
            <a:rPr lang="es-AR" dirty="0"/>
            <a:t>Los programas son conjuntos de algoritmos que realizarán una o varias tareas </a:t>
          </a:r>
          <a:r>
            <a:rPr lang="es-AR" u="sng" dirty="0"/>
            <a:t>en una computadora</a:t>
          </a:r>
          <a:r>
            <a:rPr lang="es-AR" dirty="0"/>
            <a:t>. </a:t>
          </a:r>
          <a:endParaRPr lang="en-US" dirty="0"/>
        </a:p>
      </dgm:t>
    </dgm:pt>
    <dgm:pt modelId="{7E22A0C4-CDE5-4BCD-B9E2-FA252138B7D5}" type="parTrans" cxnId="{2A71F345-84FE-4E65-B1E5-3B93ED53D977}">
      <dgm:prSet/>
      <dgm:spPr/>
      <dgm:t>
        <a:bodyPr/>
        <a:lstStyle/>
        <a:p>
          <a:endParaRPr lang="en-US"/>
        </a:p>
      </dgm:t>
    </dgm:pt>
    <dgm:pt modelId="{95156DBC-96FE-467C-9794-F2A25C205239}" type="sibTrans" cxnId="{2A71F345-84FE-4E65-B1E5-3B93ED53D977}">
      <dgm:prSet/>
      <dgm:spPr/>
      <dgm:t>
        <a:bodyPr/>
        <a:lstStyle/>
        <a:p>
          <a:endParaRPr lang="en-US"/>
        </a:p>
      </dgm:t>
    </dgm:pt>
    <dgm:pt modelId="{B24EA2BD-5ACC-4C7E-9EB9-6F294AE8B2A2}">
      <dgm:prSet/>
      <dgm:spPr/>
      <dgm:t>
        <a:bodyPr/>
        <a:lstStyle/>
        <a:p>
          <a:r>
            <a:rPr lang="es-AR"/>
            <a:t>Un algoritmo es una serie de pasos ordenados necesarios para realizar una tarea concreta.</a:t>
          </a:r>
          <a:endParaRPr lang="en-US"/>
        </a:p>
      </dgm:t>
    </dgm:pt>
    <dgm:pt modelId="{1CBF4C28-73D4-402E-B0CF-6B57CC78EFE0}" type="parTrans" cxnId="{13BADEEE-58F9-4923-84D1-43D921F664B7}">
      <dgm:prSet/>
      <dgm:spPr/>
      <dgm:t>
        <a:bodyPr/>
        <a:lstStyle/>
        <a:p>
          <a:endParaRPr lang="en-US"/>
        </a:p>
      </dgm:t>
    </dgm:pt>
    <dgm:pt modelId="{F4A40405-C204-472C-825F-23979DBE2A72}" type="sibTrans" cxnId="{13BADEEE-58F9-4923-84D1-43D921F664B7}">
      <dgm:prSet/>
      <dgm:spPr/>
      <dgm:t>
        <a:bodyPr/>
        <a:lstStyle/>
        <a:p>
          <a:endParaRPr lang="en-US"/>
        </a:p>
      </dgm:t>
    </dgm:pt>
    <dgm:pt modelId="{FCF0EFE7-5C3B-4657-B8A9-0CB41D902764}" type="pres">
      <dgm:prSet presAssocID="{150F3467-D49D-4968-A1B7-22D5AFBA4D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179BF52-AD7A-48FC-BE44-184AAB84ADE9}" type="pres">
      <dgm:prSet presAssocID="{FD9A3780-024B-4EB4-A80B-06288FE0301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7FEF82-379C-4D30-A01B-5B890609C512}" type="pres">
      <dgm:prSet presAssocID="{E0C785E4-0CE4-4553-81E3-3AA3AA037456}" presName="spacer" presStyleCnt="0"/>
      <dgm:spPr/>
    </dgm:pt>
    <dgm:pt modelId="{17E54607-8C39-4739-919F-1D8F16FA88B6}" type="pres">
      <dgm:prSet presAssocID="{E148C658-9C6B-47E5-BA3B-954F8273A2B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BB782F-9238-416A-BF3F-48B36C023232}" type="pres">
      <dgm:prSet presAssocID="{95156DBC-96FE-467C-9794-F2A25C205239}" presName="spacer" presStyleCnt="0"/>
      <dgm:spPr/>
    </dgm:pt>
    <dgm:pt modelId="{9DCC2A96-69B7-461B-8974-C8FBE7454097}" type="pres">
      <dgm:prSet presAssocID="{B24EA2BD-5ACC-4C7E-9EB9-6F294AE8B2A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24F821A-1EB4-403F-A1D0-A9656CE6695A}" type="presOf" srcId="{B24EA2BD-5ACC-4C7E-9EB9-6F294AE8B2A2}" destId="{9DCC2A96-69B7-461B-8974-C8FBE7454097}" srcOrd="0" destOrd="0" presId="urn:microsoft.com/office/officeart/2005/8/layout/vList2"/>
    <dgm:cxn modelId="{84E8C4C9-7E9E-4DB0-A200-05C1213DD751}" srcId="{150F3467-D49D-4968-A1B7-22D5AFBA4D20}" destId="{FD9A3780-024B-4EB4-A80B-06288FE03016}" srcOrd="0" destOrd="0" parTransId="{D286EBCB-A158-41DF-9D63-5213CF1BF6AD}" sibTransId="{E0C785E4-0CE4-4553-81E3-3AA3AA037456}"/>
    <dgm:cxn modelId="{63FD949E-9C78-4B4F-9262-643EF56DC4AA}" type="presOf" srcId="{150F3467-D49D-4968-A1B7-22D5AFBA4D20}" destId="{FCF0EFE7-5C3B-4657-B8A9-0CB41D902764}" srcOrd="0" destOrd="0" presId="urn:microsoft.com/office/officeart/2005/8/layout/vList2"/>
    <dgm:cxn modelId="{70604EA8-2849-472B-A218-0CB53B007464}" type="presOf" srcId="{FD9A3780-024B-4EB4-A80B-06288FE03016}" destId="{E179BF52-AD7A-48FC-BE44-184AAB84ADE9}" srcOrd="0" destOrd="0" presId="urn:microsoft.com/office/officeart/2005/8/layout/vList2"/>
    <dgm:cxn modelId="{13BADEEE-58F9-4923-84D1-43D921F664B7}" srcId="{150F3467-D49D-4968-A1B7-22D5AFBA4D20}" destId="{B24EA2BD-5ACC-4C7E-9EB9-6F294AE8B2A2}" srcOrd="2" destOrd="0" parTransId="{1CBF4C28-73D4-402E-B0CF-6B57CC78EFE0}" sibTransId="{F4A40405-C204-472C-825F-23979DBE2A72}"/>
    <dgm:cxn modelId="{91404498-1063-45B0-9F5F-19F5754CDD75}" type="presOf" srcId="{E148C658-9C6B-47E5-BA3B-954F8273A2B7}" destId="{17E54607-8C39-4739-919F-1D8F16FA88B6}" srcOrd="0" destOrd="0" presId="urn:microsoft.com/office/officeart/2005/8/layout/vList2"/>
    <dgm:cxn modelId="{2A71F345-84FE-4E65-B1E5-3B93ED53D977}" srcId="{150F3467-D49D-4968-A1B7-22D5AFBA4D20}" destId="{E148C658-9C6B-47E5-BA3B-954F8273A2B7}" srcOrd="1" destOrd="0" parTransId="{7E22A0C4-CDE5-4BCD-B9E2-FA252138B7D5}" sibTransId="{95156DBC-96FE-467C-9794-F2A25C205239}"/>
    <dgm:cxn modelId="{1C0C2B1D-2AC9-4386-B1F8-18CCFCB501B1}" type="presParOf" srcId="{FCF0EFE7-5C3B-4657-B8A9-0CB41D902764}" destId="{E179BF52-AD7A-48FC-BE44-184AAB84ADE9}" srcOrd="0" destOrd="0" presId="urn:microsoft.com/office/officeart/2005/8/layout/vList2"/>
    <dgm:cxn modelId="{803CB150-5270-4A75-A836-5D636C7747B8}" type="presParOf" srcId="{FCF0EFE7-5C3B-4657-B8A9-0CB41D902764}" destId="{D17FEF82-379C-4D30-A01B-5B890609C512}" srcOrd="1" destOrd="0" presId="urn:microsoft.com/office/officeart/2005/8/layout/vList2"/>
    <dgm:cxn modelId="{1C2D93C8-EE71-4EF7-B9DC-0DE31CF073D5}" type="presParOf" srcId="{FCF0EFE7-5C3B-4657-B8A9-0CB41D902764}" destId="{17E54607-8C39-4739-919F-1D8F16FA88B6}" srcOrd="2" destOrd="0" presId="urn:microsoft.com/office/officeart/2005/8/layout/vList2"/>
    <dgm:cxn modelId="{D446FB6B-FDA4-445F-88BE-2D1CA0582631}" type="presParOf" srcId="{FCF0EFE7-5C3B-4657-B8A9-0CB41D902764}" destId="{0ABB782F-9238-416A-BF3F-48B36C023232}" srcOrd="3" destOrd="0" presId="urn:microsoft.com/office/officeart/2005/8/layout/vList2"/>
    <dgm:cxn modelId="{1D0CA416-BD46-41EF-A86E-EC077384662D}" type="presParOf" srcId="{FCF0EFE7-5C3B-4657-B8A9-0CB41D902764}" destId="{9DCC2A96-69B7-461B-8974-C8FBE74540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5C083-1043-4C5D-B6DF-1EE3D08042B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30750E-5BBE-46F7-AAF0-808B9F252EC4}">
      <dgm:prSet/>
      <dgm:spPr/>
      <dgm:t>
        <a:bodyPr/>
        <a:lstStyle/>
        <a:p>
          <a:r>
            <a:rPr lang="es-MX" dirty="0"/>
            <a:t>Las computadoras entienden </a:t>
          </a:r>
          <a:r>
            <a:rPr lang="es-MX" i="1" dirty="0"/>
            <a:t>lenguaje máquina</a:t>
          </a:r>
          <a:r>
            <a:rPr lang="es-MX" dirty="0"/>
            <a:t>, es decir, números que el procesador sabe interpretar para saber qué operación realizar. </a:t>
          </a:r>
          <a:endParaRPr lang="en-US" dirty="0"/>
        </a:p>
      </dgm:t>
    </dgm:pt>
    <dgm:pt modelId="{8FD51360-401F-4BCA-B83E-A2F40207CA20}" type="parTrans" cxnId="{01627E16-17F9-4B0B-B3B4-C38D5B2314E9}">
      <dgm:prSet/>
      <dgm:spPr/>
      <dgm:t>
        <a:bodyPr/>
        <a:lstStyle/>
        <a:p>
          <a:endParaRPr lang="en-US"/>
        </a:p>
      </dgm:t>
    </dgm:pt>
    <dgm:pt modelId="{C7F34F76-4587-4158-87F6-1C3929E51AEF}" type="sibTrans" cxnId="{01627E16-17F9-4B0B-B3B4-C38D5B2314E9}">
      <dgm:prSet/>
      <dgm:spPr/>
      <dgm:t>
        <a:bodyPr/>
        <a:lstStyle/>
        <a:p>
          <a:endParaRPr lang="en-US"/>
        </a:p>
      </dgm:t>
    </dgm:pt>
    <dgm:pt modelId="{35111509-C7A4-444A-BE2D-29D9B738348F}">
      <dgm:prSet/>
      <dgm:spPr/>
      <dgm:t>
        <a:bodyPr/>
        <a:lstStyle/>
        <a:p>
          <a:r>
            <a:rPr lang="es-MX"/>
            <a:t>Los lenguajes de programación son un punto intermedio entre el lenguaje del procesador y nuestro lenguaje. </a:t>
          </a:r>
          <a:endParaRPr lang="en-US"/>
        </a:p>
      </dgm:t>
    </dgm:pt>
    <dgm:pt modelId="{19CE5BB6-8CD6-40A5-8C10-233D7FDD3668}" type="parTrans" cxnId="{753AD0DE-8AFF-475E-B8B7-4EEC83477152}">
      <dgm:prSet/>
      <dgm:spPr/>
      <dgm:t>
        <a:bodyPr/>
        <a:lstStyle/>
        <a:p>
          <a:endParaRPr lang="en-US"/>
        </a:p>
      </dgm:t>
    </dgm:pt>
    <dgm:pt modelId="{32DDB864-BF3A-4D43-B1E5-30D1BEF2E1C8}" type="sibTrans" cxnId="{753AD0DE-8AFF-475E-B8B7-4EEC83477152}">
      <dgm:prSet/>
      <dgm:spPr/>
      <dgm:t>
        <a:bodyPr/>
        <a:lstStyle/>
        <a:p>
          <a:endParaRPr lang="en-US"/>
        </a:p>
      </dgm:t>
    </dgm:pt>
    <dgm:pt modelId="{837EE575-1862-4EC3-B466-9477B382F6A6}">
      <dgm:prSet/>
      <dgm:spPr/>
      <dgm:t>
        <a:bodyPr/>
        <a:lstStyle/>
        <a:p>
          <a:r>
            <a:rPr lang="es-MX" dirty="0"/>
            <a:t>Existirá un </a:t>
          </a:r>
          <a:r>
            <a:rPr lang="es-MX" b="1" dirty="0"/>
            <a:t>compilador </a:t>
          </a:r>
          <a:r>
            <a:rPr lang="es-MX" dirty="0"/>
            <a:t>que </a:t>
          </a:r>
          <a:r>
            <a:rPr lang="es-MX" b="1" dirty="0"/>
            <a:t>traducirá </a:t>
          </a:r>
          <a:r>
            <a:rPr lang="es-MX" dirty="0"/>
            <a:t>el lenguaje de programación a lenguaje máquina. </a:t>
          </a:r>
          <a:endParaRPr lang="en-US" dirty="0"/>
        </a:p>
      </dgm:t>
    </dgm:pt>
    <dgm:pt modelId="{9E476C8F-CE45-4E67-8A69-23FCCE03D8ED}" type="parTrans" cxnId="{B1B0F766-3CCA-48D5-A72A-E994EE392538}">
      <dgm:prSet/>
      <dgm:spPr/>
      <dgm:t>
        <a:bodyPr/>
        <a:lstStyle/>
        <a:p>
          <a:endParaRPr lang="en-US"/>
        </a:p>
      </dgm:t>
    </dgm:pt>
    <dgm:pt modelId="{AD48DAED-DA7C-4F1D-B236-26974634B4F4}" type="sibTrans" cxnId="{B1B0F766-3CCA-48D5-A72A-E994EE392538}">
      <dgm:prSet/>
      <dgm:spPr/>
      <dgm:t>
        <a:bodyPr/>
        <a:lstStyle/>
        <a:p>
          <a:endParaRPr lang="en-US"/>
        </a:p>
      </dgm:t>
    </dgm:pt>
    <dgm:pt modelId="{2D133FC7-F562-4988-927B-9D58529D2273}">
      <dgm:prSet/>
      <dgm:spPr/>
      <dgm:t>
        <a:bodyPr/>
        <a:lstStyle/>
        <a:p>
          <a:r>
            <a:rPr lang="es-MX" b="1"/>
            <a:t>SINTAXIS:</a:t>
          </a:r>
          <a:r>
            <a:rPr lang="es-MX"/>
            <a:t> Como cualquier lenguaje </a:t>
          </a:r>
          <a:r>
            <a:rPr lang="es-MX" u="sng"/>
            <a:t>tiene reglas de cómo se debe escribir</a:t>
          </a:r>
          <a:r>
            <a:rPr lang="es-MX"/>
            <a:t> para que sea interpretada una determinada instrucción. </a:t>
          </a:r>
          <a:endParaRPr lang="en-US"/>
        </a:p>
      </dgm:t>
    </dgm:pt>
    <dgm:pt modelId="{97DCF313-14D7-499D-BB26-E9DA8D393B14}" type="parTrans" cxnId="{4A6CFC0C-4D86-413B-ABB0-E2DDAE149174}">
      <dgm:prSet/>
      <dgm:spPr/>
      <dgm:t>
        <a:bodyPr/>
        <a:lstStyle/>
        <a:p>
          <a:endParaRPr lang="en-US"/>
        </a:p>
      </dgm:t>
    </dgm:pt>
    <dgm:pt modelId="{D87EFCEE-6BC0-4FE8-9990-25196416A06C}" type="sibTrans" cxnId="{4A6CFC0C-4D86-413B-ABB0-E2DDAE149174}">
      <dgm:prSet/>
      <dgm:spPr/>
      <dgm:t>
        <a:bodyPr/>
        <a:lstStyle/>
        <a:p>
          <a:endParaRPr lang="en-US"/>
        </a:p>
      </dgm:t>
    </dgm:pt>
    <dgm:pt modelId="{E72B5E89-7FA9-49CC-B168-44BB58406AF0}" type="pres">
      <dgm:prSet presAssocID="{31F5C083-1043-4C5D-B6DF-1EE3D08042B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EE109AF0-9753-4DF3-92F1-178CA08CB1AA}" type="pres">
      <dgm:prSet presAssocID="{1230750E-5BBE-46F7-AAF0-808B9F252EC4}" presName="thickLine" presStyleLbl="alignNode1" presStyleIdx="0" presStyleCnt="4"/>
      <dgm:spPr/>
    </dgm:pt>
    <dgm:pt modelId="{152CBA25-0A3E-4AE3-A9B8-912261F818F9}" type="pres">
      <dgm:prSet presAssocID="{1230750E-5BBE-46F7-AAF0-808B9F252EC4}" presName="horz1" presStyleCnt="0"/>
      <dgm:spPr/>
    </dgm:pt>
    <dgm:pt modelId="{02E5E3FB-E17A-4202-AD27-F36AF2FA72F5}" type="pres">
      <dgm:prSet presAssocID="{1230750E-5BBE-46F7-AAF0-808B9F252EC4}" presName="tx1" presStyleLbl="revTx" presStyleIdx="0" presStyleCnt="4"/>
      <dgm:spPr/>
      <dgm:t>
        <a:bodyPr/>
        <a:lstStyle/>
        <a:p>
          <a:endParaRPr lang="es-ES"/>
        </a:p>
      </dgm:t>
    </dgm:pt>
    <dgm:pt modelId="{D0CDE709-D990-4A32-AAA0-4840F3A1D72E}" type="pres">
      <dgm:prSet presAssocID="{1230750E-5BBE-46F7-AAF0-808B9F252EC4}" presName="vert1" presStyleCnt="0"/>
      <dgm:spPr/>
    </dgm:pt>
    <dgm:pt modelId="{BF8A25F5-02E8-48A7-8400-C4A4FFDA4463}" type="pres">
      <dgm:prSet presAssocID="{35111509-C7A4-444A-BE2D-29D9B738348F}" presName="thickLine" presStyleLbl="alignNode1" presStyleIdx="1" presStyleCnt="4"/>
      <dgm:spPr/>
    </dgm:pt>
    <dgm:pt modelId="{99AF7087-2280-4DFC-BD60-5D26B1108E21}" type="pres">
      <dgm:prSet presAssocID="{35111509-C7A4-444A-BE2D-29D9B738348F}" presName="horz1" presStyleCnt="0"/>
      <dgm:spPr/>
    </dgm:pt>
    <dgm:pt modelId="{41A0DFD4-B61E-4D6F-AF74-A700863ECD61}" type="pres">
      <dgm:prSet presAssocID="{35111509-C7A4-444A-BE2D-29D9B738348F}" presName="tx1" presStyleLbl="revTx" presStyleIdx="1" presStyleCnt="4"/>
      <dgm:spPr/>
      <dgm:t>
        <a:bodyPr/>
        <a:lstStyle/>
        <a:p>
          <a:endParaRPr lang="es-ES"/>
        </a:p>
      </dgm:t>
    </dgm:pt>
    <dgm:pt modelId="{57AAC265-D31B-41E9-863F-232D1BB47477}" type="pres">
      <dgm:prSet presAssocID="{35111509-C7A4-444A-BE2D-29D9B738348F}" presName="vert1" presStyleCnt="0"/>
      <dgm:spPr/>
    </dgm:pt>
    <dgm:pt modelId="{2AAA743C-C015-4666-9059-9B267E4CF792}" type="pres">
      <dgm:prSet presAssocID="{837EE575-1862-4EC3-B466-9477B382F6A6}" presName="thickLine" presStyleLbl="alignNode1" presStyleIdx="2" presStyleCnt="4"/>
      <dgm:spPr/>
    </dgm:pt>
    <dgm:pt modelId="{8B8803F9-3E6E-46BE-BEB4-0EFA6D02600B}" type="pres">
      <dgm:prSet presAssocID="{837EE575-1862-4EC3-B466-9477B382F6A6}" presName="horz1" presStyleCnt="0"/>
      <dgm:spPr/>
    </dgm:pt>
    <dgm:pt modelId="{55BAB592-3AEC-4398-A715-9C3C9D1322D7}" type="pres">
      <dgm:prSet presAssocID="{837EE575-1862-4EC3-B466-9477B382F6A6}" presName="tx1" presStyleLbl="revTx" presStyleIdx="2" presStyleCnt="4"/>
      <dgm:spPr/>
      <dgm:t>
        <a:bodyPr/>
        <a:lstStyle/>
        <a:p>
          <a:endParaRPr lang="es-ES"/>
        </a:p>
      </dgm:t>
    </dgm:pt>
    <dgm:pt modelId="{F4A02CAA-3338-43FB-B3EE-A2292EDA5C30}" type="pres">
      <dgm:prSet presAssocID="{837EE575-1862-4EC3-B466-9477B382F6A6}" presName="vert1" presStyleCnt="0"/>
      <dgm:spPr/>
    </dgm:pt>
    <dgm:pt modelId="{76A99496-A030-4057-91C0-49277E267BAF}" type="pres">
      <dgm:prSet presAssocID="{2D133FC7-F562-4988-927B-9D58529D2273}" presName="thickLine" presStyleLbl="alignNode1" presStyleIdx="3" presStyleCnt="4"/>
      <dgm:spPr/>
    </dgm:pt>
    <dgm:pt modelId="{7FBEB313-3E80-46CF-A6D1-041A0903E369}" type="pres">
      <dgm:prSet presAssocID="{2D133FC7-F562-4988-927B-9D58529D2273}" presName="horz1" presStyleCnt="0"/>
      <dgm:spPr/>
    </dgm:pt>
    <dgm:pt modelId="{7F213C36-0EF3-4CA9-99CD-5AED66472909}" type="pres">
      <dgm:prSet presAssocID="{2D133FC7-F562-4988-927B-9D58529D2273}" presName="tx1" presStyleLbl="revTx" presStyleIdx="3" presStyleCnt="4"/>
      <dgm:spPr/>
      <dgm:t>
        <a:bodyPr/>
        <a:lstStyle/>
        <a:p>
          <a:endParaRPr lang="es-ES"/>
        </a:p>
      </dgm:t>
    </dgm:pt>
    <dgm:pt modelId="{70BCAAED-0AB3-45F2-807A-FC3F66B6FF11}" type="pres">
      <dgm:prSet presAssocID="{2D133FC7-F562-4988-927B-9D58529D2273}" presName="vert1" presStyleCnt="0"/>
      <dgm:spPr/>
    </dgm:pt>
  </dgm:ptLst>
  <dgm:cxnLst>
    <dgm:cxn modelId="{753AD0DE-8AFF-475E-B8B7-4EEC83477152}" srcId="{31F5C083-1043-4C5D-B6DF-1EE3D08042B8}" destId="{35111509-C7A4-444A-BE2D-29D9B738348F}" srcOrd="1" destOrd="0" parTransId="{19CE5BB6-8CD6-40A5-8C10-233D7FDD3668}" sibTransId="{32DDB864-BF3A-4D43-B1E5-30D1BEF2E1C8}"/>
    <dgm:cxn modelId="{BE3D15A8-070B-4C34-A920-C15E89783CE2}" type="presOf" srcId="{31F5C083-1043-4C5D-B6DF-1EE3D08042B8}" destId="{E72B5E89-7FA9-49CC-B168-44BB58406AF0}" srcOrd="0" destOrd="0" presId="urn:microsoft.com/office/officeart/2008/layout/LinedList"/>
    <dgm:cxn modelId="{B1B0F766-3CCA-48D5-A72A-E994EE392538}" srcId="{31F5C083-1043-4C5D-B6DF-1EE3D08042B8}" destId="{837EE575-1862-4EC3-B466-9477B382F6A6}" srcOrd="2" destOrd="0" parTransId="{9E476C8F-CE45-4E67-8A69-23FCCE03D8ED}" sibTransId="{AD48DAED-DA7C-4F1D-B236-26974634B4F4}"/>
    <dgm:cxn modelId="{4663EAE1-C32D-4DBE-A230-7AB303502224}" type="presOf" srcId="{35111509-C7A4-444A-BE2D-29D9B738348F}" destId="{41A0DFD4-B61E-4D6F-AF74-A700863ECD61}" srcOrd="0" destOrd="0" presId="urn:microsoft.com/office/officeart/2008/layout/LinedList"/>
    <dgm:cxn modelId="{BCC8EFD9-0BC7-4AB6-91D8-4196CE4E119D}" type="presOf" srcId="{2D133FC7-F562-4988-927B-9D58529D2273}" destId="{7F213C36-0EF3-4CA9-99CD-5AED66472909}" srcOrd="0" destOrd="0" presId="urn:microsoft.com/office/officeart/2008/layout/LinedList"/>
    <dgm:cxn modelId="{01627E16-17F9-4B0B-B3B4-C38D5B2314E9}" srcId="{31F5C083-1043-4C5D-B6DF-1EE3D08042B8}" destId="{1230750E-5BBE-46F7-AAF0-808B9F252EC4}" srcOrd="0" destOrd="0" parTransId="{8FD51360-401F-4BCA-B83E-A2F40207CA20}" sibTransId="{C7F34F76-4587-4158-87F6-1C3929E51AEF}"/>
    <dgm:cxn modelId="{ED1FA878-9536-4400-946D-B206FADD1281}" type="presOf" srcId="{1230750E-5BBE-46F7-AAF0-808B9F252EC4}" destId="{02E5E3FB-E17A-4202-AD27-F36AF2FA72F5}" srcOrd="0" destOrd="0" presId="urn:microsoft.com/office/officeart/2008/layout/LinedList"/>
    <dgm:cxn modelId="{4A6CFC0C-4D86-413B-ABB0-E2DDAE149174}" srcId="{31F5C083-1043-4C5D-B6DF-1EE3D08042B8}" destId="{2D133FC7-F562-4988-927B-9D58529D2273}" srcOrd="3" destOrd="0" parTransId="{97DCF313-14D7-499D-BB26-E9DA8D393B14}" sibTransId="{D87EFCEE-6BC0-4FE8-9990-25196416A06C}"/>
    <dgm:cxn modelId="{E28D1A2A-DCF9-4C05-9BDF-8B82CF92472C}" type="presOf" srcId="{837EE575-1862-4EC3-B466-9477B382F6A6}" destId="{55BAB592-3AEC-4398-A715-9C3C9D1322D7}" srcOrd="0" destOrd="0" presId="urn:microsoft.com/office/officeart/2008/layout/LinedList"/>
    <dgm:cxn modelId="{FD5B96FA-1D5E-4420-9E8C-8E0B02F2F417}" type="presParOf" srcId="{E72B5E89-7FA9-49CC-B168-44BB58406AF0}" destId="{EE109AF0-9753-4DF3-92F1-178CA08CB1AA}" srcOrd="0" destOrd="0" presId="urn:microsoft.com/office/officeart/2008/layout/LinedList"/>
    <dgm:cxn modelId="{29FC6A0A-EDAC-4E49-90EA-B31ED4939C85}" type="presParOf" srcId="{E72B5E89-7FA9-49CC-B168-44BB58406AF0}" destId="{152CBA25-0A3E-4AE3-A9B8-912261F818F9}" srcOrd="1" destOrd="0" presId="urn:microsoft.com/office/officeart/2008/layout/LinedList"/>
    <dgm:cxn modelId="{D2C86500-EFAD-4272-98E9-C7929596EAE9}" type="presParOf" srcId="{152CBA25-0A3E-4AE3-A9B8-912261F818F9}" destId="{02E5E3FB-E17A-4202-AD27-F36AF2FA72F5}" srcOrd="0" destOrd="0" presId="urn:microsoft.com/office/officeart/2008/layout/LinedList"/>
    <dgm:cxn modelId="{011E6778-68BA-464C-8F25-B52DFA38259B}" type="presParOf" srcId="{152CBA25-0A3E-4AE3-A9B8-912261F818F9}" destId="{D0CDE709-D990-4A32-AAA0-4840F3A1D72E}" srcOrd="1" destOrd="0" presId="urn:microsoft.com/office/officeart/2008/layout/LinedList"/>
    <dgm:cxn modelId="{60111FD8-E327-43E0-840B-53078E1DAA97}" type="presParOf" srcId="{E72B5E89-7FA9-49CC-B168-44BB58406AF0}" destId="{BF8A25F5-02E8-48A7-8400-C4A4FFDA4463}" srcOrd="2" destOrd="0" presId="urn:microsoft.com/office/officeart/2008/layout/LinedList"/>
    <dgm:cxn modelId="{81F5B21F-ECAA-4119-9237-AB2B1B7C9642}" type="presParOf" srcId="{E72B5E89-7FA9-49CC-B168-44BB58406AF0}" destId="{99AF7087-2280-4DFC-BD60-5D26B1108E21}" srcOrd="3" destOrd="0" presId="urn:microsoft.com/office/officeart/2008/layout/LinedList"/>
    <dgm:cxn modelId="{CCE007D4-BE95-4053-9552-D96B30955757}" type="presParOf" srcId="{99AF7087-2280-4DFC-BD60-5D26B1108E21}" destId="{41A0DFD4-B61E-4D6F-AF74-A700863ECD61}" srcOrd="0" destOrd="0" presId="urn:microsoft.com/office/officeart/2008/layout/LinedList"/>
    <dgm:cxn modelId="{373C272A-82CB-4FA2-8196-F5C81C7B300E}" type="presParOf" srcId="{99AF7087-2280-4DFC-BD60-5D26B1108E21}" destId="{57AAC265-D31B-41E9-863F-232D1BB47477}" srcOrd="1" destOrd="0" presId="urn:microsoft.com/office/officeart/2008/layout/LinedList"/>
    <dgm:cxn modelId="{1216206B-1677-47DE-83B4-F4CAC00D1559}" type="presParOf" srcId="{E72B5E89-7FA9-49CC-B168-44BB58406AF0}" destId="{2AAA743C-C015-4666-9059-9B267E4CF792}" srcOrd="4" destOrd="0" presId="urn:microsoft.com/office/officeart/2008/layout/LinedList"/>
    <dgm:cxn modelId="{61AA9121-B6DF-4B4C-89F7-6BD559C644EE}" type="presParOf" srcId="{E72B5E89-7FA9-49CC-B168-44BB58406AF0}" destId="{8B8803F9-3E6E-46BE-BEB4-0EFA6D02600B}" srcOrd="5" destOrd="0" presId="urn:microsoft.com/office/officeart/2008/layout/LinedList"/>
    <dgm:cxn modelId="{E37BA23E-1FD2-4988-AF89-0D864523B8C0}" type="presParOf" srcId="{8B8803F9-3E6E-46BE-BEB4-0EFA6D02600B}" destId="{55BAB592-3AEC-4398-A715-9C3C9D1322D7}" srcOrd="0" destOrd="0" presId="urn:microsoft.com/office/officeart/2008/layout/LinedList"/>
    <dgm:cxn modelId="{7C35B4B2-D668-46D1-9EFB-1F79F7C9AF12}" type="presParOf" srcId="{8B8803F9-3E6E-46BE-BEB4-0EFA6D02600B}" destId="{F4A02CAA-3338-43FB-B3EE-A2292EDA5C30}" srcOrd="1" destOrd="0" presId="urn:microsoft.com/office/officeart/2008/layout/LinedList"/>
    <dgm:cxn modelId="{7DC2321D-C822-4965-9223-7F2ABDAD40D0}" type="presParOf" srcId="{E72B5E89-7FA9-49CC-B168-44BB58406AF0}" destId="{76A99496-A030-4057-91C0-49277E267BAF}" srcOrd="6" destOrd="0" presId="urn:microsoft.com/office/officeart/2008/layout/LinedList"/>
    <dgm:cxn modelId="{F1B67E56-3508-4CED-8B98-3EEA0EBE30B3}" type="presParOf" srcId="{E72B5E89-7FA9-49CC-B168-44BB58406AF0}" destId="{7FBEB313-3E80-46CF-A6D1-041A0903E369}" srcOrd="7" destOrd="0" presId="urn:microsoft.com/office/officeart/2008/layout/LinedList"/>
    <dgm:cxn modelId="{19FE2A61-0C2C-4FAE-8546-A572E2011B26}" type="presParOf" srcId="{7FBEB313-3E80-46CF-A6D1-041A0903E369}" destId="{7F213C36-0EF3-4CA9-99CD-5AED66472909}" srcOrd="0" destOrd="0" presId="urn:microsoft.com/office/officeart/2008/layout/LinedList"/>
    <dgm:cxn modelId="{6500C8D8-0ED6-4C08-AE1C-8B659AD56D9C}" type="presParOf" srcId="{7FBEB313-3E80-46CF-A6D1-041A0903E369}" destId="{70BCAAED-0AB3-45F2-807A-FC3F66B6FF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7EE55-80F3-467F-A185-D039EBAABCA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4E3F3E-C7F4-496A-A351-AB803291956E}">
      <dgm:prSet/>
      <dgm:spPr/>
      <dgm:t>
        <a:bodyPr/>
        <a:lstStyle/>
        <a:p>
          <a:r>
            <a:rPr lang="es-MX"/>
            <a:t>Los lenguajes de programación </a:t>
          </a:r>
          <a:r>
            <a:rPr lang="es-MX" b="1"/>
            <a:t>compilados</a:t>
          </a:r>
          <a:r>
            <a:rPr lang="es-MX"/>
            <a:t> son traducidos por un </a:t>
          </a:r>
          <a:r>
            <a:rPr lang="es-MX" b="1"/>
            <a:t>compilador</a:t>
          </a:r>
          <a:r>
            <a:rPr lang="es-MX"/>
            <a:t> a lenguaje máquina para poder ser ejecutados.</a:t>
          </a:r>
          <a:endParaRPr lang="en-US"/>
        </a:p>
      </dgm:t>
    </dgm:pt>
    <dgm:pt modelId="{9828F8A3-92A3-4351-8D5B-281CB96BA7C8}" type="parTrans" cxnId="{60CD35C2-DC9E-4133-8D52-7A405B82A200}">
      <dgm:prSet/>
      <dgm:spPr/>
      <dgm:t>
        <a:bodyPr/>
        <a:lstStyle/>
        <a:p>
          <a:endParaRPr lang="en-US"/>
        </a:p>
      </dgm:t>
    </dgm:pt>
    <dgm:pt modelId="{F21E188C-1211-45D9-957F-C1026E3F77AF}" type="sibTrans" cxnId="{60CD35C2-DC9E-4133-8D52-7A405B82A200}">
      <dgm:prSet/>
      <dgm:spPr/>
      <dgm:t>
        <a:bodyPr/>
        <a:lstStyle/>
        <a:p>
          <a:endParaRPr lang="en-US"/>
        </a:p>
      </dgm:t>
    </dgm:pt>
    <dgm:pt modelId="{577445E3-2F40-4F25-8FB9-E6F1642D0D86}">
      <dgm:prSet/>
      <dgm:spPr/>
      <dgm:t>
        <a:bodyPr/>
        <a:lstStyle/>
        <a:p>
          <a:r>
            <a:rPr lang="es-MX"/>
            <a:t>Los lenguajes de programación </a:t>
          </a:r>
          <a:r>
            <a:rPr lang="es-MX" b="1"/>
            <a:t>interpretados</a:t>
          </a:r>
          <a:r>
            <a:rPr lang="es-MX"/>
            <a:t> son leídos por un </a:t>
          </a:r>
          <a:r>
            <a:rPr lang="es-MX" b="1"/>
            <a:t>interprete</a:t>
          </a:r>
          <a:r>
            <a:rPr lang="es-MX"/>
            <a:t>, es decir, un segundo programa (el cual sí es compilado) que se encargará de ejecutarlo. </a:t>
          </a:r>
          <a:endParaRPr lang="en-US"/>
        </a:p>
      </dgm:t>
    </dgm:pt>
    <dgm:pt modelId="{B32EE943-45E3-4913-A644-EB4ABA29D252}" type="parTrans" cxnId="{959144D9-4D6D-45B0-BD7B-5200FDADA90A}">
      <dgm:prSet/>
      <dgm:spPr/>
      <dgm:t>
        <a:bodyPr/>
        <a:lstStyle/>
        <a:p>
          <a:endParaRPr lang="en-US"/>
        </a:p>
      </dgm:t>
    </dgm:pt>
    <dgm:pt modelId="{D4C18074-657E-42EA-9277-6B486D0CDFE9}" type="sibTrans" cxnId="{959144D9-4D6D-45B0-BD7B-5200FDADA90A}">
      <dgm:prSet/>
      <dgm:spPr/>
      <dgm:t>
        <a:bodyPr/>
        <a:lstStyle/>
        <a:p>
          <a:endParaRPr lang="en-US"/>
        </a:p>
      </dgm:t>
    </dgm:pt>
    <dgm:pt modelId="{C9C6842A-775E-414C-882B-9BA82C7CA3DF}">
      <dgm:prSet/>
      <dgm:spPr/>
      <dgm:t>
        <a:bodyPr/>
        <a:lstStyle/>
        <a:p>
          <a:r>
            <a:rPr lang="es-MX" i="1"/>
            <a:t>Javascript es interpretado, y el interprete es el navegador. </a:t>
          </a:r>
          <a:endParaRPr lang="en-US"/>
        </a:p>
      </dgm:t>
    </dgm:pt>
    <dgm:pt modelId="{C04506F8-0CBE-43F8-A667-941DE837E4C4}" type="parTrans" cxnId="{3CD396A5-FE29-4BF7-AECE-FAAFBE8D1205}">
      <dgm:prSet/>
      <dgm:spPr/>
      <dgm:t>
        <a:bodyPr/>
        <a:lstStyle/>
        <a:p>
          <a:endParaRPr lang="en-US"/>
        </a:p>
      </dgm:t>
    </dgm:pt>
    <dgm:pt modelId="{199C39C1-3103-4FF8-BBC1-732DC26AA29F}" type="sibTrans" cxnId="{3CD396A5-FE29-4BF7-AECE-FAAFBE8D1205}">
      <dgm:prSet/>
      <dgm:spPr/>
      <dgm:t>
        <a:bodyPr/>
        <a:lstStyle/>
        <a:p>
          <a:endParaRPr lang="en-US"/>
        </a:p>
      </dgm:t>
    </dgm:pt>
    <dgm:pt modelId="{FB0569B3-4420-4DE8-B166-FD81EBE7D599}" type="pres">
      <dgm:prSet presAssocID="{87E7EE55-80F3-467F-A185-D039EBAABC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1E2F121-CAF4-4F65-AFCF-6BFB45781EE4}" type="pres">
      <dgm:prSet presAssocID="{A04E3F3E-C7F4-496A-A351-AB803291956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AB0CA4-44DF-4EA8-A3A4-284C516F6972}" type="pres">
      <dgm:prSet presAssocID="{F21E188C-1211-45D9-957F-C1026E3F77AF}" presName="spacer" presStyleCnt="0"/>
      <dgm:spPr/>
    </dgm:pt>
    <dgm:pt modelId="{399A19C8-612D-4235-928A-A9750AF00ECC}" type="pres">
      <dgm:prSet presAssocID="{577445E3-2F40-4F25-8FB9-E6F1642D0D8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87133A-1D96-43C0-9327-D033B70C17F7}" type="pres">
      <dgm:prSet presAssocID="{577445E3-2F40-4F25-8FB9-E6F1642D0D8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231C311-F6E9-4D8D-B153-7CA9C5110A8A}" type="presOf" srcId="{C9C6842A-775E-414C-882B-9BA82C7CA3DF}" destId="{E987133A-1D96-43C0-9327-D033B70C17F7}" srcOrd="0" destOrd="0" presId="urn:microsoft.com/office/officeart/2005/8/layout/vList2"/>
    <dgm:cxn modelId="{943C78E8-2CB8-493E-85FA-F115D4246FAD}" type="presOf" srcId="{A04E3F3E-C7F4-496A-A351-AB803291956E}" destId="{A1E2F121-CAF4-4F65-AFCF-6BFB45781EE4}" srcOrd="0" destOrd="0" presId="urn:microsoft.com/office/officeart/2005/8/layout/vList2"/>
    <dgm:cxn modelId="{7A6D992A-89A5-4065-969A-F265563E5CB2}" type="presOf" srcId="{577445E3-2F40-4F25-8FB9-E6F1642D0D86}" destId="{399A19C8-612D-4235-928A-A9750AF00ECC}" srcOrd="0" destOrd="0" presId="urn:microsoft.com/office/officeart/2005/8/layout/vList2"/>
    <dgm:cxn modelId="{3CD396A5-FE29-4BF7-AECE-FAAFBE8D1205}" srcId="{577445E3-2F40-4F25-8FB9-E6F1642D0D86}" destId="{C9C6842A-775E-414C-882B-9BA82C7CA3DF}" srcOrd="0" destOrd="0" parTransId="{C04506F8-0CBE-43F8-A667-941DE837E4C4}" sibTransId="{199C39C1-3103-4FF8-BBC1-732DC26AA29F}"/>
    <dgm:cxn modelId="{60CD35C2-DC9E-4133-8D52-7A405B82A200}" srcId="{87E7EE55-80F3-467F-A185-D039EBAABCAB}" destId="{A04E3F3E-C7F4-496A-A351-AB803291956E}" srcOrd="0" destOrd="0" parTransId="{9828F8A3-92A3-4351-8D5B-281CB96BA7C8}" sibTransId="{F21E188C-1211-45D9-957F-C1026E3F77AF}"/>
    <dgm:cxn modelId="{959144D9-4D6D-45B0-BD7B-5200FDADA90A}" srcId="{87E7EE55-80F3-467F-A185-D039EBAABCAB}" destId="{577445E3-2F40-4F25-8FB9-E6F1642D0D86}" srcOrd="1" destOrd="0" parTransId="{B32EE943-45E3-4913-A644-EB4ABA29D252}" sibTransId="{D4C18074-657E-42EA-9277-6B486D0CDFE9}"/>
    <dgm:cxn modelId="{BFA1A3E8-5CE6-45E2-B5FA-922A9ADC62B1}" type="presOf" srcId="{87E7EE55-80F3-467F-A185-D039EBAABCAB}" destId="{FB0569B3-4420-4DE8-B166-FD81EBE7D599}" srcOrd="0" destOrd="0" presId="urn:microsoft.com/office/officeart/2005/8/layout/vList2"/>
    <dgm:cxn modelId="{7F783437-D579-4443-9F96-5F752BCE7CDD}" type="presParOf" srcId="{FB0569B3-4420-4DE8-B166-FD81EBE7D599}" destId="{A1E2F121-CAF4-4F65-AFCF-6BFB45781EE4}" srcOrd="0" destOrd="0" presId="urn:microsoft.com/office/officeart/2005/8/layout/vList2"/>
    <dgm:cxn modelId="{3C46DBED-D457-4D26-B0EC-295F56CC7FEC}" type="presParOf" srcId="{FB0569B3-4420-4DE8-B166-FD81EBE7D599}" destId="{45AB0CA4-44DF-4EA8-A3A4-284C516F6972}" srcOrd="1" destOrd="0" presId="urn:microsoft.com/office/officeart/2005/8/layout/vList2"/>
    <dgm:cxn modelId="{1E372416-0253-4804-9C71-905BDA2419DF}" type="presParOf" srcId="{FB0569B3-4420-4DE8-B166-FD81EBE7D599}" destId="{399A19C8-612D-4235-928A-A9750AF00ECC}" srcOrd="2" destOrd="0" presId="urn:microsoft.com/office/officeart/2005/8/layout/vList2"/>
    <dgm:cxn modelId="{33E4BA36-50F6-42F1-B8BD-3B76F3213372}" type="presParOf" srcId="{FB0569B3-4420-4DE8-B166-FD81EBE7D599}" destId="{E987133A-1D96-43C0-9327-D033B70C17F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F3E96-7B17-4769-8B9B-2B5D167AA40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8ED086-2DD7-4FE3-BEC9-5A49AED45DFF}">
      <dgm:prSet/>
      <dgm:spPr/>
      <dgm:t>
        <a:bodyPr/>
        <a:lstStyle/>
        <a:p>
          <a:r>
            <a:rPr lang="es-AR"/>
            <a:t>Puedo </a:t>
          </a:r>
          <a:r>
            <a:rPr lang="es-AR" b="1"/>
            <a:t>leer</a:t>
          </a:r>
          <a:r>
            <a:rPr lang="es-AR"/>
            <a:t> el valor almacenado o </a:t>
          </a:r>
          <a:r>
            <a:rPr lang="es-AR" b="1"/>
            <a:t>asignar</a:t>
          </a:r>
          <a:r>
            <a:rPr lang="es-AR"/>
            <a:t> un nuevo valor con el operador de asignación. </a:t>
          </a:r>
          <a:endParaRPr lang="en-US"/>
        </a:p>
      </dgm:t>
    </dgm:pt>
    <dgm:pt modelId="{308089A8-2990-4BE0-9F77-624FE864DE57}" type="parTrans" cxnId="{7845790D-5767-4C4A-9EBE-230190B23F7C}">
      <dgm:prSet/>
      <dgm:spPr/>
      <dgm:t>
        <a:bodyPr/>
        <a:lstStyle/>
        <a:p>
          <a:endParaRPr lang="en-US"/>
        </a:p>
      </dgm:t>
    </dgm:pt>
    <dgm:pt modelId="{1D403AB9-496C-496B-B87C-5CD7D0C8F509}" type="sibTrans" cxnId="{7845790D-5767-4C4A-9EBE-230190B23F7C}">
      <dgm:prSet/>
      <dgm:spPr/>
      <dgm:t>
        <a:bodyPr/>
        <a:lstStyle/>
        <a:p>
          <a:endParaRPr lang="en-US"/>
        </a:p>
      </dgm:t>
    </dgm:pt>
    <dgm:pt modelId="{054C88A0-1F63-4298-9F6F-0B739522E5D1}">
      <dgm:prSet/>
      <dgm:spPr/>
      <dgm:t>
        <a:bodyPr/>
        <a:lstStyle/>
        <a:p>
          <a:r>
            <a:rPr lang="es-AR" dirty="0"/>
            <a:t>Si la variable está a la </a:t>
          </a:r>
          <a:r>
            <a:rPr lang="es-AR" b="1" dirty="0"/>
            <a:t>derecha</a:t>
          </a:r>
          <a:r>
            <a:rPr lang="es-AR" dirty="0"/>
            <a:t> del igual, es </a:t>
          </a:r>
          <a:r>
            <a:rPr lang="es-AR" b="1" dirty="0"/>
            <a:t>leída</a:t>
          </a:r>
          <a:r>
            <a:rPr lang="es-AR" dirty="0"/>
            <a:t>. </a:t>
          </a:r>
          <a:endParaRPr lang="en-US" dirty="0"/>
        </a:p>
      </dgm:t>
    </dgm:pt>
    <dgm:pt modelId="{460570C4-114D-4030-A310-53E6BBB9C21E}" type="parTrans" cxnId="{8C26BE47-AC1E-4D3A-958C-60A533D00BC6}">
      <dgm:prSet/>
      <dgm:spPr/>
      <dgm:t>
        <a:bodyPr/>
        <a:lstStyle/>
        <a:p>
          <a:endParaRPr lang="en-US"/>
        </a:p>
      </dgm:t>
    </dgm:pt>
    <dgm:pt modelId="{A1D370DA-E32D-4AAC-9C68-0302453FE9AC}" type="sibTrans" cxnId="{8C26BE47-AC1E-4D3A-958C-60A533D00BC6}">
      <dgm:prSet/>
      <dgm:spPr/>
      <dgm:t>
        <a:bodyPr/>
        <a:lstStyle/>
        <a:p>
          <a:endParaRPr lang="en-US"/>
        </a:p>
      </dgm:t>
    </dgm:pt>
    <dgm:pt modelId="{F31C09BD-FF10-4DFB-96F8-A0A887ADC279}">
      <dgm:prSet/>
      <dgm:spPr/>
      <dgm:t>
        <a:bodyPr/>
        <a:lstStyle/>
        <a:p>
          <a:r>
            <a:rPr lang="es-AR" dirty="0"/>
            <a:t>Si la variable está a la </a:t>
          </a:r>
          <a:r>
            <a:rPr lang="es-AR" b="1" dirty="0"/>
            <a:t>izquierda</a:t>
          </a:r>
          <a:r>
            <a:rPr lang="es-AR" dirty="0"/>
            <a:t> del igual, se le </a:t>
          </a:r>
          <a:r>
            <a:rPr lang="es-AR" b="1" dirty="0"/>
            <a:t>asigna</a:t>
          </a:r>
          <a:r>
            <a:rPr lang="es-AR" dirty="0"/>
            <a:t> un valor. </a:t>
          </a:r>
          <a:endParaRPr lang="en-US" dirty="0"/>
        </a:p>
      </dgm:t>
    </dgm:pt>
    <dgm:pt modelId="{9F227C4C-7BCD-41E8-94DA-6D1236E5BD14}" type="parTrans" cxnId="{B69AD219-41B5-434D-AD75-1DCF6981DA05}">
      <dgm:prSet/>
      <dgm:spPr/>
      <dgm:t>
        <a:bodyPr/>
        <a:lstStyle/>
        <a:p>
          <a:endParaRPr lang="en-US"/>
        </a:p>
      </dgm:t>
    </dgm:pt>
    <dgm:pt modelId="{2A3C04C1-20F5-440F-B3EC-29670A7207C8}" type="sibTrans" cxnId="{B69AD219-41B5-434D-AD75-1DCF6981DA05}">
      <dgm:prSet/>
      <dgm:spPr/>
      <dgm:t>
        <a:bodyPr/>
        <a:lstStyle/>
        <a:p>
          <a:endParaRPr lang="en-US"/>
        </a:p>
      </dgm:t>
    </dgm:pt>
    <dgm:pt modelId="{7CE27683-1CB3-4E82-8023-38E518C171F5}" type="pres">
      <dgm:prSet presAssocID="{192F3E96-7B17-4769-8B9B-2B5D167AA4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2E16A02-440A-4709-9096-508DC34EF81E}" type="pres">
      <dgm:prSet presAssocID="{D88ED086-2DD7-4FE3-BEC9-5A49AED45DF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F79DBD-2F4F-488B-AA76-E4ADE5FDDD54}" type="pres">
      <dgm:prSet presAssocID="{1D403AB9-496C-496B-B87C-5CD7D0C8F509}" presName="spacer" presStyleCnt="0"/>
      <dgm:spPr/>
    </dgm:pt>
    <dgm:pt modelId="{A849E3CC-7669-43BD-8146-ACCEB156B338}" type="pres">
      <dgm:prSet presAssocID="{054C88A0-1F63-4298-9F6F-0B739522E5D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54074A-E005-45B1-9187-96D9E4EB088E}" type="pres">
      <dgm:prSet presAssocID="{A1D370DA-E32D-4AAC-9C68-0302453FE9AC}" presName="spacer" presStyleCnt="0"/>
      <dgm:spPr/>
    </dgm:pt>
    <dgm:pt modelId="{9F09C696-0DF6-4903-ADC8-957272FDAB75}" type="pres">
      <dgm:prSet presAssocID="{F31C09BD-FF10-4DFB-96F8-A0A887ADC27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C26E2C0-FDD1-45A6-895C-04F6B053CBA7}" type="presOf" srcId="{192F3E96-7B17-4769-8B9B-2B5D167AA404}" destId="{7CE27683-1CB3-4E82-8023-38E518C171F5}" srcOrd="0" destOrd="0" presId="urn:microsoft.com/office/officeart/2005/8/layout/vList2"/>
    <dgm:cxn modelId="{2176A6A1-E728-40AD-B1AF-235A218FDE37}" type="presOf" srcId="{F31C09BD-FF10-4DFB-96F8-A0A887ADC279}" destId="{9F09C696-0DF6-4903-ADC8-957272FDAB75}" srcOrd="0" destOrd="0" presId="urn:microsoft.com/office/officeart/2005/8/layout/vList2"/>
    <dgm:cxn modelId="{D9C893C6-AB49-4AAC-8B1B-70A018A65C95}" type="presOf" srcId="{D88ED086-2DD7-4FE3-BEC9-5A49AED45DFF}" destId="{42E16A02-440A-4709-9096-508DC34EF81E}" srcOrd="0" destOrd="0" presId="urn:microsoft.com/office/officeart/2005/8/layout/vList2"/>
    <dgm:cxn modelId="{B69AD219-41B5-434D-AD75-1DCF6981DA05}" srcId="{192F3E96-7B17-4769-8B9B-2B5D167AA404}" destId="{F31C09BD-FF10-4DFB-96F8-A0A887ADC279}" srcOrd="2" destOrd="0" parTransId="{9F227C4C-7BCD-41E8-94DA-6D1236E5BD14}" sibTransId="{2A3C04C1-20F5-440F-B3EC-29670A7207C8}"/>
    <dgm:cxn modelId="{8C26BE47-AC1E-4D3A-958C-60A533D00BC6}" srcId="{192F3E96-7B17-4769-8B9B-2B5D167AA404}" destId="{054C88A0-1F63-4298-9F6F-0B739522E5D1}" srcOrd="1" destOrd="0" parTransId="{460570C4-114D-4030-A310-53E6BBB9C21E}" sibTransId="{A1D370DA-E32D-4AAC-9C68-0302453FE9AC}"/>
    <dgm:cxn modelId="{EECCDC19-5D3E-455F-BF9B-6FAE7CECF59C}" type="presOf" srcId="{054C88A0-1F63-4298-9F6F-0B739522E5D1}" destId="{A849E3CC-7669-43BD-8146-ACCEB156B338}" srcOrd="0" destOrd="0" presId="urn:microsoft.com/office/officeart/2005/8/layout/vList2"/>
    <dgm:cxn modelId="{7845790D-5767-4C4A-9EBE-230190B23F7C}" srcId="{192F3E96-7B17-4769-8B9B-2B5D167AA404}" destId="{D88ED086-2DD7-4FE3-BEC9-5A49AED45DFF}" srcOrd="0" destOrd="0" parTransId="{308089A8-2990-4BE0-9F77-624FE864DE57}" sibTransId="{1D403AB9-496C-496B-B87C-5CD7D0C8F509}"/>
    <dgm:cxn modelId="{2584D53F-92F1-4619-A5A8-4CDDEAF00D48}" type="presParOf" srcId="{7CE27683-1CB3-4E82-8023-38E518C171F5}" destId="{42E16A02-440A-4709-9096-508DC34EF81E}" srcOrd="0" destOrd="0" presId="urn:microsoft.com/office/officeart/2005/8/layout/vList2"/>
    <dgm:cxn modelId="{A39C5BC0-FD4F-40CD-AADB-BBFD8A71DFF0}" type="presParOf" srcId="{7CE27683-1CB3-4E82-8023-38E518C171F5}" destId="{F7F79DBD-2F4F-488B-AA76-E4ADE5FDDD54}" srcOrd="1" destOrd="0" presId="urn:microsoft.com/office/officeart/2005/8/layout/vList2"/>
    <dgm:cxn modelId="{28768EDD-3EF8-4020-A0A1-F3BEEF854851}" type="presParOf" srcId="{7CE27683-1CB3-4E82-8023-38E518C171F5}" destId="{A849E3CC-7669-43BD-8146-ACCEB156B338}" srcOrd="2" destOrd="0" presId="urn:microsoft.com/office/officeart/2005/8/layout/vList2"/>
    <dgm:cxn modelId="{0541C784-4F2F-437F-8CDE-2951E828B590}" type="presParOf" srcId="{7CE27683-1CB3-4E82-8023-38E518C171F5}" destId="{4454074A-E005-45B1-9187-96D9E4EB088E}" srcOrd="3" destOrd="0" presId="urn:microsoft.com/office/officeart/2005/8/layout/vList2"/>
    <dgm:cxn modelId="{3AA866BE-8BBA-4E62-A1BA-C2C8D9DCD005}" type="presParOf" srcId="{7CE27683-1CB3-4E82-8023-38E518C171F5}" destId="{9F09C696-0DF6-4903-ADC8-957272FDAB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9BF52-AD7A-48FC-BE44-184AAB84ADE9}">
      <dsp:nvSpPr>
        <dsp:cNvPr id="0" name=""/>
        <dsp:cNvSpPr/>
      </dsp:nvSpPr>
      <dsp:spPr>
        <a:xfrm>
          <a:off x="0" y="11487"/>
          <a:ext cx="4885203" cy="19023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/>
            <a:t>Solucionar un problema a través de la creación de un programa informático. </a:t>
          </a:r>
          <a:endParaRPr lang="en-US" sz="2700" kern="1200"/>
        </a:p>
      </dsp:txBody>
      <dsp:txXfrm>
        <a:off x="92863" y="104350"/>
        <a:ext cx="4699477" cy="1716584"/>
      </dsp:txXfrm>
    </dsp:sp>
    <dsp:sp modelId="{17E54607-8C39-4739-919F-1D8F16FA88B6}">
      <dsp:nvSpPr>
        <dsp:cNvPr id="0" name=""/>
        <dsp:cNvSpPr/>
      </dsp:nvSpPr>
      <dsp:spPr>
        <a:xfrm>
          <a:off x="0" y="1991557"/>
          <a:ext cx="4885203" cy="19023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/>
            <a:t>Los programas son conjuntos de algoritmos que realizarán una o varias tareas </a:t>
          </a:r>
          <a:r>
            <a:rPr lang="es-AR" sz="2700" u="sng" kern="1200" dirty="0"/>
            <a:t>en una computadora</a:t>
          </a:r>
          <a:r>
            <a:rPr lang="es-AR" sz="2700" kern="1200" dirty="0"/>
            <a:t>. </a:t>
          </a:r>
          <a:endParaRPr lang="en-US" sz="2700" kern="1200" dirty="0"/>
        </a:p>
      </dsp:txBody>
      <dsp:txXfrm>
        <a:off x="92863" y="2084420"/>
        <a:ext cx="4699477" cy="1716584"/>
      </dsp:txXfrm>
    </dsp:sp>
    <dsp:sp modelId="{9DCC2A96-69B7-461B-8974-C8FBE7454097}">
      <dsp:nvSpPr>
        <dsp:cNvPr id="0" name=""/>
        <dsp:cNvSpPr/>
      </dsp:nvSpPr>
      <dsp:spPr>
        <a:xfrm>
          <a:off x="0" y="3971628"/>
          <a:ext cx="4885203" cy="19023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/>
            <a:t>Un algoritmo es una serie de pasos ordenados necesarios para realizar una tarea concreta.</a:t>
          </a:r>
          <a:endParaRPr lang="en-US" sz="2700" kern="1200"/>
        </a:p>
      </dsp:txBody>
      <dsp:txXfrm>
        <a:off x="92863" y="4064491"/>
        <a:ext cx="4699477" cy="1716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09AF0-9753-4DF3-92F1-178CA08CB1AA}">
      <dsp:nvSpPr>
        <dsp:cNvPr id="0" name=""/>
        <dsp:cNvSpPr/>
      </dsp:nvSpPr>
      <dsp:spPr>
        <a:xfrm>
          <a:off x="0" y="0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5E3FB-E17A-4202-AD27-F36AF2FA72F5}">
      <dsp:nvSpPr>
        <dsp:cNvPr id="0" name=""/>
        <dsp:cNvSpPr/>
      </dsp:nvSpPr>
      <dsp:spPr>
        <a:xfrm>
          <a:off x="0" y="0"/>
          <a:ext cx="78867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/>
            <a:t>Las computadoras entienden </a:t>
          </a:r>
          <a:r>
            <a:rPr lang="es-MX" sz="2100" i="1" kern="1200" dirty="0"/>
            <a:t>lenguaje máquina</a:t>
          </a:r>
          <a:r>
            <a:rPr lang="es-MX" sz="2100" kern="1200" dirty="0"/>
            <a:t>, es decir, números que el procesador sabe interpretar para saber qué operación realizar. </a:t>
          </a:r>
          <a:endParaRPr lang="en-US" sz="2100" kern="1200" dirty="0"/>
        </a:p>
      </dsp:txBody>
      <dsp:txXfrm>
        <a:off x="0" y="0"/>
        <a:ext cx="7886700" cy="1020243"/>
      </dsp:txXfrm>
    </dsp:sp>
    <dsp:sp modelId="{BF8A25F5-02E8-48A7-8400-C4A4FFDA4463}">
      <dsp:nvSpPr>
        <dsp:cNvPr id="0" name=""/>
        <dsp:cNvSpPr/>
      </dsp:nvSpPr>
      <dsp:spPr>
        <a:xfrm>
          <a:off x="0" y="1020243"/>
          <a:ext cx="7886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0DFD4-B61E-4D6F-AF74-A700863ECD61}">
      <dsp:nvSpPr>
        <dsp:cNvPr id="0" name=""/>
        <dsp:cNvSpPr/>
      </dsp:nvSpPr>
      <dsp:spPr>
        <a:xfrm>
          <a:off x="0" y="1020243"/>
          <a:ext cx="78867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/>
            <a:t>Los lenguajes de programación son un punto intermedio entre el lenguaje del procesador y nuestro lenguaje. </a:t>
          </a:r>
          <a:endParaRPr lang="en-US" sz="2100" kern="1200"/>
        </a:p>
      </dsp:txBody>
      <dsp:txXfrm>
        <a:off x="0" y="1020243"/>
        <a:ext cx="7886700" cy="1020243"/>
      </dsp:txXfrm>
    </dsp:sp>
    <dsp:sp modelId="{2AAA743C-C015-4666-9059-9B267E4CF792}">
      <dsp:nvSpPr>
        <dsp:cNvPr id="0" name=""/>
        <dsp:cNvSpPr/>
      </dsp:nvSpPr>
      <dsp:spPr>
        <a:xfrm>
          <a:off x="0" y="2040487"/>
          <a:ext cx="78867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AB592-3AEC-4398-A715-9C3C9D1322D7}">
      <dsp:nvSpPr>
        <dsp:cNvPr id="0" name=""/>
        <dsp:cNvSpPr/>
      </dsp:nvSpPr>
      <dsp:spPr>
        <a:xfrm>
          <a:off x="0" y="2040487"/>
          <a:ext cx="78867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/>
            <a:t>Existirá un </a:t>
          </a:r>
          <a:r>
            <a:rPr lang="es-MX" sz="2100" b="1" kern="1200" dirty="0"/>
            <a:t>compilador </a:t>
          </a:r>
          <a:r>
            <a:rPr lang="es-MX" sz="2100" kern="1200" dirty="0"/>
            <a:t>que </a:t>
          </a:r>
          <a:r>
            <a:rPr lang="es-MX" sz="2100" b="1" kern="1200" dirty="0"/>
            <a:t>traducirá </a:t>
          </a:r>
          <a:r>
            <a:rPr lang="es-MX" sz="2100" kern="1200" dirty="0"/>
            <a:t>el lenguaje de programación a lenguaje máquina. </a:t>
          </a:r>
          <a:endParaRPr lang="en-US" sz="2100" kern="1200" dirty="0"/>
        </a:p>
      </dsp:txBody>
      <dsp:txXfrm>
        <a:off x="0" y="2040487"/>
        <a:ext cx="7886700" cy="1020243"/>
      </dsp:txXfrm>
    </dsp:sp>
    <dsp:sp modelId="{76A99496-A030-4057-91C0-49277E267BAF}">
      <dsp:nvSpPr>
        <dsp:cNvPr id="0" name=""/>
        <dsp:cNvSpPr/>
      </dsp:nvSpPr>
      <dsp:spPr>
        <a:xfrm>
          <a:off x="0" y="3060730"/>
          <a:ext cx="78867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13C36-0EF3-4CA9-99CD-5AED66472909}">
      <dsp:nvSpPr>
        <dsp:cNvPr id="0" name=""/>
        <dsp:cNvSpPr/>
      </dsp:nvSpPr>
      <dsp:spPr>
        <a:xfrm>
          <a:off x="0" y="3060730"/>
          <a:ext cx="78867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b="1" kern="1200"/>
            <a:t>SINTAXIS:</a:t>
          </a:r>
          <a:r>
            <a:rPr lang="es-MX" sz="2100" kern="1200"/>
            <a:t> Como cualquier lenguaje </a:t>
          </a:r>
          <a:r>
            <a:rPr lang="es-MX" sz="2100" u="sng" kern="1200"/>
            <a:t>tiene reglas de cómo se debe escribir</a:t>
          </a:r>
          <a:r>
            <a:rPr lang="es-MX" sz="2100" kern="1200"/>
            <a:t> para que sea interpretada una determinada instrucción. </a:t>
          </a:r>
          <a:endParaRPr lang="en-US" sz="2100" kern="1200"/>
        </a:p>
      </dsp:txBody>
      <dsp:txXfrm>
        <a:off x="0" y="3060730"/>
        <a:ext cx="7886700" cy="1020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2F121-CAF4-4F65-AFCF-6BFB45781EE4}">
      <dsp:nvSpPr>
        <dsp:cNvPr id="0" name=""/>
        <dsp:cNvSpPr/>
      </dsp:nvSpPr>
      <dsp:spPr>
        <a:xfrm>
          <a:off x="0" y="415189"/>
          <a:ext cx="4885203" cy="21745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/>
            <a:t>Los lenguajes de programación </a:t>
          </a:r>
          <a:r>
            <a:rPr lang="es-MX" sz="2500" b="1" kern="1200"/>
            <a:t>compilados</a:t>
          </a:r>
          <a:r>
            <a:rPr lang="es-MX" sz="2500" kern="1200"/>
            <a:t> son traducidos por un </a:t>
          </a:r>
          <a:r>
            <a:rPr lang="es-MX" sz="2500" b="1" kern="1200"/>
            <a:t>compilador</a:t>
          </a:r>
          <a:r>
            <a:rPr lang="es-MX" sz="2500" kern="1200"/>
            <a:t> a lenguaje máquina para poder ser ejecutados.</a:t>
          </a:r>
          <a:endParaRPr lang="en-US" sz="2500" kern="1200"/>
        </a:p>
      </dsp:txBody>
      <dsp:txXfrm>
        <a:off x="106153" y="521342"/>
        <a:ext cx="4672897" cy="1962248"/>
      </dsp:txXfrm>
    </dsp:sp>
    <dsp:sp modelId="{399A19C8-612D-4235-928A-A9750AF00ECC}">
      <dsp:nvSpPr>
        <dsp:cNvPr id="0" name=""/>
        <dsp:cNvSpPr/>
      </dsp:nvSpPr>
      <dsp:spPr>
        <a:xfrm>
          <a:off x="0" y="2661744"/>
          <a:ext cx="4885203" cy="21745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/>
            <a:t>Los lenguajes de programación </a:t>
          </a:r>
          <a:r>
            <a:rPr lang="es-MX" sz="2500" b="1" kern="1200"/>
            <a:t>interpretados</a:t>
          </a:r>
          <a:r>
            <a:rPr lang="es-MX" sz="2500" kern="1200"/>
            <a:t> son leídos por un </a:t>
          </a:r>
          <a:r>
            <a:rPr lang="es-MX" sz="2500" b="1" kern="1200"/>
            <a:t>interprete</a:t>
          </a:r>
          <a:r>
            <a:rPr lang="es-MX" sz="2500" kern="1200"/>
            <a:t>, es decir, un segundo programa (el cual sí es compilado) que se encargará de ejecutarlo. </a:t>
          </a:r>
          <a:endParaRPr lang="en-US" sz="2500" kern="1200"/>
        </a:p>
      </dsp:txBody>
      <dsp:txXfrm>
        <a:off x="106153" y="2767897"/>
        <a:ext cx="4672897" cy="1962248"/>
      </dsp:txXfrm>
    </dsp:sp>
    <dsp:sp modelId="{E987133A-1D96-43C0-9327-D033B70C17F7}">
      <dsp:nvSpPr>
        <dsp:cNvPr id="0" name=""/>
        <dsp:cNvSpPr/>
      </dsp:nvSpPr>
      <dsp:spPr>
        <a:xfrm>
          <a:off x="0" y="4836298"/>
          <a:ext cx="4885203" cy="63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2000" i="1" kern="1200"/>
            <a:t>Javascript es interpretado, y el interprete es el navegador. </a:t>
          </a:r>
          <a:endParaRPr lang="en-US" sz="2000" kern="1200"/>
        </a:p>
      </dsp:txBody>
      <dsp:txXfrm>
        <a:off x="0" y="4836298"/>
        <a:ext cx="4885203" cy="633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16A02-440A-4709-9096-508DC34EF81E}">
      <dsp:nvSpPr>
        <dsp:cNvPr id="0" name=""/>
        <dsp:cNvSpPr/>
      </dsp:nvSpPr>
      <dsp:spPr>
        <a:xfrm>
          <a:off x="0" y="637857"/>
          <a:ext cx="4885203" cy="1484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/>
            <a:t>Puedo </a:t>
          </a:r>
          <a:r>
            <a:rPr lang="es-AR" sz="2700" b="1" kern="1200"/>
            <a:t>leer</a:t>
          </a:r>
          <a:r>
            <a:rPr lang="es-AR" sz="2700" kern="1200"/>
            <a:t> el valor almacenado o </a:t>
          </a:r>
          <a:r>
            <a:rPr lang="es-AR" sz="2700" b="1" kern="1200"/>
            <a:t>asignar</a:t>
          </a:r>
          <a:r>
            <a:rPr lang="es-AR" sz="2700" kern="1200"/>
            <a:t> un nuevo valor con el operador de asignación. </a:t>
          </a:r>
          <a:endParaRPr lang="en-US" sz="2700" kern="1200"/>
        </a:p>
      </dsp:txBody>
      <dsp:txXfrm>
        <a:off x="72479" y="710336"/>
        <a:ext cx="4740245" cy="1339772"/>
      </dsp:txXfrm>
    </dsp:sp>
    <dsp:sp modelId="{A849E3CC-7669-43BD-8146-ACCEB156B338}">
      <dsp:nvSpPr>
        <dsp:cNvPr id="0" name=""/>
        <dsp:cNvSpPr/>
      </dsp:nvSpPr>
      <dsp:spPr>
        <a:xfrm>
          <a:off x="0" y="2200348"/>
          <a:ext cx="4885203" cy="14847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/>
            <a:t>Si la variable está a la </a:t>
          </a:r>
          <a:r>
            <a:rPr lang="es-AR" sz="2700" b="1" kern="1200" dirty="0"/>
            <a:t>derecha</a:t>
          </a:r>
          <a:r>
            <a:rPr lang="es-AR" sz="2700" kern="1200" dirty="0"/>
            <a:t> del igual, es </a:t>
          </a:r>
          <a:r>
            <a:rPr lang="es-AR" sz="2700" b="1" kern="1200" dirty="0"/>
            <a:t>leída</a:t>
          </a:r>
          <a:r>
            <a:rPr lang="es-AR" sz="2700" kern="1200" dirty="0"/>
            <a:t>. </a:t>
          </a:r>
          <a:endParaRPr lang="en-US" sz="2700" kern="1200" dirty="0"/>
        </a:p>
      </dsp:txBody>
      <dsp:txXfrm>
        <a:off x="72479" y="2272827"/>
        <a:ext cx="4740245" cy="1339772"/>
      </dsp:txXfrm>
    </dsp:sp>
    <dsp:sp modelId="{9F09C696-0DF6-4903-ADC8-957272FDAB75}">
      <dsp:nvSpPr>
        <dsp:cNvPr id="0" name=""/>
        <dsp:cNvSpPr/>
      </dsp:nvSpPr>
      <dsp:spPr>
        <a:xfrm>
          <a:off x="0" y="3762838"/>
          <a:ext cx="4885203" cy="14847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/>
            <a:t>Si la variable está a la </a:t>
          </a:r>
          <a:r>
            <a:rPr lang="es-AR" sz="2700" b="1" kern="1200" dirty="0"/>
            <a:t>izquierda</a:t>
          </a:r>
          <a:r>
            <a:rPr lang="es-AR" sz="2700" kern="1200" dirty="0"/>
            <a:t> del igual, se le </a:t>
          </a:r>
          <a:r>
            <a:rPr lang="es-AR" sz="2700" b="1" kern="1200" dirty="0"/>
            <a:t>asigna</a:t>
          </a:r>
          <a:r>
            <a:rPr lang="es-AR" sz="2700" kern="1200" dirty="0"/>
            <a:t> un valor. </a:t>
          </a:r>
          <a:endParaRPr lang="en-US" sz="2700" kern="1200" dirty="0"/>
        </a:p>
      </dsp:txBody>
      <dsp:txXfrm>
        <a:off x="72479" y="3835317"/>
        <a:ext cx="4740245" cy="1339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D34-3EBE-4374-90CA-139868EA5089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7374E-252F-4755-9DA6-AC022EA61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nternet#cite_note-3" TargetMode="External"/><Relationship Id="rId7" Type="http://schemas.openxmlformats.org/officeDocument/2006/relationships/hyperlink" Target="https://es.wiktionary.org/wiki/heterog%C3%A9neo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s.wikipedia.org/wiki/Familia_de_protocolos_de_Internet" TargetMode="External"/><Relationship Id="rId5" Type="http://schemas.openxmlformats.org/officeDocument/2006/relationships/hyperlink" Target="https://es.wikipedia.org/wiki/Protocolo_de_red" TargetMode="External"/><Relationship Id="rId4" Type="http://schemas.openxmlformats.org/officeDocument/2006/relationships/hyperlink" Target="https://es.wikipedia.org/wiki/Red_de_telecomunicaci%C3%B3n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AR" dirty="0"/>
              <a:t>¿Qué 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/>
              <a:t>Programar: Resolver / Solucionar un problema a través de la creación de un programa informático.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/>
              <a:t>Programa: Es un conjunto de algoritmos que realizarán una o varias tareas en una computadora.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/>
              <a:t>Algoritmo: Serie de pasos ordenados (secuenciales) necesarios para realizar una tarea concreta.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5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numeroUno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numeroDos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resultado;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numeroUno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4;</a:t>
            </a:r>
          </a:p>
          <a:p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numeroDos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2;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 =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numeroUno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numeroDos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2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 =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numeroUno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%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numeroDos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numeroUno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5;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 =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numeroUno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numeroDos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2.5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 =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numeroUno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%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numeroDos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1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81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Este será el algoritmo</a:t>
            </a:r>
            <a:r>
              <a:rPr lang="es-MX" b="1" baseline="0" dirty="0" smtClean="0"/>
              <a:t> general que usaremos para resolver los problemas. </a:t>
            </a:r>
            <a:endParaRPr lang="en-U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07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arquitectura 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servidor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un modelo de diseño de software en el que las tareas se reparten entre los proveedores de recursos o servicios, llamados 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servidores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 los demandantes, llamados 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 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realiza peticiones a otro programa, el 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servidor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quien le da respuesta.</a:t>
            </a:r>
          </a:p>
          <a:p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internet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o, también, 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internet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s-MX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3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es un conjunto descentralizado de </a:t>
            </a:r>
            <a:r>
              <a:rPr lang="es-MX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ed de telecomunicación"/>
              </a:rPr>
              <a:t>redes de comunicación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interconectadas que utilizan la familia de </a:t>
            </a:r>
            <a:r>
              <a:rPr lang="es-MX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rotocolo de red"/>
              </a:rPr>
              <a:t>protocolos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MX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Familia de protocolos de Internet"/>
              </a:rPr>
              <a:t>TCP/IP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 cual garantiza que las redes físicas </a:t>
            </a:r>
            <a:r>
              <a:rPr lang="es-MX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wikt:heterogéneo"/>
              </a:rPr>
              <a:t>heterogéneas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que la componen formen una red lógica única de alcance mundial. 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84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arquitectura 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servidor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un modelo de diseño de software en el que las tareas se reparten entre los proveedores de recursos o servicios, llamados 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servidores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 los demandantes,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llamados</a:t>
            </a:r>
            <a:r>
              <a:rPr lang="es-MX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 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realiza peticiones a otro programa, el 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servidor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quien le da respuesta.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02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92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Hacer ejercicio 2</a:t>
            </a:r>
            <a:endParaRPr lang="en-U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0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2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39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6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Como dice, las tareas las realizará una computadora. </a:t>
            </a:r>
          </a:p>
          <a:p>
            <a:endParaRPr lang="es-AR" dirty="0"/>
          </a:p>
          <a:p>
            <a:r>
              <a:rPr lang="es-AR" sz="2000" b="1" dirty="0"/>
              <a:t>¿Qué es una computadora?</a:t>
            </a:r>
          </a:p>
          <a:p>
            <a:endParaRPr lang="es-AR" sz="2000" b="1" dirty="0"/>
          </a:p>
          <a:p>
            <a:r>
              <a:rPr lang="es-AR" sz="2000" b="1" dirty="0"/>
              <a:t>MEMORIA PROCESADOR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3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8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La </a:t>
            </a:r>
            <a:r>
              <a:rPr lang="es-AR" b="1" dirty="0"/>
              <a:t>memoria</a:t>
            </a:r>
            <a:r>
              <a:rPr lang="es-AR" dirty="0"/>
              <a:t> almacenará datos, mientras que el </a:t>
            </a:r>
            <a:r>
              <a:rPr lang="es-AR" b="1" dirty="0"/>
              <a:t>procesador</a:t>
            </a:r>
            <a:r>
              <a:rPr lang="es-AR" dirty="0"/>
              <a:t> será el encargado de realizar los cálculos o las tareas relacionadas a esos datos.</a:t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r>
              <a:rPr lang="es-AR" b="1" dirty="0"/>
              <a:t>!!</a:t>
            </a:r>
            <a:r>
              <a:rPr lang="es-AR" dirty="0"/>
              <a:t>Podemos decir entonces que al procesador van a ingresar datos, los va a procesar y va a devolver una salida o resultado.</a:t>
            </a:r>
          </a:p>
          <a:p>
            <a:endParaRPr lang="es-AR" dirty="0"/>
          </a:p>
          <a:p>
            <a:r>
              <a:rPr lang="es-AR" b="1" dirty="0" smtClean="0"/>
              <a:t>¿Qué </a:t>
            </a:r>
            <a:r>
              <a:rPr lang="es-AR" b="1" dirty="0"/>
              <a:t>lenguaje entienden las computadoras? ¿Entienden JAVASCRIPT?</a:t>
            </a:r>
            <a:endParaRPr lang="en-U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3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62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0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7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numeroUno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numeroDos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resultado;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numeroUno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2;</a:t>
            </a:r>
          </a:p>
          <a:p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numeroDos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3;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 = 0;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numeroDos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5;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 =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numeroUno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numeroDos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2 + 5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7;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numeroUno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resultado; 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7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numeroDos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numeroUno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7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 =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numeroUno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numeroDos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7 * 7 = 49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 = resultado - </a:t>
            </a:r>
            <a:r>
              <a:rPr lang="pt-B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numeroDos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49 – 7 = 42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1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6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6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4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6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7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4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19D2-F4AB-4FB9-87E9-E1FCC9E3224F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B303-0F1E-4EFA-82B3-B5041784A3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8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uriciocerizz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eveloper.mozilla.org/es/docs/Web/JavaScript/Guide/" TargetMode="External"/><Relationship Id="rId4" Type="http://schemas.openxmlformats.org/officeDocument/2006/relationships/hyperlink" Target="http://www.w3schools.com/j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uricioCerizza/Curso_Ingreso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s-MX" sz="5600" dirty="0"/>
              <a:t>Introducción a la programación</a:t>
            </a:r>
            <a:endParaRPr lang="en-US" sz="5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Clase 1 – Entrada y Salida de Datos.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F86C-4955-4094-A5B6-4C05357E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Nombrando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ACBA-D76F-4D22-992C-DB2ED2DF7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66891"/>
          </a:xfrm>
        </p:spPr>
        <p:txBody>
          <a:bodyPr>
            <a:normAutofit fontScale="92500" lnSpcReduction="20000"/>
          </a:bodyPr>
          <a:lstStyle/>
          <a:p>
            <a:r>
              <a:rPr lang="es-AR" dirty="0" err="1"/>
              <a:t>Javascript</a:t>
            </a:r>
            <a:r>
              <a:rPr lang="es-AR" dirty="0"/>
              <a:t> es </a:t>
            </a:r>
            <a:r>
              <a:rPr lang="es-AR" b="1" dirty="0"/>
              <a:t>case </a:t>
            </a:r>
            <a:r>
              <a:rPr lang="es-AR" b="1" dirty="0" err="1"/>
              <a:t>sensitive</a:t>
            </a:r>
            <a:r>
              <a:rPr lang="es-AR" b="1" dirty="0"/>
              <a:t>, </a:t>
            </a:r>
            <a:r>
              <a:rPr lang="es-AR" u="sng" dirty="0"/>
              <a:t>distingue mayúsculas de minúsculas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No el lo mismo </a:t>
            </a:r>
            <a:r>
              <a:rPr lang="es-AR" b="1" i="1" dirty="0"/>
              <a:t>numero</a:t>
            </a:r>
            <a:r>
              <a:rPr lang="es-AR" dirty="0"/>
              <a:t> que </a:t>
            </a:r>
            <a:r>
              <a:rPr lang="es-AR" b="1" i="1" dirty="0"/>
              <a:t>Numero</a:t>
            </a:r>
            <a:r>
              <a:rPr lang="es-AR" dirty="0"/>
              <a:t>.</a:t>
            </a:r>
          </a:p>
          <a:p>
            <a:r>
              <a:rPr lang="es-AR" dirty="0"/>
              <a:t>Todos los nombres o identificadores </a:t>
            </a:r>
            <a:r>
              <a:rPr lang="es-AR" u="sng" dirty="0"/>
              <a:t>deben ser descriptivos</a:t>
            </a:r>
            <a:r>
              <a:rPr lang="es-AR" dirty="0"/>
              <a:t> del valor que guardan o de lo que hacen. </a:t>
            </a:r>
          </a:p>
          <a:p>
            <a:r>
              <a:rPr lang="es-AR" dirty="0"/>
              <a:t>Utilizar estilo de escritura </a:t>
            </a:r>
            <a:r>
              <a:rPr lang="es-AR" dirty="0" err="1"/>
              <a:t>lowerCamelCase</a:t>
            </a:r>
            <a:r>
              <a:rPr lang="es-AR" dirty="0"/>
              <a:t>.</a:t>
            </a:r>
          </a:p>
          <a:p>
            <a:pPr lvl="1"/>
            <a:r>
              <a:rPr lang="es-AR" b="1" dirty="0" err="1"/>
              <a:t>lowerCamelCase</a:t>
            </a:r>
            <a:r>
              <a:rPr lang="es-AR" b="1" dirty="0"/>
              <a:t>: </a:t>
            </a:r>
            <a:r>
              <a:rPr lang="es-AR" dirty="0"/>
              <a:t>primera letra en minúscula.</a:t>
            </a:r>
          </a:p>
          <a:p>
            <a:pPr lvl="1"/>
            <a:r>
              <a:rPr lang="es-AR" b="1" dirty="0" err="1"/>
              <a:t>UpperCamelCase</a:t>
            </a:r>
            <a:r>
              <a:rPr lang="es-AR" b="1" dirty="0"/>
              <a:t>: </a:t>
            </a:r>
            <a:r>
              <a:rPr lang="es-AR" dirty="0"/>
              <a:t>primera letra en mayúscula. </a:t>
            </a:r>
          </a:p>
          <a:p>
            <a:pPr lvl="1"/>
            <a:r>
              <a:rPr lang="es-AR" dirty="0"/>
              <a:t>Cuando tenemos nombres compuestos la primera letra de la palabra que se agrega va en mayúscula.</a:t>
            </a:r>
          </a:p>
          <a:p>
            <a:r>
              <a:rPr lang="es-AR" dirty="0"/>
              <a:t>No se pueden poner espacios. Solo letras, números o </a:t>
            </a:r>
            <a:r>
              <a:rPr lang="es-AR" dirty="0" err="1"/>
              <a:t>guión</a:t>
            </a:r>
            <a:r>
              <a:rPr lang="es-AR" dirty="0"/>
              <a:t> </a:t>
            </a:r>
            <a:r>
              <a:rPr lang="es-AR" dirty="0" smtClean="0"/>
              <a:t>bajo (y algún símbolo más, dependiendo del lenguaje). </a:t>
            </a:r>
            <a:endParaRPr lang="es-AR" dirty="0"/>
          </a:p>
          <a:p>
            <a:pPr lvl="1"/>
            <a:endParaRPr lang="es-A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0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11DF3-754B-4EF0-BCED-EA81EA4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Operador de asignación (=)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B816393-53A2-4021-B5A8-BA5C73191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28990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03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 de asignación (=)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628650" y="2680324"/>
            <a:ext cx="2708476" cy="6134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VARIABLE</a:t>
            </a:r>
            <a:endParaRPr lang="en-US" sz="2800" b="1" dirty="0"/>
          </a:p>
        </p:txBody>
      </p:sp>
      <p:sp>
        <p:nvSpPr>
          <p:cNvPr id="5" name="Igual que 4"/>
          <p:cNvSpPr/>
          <p:nvPr/>
        </p:nvSpPr>
        <p:spPr>
          <a:xfrm>
            <a:off x="3657600" y="2628238"/>
            <a:ext cx="937550" cy="706056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040775" y="2674537"/>
            <a:ext cx="2708476" cy="6134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VALOR FIJO / VARIABLE / RESPUESTA FUNCIÓN</a:t>
            </a:r>
            <a:endParaRPr lang="en-US" sz="2000" b="1" dirty="0"/>
          </a:p>
        </p:txBody>
      </p:sp>
      <p:sp>
        <p:nvSpPr>
          <p:cNvPr id="7" name="Flecha curvada hacia abajo 6"/>
          <p:cNvSpPr/>
          <p:nvPr/>
        </p:nvSpPr>
        <p:spPr>
          <a:xfrm flipH="1">
            <a:off x="1982888" y="1690689"/>
            <a:ext cx="4502552" cy="937549"/>
          </a:xfrm>
          <a:prstGeom prst="curved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28650" y="3536065"/>
            <a:ext cx="2708476" cy="183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Guarda</a:t>
            </a:r>
            <a:r>
              <a:rPr lang="es-MX" dirty="0" smtClean="0"/>
              <a:t> el dato.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 </a:t>
            </a:r>
            <a:r>
              <a:rPr lang="es-MX" b="1" dirty="0" smtClean="0"/>
              <a:t>sobrescribe</a:t>
            </a: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Es destructivo </a:t>
            </a:r>
            <a:r>
              <a:rPr lang="es-MX" dirty="0" smtClean="0"/>
              <a:t>(elimina lo que haya guardado anteriormente)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5040775" y="3536063"/>
            <a:ext cx="3597556" cy="2853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Aporta </a:t>
            </a:r>
            <a:r>
              <a:rPr lang="es-MX" dirty="0" smtClean="0"/>
              <a:t>el dato.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 </a:t>
            </a:r>
            <a:r>
              <a:rPr lang="es-MX" b="1" dirty="0" smtClean="0"/>
              <a:t>lee</a:t>
            </a: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Puede ser: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Un valor </a:t>
            </a:r>
            <a:r>
              <a:rPr lang="es-MX" b="1" dirty="0" smtClean="0"/>
              <a:t>literal</a:t>
            </a:r>
            <a:r>
              <a:rPr lang="es-MX" dirty="0" smtClean="0"/>
              <a:t> o fijo (</a:t>
            </a:r>
            <a:r>
              <a:rPr lang="es-MX" dirty="0" err="1" smtClean="0"/>
              <a:t>hardcodeado</a:t>
            </a:r>
            <a:r>
              <a:rPr lang="es-MX" dirty="0" smtClean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Un valor almacenado en una </a:t>
            </a:r>
            <a:r>
              <a:rPr lang="es-MX" b="1" dirty="0" smtClean="0"/>
              <a:t>variable</a:t>
            </a:r>
            <a:r>
              <a:rPr lang="es-MX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Valor como respuesta de una </a:t>
            </a:r>
            <a:r>
              <a:rPr lang="es-MX" b="1" dirty="0" smtClean="0"/>
              <a:t>función</a:t>
            </a:r>
            <a:r>
              <a:rPr lang="es-MX" dirty="0" smtClean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3744410" y="3565787"/>
            <a:ext cx="763930" cy="308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MX" dirty="0" smtClean="0"/>
              <a:t>OPERADOR DE ASIGNACIÓN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6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BAEF-5D0C-4905-954E-0877B101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Operadores Aritméticos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0888-C332-4BB4-9BDA-D86554491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Sirven para operar con </a:t>
            </a:r>
            <a:r>
              <a:rPr lang="es-AR" b="1" dirty="0"/>
              <a:t>valores numéricos</a:t>
            </a:r>
            <a:r>
              <a:rPr lang="es-AR" dirty="0"/>
              <a:t>.</a:t>
            </a:r>
          </a:p>
          <a:p>
            <a:pPr marL="0" indent="0" algn="ctr">
              <a:buNone/>
            </a:pPr>
            <a:r>
              <a:rPr lang="es-AR" b="1" dirty="0" err="1">
                <a:solidFill>
                  <a:srgbClr val="0070C0"/>
                </a:solidFill>
              </a:rPr>
              <a:t>var</a:t>
            </a:r>
            <a:r>
              <a:rPr lang="es-AR" b="1" dirty="0"/>
              <a:t> </a:t>
            </a:r>
            <a:r>
              <a:rPr lang="es-AR" b="1" dirty="0" err="1"/>
              <a:t>numUno</a:t>
            </a:r>
            <a:r>
              <a:rPr lang="es-AR" b="1" dirty="0"/>
              <a:t> = </a:t>
            </a:r>
            <a:r>
              <a:rPr lang="es-AR" b="1" dirty="0">
                <a:solidFill>
                  <a:srgbClr val="00B050"/>
                </a:solidFill>
              </a:rPr>
              <a:t>5</a:t>
            </a:r>
            <a:r>
              <a:rPr lang="es-AR" b="1" dirty="0"/>
              <a:t>;</a:t>
            </a:r>
          </a:p>
          <a:p>
            <a:pPr marL="0" indent="0" algn="ctr">
              <a:buNone/>
            </a:pPr>
            <a:r>
              <a:rPr lang="es-AR" b="1" dirty="0" err="1">
                <a:solidFill>
                  <a:srgbClr val="0070C0"/>
                </a:solidFill>
              </a:rPr>
              <a:t>var</a:t>
            </a:r>
            <a:r>
              <a:rPr lang="es-AR" b="1" dirty="0"/>
              <a:t> </a:t>
            </a:r>
            <a:r>
              <a:rPr lang="es-AR" b="1" dirty="0" err="1"/>
              <a:t>numDos</a:t>
            </a:r>
            <a:r>
              <a:rPr lang="es-AR" b="1" dirty="0"/>
              <a:t> = </a:t>
            </a:r>
            <a:r>
              <a:rPr lang="es-AR" b="1" dirty="0">
                <a:solidFill>
                  <a:srgbClr val="00B050"/>
                </a:solidFill>
              </a:rPr>
              <a:t>2</a:t>
            </a:r>
            <a:r>
              <a:rPr lang="es-AR" b="1" dirty="0"/>
              <a:t>;</a:t>
            </a:r>
          </a:p>
          <a:p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50E9439-5CE2-4ACE-B123-BBA10E6FC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634908"/>
              </p:ext>
            </p:extLst>
          </p:nvPr>
        </p:nvGraphicFramePr>
        <p:xfrm>
          <a:off x="628650" y="3632662"/>
          <a:ext cx="7886700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1477241">
                  <a:extLst>
                    <a:ext uri="{9D8B030D-6E8A-4147-A177-3AD203B41FA5}">
                      <a16:colId xmlns:a16="http://schemas.microsoft.com/office/drawing/2014/main" val="61012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Operador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+</a:t>
                      </a:r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Suma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numUno</a:t>
                      </a:r>
                      <a:r>
                        <a:rPr lang="es-MX" dirty="0"/>
                        <a:t> </a:t>
                      </a:r>
                      <a:r>
                        <a:rPr lang="es-MX" b="1" dirty="0"/>
                        <a:t>+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numDos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-</a:t>
                      </a:r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Resta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numUno</a:t>
                      </a:r>
                      <a:r>
                        <a:rPr lang="es-MX" dirty="0"/>
                        <a:t> </a:t>
                      </a:r>
                      <a:r>
                        <a:rPr lang="es-MX" b="1" dirty="0"/>
                        <a:t>–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numDos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*</a:t>
                      </a:r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Multiplicación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numUno</a:t>
                      </a:r>
                      <a:r>
                        <a:rPr lang="es-MX" dirty="0"/>
                        <a:t> </a:t>
                      </a:r>
                      <a:r>
                        <a:rPr lang="es-MX" b="1" dirty="0"/>
                        <a:t>*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numDos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/</a:t>
                      </a:r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División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numUno</a:t>
                      </a:r>
                      <a:r>
                        <a:rPr lang="es-MX" dirty="0"/>
                        <a:t> </a:t>
                      </a:r>
                      <a:r>
                        <a:rPr lang="es-MX" b="1" dirty="0"/>
                        <a:t>/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numDos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2,5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0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%</a:t>
                      </a:r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u="none" dirty="0"/>
                        <a:t>Módulo o Resto</a:t>
                      </a:r>
                      <a:endParaRPr lang="en-US" u="none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numUno</a:t>
                      </a:r>
                      <a:r>
                        <a:rPr lang="es-MX" dirty="0"/>
                        <a:t> </a:t>
                      </a:r>
                      <a:r>
                        <a:rPr lang="es-MX" b="1" dirty="0"/>
                        <a:t>%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numDos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64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3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BAEF-5D0C-4905-954E-0877B101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7" y="365126"/>
            <a:ext cx="8507393" cy="1325563"/>
          </a:xfrm>
        </p:spPr>
        <p:txBody>
          <a:bodyPr/>
          <a:lstStyle/>
          <a:p>
            <a:r>
              <a:rPr lang="es-AR" dirty="0"/>
              <a:t>Operadores </a:t>
            </a:r>
            <a:r>
              <a:rPr lang="es-AR" dirty="0" smtClean="0"/>
              <a:t>Aritméticos: Modulo (%)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0888-C332-4BB4-9BDA-D86554491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Obtien</a:t>
            </a:r>
            <a:r>
              <a:rPr lang="es-MX" dirty="0" smtClean="0"/>
              <a:t>e el resto de la división entre los dos </a:t>
            </a:r>
            <a:r>
              <a:rPr lang="es-MX" dirty="0" err="1" smtClean="0"/>
              <a:t>operandos</a:t>
            </a:r>
            <a:r>
              <a:rPr lang="es-MX" dirty="0" smtClean="0"/>
              <a:t>.</a:t>
            </a:r>
            <a:endParaRPr lang="en-US" dirty="0"/>
          </a:p>
        </p:txBody>
      </p:sp>
      <p:pic>
        <p:nvPicPr>
          <p:cNvPr id="4102" name="Picture 6" descr="https://matematicageneral2.files.wordpress.com/2015/04/division_01.jpg?w=6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922607"/>
            <a:ext cx="238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4224759" y="2922607"/>
            <a:ext cx="42905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 smtClean="0">
                <a:solidFill>
                  <a:srgbClr val="0070C0"/>
                </a:solidFill>
              </a:rPr>
              <a:t>var</a:t>
            </a:r>
            <a:r>
              <a:rPr lang="es-MX" sz="2800" dirty="0" smtClean="0"/>
              <a:t> resultado;</a:t>
            </a:r>
          </a:p>
          <a:p>
            <a:endParaRPr lang="es-MX" sz="2800" dirty="0" smtClean="0"/>
          </a:p>
          <a:p>
            <a:r>
              <a:rPr lang="es-MX" sz="2800" dirty="0" smtClean="0"/>
              <a:t>resultado = </a:t>
            </a:r>
            <a:r>
              <a:rPr lang="es-MX" sz="2800" dirty="0" smtClean="0">
                <a:solidFill>
                  <a:srgbClr val="FFC000"/>
                </a:solidFill>
              </a:rPr>
              <a:t>49</a:t>
            </a:r>
            <a:r>
              <a:rPr lang="es-MX" sz="2800" dirty="0" smtClean="0"/>
              <a:t> </a:t>
            </a:r>
            <a:r>
              <a:rPr lang="es-MX" sz="2800" b="1" dirty="0" smtClean="0"/>
              <a:t>/</a:t>
            </a:r>
            <a:r>
              <a:rPr lang="es-MX" sz="2800" dirty="0" smtClean="0"/>
              <a:t> </a:t>
            </a:r>
            <a:r>
              <a:rPr lang="es-MX" sz="2800" dirty="0" smtClean="0">
                <a:solidFill>
                  <a:srgbClr val="FFC000"/>
                </a:solidFill>
              </a:rPr>
              <a:t>5</a:t>
            </a:r>
            <a:r>
              <a:rPr lang="es-MX" sz="2800" dirty="0" smtClean="0"/>
              <a:t>;</a:t>
            </a:r>
          </a:p>
          <a:p>
            <a:r>
              <a:rPr lang="es-MX" sz="2800" dirty="0" smtClean="0">
                <a:solidFill>
                  <a:srgbClr val="00B050"/>
                </a:solidFill>
              </a:rPr>
              <a:t>// resultado vale </a:t>
            </a:r>
            <a:r>
              <a:rPr lang="es-MX" sz="2800" b="1" dirty="0" smtClean="0">
                <a:solidFill>
                  <a:srgbClr val="00B050"/>
                </a:solidFill>
              </a:rPr>
              <a:t>9.8</a:t>
            </a:r>
          </a:p>
          <a:p>
            <a:endParaRPr lang="es-MX" sz="2800" dirty="0" smtClean="0"/>
          </a:p>
          <a:p>
            <a:r>
              <a:rPr lang="es-MX" sz="2800" dirty="0" smtClean="0"/>
              <a:t>resultado = </a:t>
            </a:r>
            <a:r>
              <a:rPr lang="es-MX" sz="2800" dirty="0" smtClean="0">
                <a:solidFill>
                  <a:srgbClr val="FFC000"/>
                </a:solidFill>
              </a:rPr>
              <a:t>49</a:t>
            </a:r>
            <a:r>
              <a:rPr lang="es-MX" sz="2800" dirty="0" smtClean="0"/>
              <a:t> </a:t>
            </a:r>
            <a:r>
              <a:rPr lang="es-MX" sz="2800" b="1" dirty="0" smtClean="0"/>
              <a:t>%</a:t>
            </a:r>
            <a:r>
              <a:rPr lang="es-MX" sz="2800" dirty="0" smtClean="0"/>
              <a:t> </a:t>
            </a:r>
            <a:r>
              <a:rPr lang="es-MX" sz="2800" dirty="0" smtClean="0">
                <a:solidFill>
                  <a:srgbClr val="FFC000"/>
                </a:solidFill>
              </a:rPr>
              <a:t>5</a:t>
            </a:r>
            <a:r>
              <a:rPr lang="es-MX" sz="2800" dirty="0" smtClean="0"/>
              <a:t>;</a:t>
            </a:r>
          </a:p>
          <a:p>
            <a:r>
              <a:rPr lang="es-MX" sz="2800" dirty="0" smtClean="0">
                <a:solidFill>
                  <a:srgbClr val="00B050"/>
                </a:solidFill>
              </a:rPr>
              <a:t>//resultado vale </a:t>
            </a:r>
            <a:r>
              <a:rPr lang="es-MX" sz="2800" b="1" dirty="0" smtClean="0">
                <a:solidFill>
                  <a:srgbClr val="00B050"/>
                </a:solidFill>
              </a:rPr>
              <a:t>4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1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B9F9-9464-4434-8070-375CB39C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C231-14F4-4A10-B1A1-4F75C150D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/>
            </a:r>
            <a:br>
              <a:rPr lang="es-AR" dirty="0"/>
            </a:br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50E9439-5CE2-4ACE-B123-BBA10E6FC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560620"/>
              </p:ext>
            </p:extLst>
          </p:nvPr>
        </p:nvGraphicFramePr>
        <p:xfrm>
          <a:off x="4375230" y="3074194"/>
          <a:ext cx="4140120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71482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2268638">
                  <a:extLst>
                    <a:ext uri="{9D8B030D-6E8A-4147-A177-3AD203B41FA5}">
                      <a16:colId xmlns:a16="http://schemas.microsoft.com/office/drawing/2014/main" val="6101251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MEMORIA RAM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3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Variable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Valor en memoria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numeroUno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u="none" dirty="0" err="1" smtClean="0"/>
                        <a:t>numeroDos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resultado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15212"/>
          <a:stretch/>
        </p:blipFill>
        <p:spPr>
          <a:xfrm>
            <a:off x="226852" y="1690689"/>
            <a:ext cx="391688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B9F9-9464-4434-8070-375CB39C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C231-14F4-4A10-B1A1-4F75C150D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/>
            </a:r>
            <a:br>
              <a:rPr lang="es-AR" dirty="0"/>
            </a:br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50E9439-5CE2-4ACE-B123-BBA10E6FCB3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375230" y="3074194"/>
          <a:ext cx="4140120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71482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2268638">
                  <a:extLst>
                    <a:ext uri="{9D8B030D-6E8A-4147-A177-3AD203B41FA5}">
                      <a16:colId xmlns:a16="http://schemas.microsoft.com/office/drawing/2014/main" val="6101251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MEMORIA RAM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3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Variable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Valor en memoria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numeroUno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u="none" dirty="0" err="1" smtClean="0"/>
                        <a:t>numeroDos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resultado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66" y="1753394"/>
            <a:ext cx="3810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2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9A37-DBDF-4837-B933-027AFFE2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2EF1-B666-4291-9DE6-ED982DA2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1559"/>
            <a:ext cx="7886700" cy="4695404"/>
          </a:xfrm>
        </p:spPr>
        <p:txBody>
          <a:bodyPr/>
          <a:lstStyle/>
          <a:p>
            <a:r>
              <a:rPr lang="es-MX" dirty="0"/>
              <a:t>Una función es un </a:t>
            </a:r>
            <a:r>
              <a:rPr lang="es-MX" dirty="0" smtClean="0"/>
              <a:t>conjunto </a:t>
            </a:r>
            <a:r>
              <a:rPr lang="es-MX" dirty="0"/>
              <a:t>de sentencias que realizan una tarea o calculan un valor.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84759"/>
            <a:ext cx="8629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8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385" y="122058"/>
            <a:ext cx="8947229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 smtClean="0"/>
              <a:t>¿Cómo escribe el profesor las llaves de la función?</a:t>
            </a:r>
            <a:endParaRPr lang="en-US" sz="3200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79" y="1133634"/>
            <a:ext cx="5845215" cy="5746700"/>
          </a:xfrm>
        </p:spPr>
      </p:pic>
    </p:spTree>
    <p:extLst>
      <p:ext uri="{BB962C8B-B14F-4D97-AF65-F5344CB8AC3E}">
        <p14:creationId xmlns:p14="http://schemas.microsoft.com/office/powerpoint/2010/main" val="186403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9A37-DBDF-4837-B933-027AFFE2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2EF1-B666-4291-9DE6-ED982DA2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9514"/>
            <a:ext cx="7886700" cy="4857449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Nosotros no declararemos funciones pero:</a:t>
            </a:r>
          </a:p>
          <a:p>
            <a:pPr lvl="1"/>
            <a:r>
              <a:rPr lang="es-MX" dirty="0" smtClean="0"/>
              <a:t>Trabajaremos adentro de una.</a:t>
            </a:r>
          </a:p>
          <a:p>
            <a:pPr lvl="1"/>
            <a:r>
              <a:rPr lang="es-MX" dirty="0" smtClean="0"/>
              <a:t>Usaremos funciones de </a:t>
            </a:r>
            <a:r>
              <a:rPr lang="es-MX" dirty="0" err="1" smtClean="0"/>
              <a:t>Javascript</a:t>
            </a:r>
            <a:r>
              <a:rPr lang="es-MX" dirty="0" smtClean="0"/>
              <a:t>.</a:t>
            </a:r>
          </a:p>
          <a:p>
            <a:pPr lvl="1"/>
            <a:endParaRPr lang="es-MX" dirty="0"/>
          </a:p>
          <a:p>
            <a:r>
              <a:rPr lang="es-MX" dirty="0" smtClean="0"/>
              <a:t>Función “</a:t>
            </a:r>
            <a:r>
              <a:rPr lang="es-MX" dirty="0" err="1" smtClean="0"/>
              <a:t>alert</a:t>
            </a:r>
            <a:r>
              <a:rPr lang="es-MX" dirty="0" smtClean="0"/>
              <a:t>()”</a:t>
            </a:r>
          </a:p>
          <a:p>
            <a:pPr lvl="1"/>
            <a:r>
              <a:rPr lang="es-MX" dirty="0" smtClean="0"/>
              <a:t>Función de </a:t>
            </a:r>
            <a:r>
              <a:rPr lang="es-MX" dirty="0" err="1" smtClean="0"/>
              <a:t>Javascript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Muestra una ventana modal en el navegador con un texto o men</a:t>
            </a:r>
            <a:r>
              <a:rPr lang="es-MX" dirty="0" smtClean="0"/>
              <a:t>saje para el usuario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Recibe como único parámetro lo que se quiera mostrar.</a:t>
            </a:r>
          </a:p>
          <a:p>
            <a:pPr lvl="1"/>
            <a:r>
              <a:rPr lang="es-MX" dirty="0" smtClean="0"/>
              <a:t>No retorna nada. </a:t>
            </a:r>
          </a:p>
          <a:p>
            <a:pPr lvl="1"/>
            <a:endParaRPr lang="es-MX" dirty="0"/>
          </a:p>
          <a:p>
            <a:pPr marL="457200" lvl="1" indent="0" algn="ctr">
              <a:buNone/>
            </a:pPr>
            <a:r>
              <a:rPr lang="es-MX" sz="4000" b="1" dirty="0" err="1">
                <a:solidFill>
                  <a:srgbClr val="FFC000"/>
                </a:solidFill>
              </a:rPr>
              <a:t>a</a:t>
            </a:r>
            <a:r>
              <a:rPr lang="es-MX" sz="4000" b="1" dirty="0" err="1" smtClean="0">
                <a:solidFill>
                  <a:srgbClr val="FFC000"/>
                </a:solidFill>
              </a:rPr>
              <a:t>lert</a:t>
            </a:r>
            <a:r>
              <a:rPr lang="es-MX" sz="4000" b="1" dirty="0" smtClean="0"/>
              <a:t>(</a:t>
            </a:r>
            <a:r>
              <a:rPr lang="es-MX" sz="4000" b="1" dirty="0" smtClean="0">
                <a:solidFill>
                  <a:schemeClr val="accent2">
                    <a:lumMod val="75000"/>
                  </a:schemeClr>
                </a:solidFill>
              </a:rPr>
              <a:t>“mensaje a mostrar”</a:t>
            </a:r>
            <a:r>
              <a:rPr lang="es-MX" sz="4000" b="1" dirty="0" smtClean="0"/>
              <a:t>);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8026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s-MX" sz="3700" dirty="0">
                <a:solidFill>
                  <a:schemeClr val="accent1"/>
                </a:solidFill>
              </a:rPr>
              <a:t>Presentación</a:t>
            </a:r>
            <a:endParaRPr lang="en-US" sz="37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1900" b="1" dirty="0"/>
              <a:t>Profesor:</a:t>
            </a:r>
            <a:r>
              <a:rPr lang="es-MX" sz="1900" dirty="0"/>
              <a:t> Mauricio Cerizza – </a:t>
            </a:r>
            <a:r>
              <a:rPr lang="es-MX" sz="1900" dirty="0">
                <a:hlinkClick r:id="rId3"/>
              </a:rPr>
              <a:t>mauriciocerizza@gmail.com</a:t>
            </a:r>
            <a:endParaRPr lang="es-MX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1900" b="1" dirty="0"/>
              <a:t>Material de estudio</a:t>
            </a:r>
            <a:r>
              <a:rPr lang="es-MX" sz="1900" dirty="0"/>
              <a:t>: github.com/</a:t>
            </a:r>
            <a:r>
              <a:rPr lang="es-MX" sz="1900" dirty="0" err="1"/>
              <a:t>mauricioCerizza</a:t>
            </a:r>
            <a:r>
              <a:rPr lang="es-MX" sz="1900" dirty="0"/>
              <a:t>/</a:t>
            </a:r>
            <a:r>
              <a:rPr lang="es-MX" sz="1900" dirty="0" err="1"/>
              <a:t>Curso_Ingreso</a:t>
            </a:r>
            <a:endParaRPr lang="es-MX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1900" b="1" dirty="0"/>
              <a:t>Páginas útiles: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sz="1900" dirty="0"/>
              <a:t>W3School: </a:t>
            </a:r>
            <a:r>
              <a:rPr lang="es-MX" sz="1900" dirty="0">
                <a:hlinkClick r:id="rId4"/>
              </a:rPr>
              <a:t>www.w3schools.com/js/</a:t>
            </a:r>
            <a:endParaRPr lang="es-MX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MX" sz="1900" dirty="0"/>
              <a:t>MDN Web </a:t>
            </a:r>
            <a:r>
              <a:rPr lang="es-MX" sz="1900" dirty="0" err="1"/>
              <a:t>Docs</a:t>
            </a:r>
            <a:r>
              <a:rPr lang="es-MX" sz="1900" dirty="0"/>
              <a:t>: </a:t>
            </a:r>
            <a:r>
              <a:rPr lang="es-MX" sz="1900" dirty="0">
                <a:hlinkClick r:id="rId5"/>
              </a:rPr>
              <a:t>www.developer.mozilla.org/es/docs/Web/JavaScript/Guide/</a:t>
            </a:r>
            <a:endParaRPr lang="es-MX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1900" dirty="0"/>
              <a:t>Nos comunicamos por </a:t>
            </a:r>
            <a:r>
              <a:rPr lang="es-MX" sz="1900" b="1" dirty="0"/>
              <a:t>SLACK: </a:t>
            </a:r>
            <a:br>
              <a:rPr lang="es-MX" sz="1900" b="1" dirty="0"/>
            </a:br>
            <a:r>
              <a:rPr lang="es-MX" sz="1900" b="1" i="1" dirty="0"/>
              <a:t>curso-ingreso.slack.com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900" b="1" dirty="0"/>
              <a:t>Clases de repaso: </a:t>
            </a:r>
            <a:r>
              <a:rPr lang="es-MX" sz="1900" dirty="0"/>
              <a:t>Sábados </a:t>
            </a:r>
            <a:r>
              <a:rPr lang="es-MX" sz="1900" dirty="0" smtClean="0"/>
              <a:t>9:00hs a 13:00hs.</a:t>
            </a:r>
            <a:endParaRPr lang="es-MX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1900" b="1" dirty="0"/>
              <a:t>Fecha Parcial: </a:t>
            </a:r>
            <a:r>
              <a:rPr lang="es-MX" sz="1900" dirty="0"/>
              <a:t>09/08 18:30hs.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900" b="1" dirty="0"/>
              <a:t>Fecha Recuperatorio: </a:t>
            </a:r>
            <a:r>
              <a:rPr lang="es-MX" sz="1900" dirty="0"/>
              <a:t>14/08 18:30hs.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306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172" y="0"/>
            <a:ext cx="9522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4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 de desarrollador</a:t>
            </a:r>
            <a:endParaRPr lang="en-US" dirty="0"/>
          </a:p>
        </p:txBody>
      </p:sp>
      <p:pic>
        <p:nvPicPr>
          <p:cNvPr id="1026" name="Picture 2" descr="Resultado de imagen para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89" y="1478292"/>
            <a:ext cx="1956420" cy="195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>
            <a:off x="2110509" y="1897949"/>
            <a:ext cx="1464047" cy="111710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712987" y="1872373"/>
            <a:ext cx="1718026" cy="11682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 smtClean="0"/>
              <a:t>F12</a:t>
            </a:r>
            <a:endParaRPr lang="en-US" b="1" dirty="0"/>
          </a:p>
        </p:txBody>
      </p:sp>
      <p:sp>
        <p:nvSpPr>
          <p:cNvPr id="7" name="Flecha derecha 6"/>
          <p:cNvSpPr/>
          <p:nvPr/>
        </p:nvSpPr>
        <p:spPr>
          <a:xfrm>
            <a:off x="5569444" y="1934001"/>
            <a:ext cx="1464047" cy="111710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7171922" y="1911880"/>
            <a:ext cx="1718026" cy="11682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PESTAÑA CONSOLE</a:t>
            </a:r>
            <a:endParaRPr lang="en-US" sz="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93539" y="3819646"/>
            <a:ext cx="8380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Sirve para </a:t>
            </a:r>
            <a:r>
              <a:rPr lang="es-MX" sz="2400" b="1" dirty="0" smtClean="0"/>
              <a:t>visualizar los errores </a:t>
            </a:r>
            <a:r>
              <a:rPr lang="es-MX" sz="2400" dirty="0" smtClean="0"/>
              <a:t>que sucedan al ejecutar el código de </a:t>
            </a:r>
            <a:r>
              <a:rPr lang="es-MX" sz="2400" dirty="0" err="1" smtClean="0"/>
              <a:t>Javascript</a:t>
            </a:r>
            <a:r>
              <a:rPr lang="es-MX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Sirve para </a:t>
            </a:r>
            <a:r>
              <a:rPr lang="es-MX" sz="2400" b="1" dirty="0" smtClean="0"/>
              <a:t>probar sentencias </a:t>
            </a:r>
            <a:r>
              <a:rPr lang="es-MX" sz="2400" dirty="0" smtClean="0"/>
              <a:t>de </a:t>
            </a:r>
            <a:r>
              <a:rPr lang="es-MX" sz="2400" dirty="0" err="1" smtClean="0"/>
              <a:t>Javascript</a:t>
            </a:r>
            <a:r>
              <a:rPr lang="es-MX" sz="2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Ya veremos otras utilidades: </a:t>
            </a:r>
            <a:r>
              <a:rPr lang="es-MX" sz="2400" dirty="0" err="1" smtClean="0"/>
              <a:t>debuggear</a:t>
            </a:r>
            <a:r>
              <a:rPr lang="es-MX" sz="2400" dirty="0" smtClean="0"/>
              <a:t>, inspeccionar </a:t>
            </a:r>
            <a:r>
              <a:rPr lang="es-MX" sz="2400" dirty="0" err="1" smtClean="0"/>
              <a:t>html</a:t>
            </a:r>
            <a:r>
              <a:rPr lang="es-MX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Con la función </a:t>
            </a:r>
            <a:r>
              <a:rPr lang="es-MX" sz="2400" b="1" i="1" dirty="0" smtClean="0"/>
              <a:t>console.log(</a:t>
            </a:r>
            <a:r>
              <a:rPr lang="es-MX" sz="2400" i="1" dirty="0" smtClean="0">
                <a:solidFill>
                  <a:srgbClr val="FF0000"/>
                </a:solidFill>
              </a:rPr>
              <a:t>“texto a mostrar”</a:t>
            </a:r>
            <a:r>
              <a:rPr lang="es-MX" sz="2400" b="1" i="1" dirty="0" smtClean="0"/>
              <a:t>)</a:t>
            </a:r>
            <a:r>
              <a:rPr lang="es-MX" sz="24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sz="2400" dirty="0" smtClean="0"/>
              <a:t>podemos escribir en la consola.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94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Escribir en la consola de desarrollador </a:t>
            </a:r>
            <a:r>
              <a:rPr lang="es-MX" b="1" i="1" dirty="0" smtClean="0"/>
              <a:t>“Hola mundo” </a:t>
            </a:r>
            <a:r>
              <a:rPr lang="es-MX" dirty="0" smtClean="0"/>
              <a:t>utilizando la función </a:t>
            </a:r>
            <a:r>
              <a:rPr lang="es-MX" b="1" i="1" dirty="0" smtClean="0"/>
              <a:t>console.log()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Escribir en la consola de desarrollador </a:t>
            </a:r>
            <a:r>
              <a:rPr lang="es-MX" b="1" i="1" dirty="0" smtClean="0"/>
              <a:t>“Hola mundo”</a:t>
            </a:r>
            <a:r>
              <a:rPr lang="es-MX" i="1" dirty="0" smtClean="0"/>
              <a:t> </a:t>
            </a:r>
            <a:r>
              <a:rPr lang="es-MX" dirty="0" smtClean="0"/>
              <a:t>utilizando la función </a:t>
            </a:r>
            <a:r>
              <a:rPr lang="es-MX" b="1" i="1" dirty="0" err="1" smtClean="0"/>
              <a:t>alert</a:t>
            </a:r>
            <a:r>
              <a:rPr lang="es-MX" b="1" i="1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22506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GITHUB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16284"/>
            <a:ext cx="7886700" cy="3961346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Es una plataforma web:</a:t>
            </a:r>
          </a:p>
          <a:p>
            <a:pPr lvl="1"/>
            <a:r>
              <a:rPr lang="es-MX" b="1" dirty="0" smtClean="0"/>
              <a:t>Almacena </a:t>
            </a:r>
            <a:r>
              <a:rPr lang="es-MX" b="1" dirty="0"/>
              <a:t>código </a:t>
            </a:r>
            <a:r>
              <a:rPr lang="es-MX" b="1" dirty="0" smtClean="0"/>
              <a:t>fuente </a:t>
            </a:r>
            <a:r>
              <a:rPr lang="es-MX" dirty="0" smtClean="0"/>
              <a:t>en la nube.</a:t>
            </a:r>
          </a:p>
          <a:p>
            <a:pPr lvl="1"/>
            <a:r>
              <a:rPr lang="es-MX" dirty="0" smtClean="0"/>
              <a:t>Utilizada para </a:t>
            </a:r>
            <a:r>
              <a:rPr lang="es-MX" b="1" dirty="0" smtClean="0"/>
              <a:t>desarrollo colaborativo</a:t>
            </a:r>
            <a:r>
              <a:rPr lang="es-MX" dirty="0" smtClean="0"/>
              <a:t>, para trabajar en equipo con otros programadores alrededor del mundo. </a:t>
            </a:r>
          </a:p>
          <a:p>
            <a:pPr lvl="1"/>
            <a:r>
              <a:rPr lang="es-MX" dirty="0" smtClean="0"/>
              <a:t>Permite alojar proyectos utilizando la </a:t>
            </a:r>
            <a:r>
              <a:rPr lang="es-MX" b="1" dirty="0" smtClean="0"/>
              <a:t>herramienta de versionado GIT</a:t>
            </a:r>
            <a:r>
              <a:rPr lang="es-MX" dirty="0" smtClean="0"/>
              <a:t>. </a:t>
            </a:r>
            <a:endParaRPr lang="es-MX" dirty="0"/>
          </a:p>
          <a:p>
            <a:pPr lvl="1"/>
            <a:endParaRPr lang="es-MX" dirty="0" smtClean="0"/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Entrar a: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(Sign Up).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Crear una cuenta (si no tienen).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Confirmar cuenta (en su mail).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Ingresar (</a:t>
            </a:r>
            <a:r>
              <a:rPr lang="es-MX" dirty="0" err="1" smtClean="0"/>
              <a:t>Sign</a:t>
            </a:r>
            <a:r>
              <a:rPr lang="es-MX" dirty="0" smtClean="0"/>
              <a:t> In).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Ir a: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github.com/mauricioCerizza/Curso_Ingreso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Hacer </a:t>
            </a:r>
            <a:r>
              <a:rPr lang="es-MX" b="1" dirty="0" err="1" smtClean="0"/>
              <a:t>fork</a:t>
            </a:r>
            <a:r>
              <a:rPr lang="es-MX" dirty="0"/>
              <a:t> </a:t>
            </a:r>
            <a:r>
              <a:rPr lang="es-MX" dirty="0" smtClean="0"/>
              <a:t>del repositorio:</a:t>
            </a:r>
          </a:p>
          <a:p>
            <a:pPr marL="514350" indent="-514350">
              <a:buFont typeface="+mj-lt"/>
              <a:buAutoNum type="arabicPeriod"/>
            </a:pPr>
            <a:endParaRPr lang="es-MX" dirty="0" smtClean="0"/>
          </a:p>
          <a:p>
            <a:pPr marL="514350" indent="-514350">
              <a:buFont typeface="+mj-lt"/>
              <a:buAutoNum type="arabicPeriod"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6" name="Grupo 5"/>
          <p:cNvGrpSpPr/>
          <p:nvPr/>
        </p:nvGrpSpPr>
        <p:grpSpPr>
          <a:xfrm>
            <a:off x="1268813" y="5618484"/>
            <a:ext cx="6606374" cy="908613"/>
            <a:chOff x="1268813" y="5722656"/>
            <a:chExt cx="6606374" cy="908613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8813" y="5722656"/>
              <a:ext cx="6606374" cy="908613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5706319" y="5722656"/>
              <a:ext cx="1863524" cy="76775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29" y="3194613"/>
            <a:ext cx="2215290" cy="184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65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GITHUB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16283"/>
            <a:ext cx="7886700" cy="4722471"/>
          </a:xfrm>
        </p:spPr>
        <p:txBody>
          <a:bodyPr>
            <a:normAutofit/>
          </a:bodyPr>
          <a:lstStyle/>
          <a:p>
            <a:pPr lvl="1"/>
            <a:endParaRPr lang="es-MX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s-MX" dirty="0" smtClean="0"/>
              <a:t>En su cuenta, ir al repositorio que </a:t>
            </a:r>
            <a:r>
              <a:rPr lang="es-MX" dirty="0" err="1" smtClean="0"/>
              <a:t>forkearon</a:t>
            </a:r>
            <a:r>
              <a:rPr lang="es-MX" dirty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s-MX" dirty="0" smtClean="0"/>
              <a:t>Descargarlo.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MX" dirty="0" smtClean="0"/>
              <a:t>Descomprimirlo.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MX" dirty="0" smtClean="0"/>
              <a:t>Entrar a la carpeta: </a:t>
            </a:r>
            <a:r>
              <a:rPr lang="es-MX" sz="2400" b="1" i="1" dirty="0" err="1" smtClean="0"/>
              <a:t>Material_de_Trabajo</a:t>
            </a:r>
            <a:r>
              <a:rPr lang="es-MX" sz="2400" b="1" i="1" dirty="0" smtClean="0"/>
              <a:t>/Ejercicios</a:t>
            </a:r>
            <a:endParaRPr lang="es-MX" b="1" i="1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s-MX" dirty="0" smtClean="0"/>
              <a:t>Doble </a:t>
            </a:r>
            <a:r>
              <a:rPr lang="es-MX" dirty="0" err="1" smtClean="0"/>
              <a:t>click</a:t>
            </a:r>
            <a:r>
              <a:rPr lang="es-MX" dirty="0" smtClean="0"/>
              <a:t> al archivo “</a:t>
            </a:r>
            <a:r>
              <a:rPr lang="es-MX" b="1" i="1" dirty="0" err="1" smtClean="0"/>
              <a:t>index</a:t>
            </a:r>
            <a:r>
              <a:rPr lang="es-MX" dirty="0" smtClean="0"/>
              <a:t>”.</a:t>
            </a:r>
          </a:p>
          <a:p>
            <a:pPr lvl="1"/>
            <a:r>
              <a:rPr lang="es-MX" dirty="0" smtClean="0"/>
              <a:t>Los temas en rojo son los que entran al examen de ingreso.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MX" dirty="0" smtClean="0"/>
              <a:t>Ir a “E/S de Datos” y entrar al “EJERCICIO 1”.</a:t>
            </a:r>
          </a:p>
          <a:p>
            <a:pPr lvl="1"/>
            <a:r>
              <a:rPr lang="es-MX" dirty="0" smtClean="0"/>
              <a:t>Ver el enunciado.</a:t>
            </a:r>
          </a:p>
          <a:p>
            <a:pPr marL="514350" indent="-514350">
              <a:buFont typeface="+mj-lt"/>
              <a:buAutoNum type="arabicPeriod" startAt="7"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10" y="107177"/>
            <a:ext cx="2215290" cy="184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50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Programación WEB</a:t>
            </a:r>
            <a:endParaRPr lang="en-US" dirty="0"/>
          </a:p>
        </p:txBody>
      </p:sp>
      <p:pic>
        <p:nvPicPr>
          <p:cNvPr id="3074" name="Picture 2" descr="https://upload.wikimedia.org/wikipedia/commons/1/1c/Cliente-Servid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87" y="2680542"/>
            <a:ext cx="7566226" cy="364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08768" y="1690689"/>
            <a:ext cx="7726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Arquitectura cliente-servidor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Nosotros vamos a trabajar del lado del cliente (navegador).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497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Programación WEB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12111"/>
            <a:ext cx="7886700" cy="5069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Archivos del lado del cliente (navegador):</a:t>
            </a:r>
            <a:endParaRPr lang="es-MX" dirty="0"/>
          </a:p>
          <a:p>
            <a:pPr lvl="1"/>
            <a:r>
              <a:rPr lang="es-MX" b="1" dirty="0" smtClean="0"/>
              <a:t>HTML:</a:t>
            </a:r>
            <a:r>
              <a:rPr lang="es-MX" dirty="0" smtClean="0"/>
              <a:t> Contiene la estructura de la página con lenguaje </a:t>
            </a:r>
            <a:r>
              <a:rPr lang="es-MX" dirty="0" err="1" smtClean="0"/>
              <a:t>html</a:t>
            </a:r>
            <a:r>
              <a:rPr lang="es-MX" dirty="0" smtClean="0"/>
              <a:t>.</a:t>
            </a:r>
          </a:p>
          <a:p>
            <a:pPr lvl="2"/>
            <a:r>
              <a:rPr lang="es-MX" dirty="0" smtClean="0"/>
              <a:t>Los elementos de los que está compuesta la página.</a:t>
            </a:r>
          </a:p>
          <a:p>
            <a:pPr lvl="1"/>
            <a:r>
              <a:rPr lang="es-MX" b="1" dirty="0" smtClean="0"/>
              <a:t>CSS:</a:t>
            </a:r>
            <a:r>
              <a:rPr lang="es-MX" dirty="0" smtClean="0"/>
              <a:t> Contiene las hojas de estilo con lenguaje CSS.</a:t>
            </a:r>
          </a:p>
          <a:p>
            <a:pPr lvl="2"/>
            <a:r>
              <a:rPr lang="es-MX" dirty="0" smtClean="0"/>
              <a:t>Dan forma, estilo, color, </a:t>
            </a:r>
            <a:r>
              <a:rPr lang="es-MX" dirty="0" err="1" smtClean="0"/>
              <a:t>etc</a:t>
            </a:r>
            <a:r>
              <a:rPr lang="es-MX" dirty="0" smtClean="0"/>
              <a:t> a la página. </a:t>
            </a:r>
          </a:p>
          <a:p>
            <a:pPr lvl="1"/>
            <a:r>
              <a:rPr lang="es-MX" b="1" dirty="0" smtClean="0"/>
              <a:t>JS: </a:t>
            </a:r>
            <a:r>
              <a:rPr lang="es-MX" dirty="0" smtClean="0"/>
              <a:t>Contiene el código </a:t>
            </a:r>
            <a:r>
              <a:rPr lang="es-MX" dirty="0" err="1" smtClean="0"/>
              <a:t>Javascript</a:t>
            </a:r>
            <a:r>
              <a:rPr lang="es-MX" dirty="0" smtClean="0"/>
              <a:t> con la lógica de programación, la funcionalidad.  </a:t>
            </a:r>
            <a:r>
              <a:rPr lang="es-MX" b="1" dirty="0" smtClean="0">
                <a:sym typeface="Wingdings" panose="05000000000000000000" pitchFamily="2" charset="2"/>
              </a:rPr>
              <a:t> ACÁ VAMOS A TRABAJAR.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0828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s-MX" dirty="0" smtClean="0"/>
              <a:t>Arrastren la carpeta que descomprimieron al </a:t>
            </a:r>
            <a:r>
              <a:rPr lang="es-MX" b="1" dirty="0" smtClean="0"/>
              <a:t>Visual Studio </a:t>
            </a:r>
            <a:r>
              <a:rPr lang="es-MX" b="1" dirty="0" err="1" smtClean="0"/>
              <a:t>Code</a:t>
            </a:r>
            <a:r>
              <a:rPr lang="es-MX" dirty="0" smtClean="0"/>
              <a:t>. (Icono arriba a la derecha)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s-MX" dirty="0" smtClean="0"/>
              <a:t>Abran </a:t>
            </a:r>
            <a:r>
              <a:rPr lang="es-MX" dirty="0"/>
              <a:t>el archivo </a:t>
            </a:r>
            <a:r>
              <a:rPr lang="es-MX" dirty="0" smtClean="0"/>
              <a:t>jsEntradaSalida-1.js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s-MX" dirty="0" smtClean="0"/>
              <a:t>Hacer el “EJERCICIO 1” de “E/S de Datos”.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s-MX" dirty="0" smtClean="0"/>
              <a:t>No se olviden </a:t>
            </a:r>
            <a:r>
              <a:rPr lang="es-MX" b="1" dirty="0" smtClean="0"/>
              <a:t>guardar los cambios (</a:t>
            </a:r>
            <a:r>
              <a:rPr lang="es-MX" b="1" dirty="0" err="1" smtClean="0"/>
              <a:t>ctrl</a:t>
            </a:r>
            <a:r>
              <a:rPr lang="es-MX" b="1" dirty="0" smtClean="0"/>
              <a:t> + S) y refrescar la página (F5) </a:t>
            </a:r>
            <a:r>
              <a:rPr lang="es-MX" b="1" u="sng" dirty="0" smtClean="0"/>
              <a:t>SIEMPRE</a:t>
            </a:r>
            <a:r>
              <a:rPr lang="es-MX" dirty="0" smtClean="0"/>
              <a:t>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s-MX" dirty="0" smtClean="0"/>
              <a:t>Apretar el botón “Mostrar”.</a:t>
            </a:r>
          </a:p>
        </p:txBody>
      </p:sp>
      <p:pic>
        <p:nvPicPr>
          <p:cNvPr id="2050" name="Picture 2" descr="Resultado de imagen para visual studio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45" y="160377"/>
            <a:ext cx="1677485" cy="167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966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9A37-DBDF-4837-B933-027AFFE2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Función </a:t>
            </a:r>
            <a:r>
              <a:rPr lang="es-AR" dirty="0" err="1" smtClean="0"/>
              <a:t>Prompt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2EF1-B666-4291-9DE6-ED982DA2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3" y="1319514"/>
            <a:ext cx="8368495" cy="503077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Función de </a:t>
            </a:r>
            <a:r>
              <a:rPr lang="es-MX" sz="2400" dirty="0" err="1" smtClean="0"/>
              <a:t>Javascript</a:t>
            </a:r>
            <a:r>
              <a:rPr lang="es-MX" sz="2400" dirty="0" smtClean="0"/>
              <a:t>.</a:t>
            </a:r>
          </a:p>
          <a:p>
            <a:r>
              <a:rPr lang="es-MX" sz="2400" dirty="0" smtClean="0"/>
              <a:t>Muestra una ventana modal en el navegador con un cuadro para ingresar texto.</a:t>
            </a:r>
          </a:p>
          <a:p>
            <a:r>
              <a:rPr lang="es-MX" sz="2400" u="sng" dirty="0" smtClean="0"/>
              <a:t>Recibe</a:t>
            </a:r>
            <a:r>
              <a:rPr lang="es-MX" sz="2400" dirty="0" smtClean="0"/>
              <a:t> como parámetro un mensaje para indicarle al usuario qué información debe ingresar. </a:t>
            </a:r>
          </a:p>
          <a:p>
            <a:r>
              <a:rPr lang="es-MX" sz="2400" u="sng" dirty="0" smtClean="0"/>
              <a:t>Retorna</a:t>
            </a:r>
            <a:r>
              <a:rPr lang="es-MX" sz="2400" dirty="0" smtClean="0"/>
              <a:t> el texto ingresado por el usuario, este dato </a:t>
            </a:r>
            <a:r>
              <a:rPr lang="es-MX" sz="2400" b="1" dirty="0" smtClean="0"/>
              <a:t>deberá ser almacenado en una variable </a:t>
            </a:r>
            <a:r>
              <a:rPr lang="es-MX" sz="2400" dirty="0" smtClean="0"/>
              <a:t>o se perderá.</a:t>
            </a:r>
          </a:p>
          <a:p>
            <a:pPr marL="457200" lvl="1" indent="0" algn="ctr">
              <a:buNone/>
            </a:pPr>
            <a:r>
              <a:rPr lang="es-MX" sz="2800" b="1" i="1" dirty="0" err="1" smtClean="0">
                <a:solidFill>
                  <a:srgbClr val="0070C0"/>
                </a:solidFill>
              </a:rPr>
              <a:t>var</a:t>
            </a:r>
            <a:r>
              <a:rPr lang="es-MX" sz="2800" b="1" i="1" dirty="0" smtClean="0">
                <a:solidFill>
                  <a:srgbClr val="FFC000"/>
                </a:solidFill>
              </a:rPr>
              <a:t> </a:t>
            </a:r>
            <a:r>
              <a:rPr lang="es-MX" sz="2800" b="1" i="1" dirty="0" smtClean="0"/>
              <a:t>nombre =</a:t>
            </a:r>
            <a:r>
              <a:rPr lang="es-MX" sz="2800" b="1" i="1" dirty="0" smtClean="0">
                <a:solidFill>
                  <a:srgbClr val="FFC000"/>
                </a:solidFill>
              </a:rPr>
              <a:t> </a:t>
            </a:r>
            <a:r>
              <a:rPr lang="es-MX" sz="2800" b="1" i="1" dirty="0" err="1" smtClean="0">
                <a:solidFill>
                  <a:srgbClr val="FFC000"/>
                </a:solidFill>
              </a:rPr>
              <a:t>prompt</a:t>
            </a:r>
            <a:r>
              <a:rPr lang="es-MX" sz="2800" b="1" i="1" dirty="0" smtClean="0"/>
              <a:t>(</a:t>
            </a:r>
            <a:r>
              <a:rPr lang="es-MX" sz="2800" b="1" i="1" dirty="0" smtClean="0">
                <a:solidFill>
                  <a:schemeClr val="accent2">
                    <a:lumMod val="75000"/>
                  </a:schemeClr>
                </a:solidFill>
              </a:rPr>
              <a:t>“Ingrese su nombre:”</a:t>
            </a:r>
            <a:r>
              <a:rPr lang="es-MX" sz="2800" b="1" i="1" dirty="0" smtClean="0"/>
              <a:t>);</a:t>
            </a:r>
            <a:endParaRPr lang="en-US" sz="2800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4731034"/>
            <a:ext cx="41529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179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MX" sz="6000" dirty="0" smtClean="0"/>
          </a:p>
          <a:p>
            <a:pPr marL="0" indent="0" algn="ctr">
              <a:buNone/>
            </a:pPr>
            <a:endParaRPr lang="es-MX" sz="6000" dirty="0"/>
          </a:p>
          <a:p>
            <a:pPr marL="0" indent="0" algn="ctr">
              <a:buNone/>
            </a:pPr>
            <a:r>
              <a:rPr lang="es-MX" sz="6000" dirty="0" smtClean="0"/>
              <a:t>EJERCICIO 2</a:t>
            </a:r>
          </a:p>
        </p:txBody>
      </p:sp>
      <p:pic>
        <p:nvPicPr>
          <p:cNvPr id="2050" name="Picture 2" descr="Resultado de imagen para visual studio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45" y="160377"/>
            <a:ext cx="1677485" cy="167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39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Programar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3B4E430-2ED4-4D7D-BAD7-43B47DB28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08819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3277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Modelo de Objetos del Documento (DOM)</a:t>
            </a:r>
            <a:endParaRPr lang="en-U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Es el programa base sobre el que se construyen los documentos HTML.</a:t>
            </a:r>
          </a:p>
          <a:p>
            <a:r>
              <a:rPr lang="es-MX" dirty="0" smtClean="0"/>
              <a:t>Define la estructura lógica de los documentos.</a:t>
            </a:r>
          </a:p>
          <a:p>
            <a:r>
              <a:rPr lang="es-MX" dirty="0" smtClean="0"/>
              <a:t>Define el modo en el que se accede y se manipula un documento.</a:t>
            </a:r>
          </a:p>
          <a:p>
            <a:r>
              <a:rPr lang="es-MX" dirty="0"/>
              <a:t>Todos los navegadores y otras aplicaciones que quieran mostrar documentos </a:t>
            </a:r>
            <a:r>
              <a:rPr lang="es-MX" dirty="0" smtClean="0"/>
              <a:t>HTML deben </a:t>
            </a:r>
            <a:r>
              <a:rPr lang="es-MX" dirty="0"/>
              <a:t>tener este programa </a:t>
            </a:r>
            <a:r>
              <a:rPr lang="es-MX" dirty="0" smtClean="0"/>
              <a:t>base.</a:t>
            </a:r>
          </a:p>
          <a:p>
            <a:r>
              <a:rPr lang="es-MX" dirty="0"/>
              <a:t>Con el Modelo de Objetos del Documento los programadores pueden construir documentos, navegar por su estructura, y añadir, modificar o eliminar elementos y </a:t>
            </a:r>
            <a:r>
              <a:rPr lang="es-MX" dirty="0" smtClean="0"/>
              <a:t>contenido.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56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Modelo de Objetos del Documento (DOM)</a:t>
            </a:r>
            <a:endParaRPr lang="en-U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202365"/>
          </a:xfrm>
        </p:spPr>
        <p:txBody>
          <a:bodyPr>
            <a:normAutofit/>
          </a:bodyPr>
          <a:lstStyle/>
          <a:p>
            <a:r>
              <a:rPr lang="es-MX" sz="2400" dirty="0"/>
              <a:t>En el DOM los documentos tienen una estructura parecida a un </a:t>
            </a:r>
            <a:r>
              <a:rPr lang="es-MX" sz="2400" dirty="0" smtClean="0"/>
              <a:t>árbol, </a:t>
            </a:r>
            <a:r>
              <a:rPr lang="es-MX" sz="2400" dirty="0"/>
              <a:t>creando una estructura </a:t>
            </a:r>
            <a:r>
              <a:rPr lang="es-MX" sz="2400" dirty="0" smtClean="0"/>
              <a:t>jerárquica </a:t>
            </a:r>
            <a:r>
              <a:rPr lang="es-MX" sz="2400" dirty="0"/>
              <a:t>en la que de un objeto principal pueden depender varios secundarios. </a:t>
            </a:r>
            <a:endParaRPr lang="es-MX" sz="2400" dirty="0" smtClean="0"/>
          </a:p>
          <a:p>
            <a:r>
              <a:rPr lang="es-MX" sz="2400" dirty="0" smtClean="0"/>
              <a:t>Esto </a:t>
            </a:r>
            <a:r>
              <a:rPr lang="es-MX" sz="2400" dirty="0"/>
              <a:t>se ve claramente en la </a:t>
            </a:r>
            <a:r>
              <a:rPr lang="es-MX" sz="2400" dirty="0" smtClean="0"/>
              <a:t>estructura </a:t>
            </a:r>
            <a:r>
              <a:rPr lang="es-MX" sz="2400" dirty="0"/>
              <a:t>que tiene la página de HTML, la cual consta de etiquetas </a:t>
            </a:r>
            <a:r>
              <a:rPr lang="es-MX" sz="2400" dirty="0" smtClean="0"/>
              <a:t>anidadas.</a:t>
            </a:r>
            <a:endParaRPr lang="en-US" sz="2400" dirty="0"/>
          </a:p>
        </p:txBody>
      </p:sp>
      <p:pic>
        <p:nvPicPr>
          <p:cNvPr id="5" name="Picture 2" descr="Arbol del 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213" y="3893054"/>
            <a:ext cx="3713137" cy="249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93054"/>
            <a:ext cx="37909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96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 err="1" smtClean="0"/>
              <a:t>document</a:t>
            </a:r>
            <a:r>
              <a:rPr lang="es-MX" sz="3200" dirty="0" smtClean="0"/>
              <a:t>, </a:t>
            </a:r>
            <a:r>
              <a:rPr lang="es-MX" sz="3200" dirty="0" err="1" smtClean="0"/>
              <a:t>getElementById</a:t>
            </a:r>
            <a:r>
              <a:rPr lang="es-MX" sz="3200" dirty="0" smtClean="0"/>
              <a:t> y </a:t>
            </a:r>
            <a:r>
              <a:rPr lang="es-MX" sz="3200" dirty="0" err="1" smtClean="0"/>
              <a:t>value</a:t>
            </a:r>
            <a:endParaRPr lang="en-U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281848"/>
          </a:xfrm>
        </p:spPr>
        <p:txBody>
          <a:bodyPr>
            <a:normAutofit fontScale="92500" lnSpcReduction="10000"/>
          </a:bodyPr>
          <a:lstStyle/>
          <a:p>
            <a:r>
              <a:rPr lang="es-MX" sz="2400" dirty="0" smtClean="0"/>
              <a:t>La </a:t>
            </a:r>
            <a:r>
              <a:rPr lang="es-MX" sz="2400" dirty="0"/>
              <a:t>interfaz </a:t>
            </a:r>
            <a:r>
              <a:rPr lang="es-MX" sz="2400" b="1" dirty="0" err="1" smtClean="0"/>
              <a:t>document</a:t>
            </a:r>
            <a:r>
              <a:rPr lang="es-MX" sz="2400" dirty="0" smtClean="0"/>
              <a:t> sirve </a:t>
            </a:r>
            <a:r>
              <a:rPr lang="es-MX" sz="2400" dirty="0"/>
              <a:t>como punto de entrada al contenido de la página </a:t>
            </a:r>
            <a:r>
              <a:rPr lang="es-MX" sz="2400" dirty="0" smtClean="0"/>
              <a:t>(el árbol </a:t>
            </a:r>
            <a:r>
              <a:rPr lang="es-MX" sz="2400" dirty="0"/>
              <a:t>DOM</a:t>
            </a:r>
            <a:r>
              <a:rPr lang="es-MX" sz="2400" dirty="0" smtClean="0"/>
              <a:t>).</a:t>
            </a:r>
          </a:p>
          <a:p>
            <a:r>
              <a:rPr lang="es-MX" sz="2400" dirty="0" smtClean="0"/>
              <a:t>Expone la función </a:t>
            </a:r>
            <a:r>
              <a:rPr lang="es-MX" sz="2400" b="1" i="1" dirty="0" smtClean="0"/>
              <a:t>“</a:t>
            </a:r>
            <a:r>
              <a:rPr lang="es-MX" sz="2400" b="1" i="1" dirty="0" err="1" smtClean="0"/>
              <a:t>getElementById</a:t>
            </a:r>
            <a:r>
              <a:rPr lang="es-MX" sz="2400" b="1" i="1" dirty="0" smtClean="0"/>
              <a:t>” </a:t>
            </a:r>
            <a:r>
              <a:rPr lang="es-MX" sz="2400" dirty="0" smtClean="0"/>
              <a:t>la cuál </a:t>
            </a:r>
            <a:r>
              <a:rPr lang="es-MX" sz="2400" u="sng" dirty="0" smtClean="0"/>
              <a:t>retornará </a:t>
            </a:r>
            <a:r>
              <a:rPr lang="es-MX" sz="2400" b="1" u="sng" dirty="0" smtClean="0"/>
              <a:t>un</a:t>
            </a:r>
            <a:r>
              <a:rPr lang="es-MX" sz="2400" u="sng" dirty="0" smtClean="0"/>
              <a:t> elemento del DOM</a:t>
            </a:r>
            <a:r>
              <a:rPr lang="es-MX" sz="2400" dirty="0" smtClean="0"/>
              <a:t> que tenga el ID que se pase por parámetro a la función. </a:t>
            </a:r>
          </a:p>
          <a:p>
            <a:pPr lvl="1"/>
            <a:r>
              <a:rPr lang="es-MX" sz="2000" dirty="0" smtClean="0"/>
              <a:t>Cada elemento HTML sólo puede tener un ID y debe ser único. </a:t>
            </a:r>
          </a:p>
          <a:p>
            <a:pPr lvl="1"/>
            <a:r>
              <a:rPr lang="es-MX" sz="2000" dirty="0" smtClean="0"/>
              <a:t>Buscar la propiedad “id” en la etiqueta </a:t>
            </a:r>
            <a:r>
              <a:rPr lang="es-MX" sz="2000" dirty="0" err="1" smtClean="0"/>
              <a:t>html</a:t>
            </a:r>
            <a:r>
              <a:rPr lang="es-MX" sz="2000" dirty="0" smtClean="0"/>
              <a:t>.</a:t>
            </a:r>
          </a:p>
          <a:p>
            <a:r>
              <a:rPr lang="es-MX" sz="2400" dirty="0" smtClean="0"/>
              <a:t>Una vez obtenido el elemento deseado, se utilizará la propiedad </a:t>
            </a:r>
            <a:r>
              <a:rPr lang="es-MX" sz="2400" b="1" i="1" dirty="0" smtClean="0"/>
              <a:t>“</a:t>
            </a:r>
            <a:r>
              <a:rPr lang="es-MX" sz="2400" b="1" i="1" dirty="0" err="1" smtClean="0"/>
              <a:t>value</a:t>
            </a:r>
            <a:r>
              <a:rPr lang="es-MX" sz="2400" b="1" i="1" dirty="0" smtClean="0"/>
              <a:t>” </a:t>
            </a:r>
            <a:r>
              <a:rPr lang="es-MX" sz="2400" dirty="0" smtClean="0"/>
              <a:t>del mismo para </a:t>
            </a:r>
            <a:r>
              <a:rPr lang="es-MX" sz="2400" b="1" u="sng" dirty="0" smtClean="0"/>
              <a:t>leer o escribir</a:t>
            </a:r>
            <a:r>
              <a:rPr lang="es-MX" sz="2400" dirty="0" smtClean="0"/>
              <a:t> el valor del mismo. </a:t>
            </a:r>
          </a:p>
          <a:p>
            <a:pPr lvl="1"/>
            <a:r>
              <a:rPr lang="es-MX" sz="2000" dirty="0" smtClean="0"/>
              <a:t>A la izquierda del operador de </a:t>
            </a:r>
            <a:r>
              <a:rPr lang="es-MX" sz="2000" dirty="0" err="1" smtClean="0"/>
              <a:t>asginación</a:t>
            </a:r>
            <a:r>
              <a:rPr lang="es-MX" sz="2000" dirty="0" smtClean="0"/>
              <a:t>, se lee.</a:t>
            </a:r>
          </a:p>
          <a:p>
            <a:pPr lvl="1"/>
            <a:r>
              <a:rPr lang="es-MX" sz="2000" dirty="0" smtClean="0"/>
              <a:t>A la derecha del operador de asignación, se escribe.</a:t>
            </a:r>
          </a:p>
          <a:p>
            <a:pPr lvl="1"/>
            <a:endParaRPr lang="es-MX" sz="2000" dirty="0"/>
          </a:p>
          <a:p>
            <a:pPr marL="457200" lvl="1" indent="0">
              <a:buNone/>
            </a:pPr>
            <a:r>
              <a:rPr lang="es-MX" sz="2600" b="1" i="1" dirty="0" err="1">
                <a:solidFill>
                  <a:srgbClr val="0070C0"/>
                </a:solidFill>
              </a:rPr>
              <a:t>d</a:t>
            </a:r>
            <a:r>
              <a:rPr lang="es-MX" sz="2600" b="1" i="1" dirty="0" err="1" smtClean="0">
                <a:solidFill>
                  <a:srgbClr val="0070C0"/>
                </a:solidFill>
              </a:rPr>
              <a:t>ocument</a:t>
            </a:r>
            <a:r>
              <a:rPr lang="es-MX" sz="2600" b="1" i="1" dirty="0" err="1" smtClean="0"/>
              <a:t>.</a:t>
            </a:r>
            <a:r>
              <a:rPr lang="es-MX" sz="2600" b="1" i="1" dirty="0" err="1" smtClean="0">
                <a:solidFill>
                  <a:srgbClr val="FFC000"/>
                </a:solidFill>
              </a:rPr>
              <a:t>getElementById</a:t>
            </a:r>
            <a:r>
              <a:rPr lang="es-MX" sz="2600" b="1" i="1" dirty="0" smtClean="0"/>
              <a:t>(</a:t>
            </a:r>
            <a:r>
              <a:rPr lang="es-MX" sz="2600" b="1" i="1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s-MX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idDelElemento</a:t>
            </a:r>
            <a:r>
              <a:rPr lang="es-MX" sz="2600" b="1" i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s-MX" sz="2600" b="1" i="1" dirty="0" smtClean="0"/>
              <a:t>).</a:t>
            </a:r>
            <a:r>
              <a:rPr lang="es-MX" sz="2600" b="1" i="1" dirty="0" err="1" smtClean="0">
                <a:solidFill>
                  <a:srgbClr val="0070C0"/>
                </a:solidFill>
              </a:rPr>
              <a:t>value</a:t>
            </a:r>
            <a:endParaRPr lang="es-MX" sz="26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90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137" y="191443"/>
            <a:ext cx="7886700" cy="1325563"/>
          </a:xfrm>
        </p:spPr>
        <p:txBody>
          <a:bodyPr>
            <a:normAutofit/>
          </a:bodyPr>
          <a:lstStyle/>
          <a:p>
            <a:r>
              <a:rPr lang="es-MX" sz="3200" dirty="0" smtClean="0"/>
              <a:t>Obtener ID de elemento HTML</a:t>
            </a:r>
            <a:endParaRPr lang="en-US" sz="3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798597"/>
            <a:ext cx="7953375" cy="437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0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137" y="0"/>
            <a:ext cx="7886700" cy="1325563"/>
          </a:xfrm>
        </p:spPr>
        <p:txBody>
          <a:bodyPr>
            <a:normAutofit/>
          </a:bodyPr>
          <a:lstStyle/>
          <a:p>
            <a:r>
              <a:rPr lang="es-MX" sz="3200" dirty="0" smtClean="0"/>
              <a:t>Obtener ID de elemento HTML</a:t>
            </a:r>
            <a:endParaRPr lang="en-US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925286"/>
            <a:ext cx="4343400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50" y="3272641"/>
            <a:ext cx="6096000" cy="3438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7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137" y="29398"/>
            <a:ext cx="7886700" cy="1325563"/>
          </a:xfrm>
        </p:spPr>
        <p:txBody>
          <a:bodyPr>
            <a:normAutofit/>
          </a:bodyPr>
          <a:lstStyle/>
          <a:p>
            <a:r>
              <a:rPr lang="es-MX" sz="3200" dirty="0" err="1" smtClean="0"/>
              <a:t>document</a:t>
            </a:r>
            <a:r>
              <a:rPr lang="es-MX" sz="3200" dirty="0" smtClean="0"/>
              <a:t>, </a:t>
            </a:r>
            <a:r>
              <a:rPr lang="es-MX" sz="3200" dirty="0" err="1" smtClean="0"/>
              <a:t>getElementById</a:t>
            </a:r>
            <a:r>
              <a:rPr lang="es-MX" sz="3200" dirty="0" smtClean="0"/>
              <a:t> y </a:t>
            </a:r>
            <a:r>
              <a:rPr lang="es-MX" sz="3200" dirty="0" err="1" smtClean="0"/>
              <a:t>value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961"/>
            <a:ext cx="9324975" cy="14859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21" y="2995584"/>
            <a:ext cx="7472362" cy="18237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06" y="4974071"/>
            <a:ext cx="7472362" cy="188392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342928" y="1875099"/>
            <a:ext cx="1597306" cy="335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MX" sz="6000" dirty="0" smtClean="0"/>
          </a:p>
          <a:p>
            <a:pPr marL="0" indent="0" algn="ctr">
              <a:buNone/>
            </a:pPr>
            <a:endParaRPr lang="es-MX" sz="6000" dirty="0"/>
          </a:p>
          <a:p>
            <a:pPr marL="0" indent="0" algn="ctr">
              <a:buNone/>
            </a:pPr>
            <a:r>
              <a:rPr lang="es-MX" sz="6000" dirty="0" smtClean="0"/>
              <a:t>EJERCICIOS 3 a 5</a:t>
            </a:r>
          </a:p>
        </p:txBody>
      </p:sp>
      <p:pic>
        <p:nvPicPr>
          <p:cNvPr id="2050" name="Picture 2" descr="Resultado de imagen para visual studio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45" y="160377"/>
            <a:ext cx="1677485" cy="167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26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¿Qué pasa si sumamos lo que nos devuelven los métodos de entrada?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98" y="1690689"/>
            <a:ext cx="4123403" cy="4955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563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Convertir </a:t>
            </a:r>
            <a:r>
              <a:rPr lang="es-MX" dirty="0" err="1" smtClean="0"/>
              <a:t>strings</a:t>
            </a:r>
            <a:r>
              <a:rPr lang="es-MX" dirty="0" smtClean="0"/>
              <a:t> a </a:t>
            </a:r>
            <a:r>
              <a:rPr lang="es-MX" dirty="0" err="1" smtClean="0"/>
              <a:t>number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Los métodos de entrada (</a:t>
            </a:r>
            <a:r>
              <a:rPr lang="es-MX" dirty="0" err="1" smtClean="0"/>
              <a:t>prompt</a:t>
            </a:r>
            <a:r>
              <a:rPr lang="es-MX" dirty="0" smtClean="0"/>
              <a:t> y </a:t>
            </a:r>
            <a:r>
              <a:rPr lang="es-MX" dirty="0" err="1" smtClean="0"/>
              <a:t>getElementById</a:t>
            </a:r>
            <a:r>
              <a:rPr lang="es-MX" dirty="0" smtClean="0"/>
              <a:t>) devuelven valores de tipo </a:t>
            </a:r>
            <a:r>
              <a:rPr lang="es-MX" b="1" dirty="0" err="1" smtClean="0"/>
              <a:t>string</a:t>
            </a:r>
            <a:r>
              <a:rPr lang="es-MX" dirty="0" smtClean="0"/>
              <a:t>, es decir, texto.</a:t>
            </a:r>
          </a:p>
          <a:p>
            <a:r>
              <a:rPr lang="es-MX" dirty="0" smtClean="0"/>
              <a:t>Los operadores aritméticos sólo pueden usarse con valores numéricos (</a:t>
            </a:r>
            <a:r>
              <a:rPr lang="es-MX" b="1" dirty="0" err="1" smtClean="0"/>
              <a:t>number</a:t>
            </a:r>
            <a:r>
              <a:rPr lang="es-MX" dirty="0" smtClean="0"/>
              <a:t>). </a:t>
            </a:r>
          </a:p>
          <a:p>
            <a:r>
              <a:rPr lang="es-MX" dirty="0" smtClean="0"/>
              <a:t>Se debe </a:t>
            </a:r>
            <a:r>
              <a:rPr lang="es-MX" u="sng" dirty="0" smtClean="0"/>
              <a:t>convertir el tipo</a:t>
            </a:r>
            <a:r>
              <a:rPr lang="es-MX" dirty="0" smtClean="0"/>
              <a:t> </a:t>
            </a:r>
            <a:r>
              <a:rPr lang="es-MX" b="1" dirty="0" err="1" smtClean="0"/>
              <a:t>string</a:t>
            </a:r>
            <a:r>
              <a:rPr lang="es-MX" dirty="0" smtClean="0"/>
              <a:t> a </a:t>
            </a:r>
            <a:r>
              <a:rPr lang="es-MX" b="1" dirty="0" err="1" smtClean="0"/>
              <a:t>number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b="1" i="1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s-MX" b="1" i="1" dirty="0">
                <a:solidFill>
                  <a:schemeClr val="accent2">
                    <a:lumMod val="75000"/>
                  </a:schemeClr>
                </a:solidFill>
              </a:rPr>
              <a:t>5”</a:t>
            </a:r>
            <a:r>
              <a:rPr lang="es-MX" b="1" i="1" dirty="0"/>
              <a:t> </a:t>
            </a:r>
            <a:r>
              <a:rPr lang="es-MX" b="1" i="1" dirty="0" smtClean="0"/>
              <a:t>-&gt; </a:t>
            </a:r>
            <a:r>
              <a:rPr lang="es-MX" i="1" dirty="0" smtClean="0"/>
              <a:t>Es de tipo </a:t>
            </a:r>
            <a:r>
              <a:rPr lang="es-MX" b="1" i="1" dirty="0" err="1" smtClean="0"/>
              <a:t>string</a:t>
            </a:r>
            <a:r>
              <a:rPr lang="es-MX" i="1" dirty="0" smtClean="0"/>
              <a:t> y el valor es </a:t>
            </a:r>
            <a:r>
              <a:rPr lang="es-MX" b="1" i="1" dirty="0" smtClean="0"/>
              <a:t>5</a:t>
            </a:r>
            <a:r>
              <a:rPr lang="es-MX" i="1" dirty="0" smtClean="0"/>
              <a:t>.</a:t>
            </a:r>
          </a:p>
          <a:p>
            <a:pPr marL="0" indent="0">
              <a:buNone/>
            </a:pPr>
            <a:r>
              <a:rPr lang="es-MX" b="1" i="1" dirty="0" smtClean="0"/>
              <a:t>	</a:t>
            </a:r>
            <a:r>
              <a:rPr lang="es-MX" b="1" i="1" dirty="0" smtClean="0">
                <a:solidFill>
                  <a:srgbClr val="00B050"/>
                </a:solidFill>
              </a:rPr>
              <a:t>5</a:t>
            </a:r>
            <a:r>
              <a:rPr lang="es-MX" b="1" i="1" dirty="0" smtClean="0"/>
              <a:t> -&gt; </a:t>
            </a:r>
            <a:r>
              <a:rPr lang="es-MX" i="1" dirty="0" smtClean="0"/>
              <a:t>Es de tipo </a:t>
            </a:r>
            <a:r>
              <a:rPr lang="es-MX" b="1" i="1" dirty="0" err="1" smtClean="0"/>
              <a:t>number</a:t>
            </a:r>
            <a:r>
              <a:rPr lang="es-MX" i="1" dirty="0" smtClean="0"/>
              <a:t> y el valor es </a:t>
            </a:r>
            <a:r>
              <a:rPr lang="es-MX" b="1" i="1" dirty="0" smtClean="0"/>
              <a:t>5</a:t>
            </a:r>
            <a:r>
              <a:rPr lang="es-MX" i="1" dirty="0" smtClean="0"/>
              <a:t>.</a:t>
            </a:r>
          </a:p>
          <a:p>
            <a:pPr marL="0" indent="0">
              <a:buNone/>
            </a:pPr>
            <a:r>
              <a:rPr lang="es-MX" b="1" i="1" dirty="0" smtClean="0"/>
              <a:t>	</a:t>
            </a:r>
            <a:r>
              <a:rPr lang="es-MX" b="1" i="1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s-MX" b="1" i="1" dirty="0">
                <a:solidFill>
                  <a:schemeClr val="accent2">
                    <a:lumMod val="75000"/>
                  </a:schemeClr>
                </a:solidFill>
              </a:rPr>
              <a:t>5”</a:t>
            </a:r>
            <a:r>
              <a:rPr lang="es-MX" b="1" i="1" dirty="0"/>
              <a:t> + </a:t>
            </a:r>
            <a:r>
              <a:rPr lang="es-MX" b="1" i="1" dirty="0">
                <a:solidFill>
                  <a:schemeClr val="accent2">
                    <a:lumMod val="75000"/>
                  </a:schemeClr>
                </a:solidFill>
              </a:rPr>
              <a:t>“5”</a:t>
            </a:r>
            <a:r>
              <a:rPr lang="es-MX" b="1" i="1" dirty="0"/>
              <a:t> </a:t>
            </a:r>
            <a:r>
              <a:rPr lang="es-MX" b="1" i="1" dirty="0" smtClean="0"/>
              <a:t>-&gt; </a:t>
            </a:r>
            <a:r>
              <a:rPr lang="es-MX" b="1" i="1" dirty="0" smtClean="0">
                <a:solidFill>
                  <a:schemeClr val="accent2">
                    <a:lumMod val="75000"/>
                  </a:schemeClr>
                </a:solidFill>
              </a:rPr>
              <a:t>“55” </a:t>
            </a:r>
            <a:r>
              <a:rPr lang="es-MX" b="1" i="1" dirty="0" smtClean="0"/>
              <a:t>(Concatena)</a:t>
            </a:r>
          </a:p>
          <a:p>
            <a:pPr marL="0" indent="0">
              <a:buNone/>
            </a:pPr>
            <a:r>
              <a:rPr lang="es-MX" b="1" i="1" dirty="0" smtClean="0"/>
              <a:t>	</a:t>
            </a:r>
            <a:r>
              <a:rPr lang="es-MX" b="1" i="1" dirty="0" smtClean="0">
                <a:solidFill>
                  <a:srgbClr val="00B050"/>
                </a:solidFill>
              </a:rPr>
              <a:t>5</a:t>
            </a:r>
            <a:r>
              <a:rPr lang="es-MX" b="1" i="1" dirty="0" smtClean="0"/>
              <a:t> </a:t>
            </a:r>
            <a:r>
              <a:rPr lang="es-MX" b="1" i="1" dirty="0"/>
              <a:t>+ </a:t>
            </a:r>
            <a:r>
              <a:rPr lang="es-MX" b="1" i="1" dirty="0">
                <a:solidFill>
                  <a:srgbClr val="00B050"/>
                </a:solidFill>
              </a:rPr>
              <a:t>5</a:t>
            </a:r>
            <a:r>
              <a:rPr lang="es-MX" b="1" i="1" dirty="0"/>
              <a:t> </a:t>
            </a:r>
            <a:r>
              <a:rPr lang="es-MX" b="1" i="1" dirty="0" smtClean="0"/>
              <a:t>-&gt; </a:t>
            </a:r>
            <a:r>
              <a:rPr lang="es-MX" b="1" i="1" dirty="0" smtClean="0">
                <a:solidFill>
                  <a:srgbClr val="00B050"/>
                </a:solidFill>
              </a:rPr>
              <a:t>10 </a:t>
            </a:r>
            <a:r>
              <a:rPr lang="es-MX" b="1" i="1" dirty="0" smtClean="0"/>
              <a:t>(Suma)</a:t>
            </a:r>
          </a:p>
        </p:txBody>
      </p:sp>
    </p:spTree>
    <p:extLst>
      <p:ext uri="{BB962C8B-B14F-4D97-AF65-F5344CB8AC3E}">
        <p14:creationId xmlns:p14="http://schemas.microsoft.com/office/powerpoint/2010/main" val="2114337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Convertir </a:t>
            </a:r>
            <a:r>
              <a:rPr lang="es-MX" dirty="0" err="1" smtClean="0"/>
              <a:t>strings</a:t>
            </a:r>
            <a:r>
              <a:rPr lang="es-MX" dirty="0" smtClean="0"/>
              <a:t> a </a:t>
            </a:r>
            <a:r>
              <a:rPr lang="es-MX" dirty="0" err="1" smtClean="0"/>
              <a:t>number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35261"/>
            <a:ext cx="7886700" cy="4741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Para esto se utilizan funciones de </a:t>
            </a:r>
            <a:r>
              <a:rPr lang="es-MX" dirty="0" err="1" smtClean="0"/>
              <a:t>Javascript</a:t>
            </a:r>
            <a:r>
              <a:rPr lang="es-MX" dirty="0"/>
              <a:t>:</a:t>
            </a:r>
            <a:endParaRPr lang="es-MX" dirty="0" smtClean="0"/>
          </a:p>
          <a:p>
            <a:r>
              <a:rPr lang="es-MX" b="1" dirty="0" err="1" smtClean="0"/>
              <a:t>parseInt</a:t>
            </a:r>
            <a:r>
              <a:rPr lang="es-MX" b="1" dirty="0" smtClean="0"/>
              <a:t>()</a:t>
            </a:r>
            <a:r>
              <a:rPr lang="es-MX" dirty="0" smtClean="0"/>
              <a:t>: </a:t>
            </a:r>
          </a:p>
          <a:p>
            <a:pPr lvl="1"/>
            <a:r>
              <a:rPr lang="es-MX" dirty="0" smtClean="0"/>
              <a:t>Recibe un número de tipo </a:t>
            </a:r>
            <a:r>
              <a:rPr lang="es-MX" dirty="0" err="1" smtClean="0"/>
              <a:t>string</a:t>
            </a:r>
            <a:r>
              <a:rPr lang="es-MX" dirty="0" smtClean="0"/>
              <a:t> a convertir y devuelve el mismo número con tipo </a:t>
            </a:r>
            <a:r>
              <a:rPr lang="es-MX" dirty="0" err="1" smtClean="0"/>
              <a:t>number</a:t>
            </a:r>
            <a:r>
              <a:rPr lang="es-MX" dirty="0" smtClean="0"/>
              <a:t>. </a:t>
            </a:r>
          </a:p>
          <a:p>
            <a:pPr lvl="1"/>
            <a:r>
              <a:rPr lang="es-MX" dirty="0" smtClean="0"/>
              <a:t>No tiene en cuenta lo que sigue a la coma decimal, es decir, devuelve valores enteros.</a:t>
            </a:r>
          </a:p>
          <a:p>
            <a:pPr lvl="1"/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70" y="4043971"/>
            <a:ext cx="5672259" cy="25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3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385" y="122058"/>
            <a:ext cx="8947229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 smtClean="0"/>
              <a:t>¿Qué es una computadora?</a:t>
            </a:r>
            <a:endParaRPr lang="en-US" sz="3200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7" y="944300"/>
            <a:ext cx="7633504" cy="5650776"/>
          </a:xfrm>
        </p:spPr>
      </p:pic>
    </p:spTree>
    <p:extLst>
      <p:ext uri="{BB962C8B-B14F-4D97-AF65-F5344CB8AC3E}">
        <p14:creationId xmlns:p14="http://schemas.microsoft.com/office/powerpoint/2010/main" val="9515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Convertir </a:t>
            </a:r>
            <a:r>
              <a:rPr lang="es-MX" dirty="0" err="1" smtClean="0"/>
              <a:t>strings</a:t>
            </a:r>
            <a:r>
              <a:rPr lang="es-MX" dirty="0" smtClean="0"/>
              <a:t> a </a:t>
            </a:r>
            <a:r>
              <a:rPr lang="es-MX" dirty="0" err="1" smtClean="0"/>
              <a:t>number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6994" y="1331089"/>
            <a:ext cx="7886700" cy="4741702"/>
          </a:xfrm>
        </p:spPr>
        <p:txBody>
          <a:bodyPr>
            <a:normAutofit/>
          </a:bodyPr>
          <a:lstStyle/>
          <a:p>
            <a:r>
              <a:rPr lang="es-MX" b="1" dirty="0" err="1" smtClean="0"/>
              <a:t>parseFloat</a:t>
            </a:r>
            <a:r>
              <a:rPr lang="es-MX" b="1" dirty="0" smtClean="0"/>
              <a:t>()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Recibe el número de tipo </a:t>
            </a:r>
            <a:r>
              <a:rPr lang="es-MX" dirty="0" err="1" smtClean="0"/>
              <a:t>string</a:t>
            </a:r>
            <a:r>
              <a:rPr lang="es-MX" dirty="0" smtClean="0"/>
              <a:t> a convertir y devuelve el mismo número con tipo </a:t>
            </a:r>
            <a:r>
              <a:rPr lang="es-MX" dirty="0" err="1" smtClean="0"/>
              <a:t>number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Tiene en cuenta lo que sigue a la coma.</a:t>
            </a:r>
          </a:p>
          <a:p>
            <a:pPr lvl="1"/>
            <a:endParaRPr lang="es-MX" dirty="0"/>
          </a:p>
          <a:p>
            <a:pPr marL="457200" lvl="1" indent="0" algn="ctr">
              <a:buNone/>
            </a:pPr>
            <a:r>
              <a:rPr lang="es-MX" dirty="0" smtClean="0"/>
              <a:t> </a:t>
            </a:r>
            <a:endParaRPr lang="es-MX" b="1" i="1" dirty="0" smtClean="0">
              <a:solidFill>
                <a:srgbClr val="00B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06" y="3139573"/>
            <a:ext cx="6838588" cy="29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62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Calcular descuento o aumento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99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MX" sz="6000" dirty="0" smtClean="0"/>
          </a:p>
          <a:p>
            <a:pPr marL="0" indent="0" algn="ctr">
              <a:buNone/>
            </a:pPr>
            <a:endParaRPr lang="es-MX" sz="6000" dirty="0"/>
          </a:p>
          <a:p>
            <a:pPr marL="0" indent="0" algn="ctr">
              <a:buNone/>
            </a:pPr>
            <a:r>
              <a:rPr lang="es-MX" sz="6000" dirty="0" smtClean="0"/>
              <a:t>EJERCICIOS 6 a 10</a:t>
            </a:r>
          </a:p>
        </p:txBody>
      </p:sp>
      <p:pic>
        <p:nvPicPr>
          <p:cNvPr id="2050" name="Picture 2" descr="Resultado de imagen para visual studio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45" y="160377"/>
            <a:ext cx="1677485" cy="167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628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Resumen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31016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u="sng" dirty="0" smtClean="0"/>
              <a:t>Variables</a:t>
            </a:r>
            <a:r>
              <a:rPr lang="es-MX" sz="3200" dirty="0" smtClean="0"/>
              <a:t>:</a:t>
            </a:r>
          </a:p>
          <a:p>
            <a:pPr lvl="1"/>
            <a:r>
              <a:rPr lang="es-MX" sz="2800" dirty="0" smtClean="0"/>
              <a:t>Almacenan datos/valores en la memoria de la computadora.</a:t>
            </a:r>
          </a:p>
          <a:p>
            <a:pPr lvl="1"/>
            <a:r>
              <a:rPr lang="es-MX" sz="2800" dirty="0" smtClean="0"/>
              <a:t>Se declaran con la palabra reservada </a:t>
            </a:r>
            <a:r>
              <a:rPr lang="es-MX" sz="2800" b="1" dirty="0" err="1" smtClean="0"/>
              <a:t>var</a:t>
            </a:r>
            <a:r>
              <a:rPr lang="es-MX" sz="2800" dirty="0" smtClean="0"/>
              <a:t> y un identificador.</a:t>
            </a:r>
          </a:p>
          <a:p>
            <a:pPr lvl="2"/>
            <a:r>
              <a:rPr lang="es-MX" sz="2400" dirty="0" smtClean="0"/>
              <a:t>El identificador debe ser escrito en </a:t>
            </a:r>
            <a:r>
              <a:rPr lang="es-MX" sz="2400" b="1" dirty="0" err="1" smtClean="0"/>
              <a:t>lowerCamelCase</a:t>
            </a:r>
            <a:r>
              <a:rPr lang="es-MX" sz="2400" dirty="0" smtClean="0"/>
              <a:t>. </a:t>
            </a:r>
          </a:p>
          <a:p>
            <a:pPr lvl="1"/>
            <a:r>
              <a:rPr lang="es-MX" sz="2800" dirty="0" smtClean="0"/>
              <a:t>Se les asigna un valor si están a la derecha del operador de asignación (=), y se leen si están a la izquierda.</a:t>
            </a:r>
          </a:p>
          <a:p>
            <a:pPr lvl="2"/>
            <a:r>
              <a:rPr lang="es-MX" sz="2400" i="1" dirty="0" err="1" smtClean="0"/>
              <a:t>variableAsignada</a:t>
            </a:r>
            <a:r>
              <a:rPr lang="es-MX" sz="2400" i="1" dirty="0" smtClean="0"/>
              <a:t> = </a:t>
            </a:r>
            <a:r>
              <a:rPr lang="es-MX" sz="2400" i="1" dirty="0" err="1" smtClean="0"/>
              <a:t>variableLeida</a:t>
            </a:r>
            <a:r>
              <a:rPr lang="es-MX" sz="2400" i="1" dirty="0" smtClean="0"/>
              <a:t>;</a:t>
            </a:r>
            <a:endParaRPr lang="es-MX" sz="2400" i="1" dirty="0"/>
          </a:p>
          <a:p>
            <a:pPr lvl="2"/>
            <a:endParaRPr lang="es-MX" sz="2600" i="1" dirty="0" smtClean="0"/>
          </a:p>
          <a:p>
            <a:pPr lvl="1"/>
            <a:endParaRPr lang="es-MX" sz="1600" dirty="0" smtClean="0"/>
          </a:p>
        </p:txBody>
      </p:sp>
    </p:spTree>
    <p:extLst>
      <p:ext uri="{BB962C8B-B14F-4D97-AF65-F5344CB8AC3E}">
        <p14:creationId xmlns:p14="http://schemas.microsoft.com/office/powerpoint/2010/main" val="15251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Resumen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31016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Dos métodos de </a:t>
            </a:r>
            <a:r>
              <a:rPr lang="es-MX" b="1" u="sng" dirty="0" smtClean="0"/>
              <a:t>entrada</a:t>
            </a:r>
            <a:r>
              <a:rPr lang="es-MX" b="1" dirty="0" smtClean="0"/>
              <a:t> de datos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Función </a:t>
            </a:r>
            <a:r>
              <a:rPr lang="es-MX" b="1" dirty="0" err="1" smtClean="0"/>
              <a:t>prompt</a:t>
            </a:r>
            <a:r>
              <a:rPr lang="es-MX" dirty="0" smtClean="0"/>
              <a:t>: </a:t>
            </a:r>
          </a:p>
          <a:p>
            <a:pPr lvl="2"/>
            <a:r>
              <a:rPr lang="es-MX" b="1" i="1" dirty="0" err="1" smtClean="0">
                <a:solidFill>
                  <a:srgbClr val="0070C0"/>
                </a:solidFill>
              </a:rPr>
              <a:t>var</a:t>
            </a:r>
            <a:r>
              <a:rPr lang="es-MX" b="1" i="1" dirty="0" smtClean="0"/>
              <a:t> </a:t>
            </a:r>
            <a:r>
              <a:rPr lang="es-MX" b="1" i="1" dirty="0" smtClean="0">
                <a:solidFill>
                  <a:srgbClr val="00B0F0"/>
                </a:solidFill>
              </a:rPr>
              <a:t>variable</a:t>
            </a:r>
            <a:r>
              <a:rPr lang="es-MX" b="1" i="1" dirty="0" smtClean="0"/>
              <a:t> = </a:t>
            </a:r>
            <a:r>
              <a:rPr lang="es-MX" b="1" i="1" dirty="0" err="1" smtClean="0">
                <a:solidFill>
                  <a:srgbClr val="FFC000"/>
                </a:solidFill>
              </a:rPr>
              <a:t>prompt</a:t>
            </a:r>
            <a:r>
              <a:rPr lang="es-MX" b="1" i="1" dirty="0" smtClean="0"/>
              <a:t>(</a:t>
            </a:r>
            <a:r>
              <a:rPr lang="es-MX" b="1" i="1" dirty="0" smtClean="0">
                <a:solidFill>
                  <a:schemeClr val="accent2">
                    <a:lumMod val="75000"/>
                  </a:schemeClr>
                </a:solidFill>
              </a:rPr>
              <a:t>“instrucciones para el usuario”</a:t>
            </a:r>
            <a:r>
              <a:rPr lang="es-MX" b="1" i="1" dirty="0" smtClean="0"/>
              <a:t>);</a:t>
            </a:r>
          </a:p>
          <a:p>
            <a:pPr lvl="1"/>
            <a:r>
              <a:rPr lang="es-MX" dirty="0" smtClean="0"/>
              <a:t>Por ID: </a:t>
            </a:r>
          </a:p>
          <a:p>
            <a:pPr lvl="2"/>
            <a:r>
              <a:rPr lang="es-MX" b="1" i="1" dirty="0" err="1" smtClean="0">
                <a:solidFill>
                  <a:srgbClr val="0070C0"/>
                </a:solidFill>
              </a:rPr>
              <a:t>var</a:t>
            </a:r>
            <a:r>
              <a:rPr lang="es-MX" b="1" i="1" dirty="0" smtClean="0"/>
              <a:t> </a:t>
            </a:r>
            <a:r>
              <a:rPr lang="es-MX" b="1" i="1" dirty="0" smtClean="0">
                <a:solidFill>
                  <a:srgbClr val="00B0F0"/>
                </a:solidFill>
              </a:rPr>
              <a:t>variable</a:t>
            </a:r>
            <a:r>
              <a:rPr lang="es-MX" b="1" i="1" dirty="0" smtClean="0"/>
              <a:t> = </a:t>
            </a:r>
            <a:r>
              <a:rPr lang="es-MX" b="1" i="1" dirty="0" err="1" smtClean="0">
                <a:solidFill>
                  <a:srgbClr val="00B0F0"/>
                </a:solidFill>
              </a:rPr>
              <a:t>document</a:t>
            </a:r>
            <a:r>
              <a:rPr lang="es-MX" b="1" i="1" dirty="0" err="1" smtClean="0"/>
              <a:t>.</a:t>
            </a:r>
            <a:r>
              <a:rPr lang="es-MX" b="1" i="1" dirty="0" err="1" smtClean="0">
                <a:solidFill>
                  <a:srgbClr val="FFC000"/>
                </a:solidFill>
              </a:rPr>
              <a:t>getElementById</a:t>
            </a:r>
            <a:r>
              <a:rPr lang="es-MX" b="1" i="1" dirty="0" smtClean="0"/>
              <a:t>(</a:t>
            </a:r>
            <a:r>
              <a:rPr lang="es-MX" b="1" i="1" dirty="0" smtClean="0">
                <a:solidFill>
                  <a:schemeClr val="accent2">
                    <a:lumMod val="75000"/>
                  </a:schemeClr>
                </a:solidFill>
              </a:rPr>
              <a:t>“id”</a:t>
            </a:r>
            <a:r>
              <a:rPr lang="es-MX" b="1" i="1" dirty="0" smtClean="0"/>
              <a:t>).</a:t>
            </a:r>
            <a:r>
              <a:rPr lang="es-MX" b="1" i="1" dirty="0" err="1" smtClean="0">
                <a:solidFill>
                  <a:srgbClr val="00B0F0"/>
                </a:solidFill>
              </a:rPr>
              <a:t>value</a:t>
            </a:r>
            <a:r>
              <a:rPr lang="es-MX" b="1" i="1" dirty="0" smtClean="0"/>
              <a:t>;</a:t>
            </a:r>
          </a:p>
          <a:p>
            <a:pPr lvl="2"/>
            <a:endParaRPr lang="es-MX" i="1" dirty="0"/>
          </a:p>
          <a:p>
            <a:pPr marL="0" indent="0">
              <a:buNone/>
            </a:pPr>
            <a:r>
              <a:rPr lang="es-MX" dirty="0"/>
              <a:t>Dos métodos de </a:t>
            </a:r>
            <a:r>
              <a:rPr lang="es-MX" b="1" u="sng" dirty="0" smtClean="0"/>
              <a:t>salida</a:t>
            </a:r>
            <a:r>
              <a:rPr lang="es-MX" b="1" dirty="0" smtClean="0"/>
              <a:t> </a:t>
            </a:r>
            <a:r>
              <a:rPr lang="es-MX" b="1" dirty="0"/>
              <a:t>de datos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Función </a:t>
            </a:r>
            <a:r>
              <a:rPr lang="es-MX" b="1" dirty="0" err="1" smtClean="0"/>
              <a:t>alert</a:t>
            </a:r>
            <a:r>
              <a:rPr lang="es-MX" dirty="0" smtClean="0"/>
              <a:t>: </a:t>
            </a:r>
            <a:endParaRPr lang="es-MX" dirty="0"/>
          </a:p>
          <a:p>
            <a:pPr lvl="2"/>
            <a:r>
              <a:rPr lang="es-MX" b="1" i="1" dirty="0" err="1" smtClean="0">
                <a:solidFill>
                  <a:srgbClr val="FFC000"/>
                </a:solidFill>
              </a:rPr>
              <a:t>alert</a:t>
            </a:r>
            <a:r>
              <a:rPr lang="es-MX" b="1" i="1" dirty="0" smtClean="0"/>
              <a:t>(</a:t>
            </a:r>
            <a:r>
              <a:rPr lang="es-MX" b="1" i="1" dirty="0" err="1" smtClean="0">
                <a:solidFill>
                  <a:srgbClr val="00B0F0"/>
                </a:solidFill>
              </a:rPr>
              <a:t>resultadoAMostrar</a:t>
            </a:r>
            <a:r>
              <a:rPr lang="es-MX" b="1" i="1" dirty="0" smtClean="0"/>
              <a:t>);</a:t>
            </a:r>
            <a:endParaRPr lang="es-MX" b="1" i="1" dirty="0"/>
          </a:p>
          <a:p>
            <a:pPr lvl="1"/>
            <a:r>
              <a:rPr lang="es-MX" dirty="0"/>
              <a:t>Por ID: </a:t>
            </a:r>
          </a:p>
          <a:p>
            <a:pPr lvl="2"/>
            <a:r>
              <a:rPr lang="es-MX" b="1" i="1" dirty="0" err="1" smtClean="0">
                <a:solidFill>
                  <a:srgbClr val="00B0F0"/>
                </a:solidFill>
              </a:rPr>
              <a:t>document</a:t>
            </a:r>
            <a:r>
              <a:rPr lang="es-MX" b="1" i="1" dirty="0" err="1" smtClean="0"/>
              <a:t>.</a:t>
            </a:r>
            <a:r>
              <a:rPr lang="es-MX" b="1" i="1" dirty="0" err="1" smtClean="0">
                <a:solidFill>
                  <a:srgbClr val="FFC000"/>
                </a:solidFill>
              </a:rPr>
              <a:t>getElementById</a:t>
            </a:r>
            <a:r>
              <a:rPr lang="es-MX" b="1" i="1" dirty="0"/>
              <a:t>(</a:t>
            </a:r>
            <a:r>
              <a:rPr lang="es-MX" b="1" i="1" dirty="0">
                <a:solidFill>
                  <a:schemeClr val="accent2">
                    <a:lumMod val="75000"/>
                  </a:schemeClr>
                </a:solidFill>
              </a:rPr>
              <a:t>“id”</a:t>
            </a:r>
            <a:r>
              <a:rPr lang="es-MX" b="1" i="1" dirty="0"/>
              <a:t>).</a:t>
            </a:r>
            <a:r>
              <a:rPr lang="es-MX" b="1" i="1" dirty="0" err="1" smtClean="0">
                <a:solidFill>
                  <a:srgbClr val="00B0F0"/>
                </a:solidFill>
              </a:rPr>
              <a:t>value</a:t>
            </a:r>
            <a:r>
              <a:rPr lang="es-MX" b="1" i="1" dirty="0" smtClean="0"/>
              <a:t> = </a:t>
            </a:r>
            <a:r>
              <a:rPr lang="es-MX" b="1" i="1" dirty="0" err="1" smtClean="0">
                <a:solidFill>
                  <a:srgbClr val="00B0F0"/>
                </a:solidFill>
              </a:rPr>
              <a:t>resultadoAMostrar</a:t>
            </a:r>
            <a:r>
              <a:rPr lang="es-MX" sz="1800" b="1" i="1" dirty="0" smtClean="0"/>
              <a:t>;</a:t>
            </a:r>
            <a:endParaRPr lang="es-MX" sz="1800" b="1" i="1" dirty="0"/>
          </a:p>
          <a:p>
            <a:pPr marL="0" indent="0">
              <a:buNone/>
            </a:pPr>
            <a:endParaRPr lang="es-MX" sz="2600" i="1" dirty="0" smtClean="0"/>
          </a:p>
          <a:p>
            <a:pPr lvl="1"/>
            <a:endParaRPr lang="es-MX" sz="1600" dirty="0" smtClean="0"/>
          </a:p>
        </p:txBody>
      </p:sp>
    </p:spTree>
    <p:extLst>
      <p:ext uri="{BB962C8B-B14F-4D97-AF65-F5344CB8AC3E}">
        <p14:creationId xmlns:p14="http://schemas.microsoft.com/office/powerpoint/2010/main" val="1822136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la próxima </a:t>
            </a:r>
            <a:r>
              <a:rPr lang="es-MX" dirty="0" smtClean="0"/>
              <a:t>semana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29385"/>
            <a:ext cx="7886700" cy="4351338"/>
          </a:xfrm>
        </p:spPr>
        <p:txBody>
          <a:bodyPr numCol="1" anchor="t">
            <a:normAutofit/>
          </a:bodyPr>
          <a:lstStyle/>
          <a:p>
            <a:r>
              <a:rPr lang="es-MX" sz="2400" dirty="0"/>
              <a:t>TODO EL MATERIAL EN: </a:t>
            </a:r>
            <a:r>
              <a:rPr lang="es-MX" sz="3200" b="1" dirty="0"/>
              <a:t>github.com/</a:t>
            </a:r>
            <a:r>
              <a:rPr lang="es-MX" sz="3200" b="1" dirty="0" err="1"/>
              <a:t>mauricioCerizza</a:t>
            </a:r>
            <a:r>
              <a:rPr lang="es-MX" sz="3200" b="1" dirty="0"/>
              <a:t>/</a:t>
            </a:r>
            <a:r>
              <a:rPr lang="es-MX" sz="3200" b="1" dirty="0" err="1"/>
              <a:t>Curso_Ingreso</a:t>
            </a:r>
            <a:endParaRPr lang="es-MX" sz="3200" b="1" dirty="0"/>
          </a:p>
          <a:p>
            <a:r>
              <a:rPr lang="es-MX" sz="2400" u="sng" dirty="0"/>
              <a:t>Hacer </a:t>
            </a:r>
            <a:r>
              <a:rPr lang="es-MX" sz="2400" b="1" u="sng" dirty="0"/>
              <a:t>todos</a:t>
            </a:r>
            <a:r>
              <a:rPr lang="es-MX" sz="2400" u="sng" dirty="0"/>
              <a:t> los ejercicios</a:t>
            </a:r>
            <a:r>
              <a:rPr lang="es-MX" sz="2400" dirty="0"/>
              <a:t> de tema E/S </a:t>
            </a:r>
            <a:r>
              <a:rPr lang="es-MX" sz="2400" dirty="0" smtClean="0"/>
              <a:t>Datos. </a:t>
            </a:r>
            <a:r>
              <a:rPr lang="es-MX" sz="2400" b="1" dirty="0"/>
              <a:t>INCLUYENDO LOS DE LOS MODELOS DE PARCIALES. </a:t>
            </a:r>
          </a:p>
          <a:p>
            <a:r>
              <a:rPr lang="es-MX" sz="2400" u="sng" dirty="0"/>
              <a:t>Leer el apunte</a:t>
            </a:r>
            <a:r>
              <a:rPr lang="es-MX" sz="2400" dirty="0"/>
              <a:t> de </a:t>
            </a:r>
            <a:r>
              <a:rPr lang="es-MX" sz="2400" dirty="0" smtClean="0"/>
              <a:t>lógica y control de flujo (bloques </a:t>
            </a:r>
            <a:r>
              <a:rPr lang="es-MX" sz="2400" dirty="0" err="1" smtClean="0"/>
              <a:t>if-else</a:t>
            </a:r>
            <a:r>
              <a:rPr lang="es-MX" sz="2400" dirty="0" smtClean="0"/>
              <a:t>)</a:t>
            </a:r>
            <a:r>
              <a:rPr lang="es-MX" sz="2400" dirty="0" smtClean="0"/>
              <a:t>. </a:t>
            </a:r>
            <a:endParaRPr lang="es-MX" sz="2400" dirty="0"/>
          </a:p>
          <a:p>
            <a:r>
              <a:rPr lang="es-MX" sz="2400" dirty="0"/>
              <a:t>Si les está costando entender los temas o resolver los ejercicios no dejen de ir a las </a:t>
            </a:r>
            <a:r>
              <a:rPr lang="es-MX" sz="2400" u="sng" dirty="0"/>
              <a:t>clases de repaso</a:t>
            </a:r>
            <a:r>
              <a:rPr lang="es-MX" sz="2400" dirty="0"/>
              <a:t> de los </a:t>
            </a:r>
            <a:r>
              <a:rPr lang="es-MX" sz="2400" dirty="0" smtClean="0"/>
              <a:t>sábados (9:00hs a 13:00hs).</a:t>
            </a:r>
            <a:endParaRPr lang="es-MX" sz="2400" dirty="0"/>
          </a:p>
          <a:p>
            <a:r>
              <a:rPr lang="es-MX" sz="2400" dirty="0" smtClean="0"/>
              <a:t>Colaboremos </a:t>
            </a:r>
            <a:r>
              <a:rPr lang="es-MX" sz="2400" dirty="0"/>
              <a:t>todos en </a:t>
            </a:r>
            <a:r>
              <a:rPr lang="es-MX" sz="2400" b="1" dirty="0" err="1"/>
              <a:t>Slack</a:t>
            </a:r>
            <a:r>
              <a:rPr lang="es-MX" sz="2400" dirty="0"/>
              <a:t>: </a:t>
            </a:r>
          </a:p>
          <a:p>
            <a:pPr marL="0" indent="0" algn="ctr">
              <a:buNone/>
            </a:pPr>
            <a:r>
              <a:rPr lang="es-MX" sz="4000" b="1" dirty="0"/>
              <a:t>curso-ingreso.slack.com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8104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1E19F9-1EBC-45A2-BB77-14349B257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3" y="1171272"/>
            <a:ext cx="9015291" cy="24341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9144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0150" y="4269282"/>
            <a:ext cx="67437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5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Computadora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9722" y="5726131"/>
            <a:ext cx="7323095" cy="76964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Es un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dispositivo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nos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permite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ejecutar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cálculos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 gran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velocidad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69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385" y="122058"/>
            <a:ext cx="8947229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 smtClean="0"/>
              <a:t>¿Cómo nos comunicamos con las computadoras?</a:t>
            </a:r>
            <a:endParaRPr lang="en-US" sz="32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23" y="1115572"/>
            <a:ext cx="7245752" cy="5441589"/>
          </a:xfrm>
        </p:spPr>
      </p:pic>
    </p:spTree>
    <p:extLst>
      <p:ext uri="{BB962C8B-B14F-4D97-AF65-F5344CB8AC3E}">
        <p14:creationId xmlns:p14="http://schemas.microsoft.com/office/powerpoint/2010/main" val="20596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s-MX" sz="4100"/>
              <a:t>Lenguaje de Programación</a:t>
            </a:r>
            <a:endParaRPr lang="en-US" sz="41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70FA69D-46C6-4142-A8E5-A3E0C90B9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680532"/>
              </p:ext>
            </p:extLst>
          </p:nvPr>
        </p:nvGraphicFramePr>
        <p:xfrm>
          <a:off x="628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846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s-MX" sz="3400">
                <a:solidFill>
                  <a:srgbClr val="FFFFFF"/>
                </a:solidFill>
              </a:rPr>
              <a:t>Lenguajes Compilados vs Interpretados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77FF059-9970-4D20-AC0A-265B877FD9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63688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307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B6740-4722-4464-938D-0F578634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s-AR">
                <a:solidFill>
                  <a:schemeClr val="accent1"/>
                </a:solidFill>
              </a:rPr>
              <a:t>Variables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E7BF-3D64-4301-AD13-29BE9296B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AR" dirty="0"/>
              <a:t>Las utilizaremos para almacenar valores en la memoria de la computadora.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/>
              <a:t>Declaro la variable con la palabra reservada “</a:t>
            </a:r>
            <a:r>
              <a:rPr lang="es-AR" dirty="0" err="1"/>
              <a:t>var</a:t>
            </a:r>
            <a:r>
              <a:rPr lang="es-AR" dirty="0"/>
              <a:t>” y un identificador o nombre.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/>
              <a:t>Le asigno un valor.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0070C0"/>
                </a:solidFill>
              </a:rPr>
              <a:t>var</a:t>
            </a:r>
            <a:r>
              <a:rPr lang="es-AR" sz="3600" b="1" dirty="0"/>
              <a:t> </a:t>
            </a:r>
            <a:r>
              <a:rPr lang="es-AR" sz="3600" b="1" dirty="0" err="1"/>
              <a:t>nombreVariable</a:t>
            </a:r>
            <a:r>
              <a:rPr lang="es-AR" sz="3600" b="1" dirty="0"/>
              <a:t>;</a:t>
            </a:r>
          </a:p>
          <a:p>
            <a:pPr marL="0" indent="0">
              <a:buNone/>
            </a:pPr>
            <a:r>
              <a:rPr lang="es-AR" sz="3600" b="1" dirty="0" err="1"/>
              <a:t>nombreVariable</a:t>
            </a:r>
            <a:r>
              <a:rPr lang="es-AR" sz="3600" b="1" dirty="0"/>
              <a:t> = </a:t>
            </a:r>
            <a:r>
              <a:rPr lang="es-AR" sz="3600" b="1" dirty="0">
                <a:solidFill>
                  <a:srgbClr val="00B050"/>
                </a:solidFill>
              </a:rPr>
              <a:t>valor</a:t>
            </a:r>
            <a:r>
              <a:rPr lang="es-AR" sz="3600" b="1" dirty="0"/>
              <a:t>;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206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1918</Words>
  <Application>Microsoft Office PowerPoint</Application>
  <PresentationFormat>Presentación en pantalla (4:3)</PresentationFormat>
  <Paragraphs>337</Paragraphs>
  <Slides>45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Introducción a la programación</vt:lpstr>
      <vt:lpstr>Presentación</vt:lpstr>
      <vt:lpstr>Programar</vt:lpstr>
      <vt:lpstr>¿Qué es una computadora?</vt:lpstr>
      <vt:lpstr>Computadora</vt:lpstr>
      <vt:lpstr>¿Cómo nos comunicamos con las computadoras?</vt:lpstr>
      <vt:lpstr>Lenguaje de Programación</vt:lpstr>
      <vt:lpstr>Lenguajes Compilados vs Interpretados</vt:lpstr>
      <vt:lpstr>Variables</vt:lpstr>
      <vt:lpstr>Nombrando variables</vt:lpstr>
      <vt:lpstr>Operador de asignación (=)</vt:lpstr>
      <vt:lpstr>Operador de asignación (=)</vt:lpstr>
      <vt:lpstr>Operadores Aritméticos</vt:lpstr>
      <vt:lpstr>Operadores Aritméticos: Modulo (%)</vt:lpstr>
      <vt:lpstr>Ejercicio</vt:lpstr>
      <vt:lpstr>Ejercicio</vt:lpstr>
      <vt:lpstr>Funciones</vt:lpstr>
      <vt:lpstr>¿Cómo escribe el profesor las llaves de la función?</vt:lpstr>
      <vt:lpstr>Funciones</vt:lpstr>
      <vt:lpstr>Presentación de PowerPoint</vt:lpstr>
      <vt:lpstr>Herramientas de desarrollador</vt:lpstr>
      <vt:lpstr>Ejercicio</vt:lpstr>
      <vt:lpstr>GITHUB</vt:lpstr>
      <vt:lpstr>GITHUB</vt:lpstr>
      <vt:lpstr>Programación WEB</vt:lpstr>
      <vt:lpstr>Programación WEB</vt:lpstr>
      <vt:lpstr>Ejercicios</vt:lpstr>
      <vt:lpstr>Función Prompt</vt:lpstr>
      <vt:lpstr>Ejercicios</vt:lpstr>
      <vt:lpstr>Modelo de Objetos del Documento (DOM)</vt:lpstr>
      <vt:lpstr>Modelo de Objetos del Documento (DOM)</vt:lpstr>
      <vt:lpstr>document, getElementById y value</vt:lpstr>
      <vt:lpstr>Obtener ID de elemento HTML</vt:lpstr>
      <vt:lpstr>Obtener ID de elemento HTML</vt:lpstr>
      <vt:lpstr>document, getElementById y value</vt:lpstr>
      <vt:lpstr>Ejercicios</vt:lpstr>
      <vt:lpstr>¿Qué pasa si sumamos lo que nos devuelven los métodos de entrada?</vt:lpstr>
      <vt:lpstr>Convertir strings a number</vt:lpstr>
      <vt:lpstr>Convertir strings a number</vt:lpstr>
      <vt:lpstr>Convertir strings a number</vt:lpstr>
      <vt:lpstr>Calcular descuento o aumento</vt:lpstr>
      <vt:lpstr>Ejercicios</vt:lpstr>
      <vt:lpstr>Resumen</vt:lpstr>
      <vt:lpstr>Resumen</vt:lpstr>
      <vt:lpstr>Para la próxima semana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Cerizza, Mauricio Ariel</dc:creator>
  <cp:lastModifiedBy>Cerizza, Mauricio Ariel</cp:lastModifiedBy>
  <cp:revision>35</cp:revision>
  <dcterms:created xsi:type="dcterms:W3CDTF">2019-07-03T18:46:09Z</dcterms:created>
  <dcterms:modified xsi:type="dcterms:W3CDTF">2019-07-08T08:44:31Z</dcterms:modified>
</cp:coreProperties>
</file>