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72" r:id="rId3"/>
    <p:sldId id="280" r:id="rId4"/>
    <p:sldId id="259" r:id="rId5"/>
    <p:sldId id="260" r:id="rId6"/>
    <p:sldId id="261" r:id="rId7"/>
    <p:sldId id="263" r:id="rId8"/>
    <p:sldId id="267" r:id="rId9"/>
    <p:sldId id="268" r:id="rId10"/>
    <p:sldId id="269" r:id="rId11"/>
    <p:sldId id="270" r:id="rId12"/>
    <p:sldId id="266" r:id="rId13"/>
    <p:sldId id="278" r:id="rId14"/>
    <p:sldId id="279" r:id="rId15"/>
    <p:sldId id="264" r:id="rId16"/>
    <p:sldId id="265" r:id="rId17"/>
    <p:sldId id="271" r:id="rId18"/>
    <p:sldId id="273" r:id="rId19"/>
    <p:sldId id="274" r:id="rId20"/>
    <p:sldId id="275" r:id="rId21"/>
    <p:sldId id="277" r:id="rId22"/>
    <p:sldId id="276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555" autoAdjust="0"/>
  </p:normalViewPr>
  <p:slideViewPr>
    <p:cSldViewPr snapToGrid="0">
      <p:cViewPr varScale="1">
        <p:scale>
          <a:sx n="94" d="100"/>
          <a:sy n="94" d="100"/>
        </p:scale>
        <p:origin x="20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851A-3F3E-4165-804F-B667F171FDAA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43DF2-D420-41A5-9827-8F03A200AA7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09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s/docs/Web/JavaScript/Referencia/Objetos_globales/Object" TargetMode="External"/><Relationship Id="rId3" Type="http://schemas.openxmlformats.org/officeDocument/2006/relationships/hyperlink" Target="http://www.ecma-international.org/ecma-262/5.1/#sec-11.9.3" TargetMode="External"/><Relationship Id="rId7" Type="http://schemas.openxmlformats.org/officeDocument/2006/relationships/hyperlink" Target="https://developer.mozilla.org/es/docs/Web/JavaScript/Referencia/Objetos_globales/Boolea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mozilla.org/es/docs/Web/JavaScript/Referencia/Objetos_globales/String" TargetMode="External"/><Relationship Id="rId5" Type="http://schemas.openxmlformats.org/officeDocument/2006/relationships/hyperlink" Target="http://www.ecma-international.org/ecma-262/5.1/#sec-11.9.6" TargetMode="External"/><Relationship Id="rId4" Type="http://schemas.openxmlformats.org/officeDocument/2006/relationships/hyperlink" Target="https://developer.mozilla.org/es/docs/Web/JavaScript/Referencia/Objetos_globales/Numb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Podemos pensar en una </a:t>
            </a:r>
            <a:r>
              <a:rPr lang="es-MX" b="1" dirty="0" smtClean="0"/>
              <a:t>variable booleana </a:t>
            </a:r>
            <a:r>
              <a:rPr lang="es-MX" dirty="0" smtClean="0"/>
              <a:t>como algo en donde se almacenan </a:t>
            </a:r>
            <a:r>
              <a:rPr lang="es-MX" u="sng" dirty="0" smtClean="0"/>
              <a:t>dos estados bien diferenciados</a:t>
            </a:r>
            <a:r>
              <a:rPr lang="es-MX" dirty="0" smtClean="0"/>
              <a:t>: </a:t>
            </a:r>
          </a:p>
          <a:p>
            <a:r>
              <a:rPr lang="es-MX" dirty="0" smtClean="0"/>
              <a:t>• Blanco o Negro.</a:t>
            </a:r>
          </a:p>
          <a:p>
            <a:r>
              <a:rPr lang="es-MX" dirty="0" smtClean="0"/>
              <a:t>• Prendido o Apagado. </a:t>
            </a:r>
          </a:p>
          <a:p>
            <a:r>
              <a:rPr lang="es-MX" dirty="0" smtClean="0"/>
              <a:t>• Verdadero o Falso. </a:t>
            </a:r>
          </a:p>
          <a:p>
            <a:r>
              <a:rPr lang="es-MX" dirty="0" smtClean="0"/>
              <a:t>• Si o No.</a:t>
            </a:r>
            <a:endParaRPr lang="en-US" dirty="0" smtClean="0"/>
          </a:p>
          <a:p>
            <a:endParaRPr lang="es-MX" dirty="0" smtClean="0"/>
          </a:p>
          <a:p>
            <a:r>
              <a:rPr lang="es-MX" dirty="0" smtClean="0"/>
              <a:t>Son tipos de datos primitivos</a:t>
            </a:r>
            <a:r>
              <a:rPr lang="es-MX" baseline="0" dirty="0" smtClean="0"/>
              <a:t> y son </a:t>
            </a:r>
            <a:r>
              <a:rPr lang="es-MX" b="1" baseline="0" dirty="0" smtClean="0"/>
              <a:t>INMUTABLES </a:t>
            </a:r>
            <a:r>
              <a:rPr lang="es-MX" b="0" baseline="0" dirty="0" smtClean="0"/>
              <a:t>no pueden ser cambiados.</a:t>
            </a:r>
            <a:endParaRPr lang="en-US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45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1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tabla de verdad determina las </a:t>
            </a:r>
            <a:r>
              <a:rPr lang="es-MX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 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necesarias para que sea verdadero un enunciado propuesto.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5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2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9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8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01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7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8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98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22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isNaN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intenta convertir el parámetro pasado a un número. Si el parámetro no se puede convertir, devuelve true; en caso contrario, devuelve false.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4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operadores de igualdad estándar (== y !=) utilizan el </a:t>
            </a:r>
            <a:r>
              <a:rPr lang="es-MX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Algoritmo de Comparación de Igualdad Abstracta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 comparar dos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 los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de tipos diferentes, intentará convertirlos al mismo tipo antes de hacer la comparación, por ejemplo, en la expresión 5 == '5', la cadena de la derecha se convierte a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 objeto Number es un objeto envolvente que permite trabajar con valores numéricos. Un objeto Number se crea utilizando el constructor Number() . Un objeto número de tipo primitivo se crea utilizando la función Number()."/>
              </a:rPr>
              <a:t>Number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antes de realizar la comparación.</a:t>
            </a:r>
          </a:p>
          <a:p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operadores de igualdad estricta (=== y !==) usan el </a:t>
            </a:r>
            <a:r>
              <a:rPr lang="es-MX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Algoritmo de Comparación de Igualdad Estricta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y están destinados a realizar comparaciones de igualdad en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mismo tipo. Si los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de tipos diferentes, el resultado siempre es false, entonces 5 !== '5'.</a:t>
            </a:r>
          </a:p>
          <a:p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Utilice operadores de igualdad estrictos si los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deben ser de un tipo específico así como de valor o si el tipo exacto de los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importante. De lo contrario, utilice los operadores de igualdad estándar, que le permiten comparar la identidad de dos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incluso si no son del mismo tipo.</a:t>
            </a:r>
          </a:p>
          <a:p>
            <a:endParaRPr lang="es-MX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 la conversión de tipo está involucrada en la comparación (es decir, comparación no estricta), JavaScript convierte los tipos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Un objeto que representa una serie de caracteres dentro de una cadena."/>
              </a:rPr>
              <a:t>String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El objeto Number es un objeto envolvente que permite trabajar con valores numéricos. Un objeto Number se crea utilizando el constructor Number() . Un objeto número de tipo primitivo se crea utilizando la función Number()."/>
              </a:rPr>
              <a:t>Number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El objeto Boolean es un objeto envoltorio para un valor booleano (boolean)."/>
              </a:rPr>
              <a:t>Boolean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 </a:t>
            </a:r>
            <a:r>
              <a:rPr lang="es-MX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El constructor Object crea una envoltura al objeto."/>
              </a:rPr>
              <a:t>Object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siguiente manera: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 comparar un número y una cadena, la cadena se convierte en un valor numérico. JavaScript intenta convertir el literal numérico de cadena a un valor de tipo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Primero, un valor matemático se deriva del literal numérico de cadena. A continuación, este valor se redondea al valor de tipo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más cercano.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uno de los 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operandos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el operando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convierte en 1 si es </a:t>
            </a:r>
            <a:r>
              <a:rPr lang="es-MX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truey</a:t>
            </a:r>
            <a:r>
              <a:rPr lang="es-MX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+0 si es false.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6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91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7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smtClean="0"/>
              <a:t>Podemos pensar en una variable booleana como algo en donde se almacenan dos estados bien diferenciados: </a:t>
            </a:r>
          </a:p>
          <a:p>
            <a:r>
              <a:rPr lang="es-MX" dirty="0" smtClean="0"/>
              <a:t>• Blanco o Negro.</a:t>
            </a:r>
          </a:p>
          <a:p>
            <a:r>
              <a:rPr lang="es-MX" dirty="0" smtClean="0"/>
              <a:t>• Prendido o Apagado. </a:t>
            </a:r>
          </a:p>
          <a:p>
            <a:r>
              <a:rPr lang="es-MX" dirty="0" smtClean="0"/>
              <a:t>• Verdadero o Falso. </a:t>
            </a:r>
          </a:p>
          <a:p>
            <a:r>
              <a:rPr lang="es-MX" dirty="0" smtClean="0"/>
              <a:t>• Si o No.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43DF2-D420-41A5-9827-8F03A200AA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80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5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1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2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3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8693-BDFF-4506-A475-4DDEA5915469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3821-169F-493A-A182-E29A068C6D0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" TargetMode="External"/><Relationship Id="rId2" Type="http://schemas.openxmlformats.org/officeDocument/2006/relationships/hyperlink" Target="mailto:mauriciocerizza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eveloper.mozilla.org/es/docs/Web/JavaScript/Guid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Introducción a la programación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Clase </a:t>
            </a:r>
            <a:r>
              <a:rPr lang="es-MX" dirty="0" smtClean="0"/>
              <a:t>2 </a:t>
            </a:r>
            <a:r>
              <a:rPr lang="es-MX" dirty="0" smtClean="0"/>
              <a:t>– </a:t>
            </a:r>
            <a:r>
              <a:rPr lang="es-MX" dirty="0" smtClean="0"/>
              <a:t>Operaciones Lógicas y Control de Flujo.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3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de igualdad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328469"/>
              </p:ext>
            </p:extLst>
          </p:nvPr>
        </p:nvGraphicFramePr>
        <p:xfrm>
          <a:off x="628650" y="1486667"/>
          <a:ext cx="7886700" cy="46154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2471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1799733547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2377742491"/>
                    </a:ext>
                  </a:extLst>
                </a:gridCol>
              </a:tblGrid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== 2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“5” ===</a:t>
                      </a:r>
                      <a:r>
                        <a:rPr lang="es-MX" sz="2200" baseline="0" dirty="0" smtClean="0"/>
                        <a:t> “5”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!= 2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===</a:t>
                      </a:r>
                      <a:r>
                        <a:rPr lang="es-MX" sz="2200" baseline="0" dirty="0" smtClean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==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!==</a:t>
                      </a:r>
                      <a:r>
                        <a:rPr lang="es-MX" sz="2200" baseline="0" dirty="0" smtClean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</a:t>
                      </a:r>
                      <a:r>
                        <a:rPr lang="es-MX" sz="2200" baseline="0" dirty="0" smtClean="0"/>
                        <a:t> !=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“5” !==</a:t>
                      </a:r>
                      <a:r>
                        <a:rPr lang="es-MX" sz="2200" baseline="0" dirty="0" smtClean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4626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baseline="0" dirty="0" smtClean="0"/>
                        <a:t>“hola” == “hola”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“hola” == “chau”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0127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“hola” </a:t>
                      </a:r>
                      <a:r>
                        <a:rPr lang="es-MX" sz="2200" dirty="0" smtClean="0"/>
                        <a:t>!= </a:t>
                      </a:r>
                      <a:r>
                        <a:rPr lang="es-MX" sz="2200" dirty="0" smtClean="0"/>
                        <a:t>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“hola” !=</a:t>
                      </a:r>
                      <a:r>
                        <a:rPr lang="es-MX" sz="2200" baseline="0" dirty="0" smtClean="0"/>
                        <a:t> “chau”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641888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“hola” ==</a:t>
                      </a:r>
                      <a:r>
                        <a:rPr lang="es-MX" sz="2200" baseline="0" dirty="0" smtClean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“hola” == </a:t>
                      </a:r>
                      <a:r>
                        <a:rPr lang="es-MX" sz="2200" dirty="0" err="1" smtClean="0"/>
                        <a:t>undefined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2123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</a:t>
                      </a:r>
                      <a:r>
                        <a:rPr lang="es-MX" sz="2200" dirty="0" smtClean="0"/>
                        <a:t>== </a:t>
                      </a:r>
                      <a:r>
                        <a:rPr lang="es-MX" sz="2200" dirty="0" smtClean="0"/>
                        <a:t>“5”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err="1" smtClean="0"/>
                        <a:t>undefined</a:t>
                      </a:r>
                      <a:r>
                        <a:rPr lang="es-MX" sz="2200" baseline="0" dirty="0" smtClean="0"/>
                        <a:t> == </a:t>
                      </a:r>
                      <a:r>
                        <a:rPr lang="es-MX" sz="2200" baseline="0" dirty="0" err="1" smtClean="0"/>
                        <a:t>undefined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40822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“5” ===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true</a:t>
                      </a:r>
                      <a:r>
                        <a:rPr lang="es-MX" sz="2200" baseline="0" dirty="0" smtClean="0"/>
                        <a:t> == false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2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4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relacionales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12557"/>
              </p:ext>
            </p:extLst>
          </p:nvPr>
        </p:nvGraphicFramePr>
        <p:xfrm>
          <a:off x="628650" y="1436689"/>
          <a:ext cx="788670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Ejemplo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&gt;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Mayor que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 &gt;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&lt;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Menor que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2 &gt;=</a:t>
                      </a:r>
                      <a:r>
                        <a:rPr lang="es-MX" baseline="0" dirty="0" smtClean="0"/>
                        <a:t>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&gt;=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Mayor o Igual que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1 &lt;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&lt;=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Menor o Igual que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 &lt;= -10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01271"/>
                  </a:ext>
                </a:extLst>
              </a:tr>
            </a:tbl>
          </a:graphicData>
        </a:graphic>
      </p:graphicFrame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8558120"/>
              </p:ext>
            </p:extLst>
          </p:nvPr>
        </p:nvGraphicFramePr>
        <p:xfrm>
          <a:off x="628650" y="3585529"/>
          <a:ext cx="7886700" cy="23077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2471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1799733547"/>
                    </a:ext>
                  </a:extLst>
                </a:gridCol>
                <a:gridCol w="1413510">
                  <a:extLst>
                    <a:ext uri="{9D8B030D-6E8A-4147-A177-3AD203B41FA5}">
                      <a16:colId xmlns:a16="http://schemas.microsoft.com/office/drawing/2014/main" val="2377742491"/>
                    </a:ext>
                  </a:extLst>
                </a:gridCol>
              </a:tblGrid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Ejemplo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&lt; 2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“5” &lt;=</a:t>
                      </a:r>
                      <a:r>
                        <a:rPr lang="es-MX" sz="2200" baseline="0" dirty="0" smtClean="0"/>
                        <a:t>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2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&gt; 2</a:t>
                      </a:r>
                      <a:endParaRPr lang="en-US" sz="2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</a:t>
                      </a:r>
                      <a:r>
                        <a:rPr lang="es-MX" sz="2200" baseline="0" dirty="0" smtClean="0"/>
                        <a:t> &gt; 6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5 </a:t>
                      </a:r>
                      <a:r>
                        <a:rPr lang="es-MX" sz="2200" dirty="0" smtClean="0"/>
                        <a:t>&lt;= </a:t>
                      </a:r>
                      <a:r>
                        <a:rPr lang="es-MX" sz="2200" dirty="0" smtClean="0"/>
                        <a:t>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-5 &gt; -10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461549"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-5</a:t>
                      </a:r>
                      <a:r>
                        <a:rPr lang="es-MX" sz="2200" baseline="0" dirty="0" smtClean="0"/>
                        <a:t> &lt;= 5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200" dirty="0" smtClean="0"/>
                        <a:t>“z” &gt; “a”</a:t>
                      </a:r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3807" marR="113807" marT="56903" marB="5690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1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Lógicos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El álgebra </a:t>
            </a:r>
            <a:r>
              <a:rPr lang="es-MX" sz="2400" dirty="0"/>
              <a:t>de Boole, también llamada </a:t>
            </a:r>
            <a:r>
              <a:rPr lang="es-MX" sz="2400" b="1" dirty="0"/>
              <a:t>álgebra booleana</a:t>
            </a:r>
            <a:r>
              <a:rPr lang="es-MX" sz="2400" dirty="0"/>
              <a:t>, </a:t>
            </a:r>
            <a:r>
              <a:rPr lang="es-MX" sz="2400" dirty="0" smtClean="0"/>
              <a:t>realiza </a:t>
            </a:r>
            <a:r>
              <a:rPr lang="es-MX" sz="2400" b="1" dirty="0" smtClean="0"/>
              <a:t>operaciones lógicas </a:t>
            </a:r>
            <a:r>
              <a:rPr lang="es-MX" sz="2400" dirty="0" smtClean="0"/>
              <a:t>con tipos de datos booleanos.</a:t>
            </a:r>
          </a:p>
          <a:p>
            <a:r>
              <a:rPr lang="es-MX" sz="2400" dirty="0" smtClean="0"/>
              <a:t>Para realizar operaciones lógicas en programación utilizaremos </a:t>
            </a:r>
            <a:r>
              <a:rPr lang="es-MX" sz="2400" b="1" dirty="0" smtClean="0"/>
              <a:t>operadores lógicos</a:t>
            </a:r>
            <a:r>
              <a:rPr lang="es-MX" sz="2400" dirty="0" smtClean="0"/>
              <a:t>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845341"/>
              </p:ext>
            </p:extLst>
          </p:nvPr>
        </p:nvGraphicFramePr>
        <p:xfrm>
          <a:off x="1614487" y="4019868"/>
          <a:ext cx="5915025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Sintaxis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INTERSECCIÓN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AND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&amp;&amp;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UNIÓN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OR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||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NEGACIÓN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NOT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!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614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6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verdad: Negación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9954576"/>
              </p:ext>
            </p:extLst>
          </p:nvPr>
        </p:nvGraphicFramePr>
        <p:xfrm>
          <a:off x="1653170" y="3068322"/>
          <a:ext cx="5837660" cy="16635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381761"/>
            <a:ext cx="7886700" cy="1818640"/>
          </a:xfrm>
        </p:spPr>
        <p:txBody>
          <a:bodyPr>
            <a:normAutofit/>
          </a:bodyPr>
          <a:lstStyle/>
          <a:p>
            <a:r>
              <a:rPr lang="es-MX" sz="2400" dirty="0" smtClean="0"/>
              <a:t>Invertirá el valor del tipo booleano.</a:t>
            </a:r>
          </a:p>
          <a:p>
            <a:pPr lvl="1"/>
            <a:r>
              <a:rPr lang="es-MX" sz="2000" dirty="0" smtClean="0"/>
              <a:t>Si es true, pasará a ser false. </a:t>
            </a:r>
          </a:p>
          <a:p>
            <a:pPr lvl="1"/>
            <a:r>
              <a:rPr lang="es-MX" sz="2000" dirty="0" smtClean="0"/>
              <a:t>Si es false, pasará a ser true. </a:t>
            </a:r>
          </a:p>
          <a:p>
            <a:pPr lvl="1"/>
            <a:r>
              <a:rPr lang="es-MX" sz="2000" dirty="0" smtClean="0"/>
              <a:t>Si no puede ser convertido a tipo booleano dará false.</a:t>
            </a:r>
            <a:endParaRPr lang="en-US" sz="2000" dirty="0"/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521004"/>
              </p:ext>
            </p:extLst>
          </p:nvPr>
        </p:nvGraphicFramePr>
        <p:xfrm>
          <a:off x="1653170" y="4947922"/>
          <a:ext cx="5837660" cy="16635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Ejemplo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5</a:t>
                      </a:r>
                      <a:r>
                        <a:rPr lang="es-MX" sz="2200" baseline="0" dirty="0" smtClean="0"/>
                        <a:t> &lt;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5 &gt;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84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66725"/>
            <a:ext cx="68580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4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verdad: Intersección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249787"/>
              </p:ext>
            </p:extLst>
          </p:nvPr>
        </p:nvGraphicFramePr>
        <p:xfrm>
          <a:off x="628650" y="2738120"/>
          <a:ext cx="7722871" cy="277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5211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</a:t>
                      </a:r>
                      <a:r>
                        <a:rPr lang="es-MX" sz="2200" baseline="0" dirty="0" smtClean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&amp;&amp;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&amp;&amp;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7431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36295"/>
          </a:xfrm>
        </p:spPr>
        <p:txBody>
          <a:bodyPr>
            <a:normAutofit/>
          </a:bodyPr>
          <a:lstStyle/>
          <a:p>
            <a:r>
              <a:rPr lang="es-MX" sz="2400" dirty="0" smtClean="0"/>
              <a:t>La operación resulta en verdadero sólo cuando </a:t>
            </a:r>
            <a:r>
              <a:rPr lang="es-MX" sz="2400" b="1" dirty="0" smtClean="0"/>
              <a:t>todas</a:t>
            </a:r>
            <a:r>
              <a:rPr lang="es-MX" sz="2400" dirty="0" smtClean="0"/>
              <a:t> las condiciones son </a:t>
            </a:r>
            <a:r>
              <a:rPr lang="es-MX" sz="2400" b="1" dirty="0" smtClean="0"/>
              <a:t>verdaderas</a:t>
            </a:r>
            <a:r>
              <a:rPr lang="es-MX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13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Tabla de verdad: Unión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812745"/>
              </p:ext>
            </p:extLst>
          </p:nvPr>
        </p:nvGraphicFramePr>
        <p:xfrm>
          <a:off x="628650" y="2738120"/>
          <a:ext cx="7722871" cy="277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5211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70943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0270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28143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</a:t>
                      </a:r>
                      <a:r>
                        <a:rPr lang="es-MX" sz="2200" baseline="0" dirty="0" smtClean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&amp;&amp;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false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&amp;&amp;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true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7431"/>
                  </a:ext>
                </a:extLst>
              </a:tr>
            </a:tbl>
          </a:graphicData>
        </a:graphic>
      </p:graphicFrame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836295"/>
          </a:xfrm>
        </p:spPr>
        <p:txBody>
          <a:bodyPr>
            <a:normAutofit/>
          </a:bodyPr>
          <a:lstStyle/>
          <a:p>
            <a:r>
              <a:rPr lang="es-MX" sz="2400" dirty="0" smtClean="0"/>
              <a:t>La operación resulta en verdadero cuando </a:t>
            </a:r>
            <a:r>
              <a:rPr lang="es-MX" sz="2400" b="1" dirty="0" smtClean="0"/>
              <a:t>al menos una</a:t>
            </a:r>
            <a:r>
              <a:rPr lang="es-MX" sz="2400" dirty="0" smtClean="0"/>
              <a:t> de las condiciones son </a:t>
            </a:r>
            <a:r>
              <a:rPr lang="es-MX" sz="2400" b="1" dirty="0" smtClean="0"/>
              <a:t>verdaderas</a:t>
            </a:r>
            <a:r>
              <a:rPr lang="es-MX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8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Operaciones Lógicas: Ejercicio</a:t>
            </a:r>
            <a:endParaRPr lang="en-US" dirty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93731"/>
              </p:ext>
            </p:extLst>
          </p:nvPr>
        </p:nvGraphicFramePr>
        <p:xfrm>
          <a:off x="628650" y="2461576"/>
          <a:ext cx="7722871" cy="388152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7430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91027278"/>
                    </a:ext>
                  </a:extLst>
                </a:gridCol>
                <a:gridCol w="184912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</a:t>
                      </a:r>
                      <a:r>
                        <a:rPr lang="es-MX" sz="2200" baseline="0" dirty="0" smtClean="0"/>
                        <a:t> 1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Condición 2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Resultado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&gt;=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&amp;&amp;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baseline="0" dirty="0" smtClean="0"/>
                        <a:t> </a:t>
                      </a:r>
                      <a:r>
                        <a:rPr lang="es-MX" sz="2200" dirty="0" smtClean="0"/>
                        <a:t>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</a:t>
                      </a:r>
                      <a:r>
                        <a:rPr lang="es-MX" sz="2200" dirty="0" smtClean="0"/>
                        <a:t>&gt;=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||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</a:t>
                      </a:r>
                      <a:r>
                        <a:rPr lang="es-MX" sz="2200" dirty="0" smtClean="0"/>
                        <a:t>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=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&amp;&amp;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&lt; 5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0704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&amp;&amp;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!(</a:t>
                      </a:r>
                      <a:r>
                        <a:rPr lang="es-MX" sz="2200" dirty="0" err="1" smtClean="0"/>
                        <a:t>num</a:t>
                      </a:r>
                      <a:r>
                        <a:rPr lang="es-MX" sz="2200" baseline="0" dirty="0" smtClean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37431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&lt; 6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||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!(</a:t>
                      </a:r>
                      <a:r>
                        <a:rPr lang="es-MX" sz="2200" dirty="0" err="1" smtClean="0"/>
                        <a:t>num</a:t>
                      </a:r>
                      <a:r>
                        <a:rPr lang="es-MX" sz="2200" baseline="0" dirty="0" smtClean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88576"/>
                  </a:ext>
                </a:extLst>
              </a:tr>
              <a:tr h="554504"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!(</a:t>
                      </a:r>
                      <a:r>
                        <a:rPr lang="es-MX" sz="2200" dirty="0" err="1" smtClean="0"/>
                        <a:t>num</a:t>
                      </a:r>
                      <a:r>
                        <a:rPr lang="es-MX" sz="2200" dirty="0" smtClean="0"/>
                        <a:t> </a:t>
                      </a:r>
                      <a:r>
                        <a:rPr lang="es-MX" sz="2200" dirty="0" smtClean="0"/>
                        <a:t>&lt; </a:t>
                      </a:r>
                      <a:r>
                        <a:rPr lang="es-MX" sz="2200" dirty="0" smtClean="0"/>
                        <a:t>6)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||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dirty="0" smtClean="0"/>
                        <a:t>!(</a:t>
                      </a:r>
                      <a:r>
                        <a:rPr lang="es-MX" sz="2200" dirty="0" err="1" smtClean="0"/>
                        <a:t>num</a:t>
                      </a:r>
                      <a:r>
                        <a:rPr lang="es-MX" sz="2200" baseline="0" dirty="0" smtClean="0"/>
                        <a:t> &lt; 5)</a:t>
                      </a:r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200" dirty="0" smtClean="0"/>
                        <a:t>=</a:t>
                      </a:r>
                      <a:endParaRPr lang="en-US" sz="2200" dirty="0" smtClean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110085" marR="110085" marT="55043" marB="5504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520001"/>
                  </a:ext>
                </a:extLst>
              </a:tr>
            </a:tbl>
          </a:graphicData>
        </a:graphic>
      </p:graphicFrame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err="1" smtClean="0">
                <a:solidFill>
                  <a:srgbClr val="0070C0"/>
                </a:solidFill>
              </a:rPr>
              <a:t>var</a:t>
            </a:r>
            <a:r>
              <a:rPr lang="es-MX" sz="2400" dirty="0" smtClean="0"/>
              <a:t> </a:t>
            </a:r>
            <a:r>
              <a:rPr lang="es-MX" sz="2400" dirty="0" err="1" smtClean="0"/>
              <a:t>num</a:t>
            </a:r>
            <a:r>
              <a:rPr lang="es-MX" sz="2400" dirty="0" smtClean="0"/>
              <a:t> = </a:t>
            </a:r>
            <a:r>
              <a:rPr lang="es-MX" sz="2400" dirty="0">
                <a:solidFill>
                  <a:srgbClr val="FF0000"/>
                </a:solidFill>
              </a:rPr>
              <a:t>3</a:t>
            </a:r>
            <a:r>
              <a:rPr lang="es-MX" sz="2400" dirty="0" smtClean="0"/>
              <a:t>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6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Hasta ahora venimos escribiendo sentencias que se ejecutan una detrás de otra sin ningún tipo de control.</a:t>
            </a:r>
          </a:p>
          <a:p>
            <a:pPr lvl="1"/>
            <a:r>
              <a:rPr lang="es-MX" b="1" dirty="0" smtClean="0"/>
              <a:t>¡¡El programa siempre se comportará igual!!</a:t>
            </a:r>
          </a:p>
          <a:p>
            <a:pPr lvl="1"/>
            <a:endParaRPr lang="es-MX" b="1" dirty="0" smtClean="0"/>
          </a:p>
          <a:p>
            <a:r>
              <a:rPr lang="es-MX" sz="2400" dirty="0" smtClean="0"/>
              <a:t>Las </a:t>
            </a:r>
            <a:r>
              <a:rPr lang="es-MX" sz="2400" b="1" dirty="0" smtClean="0"/>
              <a:t>secuencias de control de flujo </a:t>
            </a:r>
            <a:r>
              <a:rPr lang="es-MX" sz="2400" dirty="0" smtClean="0"/>
              <a:t>nos permiten ejecutar un bloque de código si se cumple con una condición.</a:t>
            </a:r>
          </a:p>
          <a:p>
            <a:pPr lvl="1"/>
            <a:r>
              <a:rPr lang="es-MX" sz="2000" dirty="0" smtClean="0"/>
              <a:t>Las condiciones resultan del uso de los operadores de comparación y las operaciones lógicas vistas anteriormente. </a:t>
            </a:r>
          </a:p>
          <a:p>
            <a:pPr lvl="1"/>
            <a:r>
              <a:rPr lang="es-MX" sz="2000" dirty="0" smtClean="0"/>
              <a:t>Es decir, evalúan un tipo de dato booleano: true o false.</a:t>
            </a:r>
          </a:p>
        </p:txBody>
      </p:sp>
    </p:spTree>
    <p:extLst>
      <p:ext uri="{BB962C8B-B14F-4D97-AF65-F5344CB8AC3E}">
        <p14:creationId xmlns:p14="http://schemas.microsoft.com/office/powerpoint/2010/main" val="271419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Sentencia IF-ELSE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Sentencia IF: el bloque de código se ejecutará si la condición resulta verdadera (true</a:t>
            </a:r>
            <a:r>
              <a:rPr lang="es-MX" sz="2400" dirty="0" smtClean="0"/>
              <a:t>).</a:t>
            </a:r>
          </a:p>
          <a:p>
            <a:pPr lvl="1"/>
            <a:r>
              <a:rPr lang="es-MX" sz="2000" dirty="0" smtClean="0"/>
              <a:t>Entre paréntesis la condición, entre llaves el bloque de código.</a:t>
            </a:r>
          </a:p>
          <a:p>
            <a:r>
              <a:rPr lang="es-MX" sz="2400" dirty="0" smtClean="0"/>
              <a:t>Sentencia ELSE: el bloque de código se ejecutará si las sentencias IF asociadas no se ejecutaron (condiciones false).</a:t>
            </a:r>
          </a:p>
          <a:p>
            <a:pPr lvl="1"/>
            <a:r>
              <a:rPr lang="es-MX" sz="2000" dirty="0" smtClean="0"/>
              <a:t>Va siempre siguiendo a una sentencia IF.</a:t>
            </a:r>
          </a:p>
          <a:p>
            <a:pPr lvl="1"/>
            <a:r>
              <a:rPr lang="es-MX" sz="2000" dirty="0" smtClean="0"/>
              <a:t>¡No lleva condición!. (sin paréntesis)</a:t>
            </a:r>
          </a:p>
          <a:p>
            <a:pPr lvl="1"/>
            <a:r>
              <a:rPr lang="es-MX" sz="2000" dirty="0" smtClean="0"/>
              <a:t>Es opcional.</a:t>
            </a:r>
            <a:endParaRPr lang="es-MX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60" y="4385944"/>
            <a:ext cx="5054600" cy="23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Presentación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26366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Profesor:</a:t>
            </a:r>
            <a:r>
              <a:rPr lang="es-MX" sz="2400" dirty="0" smtClean="0"/>
              <a:t> Mauricio Cerizza – </a:t>
            </a:r>
            <a:r>
              <a:rPr lang="es-MX" sz="2400" dirty="0" smtClean="0">
                <a:hlinkClick r:id="rId2"/>
              </a:rPr>
              <a:t>mauriciocerizza@gmail.com</a:t>
            </a:r>
            <a:endParaRPr lang="es-MX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Material de estudio</a:t>
            </a:r>
            <a:r>
              <a:rPr lang="es-MX" sz="2400" dirty="0" smtClean="0"/>
              <a:t>: </a:t>
            </a:r>
            <a:r>
              <a:rPr lang="es-MX" sz="2400" dirty="0" smtClean="0"/>
              <a:t>github.com/</a:t>
            </a:r>
            <a:r>
              <a:rPr lang="es-MX" sz="2400" dirty="0" err="1" smtClean="0"/>
              <a:t>mauricioCerizza</a:t>
            </a:r>
            <a:r>
              <a:rPr lang="es-MX" sz="2400" dirty="0" smtClean="0"/>
              <a:t>/</a:t>
            </a:r>
            <a:r>
              <a:rPr lang="es-MX" sz="2400" dirty="0" err="1" smtClean="0"/>
              <a:t>Curso_Ingreso</a:t>
            </a:r>
            <a:endParaRPr lang="es-MX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Páginas útiles: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2000" dirty="0"/>
              <a:t>W3School: </a:t>
            </a:r>
            <a:r>
              <a:rPr lang="es-MX" sz="2000" dirty="0">
                <a:hlinkClick r:id="rId3"/>
              </a:rPr>
              <a:t>www.w3schools.com/js</a:t>
            </a:r>
            <a:r>
              <a:rPr lang="es-MX" sz="2000" dirty="0" smtClean="0">
                <a:hlinkClick r:id="rId3"/>
              </a:rPr>
              <a:t>/</a:t>
            </a:r>
            <a:endParaRPr lang="es-MX" sz="2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s-MX" sz="2000" dirty="0" smtClean="0"/>
              <a:t>MDN Web </a:t>
            </a:r>
            <a:r>
              <a:rPr lang="es-MX" sz="2000" dirty="0" err="1" smtClean="0"/>
              <a:t>Docs</a:t>
            </a:r>
            <a:r>
              <a:rPr lang="es-MX" sz="2000" dirty="0"/>
              <a:t>: </a:t>
            </a:r>
            <a:r>
              <a:rPr lang="es-MX" sz="2000" dirty="0" smtClean="0">
                <a:hlinkClick r:id="rId4"/>
              </a:rPr>
              <a:t>www.developer.mozilla.org/es/docs/Web/JavaScript/Guide/</a:t>
            </a:r>
            <a:endParaRPr lang="es-MX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 smtClean="0"/>
              <a:t>Nos comunicamos por </a:t>
            </a:r>
            <a:r>
              <a:rPr lang="es-MX" sz="2400" b="1" dirty="0" smtClean="0"/>
              <a:t>SLACK.</a:t>
            </a:r>
            <a:endParaRPr lang="es-MX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Clases de repaso: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Fecha Parcial: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b="1" dirty="0" smtClean="0"/>
              <a:t>Fecha </a:t>
            </a:r>
            <a:r>
              <a:rPr lang="es-MX" sz="2400" b="1" dirty="0" err="1" smtClean="0"/>
              <a:t>Recuperatorio</a:t>
            </a:r>
            <a:r>
              <a:rPr lang="es-MX" sz="2400" b="1" dirty="0" smtClean="0"/>
              <a:t>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30660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Sentencia IF-ELSE-IF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Dentro de un bloque IF o ELSE se puede escribir cualquier tipo de código, incluyendo otro bloque IF-ELSE. Esto se llama </a:t>
            </a:r>
            <a:r>
              <a:rPr lang="es-MX" sz="2400" b="1" dirty="0" smtClean="0"/>
              <a:t>anidar</a:t>
            </a:r>
            <a:r>
              <a:rPr lang="es-MX" sz="2400" dirty="0" smtClean="0"/>
              <a:t>.</a:t>
            </a:r>
            <a:endParaRPr lang="es-MX" sz="20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5" y="2964814"/>
            <a:ext cx="7265035" cy="35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75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Sentencia IF-ELSE-IF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Se puede escribir de forma más compacta:</a:t>
            </a:r>
            <a:endParaRPr lang="es-MX" sz="20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2" y="2342197"/>
            <a:ext cx="8588655" cy="35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1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Sentencias de control de flujo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s-MX" u="sng" dirty="0" smtClean="0"/>
              <a:t>IMPORTANTE</a:t>
            </a:r>
            <a:r>
              <a:rPr lang="es-MX" dirty="0" smtClean="0"/>
              <a:t>:</a:t>
            </a:r>
          </a:p>
          <a:p>
            <a:pPr marL="0" indent="0" algn="ctr">
              <a:buNone/>
            </a:pPr>
            <a:r>
              <a:rPr lang="es-MX" dirty="0" smtClean="0"/>
              <a:t>Una vez </a:t>
            </a:r>
            <a:r>
              <a:rPr lang="es-MX" dirty="0"/>
              <a:t>que alguna de las condiciones de alguno de los “</a:t>
            </a:r>
            <a:r>
              <a:rPr lang="es-MX" dirty="0" err="1"/>
              <a:t>if</a:t>
            </a:r>
            <a:r>
              <a:rPr lang="es-MX" dirty="0"/>
              <a:t>” se cumple,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y </a:t>
            </a:r>
            <a:r>
              <a:rPr lang="es-MX" dirty="0"/>
              <a:t>se ejecuta el bloque de código que le corresponde, </a:t>
            </a:r>
            <a:endParaRPr lang="es-MX" dirty="0" smtClean="0"/>
          </a:p>
          <a:p>
            <a:pPr marL="0" indent="0" algn="ctr">
              <a:buNone/>
            </a:pPr>
            <a:r>
              <a:rPr lang="es-MX" b="1" dirty="0" smtClean="0"/>
              <a:t>no </a:t>
            </a:r>
            <a:r>
              <a:rPr lang="es-MX" b="1" dirty="0"/>
              <a:t>se ejecutan el resto de los bloques</a:t>
            </a:r>
            <a:r>
              <a:rPr lang="es-MX" dirty="0"/>
              <a:t>, </a:t>
            </a:r>
            <a:endParaRPr lang="es-MX" dirty="0" smtClean="0"/>
          </a:p>
          <a:p>
            <a:pPr marL="0" indent="0" algn="ctr">
              <a:buNone/>
            </a:pPr>
            <a:r>
              <a:rPr lang="es-MX" dirty="0" smtClean="0"/>
              <a:t>y </a:t>
            </a:r>
            <a:r>
              <a:rPr lang="es-MX" dirty="0"/>
              <a:t>el programa continuará después de todos los bloques “</a:t>
            </a:r>
            <a:r>
              <a:rPr lang="es-MX" dirty="0" err="1"/>
              <a:t>if-else</a:t>
            </a:r>
            <a:r>
              <a:rPr lang="es-MX" dirty="0" smtClean="0"/>
              <a:t>”.</a:t>
            </a: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1911951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Leyes de </a:t>
            </a:r>
            <a:r>
              <a:rPr lang="es-MX" dirty="0" err="1" smtClean="0"/>
              <a:t>De</a:t>
            </a:r>
            <a:r>
              <a:rPr lang="es-MX" dirty="0" smtClean="0"/>
              <a:t> Morgan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21236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Número aleatorio (RANDOM)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/>
          </a:bodyPr>
          <a:lstStyle/>
          <a:p>
            <a:pPr marL="0" indent="0">
              <a:buNone/>
            </a:pPr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135581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 la próxima clase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29385"/>
            <a:ext cx="7886700" cy="4351338"/>
          </a:xfrm>
        </p:spPr>
        <p:txBody>
          <a:bodyPr numCol="1" anchor="t">
            <a:normAutofit/>
          </a:bodyPr>
          <a:lstStyle/>
          <a:p>
            <a:r>
              <a:rPr lang="es-MX" sz="2400" dirty="0" smtClean="0"/>
              <a:t>Hacer </a:t>
            </a:r>
            <a:r>
              <a:rPr lang="es-MX" sz="2400" u="sng" dirty="0" smtClean="0"/>
              <a:t>todos</a:t>
            </a:r>
            <a:r>
              <a:rPr lang="es-MX" sz="2400" dirty="0" smtClean="0"/>
              <a:t> los ejercicios de tema E/S Datos y sentencias IF. </a:t>
            </a:r>
            <a:r>
              <a:rPr lang="es-MX" sz="2400" b="1" dirty="0" smtClean="0"/>
              <a:t>INCLUYENDO LOS DE LOS MODELOS DE PARCIALES. </a:t>
            </a:r>
          </a:p>
          <a:p>
            <a:r>
              <a:rPr lang="es-MX" sz="2400" dirty="0" smtClean="0"/>
              <a:t>Leer el apunte de sentencias </a:t>
            </a:r>
            <a:r>
              <a:rPr lang="es-MX" sz="2400" dirty="0" err="1" smtClean="0"/>
              <a:t>switch</a:t>
            </a:r>
            <a:r>
              <a:rPr lang="es-MX" sz="2400" dirty="0" smtClean="0"/>
              <a:t>. </a:t>
            </a:r>
          </a:p>
          <a:p>
            <a:r>
              <a:rPr lang="es-MX" sz="2400" dirty="0" smtClean="0"/>
              <a:t>Si les está costando entender los temas o resolver los ejercicios no dejen de ir a las clases de repaso de los sábados.</a:t>
            </a:r>
          </a:p>
          <a:p>
            <a:r>
              <a:rPr lang="es-MX" sz="2400" dirty="0" smtClean="0"/>
              <a:t>Aprovechar los feriados, colaboremos todos en </a:t>
            </a:r>
            <a:r>
              <a:rPr lang="es-MX" sz="2400" dirty="0" err="1" smtClean="0"/>
              <a:t>Slack</a:t>
            </a:r>
            <a:r>
              <a:rPr lang="es-MX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347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6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 en </a:t>
            </a:r>
            <a:r>
              <a:rPr lang="es-MX" dirty="0" err="1" smtClean="0"/>
              <a:t>Javascript</a:t>
            </a:r>
            <a:endParaRPr lang="en-U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848125"/>
              </p:ext>
            </p:extLst>
          </p:nvPr>
        </p:nvGraphicFramePr>
        <p:xfrm>
          <a:off x="628650" y="1690689"/>
          <a:ext cx="7886700" cy="3032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21626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3574473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690601">
                  <a:extLst>
                    <a:ext uri="{9D8B030D-6E8A-4147-A177-3AD203B41FA5}">
                      <a16:colId xmlns:a16="http://schemas.microsoft.com/office/drawing/2014/main" val="199888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Ejemplo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Number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Valores numéricos. Enteros</a:t>
                      </a:r>
                      <a:r>
                        <a:rPr lang="es-MX" baseline="0" dirty="0" smtClean="0"/>
                        <a:t> o flotantes.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Boolean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Tipo lógico.</a:t>
                      </a:r>
                      <a:r>
                        <a:rPr lang="es-MX" baseline="0" dirty="0" smtClean="0"/>
                        <a:t> Sólo puede tener dos valores: verdadero o falso.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true</a:t>
                      </a:r>
                      <a:r>
                        <a:rPr lang="es-MX" baseline="0" dirty="0" smtClean="0"/>
                        <a:t> / 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String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Cadenas de caracteres. Texto.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“Hol</a:t>
                      </a:r>
                      <a:r>
                        <a:rPr lang="es-MX" baseline="0" dirty="0" smtClean="0"/>
                        <a:t>a Mundo”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65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Null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Vacío,</a:t>
                      </a:r>
                      <a:r>
                        <a:rPr lang="es-MX" baseline="0" dirty="0" smtClean="0"/>
                        <a:t> no tiene valor.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null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03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Undefined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Aún no se le asignó un valor.</a:t>
                      </a:r>
                      <a:r>
                        <a:rPr lang="es-MX" baseline="0" dirty="0" smtClean="0"/>
                        <a:t> No fue inicializada.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undefined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35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14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Tipos de datos en </a:t>
            </a:r>
            <a:r>
              <a:rPr lang="es-MX" dirty="0" err="1" smtClean="0"/>
              <a:t>javascript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77" y="3872992"/>
            <a:ext cx="7074646" cy="1348307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 err="1" smtClean="0"/>
              <a:t>Javascript</a:t>
            </a:r>
            <a:r>
              <a:rPr lang="es-MX" b="1" dirty="0" smtClean="0"/>
              <a:t>:</a:t>
            </a:r>
          </a:p>
          <a:p>
            <a:pPr lvl="1"/>
            <a:r>
              <a:rPr lang="es-MX" b="1" dirty="0" err="1" smtClean="0"/>
              <a:t>Tipado</a:t>
            </a:r>
            <a:r>
              <a:rPr lang="es-MX" b="1" dirty="0" smtClean="0"/>
              <a:t> </a:t>
            </a:r>
            <a:r>
              <a:rPr lang="es-MX" b="1" dirty="0"/>
              <a:t>débil o dinámico: </a:t>
            </a:r>
            <a:r>
              <a:rPr lang="es-MX" dirty="0"/>
              <a:t>No es necesario declarar el tipo de las variables. También se puede almacenar distintos tipos en una misma variable. </a:t>
            </a:r>
          </a:p>
          <a:p>
            <a:pPr marL="285750" indent="-28575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Valor </a:t>
            </a:r>
            <a:r>
              <a:rPr lang="es-MX" dirty="0" err="1" smtClean="0"/>
              <a:t>NaN</a:t>
            </a:r>
            <a:r>
              <a:rPr lang="es-MX" dirty="0" smtClean="0"/>
              <a:t>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 smtClean="0"/>
              <a:t>El valor</a:t>
            </a:r>
            <a:r>
              <a:rPr lang="es-MX" sz="2400" dirty="0"/>
              <a:t> </a:t>
            </a:r>
            <a:r>
              <a:rPr lang="es-MX" sz="2400" b="1" dirty="0" err="1" smtClean="0"/>
              <a:t>NaN</a:t>
            </a:r>
            <a:r>
              <a:rPr lang="es-MX" sz="2400" b="1" dirty="0"/>
              <a:t> </a:t>
            </a:r>
            <a:r>
              <a:rPr lang="es-MX" sz="2400" dirty="0" smtClean="0"/>
              <a:t>(“</a:t>
            </a:r>
            <a:r>
              <a:rPr lang="es-MX" sz="2400" dirty="0" err="1"/>
              <a:t>Not</a:t>
            </a:r>
            <a:r>
              <a:rPr lang="es-MX" sz="2400" dirty="0"/>
              <a:t>-a-</a:t>
            </a:r>
            <a:r>
              <a:rPr lang="es-MX" sz="2400" dirty="0" err="1"/>
              <a:t>Number</a:t>
            </a:r>
            <a:r>
              <a:rPr lang="es-MX" sz="2400" dirty="0"/>
              <a:t>”) es un valor </a:t>
            </a:r>
            <a:r>
              <a:rPr lang="es-MX" sz="2400" u="sng" dirty="0"/>
              <a:t>numérico</a:t>
            </a:r>
            <a:r>
              <a:rPr lang="es-MX" sz="2400" dirty="0"/>
              <a:t> especial, que representa “número ilegal o no representable”. </a:t>
            </a:r>
            <a:endParaRPr lang="es-MX" sz="2400" dirty="0" smtClean="0"/>
          </a:p>
          <a:p>
            <a:r>
              <a:rPr lang="es-MX" sz="2400" dirty="0" smtClean="0"/>
              <a:t>La </a:t>
            </a:r>
            <a:r>
              <a:rPr lang="es-MX" sz="2400" dirty="0"/>
              <a:t>asignación de </a:t>
            </a:r>
            <a:r>
              <a:rPr lang="es-MX" sz="2400" dirty="0" err="1"/>
              <a:t>NaN</a:t>
            </a:r>
            <a:r>
              <a:rPr lang="es-MX" sz="2400" dirty="0"/>
              <a:t> </a:t>
            </a:r>
            <a:r>
              <a:rPr lang="es-MX" sz="2400" dirty="0" smtClean="0"/>
              <a:t>la </a:t>
            </a:r>
            <a:r>
              <a:rPr lang="es-MX" sz="2400" dirty="0"/>
              <a:t>realiza JavaScript automáticamente cuando se intentan realizar operaciones numéricas </a:t>
            </a:r>
            <a:r>
              <a:rPr lang="es-MX" sz="2400" dirty="0" smtClean="0"/>
              <a:t>ilegales. </a:t>
            </a:r>
          </a:p>
          <a:p>
            <a:r>
              <a:rPr lang="es-MX" sz="2400" dirty="0" smtClean="0"/>
              <a:t>Se puede utilizar la función </a:t>
            </a:r>
            <a:r>
              <a:rPr lang="es-MX" sz="2400" b="1" dirty="0" err="1" smtClean="0"/>
              <a:t>isNaN</a:t>
            </a:r>
            <a:r>
              <a:rPr lang="es-MX" sz="2400" b="1" dirty="0" smtClean="0"/>
              <a:t>(</a:t>
            </a:r>
            <a:r>
              <a:rPr lang="es-MX" sz="2400" b="1" i="1" dirty="0" smtClean="0"/>
              <a:t>valor</a:t>
            </a:r>
            <a:r>
              <a:rPr lang="es-MX" sz="2400" b="1" dirty="0" smtClean="0"/>
              <a:t>)</a:t>
            </a:r>
            <a:r>
              <a:rPr lang="es-MX" sz="2400" dirty="0" smtClean="0"/>
              <a:t> para evaluar si el valor NO es numérico. Devolverá true si NO es un número y false si lo es. </a:t>
            </a:r>
            <a:endParaRPr lang="en-US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63" y="4836102"/>
            <a:ext cx="5166273" cy="168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7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de comparación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40350"/>
            <a:ext cx="7886700" cy="4351338"/>
          </a:xfrm>
        </p:spPr>
        <p:txBody>
          <a:bodyPr anchor="ctr">
            <a:normAutofit/>
          </a:bodyPr>
          <a:lstStyle/>
          <a:p>
            <a:r>
              <a:rPr lang="es-MX" dirty="0" smtClean="0"/>
              <a:t>Existen ciertos símbolos reservados del lenguaje que permiten hacer comparaciones entre dos valores.</a:t>
            </a:r>
          </a:p>
          <a:p>
            <a:pPr marL="0" indent="0">
              <a:buNone/>
            </a:pPr>
            <a:endParaRPr lang="es-MX" dirty="0" smtClean="0"/>
          </a:p>
          <a:p>
            <a:r>
              <a:rPr lang="es-MX" dirty="0" smtClean="0"/>
              <a:t>Dan como resultado un valor de tipo </a:t>
            </a:r>
            <a:r>
              <a:rPr lang="es-MX" dirty="0" err="1" smtClean="0"/>
              <a:t>boolean</a:t>
            </a:r>
            <a:r>
              <a:rPr lang="es-MX" dirty="0" smtClean="0"/>
              <a:t>, es decir, verdadero o falso en función de si se cumple o no la condición.</a:t>
            </a:r>
          </a:p>
          <a:p>
            <a:endParaRPr lang="es-MX" sz="2400" dirty="0" smtClean="0"/>
          </a:p>
        </p:txBody>
      </p:sp>
    </p:spTree>
    <p:extLst>
      <p:ext uri="{BB962C8B-B14F-4D97-AF65-F5344CB8AC3E}">
        <p14:creationId xmlns:p14="http://schemas.microsoft.com/office/powerpoint/2010/main" val="287958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de igualdad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40350"/>
            <a:ext cx="7886700" cy="4351338"/>
          </a:xfrm>
        </p:spPr>
        <p:txBody>
          <a:bodyPr>
            <a:normAutofit/>
          </a:bodyPr>
          <a:lstStyle/>
          <a:p>
            <a:r>
              <a:rPr lang="es-MX" sz="2400" dirty="0" err="1" smtClean="0"/>
              <a:t>Javascript</a:t>
            </a:r>
            <a:r>
              <a:rPr lang="es-MX" sz="2400" dirty="0" smtClean="0"/>
              <a:t> tiene comparaciones estrictas y de conversión de tipos (abstractas).</a:t>
            </a:r>
          </a:p>
          <a:p>
            <a:pPr marL="0" indent="0">
              <a:buNone/>
            </a:pPr>
            <a:endParaRPr lang="es-MX" sz="2400" dirty="0" smtClean="0"/>
          </a:p>
        </p:txBody>
      </p:sp>
      <p:graphicFrame>
        <p:nvGraphicFramePr>
          <p:cNvPr id="8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151250"/>
              </p:ext>
            </p:extLst>
          </p:nvPr>
        </p:nvGraphicFramePr>
        <p:xfrm>
          <a:off x="628650" y="4163059"/>
          <a:ext cx="7886700" cy="21234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6726297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61012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Operador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Ejemplo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Resultado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Igualdad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“2” ==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===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Igualdad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u="sng" baseline="0" dirty="0" smtClean="0"/>
                        <a:t>Estricta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“2” ===</a:t>
                      </a:r>
                      <a:r>
                        <a:rPr lang="es-MX" baseline="0" dirty="0" smtClean="0"/>
                        <a:t>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!=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Desigualdad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“2” !=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false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7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!==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Desigualdad </a:t>
                      </a:r>
                      <a:r>
                        <a:rPr lang="es-MX" u="sng" dirty="0" smtClean="0"/>
                        <a:t>Estricta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“2” !== 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true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401271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488664"/>
              </p:ext>
            </p:extLst>
          </p:nvPr>
        </p:nvGraphicFramePr>
        <p:xfrm>
          <a:off x="628650" y="2313939"/>
          <a:ext cx="7886702" cy="1651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78713">
                  <a:extLst>
                    <a:ext uri="{9D8B030D-6E8A-4147-A177-3AD203B41FA5}">
                      <a16:colId xmlns:a16="http://schemas.microsoft.com/office/drawing/2014/main" val="2878145690"/>
                    </a:ext>
                  </a:extLst>
                </a:gridCol>
                <a:gridCol w="5507989">
                  <a:extLst>
                    <a:ext uri="{9D8B030D-6E8A-4147-A177-3AD203B41FA5}">
                      <a16:colId xmlns:a16="http://schemas.microsoft.com/office/drawing/2014/main" val="3721043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Operación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/>
                        <a:t>Comparación Estricta</a:t>
                      </a:r>
                      <a:endParaRPr 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Sólo es verdadera si los valores comparados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="0" u="sng" baseline="0" dirty="0" smtClean="0"/>
                        <a:t>son del mismo tipo </a:t>
                      </a:r>
                      <a:r>
                        <a:rPr lang="es-MX" u="sng" baseline="0" dirty="0" smtClean="0"/>
                        <a:t>y los contenidos coinciden</a:t>
                      </a:r>
                      <a:r>
                        <a:rPr lang="es-MX" baseline="0" dirty="0" smtClean="0"/>
                        <a:t>.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99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="0" dirty="0" smtClean="0"/>
                        <a:t>Comparación Abstracta</a:t>
                      </a:r>
                      <a:endParaRPr lang="en-US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u="sng" dirty="0" smtClean="0"/>
                        <a:t>Convierte</a:t>
                      </a:r>
                      <a:r>
                        <a:rPr lang="es-MX" u="sng" baseline="0" dirty="0" smtClean="0"/>
                        <a:t> a los valores comparados al mismo tipo</a:t>
                      </a:r>
                      <a:r>
                        <a:rPr lang="es-MX" u="none" baseline="0" dirty="0" smtClean="0"/>
                        <a:t> </a:t>
                      </a:r>
                      <a:r>
                        <a:rPr lang="es-MX" baseline="0" dirty="0" smtClean="0"/>
                        <a:t>previo a hacer la comparación.</a:t>
                      </a:r>
                      <a:endParaRPr lang="en-US" u="sng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128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09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de igualdad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540350"/>
            <a:ext cx="78867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s-MX" sz="2400" dirty="0" smtClean="0"/>
              <a:t>Dos </a:t>
            </a:r>
            <a:r>
              <a:rPr lang="es-MX" sz="2400" b="1" dirty="0" err="1" smtClean="0"/>
              <a:t>strings</a:t>
            </a:r>
            <a:r>
              <a:rPr lang="es-MX" sz="2400" dirty="0" smtClean="0"/>
              <a:t> </a:t>
            </a:r>
            <a:r>
              <a:rPr lang="es-MX" sz="2400" dirty="0"/>
              <a:t>son </a:t>
            </a:r>
            <a:r>
              <a:rPr lang="es-MX" sz="2400" u="sng" dirty="0"/>
              <a:t>estrictamente</a:t>
            </a:r>
            <a:r>
              <a:rPr lang="es-MX" sz="2400" dirty="0"/>
              <a:t> iguales cuando tienen la misma secuencia de caracteres, la misma longitud y los mismos caracteres en las posiciones correspondientes.</a:t>
            </a:r>
          </a:p>
          <a:p>
            <a:pPr>
              <a:lnSpc>
                <a:spcPct val="120000"/>
              </a:lnSpc>
            </a:pPr>
            <a:r>
              <a:rPr lang="es-MX" sz="2400" dirty="0"/>
              <a:t>Dos </a:t>
            </a:r>
            <a:r>
              <a:rPr lang="es-MX" sz="2400" b="1" dirty="0" err="1" smtClean="0"/>
              <a:t>numbers</a:t>
            </a:r>
            <a:r>
              <a:rPr lang="es-MX" sz="2400" dirty="0" smtClean="0"/>
              <a:t> </a:t>
            </a:r>
            <a:r>
              <a:rPr lang="es-MX" sz="2400" dirty="0"/>
              <a:t>son </a:t>
            </a:r>
            <a:r>
              <a:rPr lang="es-MX" sz="2400" u="sng" dirty="0"/>
              <a:t>estrictamente</a:t>
            </a:r>
            <a:r>
              <a:rPr lang="es-MX" sz="2400" dirty="0"/>
              <a:t> iguales cuando son numéricamente iguales (tienen el mismo valor numérico). </a:t>
            </a:r>
            <a:r>
              <a:rPr lang="es-MX" sz="2400" dirty="0" err="1"/>
              <a:t>NaN</a:t>
            </a:r>
            <a:r>
              <a:rPr lang="es-MX" sz="2400" dirty="0"/>
              <a:t> no es igual a nada, incluido </a:t>
            </a:r>
            <a:r>
              <a:rPr lang="es-MX" sz="2400" dirty="0" err="1"/>
              <a:t>NaN</a:t>
            </a:r>
            <a:r>
              <a:rPr lang="es-MX" sz="2400" dirty="0"/>
              <a:t>. Los ceros positivos y negativos son iguales entre sí. </a:t>
            </a:r>
          </a:p>
          <a:p>
            <a:pPr>
              <a:lnSpc>
                <a:spcPct val="120000"/>
              </a:lnSpc>
            </a:pPr>
            <a:r>
              <a:rPr lang="es-MX" sz="2400" dirty="0"/>
              <a:t>Dos </a:t>
            </a:r>
            <a:r>
              <a:rPr lang="es-MX" sz="2400" b="1" dirty="0" err="1" smtClean="0"/>
              <a:t>booleans</a:t>
            </a:r>
            <a:r>
              <a:rPr lang="es-MX" sz="2400" dirty="0" smtClean="0"/>
              <a:t> </a:t>
            </a:r>
            <a:r>
              <a:rPr lang="es-MX" sz="2400" dirty="0"/>
              <a:t>son </a:t>
            </a:r>
            <a:r>
              <a:rPr lang="es-MX" sz="2400" u="sng" dirty="0"/>
              <a:t>estrictamente</a:t>
            </a:r>
            <a:r>
              <a:rPr lang="es-MX" sz="2400" dirty="0"/>
              <a:t> iguales si ambos son true o ambos son false</a:t>
            </a:r>
            <a:r>
              <a:rPr lang="es-MX" sz="2400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s-MX" sz="2400" dirty="0" smtClean="0"/>
              <a:t>Los </a:t>
            </a:r>
            <a:r>
              <a:rPr lang="es-MX" sz="2400" dirty="0"/>
              <a:t>tipos </a:t>
            </a:r>
            <a:r>
              <a:rPr lang="es-MX" sz="2400" b="1" dirty="0" err="1" smtClean="0"/>
              <a:t>null</a:t>
            </a:r>
            <a:r>
              <a:rPr lang="es-MX" sz="2400" dirty="0" smtClean="0"/>
              <a:t> </a:t>
            </a:r>
            <a:r>
              <a:rPr lang="es-MX" sz="2400" dirty="0"/>
              <a:t>y </a:t>
            </a:r>
            <a:r>
              <a:rPr lang="es-MX" sz="2400" b="1" dirty="0" err="1" smtClean="0"/>
              <a:t>undefined</a:t>
            </a:r>
            <a:r>
              <a:rPr lang="es-MX" sz="2400" dirty="0" smtClean="0"/>
              <a:t> </a:t>
            </a:r>
            <a:r>
              <a:rPr lang="es-MX" sz="2400" dirty="0"/>
              <a:t>son </a:t>
            </a:r>
            <a:r>
              <a:rPr lang="es-MX" sz="2400" u="sng" dirty="0"/>
              <a:t>estrictamente</a:t>
            </a:r>
            <a:r>
              <a:rPr lang="es-MX" sz="2400" dirty="0"/>
              <a:t> iguales a ellos mismos y </a:t>
            </a:r>
            <a:r>
              <a:rPr lang="es-MX" sz="2400" u="sng" dirty="0"/>
              <a:t>abstractivamente</a:t>
            </a:r>
            <a:r>
              <a:rPr lang="es-MX" sz="2400" dirty="0"/>
              <a:t> iguales entre sí</a:t>
            </a:r>
            <a:r>
              <a:rPr lang="es-MX" sz="24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s-MX" sz="2000" dirty="0" err="1" smtClean="0"/>
              <a:t>null</a:t>
            </a:r>
            <a:r>
              <a:rPr lang="es-MX" sz="2000" dirty="0" smtClean="0"/>
              <a:t> === </a:t>
            </a:r>
            <a:r>
              <a:rPr lang="es-MX" sz="2000" dirty="0" err="1" smtClean="0"/>
              <a:t>undefined</a:t>
            </a:r>
            <a:r>
              <a:rPr lang="es-MX" sz="2000" dirty="0" smtClean="0"/>
              <a:t> -&gt; false</a:t>
            </a:r>
          </a:p>
          <a:p>
            <a:pPr lvl="1">
              <a:lnSpc>
                <a:spcPct val="120000"/>
              </a:lnSpc>
            </a:pPr>
            <a:r>
              <a:rPr lang="es-MX" sz="2000" dirty="0" err="1" smtClean="0"/>
              <a:t>null</a:t>
            </a:r>
            <a:r>
              <a:rPr lang="es-MX" sz="2000" dirty="0" smtClean="0"/>
              <a:t> == </a:t>
            </a:r>
            <a:r>
              <a:rPr lang="es-MX" sz="2000" dirty="0" err="1" smtClean="0"/>
              <a:t>undefined</a:t>
            </a:r>
            <a:r>
              <a:rPr lang="es-MX" sz="2000" dirty="0"/>
              <a:t> </a:t>
            </a:r>
            <a:r>
              <a:rPr lang="es-MX" sz="2000" dirty="0" smtClean="0"/>
              <a:t>-&gt; true</a:t>
            </a:r>
          </a:p>
        </p:txBody>
      </p:sp>
    </p:spTree>
    <p:extLst>
      <p:ext uri="{BB962C8B-B14F-4D97-AF65-F5344CB8AC3E}">
        <p14:creationId xmlns:p14="http://schemas.microsoft.com/office/powerpoint/2010/main" val="79046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1320</Words>
  <Application>Microsoft Office PowerPoint</Application>
  <PresentationFormat>Presentación en pantalla (4:3)</PresentationFormat>
  <Paragraphs>337</Paragraphs>
  <Slides>25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de Office</vt:lpstr>
      <vt:lpstr>Introducción a la programación</vt:lpstr>
      <vt:lpstr>Presentación</vt:lpstr>
      <vt:lpstr>Presentación de PowerPoint</vt:lpstr>
      <vt:lpstr>Tipos de datos en Javascript</vt:lpstr>
      <vt:lpstr>Tipos de datos en javascript</vt:lpstr>
      <vt:lpstr>Valor NaN </vt:lpstr>
      <vt:lpstr>Operadores de comparación</vt:lpstr>
      <vt:lpstr>Operadores de igualdad</vt:lpstr>
      <vt:lpstr>Operadores de igualdad</vt:lpstr>
      <vt:lpstr>Operadores de igualdad</vt:lpstr>
      <vt:lpstr>Operadores relacionales</vt:lpstr>
      <vt:lpstr>Operadores Lógicos</vt:lpstr>
      <vt:lpstr>Tabla de verdad: Negación</vt:lpstr>
      <vt:lpstr>Presentación de PowerPoint</vt:lpstr>
      <vt:lpstr>Tabla de verdad: Intersección</vt:lpstr>
      <vt:lpstr>Tabla de verdad: Unión</vt:lpstr>
      <vt:lpstr>Operaciones Lógicas: Ejercicio</vt:lpstr>
      <vt:lpstr>Sentencias de control de flujo</vt:lpstr>
      <vt:lpstr>Sentencia IF-ELSE</vt:lpstr>
      <vt:lpstr>Sentencia IF-ELSE-IF</vt:lpstr>
      <vt:lpstr>Sentencia IF-ELSE-IF</vt:lpstr>
      <vt:lpstr>Sentencias de control de flujo</vt:lpstr>
      <vt:lpstr>Leyes de De Morgan</vt:lpstr>
      <vt:lpstr>Número aleatorio (RANDOM)</vt:lpstr>
      <vt:lpstr>Para la próxima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Cerizza, Mauricio Ariel</dc:creator>
  <cp:lastModifiedBy>Cerizza, Mauricio Ariel</cp:lastModifiedBy>
  <cp:revision>24</cp:revision>
  <dcterms:created xsi:type="dcterms:W3CDTF">2019-07-02T15:28:25Z</dcterms:created>
  <dcterms:modified xsi:type="dcterms:W3CDTF">2019-07-02T20:57:41Z</dcterms:modified>
</cp:coreProperties>
</file>