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FC14C-AA97-4689-8597-D2AAEE8A0356}" v="862" dt="2022-04-13T09:19:46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6" autoAdjust="0"/>
    <p:restoredTop sz="94660"/>
  </p:normalViewPr>
  <p:slideViewPr>
    <p:cSldViewPr snapToGrid="0">
      <p:cViewPr varScale="1">
        <p:scale>
          <a:sx n="29" d="100"/>
          <a:sy n="29" d="100"/>
        </p:scale>
        <p:origin x="84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85D5E-15BC-4F75-9CB3-ECB08BF22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469D0-DE96-4A91-817B-CEF3D4B93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F152D-514E-4F07-8679-24C8599C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B0C5C-DC6D-4370-AE5E-CD9522C8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4C767-036E-480A-ADBD-69E25B9A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3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08C02-C84A-4CB3-A9AB-805F8D2E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07FD7-7EA2-4571-92AE-F856846AC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FA146-2656-4A27-91A1-5B8E4860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A5EB0-7442-436A-A58F-40F32F23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BE221-0EBB-4ABE-88E0-388E936E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5572B-40EB-41BB-A0E8-27C8D5759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C84943-F974-43BD-A0EE-765A3746C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FCFC0-C29D-42AD-9EBC-3636FDB9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F2FEE-BA13-4D7A-9AB3-F0AE2BDF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CDDC9-FF0D-45C9-BA2F-29D12E6A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8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42078-4410-46D9-B2C4-F8376B47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D1B84-E2ED-40DA-86FA-511067AB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77035-A44A-464D-B2F7-BB86C032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F7F1B-8E99-4954-96F5-45F1D6A4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A2F64-9739-4EB2-8411-BFD7ECB0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450DC-7CF7-4A2D-8D7E-044E61FC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564260-3C1A-4228-A8E7-DDD0BA3EF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ED185-E0A9-4F20-B306-1D535952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B81F4-881E-44C7-8229-959CB375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7C460-1BD9-40D1-AFCC-F4830DA8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3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45C16-57E4-4385-B3F2-E56F89F0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A41E2-C357-41AE-B83B-CE72FB198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3F844C-5D77-4DAB-97E4-A38BFB41C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30E68-2767-4439-A6FF-C75F1A58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80462-5A42-4203-B0BE-8E296C3D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A6ED4-69FF-4AB8-BA55-B49F8E44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7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8E170-BA40-4043-89E0-364AB623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4F42D-4723-4E98-B891-15B41D673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BE6EF5-4F23-4784-9AD2-86E5AC4FB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12EBDB-AEB5-49A0-8332-ADE53ED70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F52FD9-D6D1-4CE8-88B3-136CF0FE1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A9DD2-3B69-4CCA-A7F6-B77CF4BC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5C90B8-E3CE-47BD-A983-5FAE7D1B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2C4197-6A3E-4972-8797-819254B6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39C2C-1737-45CA-9DF0-04F96D3F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F7845-5563-46EC-BFDA-14B945FC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30C0DB-A307-4085-A4F3-481B2A00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24BC88-A980-495E-9869-E08568B1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6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42057-F974-4BB8-9C06-079C944A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D1A9AE-7503-4649-9057-47F4354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5604D-8B54-4F79-AA14-93F7F6ED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4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0DA87-264F-4327-9880-F841DE49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ACA3-E9A7-46C6-A4D7-24555F62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6E4BDA-E479-4B18-9635-2DC6995B7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1313D-3FDC-4EA5-86B7-1E1D61EB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C8A870-A9A6-4BCF-824C-768E385B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049BC-95D3-4B5E-A671-AEF1861F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44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EE3FF-A59A-4748-8214-AEBF0EB0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10D9FD-8199-4D8E-94C0-C84080281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477E6-98DC-409E-93FF-FFBD29B8E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CF1D8-D57D-4D90-888B-9C43C1CF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F9DE7-5E2A-48E6-800E-9695F9D5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43E05-C8AD-413A-A281-A6C212D8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7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6500B2-1CF2-44AD-A3FB-8B4A1BBE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CCAC2-8D23-454F-8D66-F2DDE9BA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FBF35-295E-4233-BE9E-A5E2482F4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DA0F3-4157-4862-97CD-5F12F5E284A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F9426-4719-45AD-A264-400EB9DF5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DF62D-C311-4618-8FD0-E159D1E2D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5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DD939EC-78D8-46C6-8D13-3BE0EA1BDFBB}"/>
              </a:ext>
            </a:extLst>
          </p:cNvPr>
          <p:cNvSpPr/>
          <p:nvPr/>
        </p:nvSpPr>
        <p:spPr>
          <a:xfrm>
            <a:off x="878691" y="2130697"/>
            <a:ext cx="2053332" cy="2053332"/>
          </a:xfrm>
          <a:prstGeom prst="ellipse">
            <a:avLst/>
          </a:prstGeom>
          <a:solidFill>
            <a:srgbClr val="00B0F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A6916-0FF1-47B2-BD25-992B9D3697F3}"/>
              </a:ext>
            </a:extLst>
          </p:cNvPr>
          <p:cNvSpPr txBox="1"/>
          <p:nvPr/>
        </p:nvSpPr>
        <p:spPr>
          <a:xfrm>
            <a:off x="3917851" y="1943076"/>
            <a:ext cx="76528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해당 논문은 하나의 입자가 </a:t>
            </a:r>
            <a:r>
              <a:rPr lang="en-US" altLang="ko-KR"/>
              <a:t>Snow, Ice</a:t>
            </a:r>
            <a:r>
              <a:rPr lang="ko-KR" altLang="en-US"/>
              <a:t>두가지 상태에 대해 나타내어 짐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하나의 입자가 얼마나 어느 상태에 가까운지는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Snow : </a:t>
            </a:r>
            <a:r>
              <a:rPr lang="el-GR" altLang="ko-KR"/>
              <a:t>η</a:t>
            </a:r>
            <a:r>
              <a:rPr lang="en-US" altLang="ko-KR"/>
              <a:t> (1 &gt;= </a:t>
            </a:r>
            <a:r>
              <a:rPr lang="el-GR" altLang="ko-KR"/>
              <a:t>η</a:t>
            </a:r>
            <a:r>
              <a:rPr lang="en-US" altLang="ko-KR"/>
              <a:t> &gt;= 0 )</a:t>
            </a:r>
          </a:p>
          <a:p>
            <a:endParaRPr lang="en-US" altLang="ko-KR"/>
          </a:p>
          <a:p>
            <a:r>
              <a:rPr lang="en-US" altLang="ko-KR"/>
              <a:t>Ice : </a:t>
            </a:r>
            <a:r>
              <a:rPr lang="el-GR" altLang="ko-KR"/>
              <a:t>(1−η)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와 같이 나타내어짐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입자의 반지름 </a:t>
            </a:r>
            <a:r>
              <a:rPr lang="en-US" altLang="ko-KR"/>
              <a:t>r</a:t>
            </a:r>
            <a:r>
              <a:rPr lang="ko-KR" altLang="en-US"/>
              <a:t>은 이 상태에 영향을 받음</a:t>
            </a:r>
            <a:r>
              <a:rPr lang="en-US" altLang="ko-KR"/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4CE772-A7BC-4EEC-A887-8541F2763467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1885071" y="3157363"/>
            <a:ext cx="10469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9FBB66-76D5-4D2A-BAFE-7B2EF874073E}"/>
              </a:ext>
            </a:extLst>
          </p:cNvPr>
          <p:cNvSpPr txBox="1"/>
          <p:nvPr/>
        </p:nvSpPr>
        <p:spPr>
          <a:xfrm>
            <a:off x="2280179" y="2729132"/>
            <a:ext cx="2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7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2BC4F420-C97B-4579-B249-712F908B7B81}"/>
              </a:ext>
            </a:extLst>
          </p:cNvPr>
          <p:cNvGrpSpPr/>
          <p:nvPr/>
        </p:nvGrpSpPr>
        <p:grpSpPr>
          <a:xfrm>
            <a:off x="699629" y="2054280"/>
            <a:ext cx="2754724" cy="2740792"/>
            <a:chOff x="1846331" y="1608623"/>
            <a:chExt cx="2754724" cy="274079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F9C99B3-C084-4ADB-808D-2CE0E82B41C2}"/>
                </a:ext>
              </a:extLst>
            </p:cNvPr>
            <p:cNvSpPr/>
            <p:nvPr/>
          </p:nvSpPr>
          <p:spPr>
            <a:xfrm>
              <a:off x="1847363" y="25467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ABA0EEB-02CD-46A8-B2C1-E121A70B8EC1}"/>
                </a:ext>
              </a:extLst>
            </p:cNvPr>
            <p:cNvSpPr/>
            <p:nvPr/>
          </p:nvSpPr>
          <p:spPr>
            <a:xfrm>
              <a:off x="2310637" y="2546741"/>
              <a:ext cx="431074" cy="4310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3437A61-8E29-4B96-98AD-D9323B28FADB}"/>
                </a:ext>
              </a:extLst>
            </p:cNvPr>
            <p:cNvSpPr/>
            <p:nvPr/>
          </p:nvSpPr>
          <p:spPr>
            <a:xfrm>
              <a:off x="2773911" y="2546741"/>
              <a:ext cx="431074" cy="4310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8A58527-F5D1-40A1-9C76-18126FA6CB47}"/>
                </a:ext>
              </a:extLst>
            </p:cNvPr>
            <p:cNvSpPr/>
            <p:nvPr/>
          </p:nvSpPr>
          <p:spPr>
            <a:xfrm>
              <a:off x="1847363" y="30039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0A94C94-7759-4603-82D5-A1CFB8E6F450}"/>
                </a:ext>
              </a:extLst>
            </p:cNvPr>
            <p:cNvSpPr/>
            <p:nvPr/>
          </p:nvSpPr>
          <p:spPr>
            <a:xfrm>
              <a:off x="2310379" y="3003941"/>
              <a:ext cx="431074" cy="4310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B48E104-820C-4E28-A4F1-231AF3FA807E}"/>
                </a:ext>
              </a:extLst>
            </p:cNvPr>
            <p:cNvSpPr/>
            <p:nvPr/>
          </p:nvSpPr>
          <p:spPr>
            <a:xfrm>
              <a:off x="2773395" y="3003941"/>
              <a:ext cx="431074" cy="4310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4085E0F-71AA-4025-993A-8AF46E838233}"/>
                </a:ext>
              </a:extLst>
            </p:cNvPr>
            <p:cNvSpPr/>
            <p:nvPr/>
          </p:nvSpPr>
          <p:spPr>
            <a:xfrm>
              <a:off x="3243433" y="34611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F2B98AC-5015-478E-AB9F-3D104163E933}"/>
                </a:ext>
              </a:extLst>
            </p:cNvPr>
            <p:cNvSpPr/>
            <p:nvPr/>
          </p:nvSpPr>
          <p:spPr>
            <a:xfrm>
              <a:off x="3706707" y="34611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30ED135-C8C2-4040-A552-F8A88BEAE678}"/>
                </a:ext>
              </a:extLst>
            </p:cNvPr>
            <p:cNvSpPr/>
            <p:nvPr/>
          </p:nvSpPr>
          <p:spPr>
            <a:xfrm>
              <a:off x="4169981" y="34611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01A8869-1408-4C21-91F0-DE8CC29051C7}"/>
                </a:ext>
              </a:extLst>
            </p:cNvPr>
            <p:cNvSpPr/>
            <p:nvPr/>
          </p:nvSpPr>
          <p:spPr>
            <a:xfrm>
              <a:off x="3243433" y="39183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F6E2BDB-5B78-4A0D-8F9D-BB1784535CE8}"/>
                </a:ext>
              </a:extLst>
            </p:cNvPr>
            <p:cNvSpPr/>
            <p:nvPr/>
          </p:nvSpPr>
          <p:spPr>
            <a:xfrm>
              <a:off x="3706449" y="39183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5852013-1697-4D78-87F8-185DD0C6D872}"/>
                </a:ext>
              </a:extLst>
            </p:cNvPr>
            <p:cNvSpPr/>
            <p:nvPr/>
          </p:nvSpPr>
          <p:spPr>
            <a:xfrm>
              <a:off x="4169465" y="39183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98917EE-3484-417D-A8C5-0BAD9B231663}"/>
                </a:ext>
              </a:extLst>
            </p:cNvPr>
            <p:cNvSpPr/>
            <p:nvPr/>
          </p:nvSpPr>
          <p:spPr>
            <a:xfrm>
              <a:off x="1846847" y="34611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E2928CB-A6B1-485D-9534-ED9022F3EF67}"/>
                </a:ext>
              </a:extLst>
            </p:cNvPr>
            <p:cNvSpPr/>
            <p:nvPr/>
          </p:nvSpPr>
          <p:spPr>
            <a:xfrm>
              <a:off x="2310121" y="34611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7551C06-0695-423F-A251-7CA3E9EF2868}"/>
                </a:ext>
              </a:extLst>
            </p:cNvPr>
            <p:cNvSpPr/>
            <p:nvPr/>
          </p:nvSpPr>
          <p:spPr>
            <a:xfrm>
              <a:off x="2773395" y="34611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F4715C0-84D2-4A08-8C84-200F3D94117D}"/>
                </a:ext>
              </a:extLst>
            </p:cNvPr>
            <p:cNvSpPr/>
            <p:nvPr/>
          </p:nvSpPr>
          <p:spPr>
            <a:xfrm>
              <a:off x="1846847" y="39183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469454C-6A57-4BBD-B505-181DB099A0A3}"/>
                </a:ext>
              </a:extLst>
            </p:cNvPr>
            <p:cNvSpPr/>
            <p:nvPr/>
          </p:nvSpPr>
          <p:spPr>
            <a:xfrm>
              <a:off x="2309863" y="39183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D5F7B31-B9EF-430E-8CA4-F4921FA2A97E}"/>
                </a:ext>
              </a:extLst>
            </p:cNvPr>
            <p:cNvSpPr/>
            <p:nvPr/>
          </p:nvSpPr>
          <p:spPr>
            <a:xfrm>
              <a:off x="2772879" y="39183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333E793-DB71-4D96-8E19-57023191F852}"/>
                </a:ext>
              </a:extLst>
            </p:cNvPr>
            <p:cNvSpPr/>
            <p:nvPr/>
          </p:nvSpPr>
          <p:spPr>
            <a:xfrm>
              <a:off x="3243433" y="2533678"/>
              <a:ext cx="431074" cy="4310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04D6862-BAA7-4CF0-97EA-0AFA783E57E6}"/>
                </a:ext>
              </a:extLst>
            </p:cNvPr>
            <p:cNvSpPr/>
            <p:nvPr/>
          </p:nvSpPr>
          <p:spPr>
            <a:xfrm>
              <a:off x="3706707" y="2533678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982EB05-48E9-4B5A-97F6-AC35A9FD062A}"/>
                </a:ext>
              </a:extLst>
            </p:cNvPr>
            <p:cNvSpPr/>
            <p:nvPr/>
          </p:nvSpPr>
          <p:spPr>
            <a:xfrm>
              <a:off x="4169981" y="2533678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1775566-5E75-4831-A3DB-68AD5DFB561B}"/>
                </a:ext>
              </a:extLst>
            </p:cNvPr>
            <p:cNvSpPr/>
            <p:nvPr/>
          </p:nvSpPr>
          <p:spPr>
            <a:xfrm>
              <a:off x="3243433" y="2990878"/>
              <a:ext cx="431074" cy="4310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0EF8827-38D2-43D2-B94C-2FFF1E7C1C89}"/>
                </a:ext>
              </a:extLst>
            </p:cNvPr>
            <p:cNvSpPr/>
            <p:nvPr/>
          </p:nvSpPr>
          <p:spPr>
            <a:xfrm>
              <a:off x="3706449" y="2990878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1DC72C2-789C-4249-9F07-0902D81A9FF9}"/>
                </a:ext>
              </a:extLst>
            </p:cNvPr>
            <p:cNvSpPr/>
            <p:nvPr/>
          </p:nvSpPr>
          <p:spPr>
            <a:xfrm>
              <a:off x="4169465" y="2990878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8D03AB0-EB49-47EF-8D0B-708319EFFFAC}"/>
                </a:ext>
              </a:extLst>
            </p:cNvPr>
            <p:cNvSpPr/>
            <p:nvPr/>
          </p:nvSpPr>
          <p:spPr>
            <a:xfrm>
              <a:off x="1846331" y="1625810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4023700-D0CE-4C10-A930-D7BFDF0B3E41}"/>
                </a:ext>
              </a:extLst>
            </p:cNvPr>
            <p:cNvSpPr/>
            <p:nvPr/>
          </p:nvSpPr>
          <p:spPr>
            <a:xfrm>
              <a:off x="2309605" y="1625810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34B06FF-F3D1-4339-A108-07B7674525BF}"/>
                </a:ext>
              </a:extLst>
            </p:cNvPr>
            <p:cNvSpPr/>
            <p:nvPr/>
          </p:nvSpPr>
          <p:spPr>
            <a:xfrm>
              <a:off x="2772879" y="1625810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5773A3D-69DF-4C0E-81BD-0C8AA66B5AE2}"/>
                </a:ext>
              </a:extLst>
            </p:cNvPr>
            <p:cNvSpPr/>
            <p:nvPr/>
          </p:nvSpPr>
          <p:spPr>
            <a:xfrm>
              <a:off x="1846331" y="2083010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A445B21-82E9-4894-BC46-5D622AD84208}"/>
                </a:ext>
              </a:extLst>
            </p:cNvPr>
            <p:cNvSpPr/>
            <p:nvPr/>
          </p:nvSpPr>
          <p:spPr>
            <a:xfrm>
              <a:off x="2309347" y="2083010"/>
              <a:ext cx="431074" cy="4310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88507D0-E6EC-46D6-9B2B-983332B22E80}"/>
                </a:ext>
              </a:extLst>
            </p:cNvPr>
            <p:cNvSpPr/>
            <p:nvPr/>
          </p:nvSpPr>
          <p:spPr>
            <a:xfrm>
              <a:off x="2772363" y="2083010"/>
              <a:ext cx="431074" cy="4310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B8ECCD3-BC06-4FC6-9D97-0B084BA7AC37}"/>
                </a:ext>
              </a:extLst>
            </p:cNvPr>
            <p:cNvSpPr/>
            <p:nvPr/>
          </p:nvSpPr>
          <p:spPr>
            <a:xfrm>
              <a:off x="3243433" y="1608623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DCD3E1C-F198-4452-844F-FB5F9B5C37E1}"/>
                </a:ext>
              </a:extLst>
            </p:cNvPr>
            <p:cNvSpPr/>
            <p:nvPr/>
          </p:nvSpPr>
          <p:spPr>
            <a:xfrm>
              <a:off x="3706707" y="1608623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D188C50-0607-40E0-8EBF-7DABF980AB79}"/>
                </a:ext>
              </a:extLst>
            </p:cNvPr>
            <p:cNvSpPr/>
            <p:nvPr/>
          </p:nvSpPr>
          <p:spPr>
            <a:xfrm>
              <a:off x="4169981" y="1608623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9540CFD-9B4F-4613-A09D-2E6F5F5A5977}"/>
                </a:ext>
              </a:extLst>
            </p:cNvPr>
            <p:cNvSpPr/>
            <p:nvPr/>
          </p:nvSpPr>
          <p:spPr>
            <a:xfrm>
              <a:off x="3243433" y="2065823"/>
              <a:ext cx="431074" cy="4310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8BBBD0A-94B3-4CDC-BA4E-2DC642BAA6E4}"/>
                </a:ext>
              </a:extLst>
            </p:cNvPr>
            <p:cNvSpPr/>
            <p:nvPr/>
          </p:nvSpPr>
          <p:spPr>
            <a:xfrm>
              <a:off x="3706449" y="2065823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7BE29CB-5C5B-48A1-9A80-7FD158BE02AB}"/>
                </a:ext>
              </a:extLst>
            </p:cNvPr>
            <p:cNvSpPr/>
            <p:nvPr/>
          </p:nvSpPr>
          <p:spPr>
            <a:xfrm>
              <a:off x="4169465" y="2065823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A896CD2-8A53-4C58-B52F-7CE0BF721CAF}"/>
                </a:ext>
              </a:extLst>
            </p:cNvPr>
            <p:cNvSpPr/>
            <p:nvPr/>
          </p:nvSpPr>
          <p:spPr>
            <a:xfrm>
              <a:off x="2275646" y="2035151"/>
              <a:ext cx="1428128" cy="14281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EB78650-1894-408F-9A19-19CD77E73875}"/>
              </a:ext>
            </a:extLst>
          </p:cNvPr>
          <p:cNvSpPr txBox="1"/>
          <p:nvPr/>
        </p:nvSpPr>
        <p:spPr>
          <a:xfrm>
            <a:off x="3644287" y="2040710"/>
            <a:ext cx="72090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/>
              <a:t>support radius </a:t>
            </a:r>
            <a:r>
              <a:rPr lang="ko-KR" altLang="en-US" sz="1600"/>
              <a:t>안의 주변입자 간의 힘을 계산해 시뮬레이션</a:t>
            </a: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en-US" altLang="ko-KR" sz="1600"/>
              <a:t>support radius</a:t>
            </a:r>
            <a:r>
              <a:rPr lang="ko-KR" altLang="en-US" sz="1600"/>
              <a:t>는 입자를 접촉하게 했을 때 주변입자가 </a:t>
            </a:r>
            <a:r>
              <a:rPr lang="en-US" altLang="ko-KR" sz="1600"/>
              <a:t>26</a:t>
            </a:r>
            <a:r>
              <a:rPr lang="ko-KR" altLang="en-US" sz="1600"/>
              <a:t>개가 되게 설정</a:t>
            </a:r>
            <a:endParaRPr lang="en-US" altLang="ko-KR" sz="1600"/>
          </a:p>
          <a:p>
            <a:pPr lvl="1"/>
            <a:r>
              <a:rPr lang="en-US" altLang="ko-KR" sz="1600"/>
              <a:t>-&gt; 3 * 3* 3</a:t>
            </a:r>
            <a:r>
              <a:rPr lang="ko-KR" altLang="en-US" sz="1600"/>
              <a:t>큐브의 중심에서 구를 그린다고 생각하면 됨</a:t>
            </a:r>
            <a:endParaRPr lang="en-US" altLang="ko-KR" sz="16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E9CB809-AFDA-422C-BCD6-CA46DF1B4764}"/>
              </a:ext>
            </a:extLst>
          </p:cNvPr>
          <p:cNvCxnSpPr>
            <a:cxnSpLocks/>
            <a:endCxn id="59" idx="6"/>
          </p:cNvCxnSpPr>
          <p:nvPr/>
        </p:nvCxnSpPr>
        <p:spPr>
          <a:xfrm flipV="1">
            <a:off x="1880686" y="3194872"/>
            <a:ext cx="676386" cy="2215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202D7EF-B426-42D6-A4BC-9E808E96B19F}"/>
              </a:ext>
            </a:extLst>
          </p:cNvPr>
          <p:cNvCxnSpPr>
            <a:cxnSpLocks/>
          </p:cNvCxnSpPr>
          <p:nvPr/>
        </p:nvCxnSpPr>
        <p:spPr>
          <a:xfrm flipV="1">
            <a:off x="2249860" y="1384119"/>
            <a:ext cx="1201818" cy="181075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DE8CD3F-1C7B-4673-ABDE-9358846DF245}"/>
              </a:ext>
            </a:extLst>
          </p:cNvPr>
          <p:cNvSpPr txBox="1"/>
          <p:nvPr/>
        </p:nvSpPr>
        <p:spPr>
          <a:xfrm>
            <a:off x="2649260" y="951259"/>
            <a:ext cx="179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Support</a:t>
            </a:r>
            <a:r>
              <a:rPr lang="ko-KR" altLang="en-US"/>
              <a:t> </a:t>
            </a:r>
            <a:r>
              <a:rPr lang="en-US" altLang="ko-KR"/>
              <a:t>Radius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BF2000-0EAD-4374-8C5C-C5DFBE3A4CD3}"/>
              </a:ext>
            </a:extLst>
          </p:cNvPr>
          <p:cNvSpPr txBox="1"/>
          <p:nvPr/>
        </p:nvSpPr>
        <p:spPr>
          <a:xfrm>
            <a:off x="4279038" y="3278693"/>
            <a:ext cx="4643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support radius</a:t>
            </a:r>
            <a:r>
              <a:rPr lang="ko-KR" altLang="en-US" sz="1600"/>
              <a:t>는 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(</a:t>
            </a:r>
            <a:r>
              <a:rPr lang="ko-KR" altLang="en-US" sz="1600"/>
              <a:t>파티클이 가능한 최대 반지름</a:t>
            </a:r>
            <a:r>
              <a:rPr lang="en-US" altLang="ko-KR" sz="1600"/>
              <a:t>)</a:t>
            </a:r>
            <a:r>
              <a:rPr lang="ko-KR" altLang="en-US" sz="1600"/>
              <a:t> </a:t>
            </a:r>
            <a:r>
              <a:rPr lang="en-US" altLang="ko-KR" sz="1600"/>
              <a:t>* 2 + </a:t>
            </a:r>
            <a:r>
              <a:rPr lang="ko-KR" altLang="en-US" sz="1600"/>
              <a:t>미소값 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으로 하면 될듯함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60240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1067BE-7D6F-436B-A41F-9C3DA7EFB7F2}"/>
              </a:ext>
            </a:extLst>
          </p:cNvPr>
          <p:cNvGrpSpPr/>
          <p:nvPr/>
        </p:nvGrpSpPr>
        <p:grpSpPr>
          <a:xfrm>
            <a:off x="803370" y="3700033"/>
            <a:ext cx="1987448" cy="1987448"/>
            <a:chOff x="3810064" y="894203"/>
            <a:chExt cx="1987448" cy="1987448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B2C2E26-63D1-4747-AF94-AB92B91F40BE}"/>
                </a:ext>
              </a:extLst>
            </p:cNvPr>
            <p:cNvSpPr/>
            <p:nvPr/>
          </p:nvSpPr>
          <p:spPr>
            <a:xfrm>
              <a:off x="3810064" y="894203"/>
              <a:ext cx="1987448" cy="198744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219252-1E16-4DC4-BF94-8A0B8169E5CE}"/>
                </a:ext>
              </a:extLst>
            </p:cNvPr>
            <p:cNvSpPr/>
            <p:nvPr/>
          </p:nvSpPr>
          <p:spPr>
            <a:xfrm>
              <a:off x="4734941" y="1858269"/>
              <a:ext cx="137694" cy="1376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BDFCF3-E5DE-4BF2-82B7-23E6FC3D8BBE}"/>
              </a:ext>
            </a:extLst>
          </p:cNvPr>
          <p:cNvGrpSpPr/>
          <p:nvPr/>
        </p:nvGrpSpPr>
        <p:grpSpPr>
          <a:xfrm>
            <a:off x="2587917" y="3706280"/>
            <a:ext cx="2053332" cy="2053332"/>
            <a:chOff x="8133833" y="861260"/>
            <a:chExt cx="2053332" cy="205333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DF83783-72EE-4881-A392-91CF42E7DD5C}"/>
                </a:ext>
              </a:extLst>
            </p:cNvPr>
            <p:cNvSpPr/>
            <p:nvPr/>
          </p:nvSpPr>
          <p:spPr>
            <a:xfrm>
              <a:off x="8133833" y="861260"/>
              <a:ext cx="2053332" cy="2053332"/>
            </a:xfrm>
            <a:prstGeom prst="ellipse">
              <a:avLst/>
            </a:prstGeom>
            <a:solidFill>
              <a:srgbClr val="00B0F0">
                <a:alpha val="7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922484-9580-449F-BA96-0504392CEFE8}"/>
                </a:ext>
              </a:extLst>
            </p:cNvPr>
            <p:cNvSpPr/>
            <p:nvPr/>
          </p:nvSpPr>
          <p:spPr>
            <a:xfrm>
              <a:off x="9091652" y="1832143"/>
              <a:ext cx="137694" cy="1376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C660C19-7635-4639-8E68-3B0A9E35CC15}"/>
              </a:ext>
            </a:extLst>
          </p:cNvPr>
          <p:cNvCxnSpPr>
            <a:cxnSpLocks/>
            <a:stCxn id="65" idx="2"/>
            <a:endCxn id="12" idx="6"/>
          </p:cNvCxnSpPr>
          <p:nvPr/>
        </p:nvCxnSpPr>
        <p:spPr>
          <a:xfrm flipH="1" flipV="1">
            <a:off x="1865941" y="4732946"/>
            <a:ext cx="1679795" cy="130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7FCCA1C-82AB-42C6-9A3A-36B61E815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0" t="65381" r="74344" b="26702"/>
          <a:stretch/>
        </p:blipFill>
        <p:spPr>
          <a:xfrm>
            <a:off x="1931913" y="4293005"/>
            <a:ext cx="295016" cy="320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1578186-FE9F-402B-AF27-AC216AF10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57" t="62759" r="12260" b="26346"/>
          <a:stretch/>
        </p:blipFill>
        <p:spPr>
          <a:xfrm>
            <a:off x="5955129" y="2598919"/>
            <a:ext cx="3835210" cy="6420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28A9AD-DE83-47BF-B666-F16DEC854E9E}"/>
              </a:ext>
            </a:extLst>
          </p:cNvPr>
          <p:cNvSpPr txBox="1"/>
          <p:nvPr/>
        </p:nvSpPr>
        <p:spPr>
          <a:xfrm>
            <a:off x="2522154" y="583133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/>
              <a:t>δ </a:t>
            </a:r>
            <a:r>
              <a:rPr lang="en-US" altLang="ko-KR"/>
              <a:t>: </a:t>
            </a:r>
            <a:r>
              <a:rPr lang="ko-KR" altLang="en-US"/>
              <a:t>두 입자의 겹친 길이 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9D975F-5E03-4E98-881A-C1F2164A01C4}"/>
              </a:ext>
            </a:extLst>
          </p:cNvPr>
          <p:cNvCxnSpPr>
            <a:cxnSpLocks/>
          </p:cNvCxnSpPr>
          <p:nvPr/>
        </p:nvCxnSpPr>
        <p:spPr>
          <a:xfrm>
            <a:off x="2566080" y="4732946"/>
            <a:ext cx="23880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BC50308-AD0B-4473-BF2B-BA30509975E0}"/>
              </a:ext>
            </a:extLst>
          </p:cNvPr>
          <p:cNvCxnSpPr>
            <a:cxnSpLocks/>
          </p:cNvCxnSpPr>
          <p:nvPr/>
        </p:nvCxnSpPr>
        <p:spPr>
          <a:xfrm flipH="1">
            <a:off x="2685483" y="4746010"/>
            <a:ext cx="14037" cy="102666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54E09C-0C91-480B-A12B-B24DE984B841}"/>
                  </a:ext>
                </a:extLst>
              </p:cNvPr>
              <p:cNvSpPr txBox="1"/>
              <p:nvPr/>
            </p:nvSpPr>
            <p:spPr>
              <a:xfrm>
                <a:off x="5955129" y="3711200"/>
                <a:ext cx="5012110" cy="264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E: </a:t>
                </a:r>
                <a:r>
                  <a:rPr lang="ko-KR" altLang="en-US"/>
                  <a:t>영률</a:t>
                </a:r>
                <a:r>
                  <a:rPr lang="en-US" altLang="ko-KR"/>
                  <a:t>, </a:t>
                </a:r>
                <a:r>
                  <a:rPr lang="ko-KR" altLang="en-US"/>
                  <a:t>탄성계수 같은거 </a:t>
                </a:r>
                <a:r>
                  <a:rPr lang="en-US" altLang="ko-KR"/>
                  <a:t>(Const, Snow/Ice )</a:t>
                </a:r>
              </a:p>
              <a:p>
                <a:endParaRPr lang="en-US" altLang="ko-KR"/>
              </a:p>
              <a:p>
                <a:r>
                  <a:rPr lang="el-GR" altLang="ko-KR"/>
                  <a:t>σ</a:t>
                </a:r>
                <a:r>
                  <a:rPr lang="en-US" altLang="ko-KR"/>
                  <a:t>n: </a:t>
                </a:r>
                <a:r>
                  <a:rPr lang="ko-KR" altLang="en-US"/>
                  <a:t>단위 면적당 응집력</a:t>
                </a:r>
                <a:r>
                  <a:rPr lang="en-US" altLang="ko-KR"/>
                  <a:t>(Const Snow/Ice)</a:t>
                </a:r>
              </a:p>
              <a:p>
                <a:endParaRPr lang="en-US" altLang="ko-KR"/>
              </a:p>
              <a:p>
                <a:r>
                  <a:rPr lang="en-US" altLang="ko-KR"/>
                  <a:t>r: </a:t>
                </a:r>
                <a:r>
                  <a:rPr lang="ko-KR" altLang="en-US"/>
                  <a:t>입자 반지름</a:t>
                </a:r>
                <a:r>
                  <a:rPr lang="en-US" altLang="ko-KR"/>
                  <a:t>(var)</a:t>
                </a:r>
              </a:p>
              <a:p>
                <a:endParaRPr lang="en-US" altLang="ko-KR"/>
              </a:p>
              <a:p>
                <a:r>
                  <a:rPr lang="el-GR" altLang="ko-KR"/>
                  <a:t>δ </a:t>
                </a:r>
                <a:r>
                  <a:rPr lang="en-US" altLang="ko-KR"/>
                  <a:t>: </a:t>
                </a:r>
                <a:r>
                  <a:rPr lang="ko-KR" altLang="en-US"/>
                  <a:t>두 입자의 겹친 길이 </a:t>
                </a:r>
                <a:r>
                  <a:rPr lang="en-US" altLang="ko-KR"/>
                  <a:t>(var)</a:t>
                </a:r>
              </a:p>
              <a:p>
                <a:endParaRPr lang="en-US" altLang="ko-KR"/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/>
                  <a:t>: </a:t>
                </a:r>
                <a:r>
                  <a:rPr lang="ko-KR" altLang="en-US"/>
                  <a:t>노말벡터</a:t>
                </a:r>
                <a:endParaRPr lang="en-US" altLang="ko-KR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54E09C-0C91-480B-A12B-B24DE984B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129" y="3711200"/>
                <a:ext cx="5012110" cy="2644635"/>
              </a:xfrm>
              <a:prstGeom prst="rect">
                <a:avLst/>
              </a:prstGeom>
              <a:blipFill>
                <a:blip r:embed="rId4"/>
                <a:stretch>
                  <a:fillRect l="-1095" t="-1382" b="-4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그룹 95">
            <a:extLst>
              <a:ext uri="{FF2B5EF4-FFF2-40B4-BE49-F238E27FC236}">
                <a16:creationId xmlns:a16="http://schemas.microsoft.com/office/drawing/2014/main" id="{73A5C6FA-1B22-4C9D-9736-801B1248951F}"/>
              </a:ext>
            </a:extLst>
          </p:cNvPr>
          <p:cNvGrpSpPr/>
          <p:nvPr/>
        </p:nvGrpSpPr>
        <p:grpSpPr>
          <a:xfrm>
            <a:off x="419732" y="429907"/>
            <a:ext cx="2754724" cy="2740792"/>
            <a:chOff x="252147" y="74598"/>
            <a:chExt cx="2754724" cy="274079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BC4F420-C97B-4579-B249-712F908B7B81}"/>
                </a:ext>
              </a:extLst>
            </p:cNvPr>
            <p:cNvGrpSpPr/>
            <p:nvPr/>
          </p:nvGrpSpPr>
          <p:grpSpPr>
            <a:xfrm>
              <a:off x="252147" y="74598"/>
              <a:ext cx="2754724" cy="2740792"/>
              <a:chOff x="1846331" y="1608623"/>
              <a:chExt cx="2754724" cy="2740792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F9C99B3-C084-4ADB-808D-2CE0E82B41C2}"/>
                  </a:ext>
                </a:extLst>
              </p:cNvPr>
              <p:cNvSpPr/>
              <p:nvPr/>
            </p:nvSpPr>
            <p:spPr>
              <a:xfrm>
                <a:off x="1847363" y="2546741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ABA0EEB-02CD-46A8-B2C1-E121A70B8EC1}"/>
                  </a:ext>
                </a:extLst>
              </p:cNvPr>
              <p:cNvSpPr/>
              <p:nvPr/>
            </p:nvSpPr>
            <p:spPr>
              <a:xfrm>
                <a:off x="2310637" y="2546741"/>
                <a:ext cx="431074" cy="43107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3437A61-8E29-4B96-98AD-D9323B28FADB}"/>
                  </a:ext>
                </a:extLst>
              </p:cNvPr>
              <p:cNvSpPr/>
              <p:nvPr/>
            </p:nvSpPr>
            <p:spPr>
              <a:xfrm>
                <a:off x="2773911" y="2546741"/>
                <a:ext cx="431074" cy="43107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8A58527-F5D1-40A1-9C76-18126FA6CB47}"/>
                  </a:ext>
                </a:extLst>
              </p:cNvPr>
              <p:cNvSpPr/>
              <p:nvPr/>
            </p:nvSpPr>
            <p:spPr>
              <a:xfrm>
                <a:off x="1847363" y="3003941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0A94C94-7759-4603-82D5-A1CFB8E6F450}"/>
                  </a:ext>
                </a:extLst>
              </p:cNvPr>
              <p:cNvSpPr/>
              <p:nvPr/>
            </p:nvSpPr>
            <p:spPr>
              <a:xfrm>
                <a:off x="2310379" y="3003941"/>
                <a:ext cx="431074" cy="43107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AB48E104-820C-4E28-A4F1-231AF3FA807E}"/>
                  </a:ext>
                </a:extLst>
              </p:cNvPr>
              <p:cNvSpPr/>
              <p:nvPr/>
            </p:nvSpPr>
            <p:spPr>
              <a:xfrm>
                <a:off x="2773395" y="3003941"/>
                <a:ext cx="431074" cy="43107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C4085E0F-71AA-4025-993A-8AF46E838233}"/>
                  </a:ext>
                </a:extLst>
              </p:cNvPr>
              <p:cNvSpPr/>
              <p:nvPr/>
            </p:nvSpPr>
            <p:spPr>
              <a:xfrm>
                <a:off x="3243433" y="3461141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6F2B98AC-5015-478E-AB9F-3D104163E933}"/>
                  </a:ext>
                </a:extLst>
              </p:cNvPr>
              <p:cNvSpPr/>
              <p:nvPr/>
            </p:nvSpPr>
            <p:spPr>
              <a:xfrm>
                <a:off x="3706707" y="3461141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830ED135-C8C2-4040-A552-F8A88BEAE678}"/>
                  </a:ext>
                </a:extLst>
              </p:cNvPr>
              <p:cNvSpPr/>
              <p:nvPr/>
            </p:nvSpPr>
            <p:spPr>
              <a:xfrm>
                <a:off x="4169981" y="3461141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01A8869-1408-4C21-91F0-DE8CC29051C7}"/>
                  </a:ext>
                </a:extLst>
              </p:cNvPr>
              <p:cNvSpPr/>
              <p:nvPr/>
            </p:nvSpPr>
            <p:spPr>
              <a:xfrm>
                <a:off x="3243433" y="3918341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3F6E2BDB-5B78-4A0D-8F9D-BB1784535CE8}"/>
                  </a:ext>
                </a:extLst>
              </p:cNvPr>
              <p:cNvSpPr/>
              <p:nvPr/>
            </p:nvSpPr>
            <p:spPr>
              <a:xfrm>
                <a:off x="3706449" y="3918341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5852013-1697-4D78-87F8-185DD0C6D872}"/>
                  </a:ext>
                </a:extLst>
              </p:cNvPr>
              <p:cNvSpPr/>
              <p:nvPr/>
            </p:nvSpPr>
            <p:spPr>
              <a:xfrm>
                <a:off x="4169465" y="3918341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998917EE-3484-417D-A8C5-0BAD9B231663}"/>
                  </a:ext>
                </a:extLst>
              </p:cNvPr>
              <p:cNvSpPr/>
              <p:nvPr/>
            </p:nvSpPr>
            <p:spPr>
              <a:xfrm>
                <a:off x="1846847" y="3461141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E2928CB-A6B1-485D-9534-ED9022F3EF67}"/>
                  </a:ext>
                </a:extLst>
              </p:cNvPr>
              <p:cNvSpPr/>
              <p:nvPr/>
            </p:nvSpPr>
            <p:spPr>
              <a:xfrm>
                <a:off x="2310121" y="3461141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7551C06-0695-423F-A251-7CA3E9EF2868}"/>
                  </a:ext>
                </a:extLst>
              </p:cNvPr>
              <p:cNvSpPr/>
              <p:nvPr/>
            </p:nvSpPr>
            <p:spPr>
              <a:xfrm>
                <a:off x="2773395" y="3461141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F4715C0-84D2-4A08-8C84-200F3D94117D}"/>
                  </a:ext>
                </a:extLst>
              </p:cNvPr>
              <p:cNvSpPr/>
              <p:nvPr/>
            </p:nvSpPr>
            <p:spPr>
              <a:xfrm>
                <a:off x="1846847" y="3918341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469454C-6A57-4BBD-B505-181DB099A0A3}"/>
                  </a:ext>
                </a:extLst>
              </p:cNvPr>
              <p:cNvSpPr/>
              <p:nvPr/>
            </p:nvSpPr>
            <p:spPr>
              <a:xfrm>
                <a:off x="2309863" y="3918341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D5F7B31-B9EF-430E-8CA4-F4921FA2A97E}"/>
                  </a:ext>
                </a:extLst>
              </p:cNvPr>
              <p:cNvSpPr/>
              <p:nvPr/>
            </p:nvSpPr>
            <p:spPr>
              <a:xfrm>
                <a:off x="2772879" y="3918341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333E793-DB71-4D96-8E19-57023191F852}"/>
                  </a:ext>
                </a:extLst>
              </p:cNvPr>
              <p:cNvSpPr/>
              <p:nvPr/>
            </p:nvSpPr>
            <p:spPr>
              <a:xfrm>
                <a:off x="3243433" y="2533678"/>
                <a:ext cx="431074" cy="43107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004D6862-BAA7-4CF0-97EA-0AFA783E57E6}"/>
                  </a:ext>
                </a:extLst>
              </p:cNvPr>
              <p:cNvSpPr/>
              <p:nvPr/>
            </p:nvSpPr>
            <p:spPr>
              <a:xfrm>
                <a:off x="3706707" y="2533678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982EB05-48E9-4B5A-97F6-AC35A9FD062A}"/>
                  </a:ext>
                </a:extLst>
              </p:cNvPr>
              <p:cNvSpPr/>
              <p:nvPr/>
            </p:nvSpPr>
            <p:spPr>
              <a:xfrm>
                <a:off x="4169981" y="2533678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61775566-5E75-4831-A3DB-68AD5DFB561B}"/>
                  </a:ext>
                </a:extLst>
              </p:cNvPr>
              <p:cNvSpPr/>
              <p:nvPr/>
            </p:nvSpPr>
            <p:spPr>
              <a:xfrm>
                <a:off x="3243433" y="2990878"/>
                <a:ext cx="431074" cy="43107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0EF8827-38D2-43D2-B94C-2FFF1E7C1C89}"/>
                  </a:ext>
                </a:extLst>
              </p:cNvPr>
              <p:cNvSpPr/>
              <p:nvPr/>
            </p:nvSpPr>
            <p:spPr>
              <a:xfrm>
                <a:off x="3706449" y="2990878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41DC72C2-789C-4249-9F07-0902D81A9FF9}"/>
                  </a:ext>
                </a:extLst>
              </p:cNvPr>
              <p:cNvSpPr/>
              <p:nvPr/>
            </p:nvSpPr>
            <p:spPr>
              <a:xfrm>
                <a:off x="4169465" y="2990878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08D03AB0-EB49-47EF-8D0B-708319EFFFAC}"/>
                  </a:ext>
                </a:extLst>
              </p:cNvPr>
              <p:cNvSpPr/>
              <p:nvPr/>
            </p:nvSpPr>
            <p:spPr>
              <a:xfrm>
                <a:off x="1846331" y="1625810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54023700-D0CE-4C10-A930-D7BFDF0B3E41}"/>
                  </a:ext>
                </a:extLst>
              </p:cNvPr>
              <p:cNvSpPr/>
              <p:nvPr/>
            </p:nvSpPr>
            <p:spPr>
              <a:xfrm>
                <a:off x="2309605" y="1625810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234B06FF-F3D1-4339-A108-07B7674525BF}"/>
                  </a:ext>
                </a:extLst>
              </p:cNvPr>
              <p:cNvSpPr/>
              <p:nvPr/>
            </p:nvSpPr>
            <p:spPr>
              <a:xfrm>
                <a:off x="2772879" y="1625810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15773A3D-69DF-4C0E-81BD-0C8AA66B5AE2}"/>
                  </a:ext>
                </a:extLst>
              </p:cNvPr>
              <p:cNvSpPr/>
              <p:nvPr/>
            </p:nvSpPr>
            <p:spPr>
              <a:xfrm>
                <a:off x="1846331" y="2083010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A445B21-82E9-4894-BC46-5D622AD84208}"/>
                  </a:ext>
                </a:extLst>
              </p:cNvPr>
              <p:cNvSpPr/>
              <p:nvPr/>
            </p:nvSpPr>
            <p:spPr>
              <a:xfrm>
                <a:off x="2309347" y="2083010"/>
                <a:ext cx="431074" cy="43107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C88507D0-E6EC-46D6-9B2B-983332B22E80}"/>
                  </a:ext>
                </a:extLst>
              </p:cNvPr>
              <p:cNvSpPr/>
              <p:nvPr/>
            </p:nvSpPr>
            <p:spPr>
              <a:xfrm>
                <a:off x="2772363" y="2083010"/>
                <a:ext cx="431074" cy="43107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6B8ECCD3-BC06-4FC6-9D97-0B084BA7AC37}"/>
                  </a:ext>
                </a:extLst>
              </p:cNvPr>
              <p:cNvSpPr/>
              <p:nvPr/>
            </p:nvSpPr>
            <p:spPr>
              <a:xfrm>
                <a:off x="3243433" y="1608623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3DCD3E1C-F198-4452-844F-FB5F9B5C37E1}"/>
                  </a:ext>
                </a:extLst>
              </p:cNvPr>
              <p:cNvSpPr/>
              <p:nvPr/>
            </p:nvSpPr>
            <p:spPr>
              <a:xfrm>
                <a:off x="3706707" y="1608623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D188C50-0607-40E0-8EBF-7DABF980AB79}"/>
                  </a:ext>
                </a:extLst>
              </p:cNvPr>
              <p:cNvSpPr/>
              <p:nvPr/>
            </p:nvSpPr>
            <p:spPr>
              <a:xfrm>
                <a:off x="4169981" y="1608623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9540CFD-9B4F-4613-A09D-2E6F5F5A5977}"/>
                  </a:ext>
                </a:extLst>
              </p:cNvPr>
              <p:cNvSpPr/>
              <p:nvPr/>
            </p:nvSpPr>
            <p:spPr>
              <a:xfrm>
                <a:off x="3243433" y="2065823"/>
                <a:ext cx="431074" cy="43107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8BBBD0A-94B3-4CDC-BA4E-2DC642BAA6E4}"/>
                  </a:ext>
                </a:extLst>
              </p:cNvPr>
              <p:cNvSpPr/>
              <p:nvPr/>
            </p:nvSpPr>
            <p:spPr>
              <a:xfrm>
                <a:off x="3706449" y="2065823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7BE29CB-5C5B-48A1-9A80-7FD158BE02AB}"/>
                  </a:ext>
                </a:extLst>
              </p:cNvPr>
              <p:cNvSpPr/>
              <p:nvPr/>
            </p:nvSpPr>
            <p:spPr>
              <a:xfrm>
                <a:off x="4169465" y="2065823"/>
                <a:ext cx="431074" cy="4310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FA896CD2-8A53-4C58-B52F-7CE0BF721CAF}"/>
                  </a:ext>
                </a:extLst>
              </p:cNvPr>
              <p:cNvSpPr/>
              <p:nvPr/>
            </p:nvSpPr>
            <p:spPr>
              <a:xfrm>
                <a:off x="2274607" y="2045720"/>
                <a:ext cx="1426586" cy="142658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54EFC9F-0109-4AA4-93E8-315242059A44}"/>
                </a:ext>
              </a:extLst>
            </p:cNvPr>
            <p:cNvSpPr/>
            <p:nvPr/>
          </p:nvSpPr>
          <p:spPr>
            <a:xfrm>
              <a:off x="1132861" y="991406"/>
              <a:ext cx="979404" cy="467855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C41B442-6F9D-4FB6-A145-2E5ADA760FD3}"/>
              </a:ext>
            </a:extLst>
          </p:cNvPr>
          <p:cNvCxnSpPr/>
          <p:nvPr/>
        </p:nvCxnSpPr>
        <p:spPr>
          <a:xfrm>
            <a:off x="1865941" y="5057335"/>
            <a:ext cx="175649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>
            <a:extLst>
              <a:ext uri="{FF2B5EF4-FFF2-40B4-BE49-F238E27FC236}">
                <a16:creationId xmlns:a16="http://schemas.microsoft.com/office/drawing/2014/main" id="{9EC35888-B978-4510-B973-2CAAD3BD82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270" t="45868" r="52115" b="49144"/>
          <a:stretch/>
        </p:blipFill>
        <p:spPr>
          <a:xfrm>
            <a:off x="3224547" y="5129056"/>
            <a:ext cx="196949" cy="326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03FF451-1055-4B1C-A088-A7CD110416E0}"/>
              </a:ext>
            </a:extLst>
          </p:cNvPr>
          <p:cNvSpPr txBox="1"/>
          <p:nvPr/>
        </p:nvSpPr>
        <p:spPr>
          <a:xfrm>
            <a:off x="8420717" y="77762"/>
            <a:ext cx="609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1. Cohesive forces </a:t>
            </a:r>
            <a:endParaRPr lang="ko-KR" altLang="en-US" b="1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371A037-8C8D-4573-A1F1-E264C8F55822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1790148" y="1814570"/>
            <a:ext cx="542852" cy="18133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6840DD9-E8EA-4989-91A6-6AA9D166F936}"/>
              </a:ext>
            </a:extLst>
          </p:cNvPr>
          <p:cNvSpPr txBox="1"/>
          <p:nvPr/>
        </p:nvSpPr>
        <p:spPr>
          <a:xfrm>
            <a:off x="5955129" y="1994456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고체 입체간에만 작용하는 힘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9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A77B10-B7A2-48F4-8932-FFEA25BF78D8}"/>
              </a:ext>
            </a:extLst>
          </p:cNvPr>
          <p:cNvSpPr txBox="1"/>
          <p:nvPr/>
        </p:nvSpPr>
        <p:spPr>
          <a:xfrm>
            <a:off x="590843" y="372794"/>
            <a:ext cx="947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근데 우리는 상호작용 하는 두 입자간의 종류가 다름 따라서 이전 식을 다음과 같이 나타냄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5D213A-88F9-4EBE-A68E-AABB59B9C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08" t="56125" r="12185" b="27394"/>
          <a:stretch/>
        </p:blipFill>
        <p:spPr>
          <a:xfrm>
            <a:off x="697403" y="1161858"/>
            <a:ext cx="6962400" cy="10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2E8A15-4994-4BA8-B010-CF7056EB78FE}"/>
              </a:ext>
            </a:extLst>
          </p:cNvPr>
          <p:cNvSpPr txBox="1"/>
          <p:nvPr/>
        </p:nvSpPr>
        <p:spPr>
          <a:xfrm>
            <a:off x="405620" y="2593145"/>
            <a:ext cx="328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따라서 더 정확하게 나타내면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BF1C2F-80F6-41AB-9506-4F9F09B168E1}"/>
                  </a:ext>
                </a:extLst>
              </p:cNvPr>
              <p:cNvSpPr txBox="1"/>
              <p:nvPr/>
            </p:nvSpPr>
            <p:spPr>
              <a:xfrm>
                <a:off x="78424" y="3600275"/>
                <a:ext cx="8749053" cy="1025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l-GR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𝑠𝑛𝑜𝑤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l-GR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b="0" i="0" smtClean="0"/>
                                            <m:t>)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𝑖𝑐𝑒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l-GR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𝑠𝑛𝑜𝑤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(1−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l-GR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𝑖𝑐𝑒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𝑐𝑜h𝑒𝑠𝑖𝑜𝑛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𝐵𝑟𝑜𝑘𝑒𝑛</m:t>
                              </m:r>
                            </m:e>
                          </m:eqArr>
                        </m:e>
                      </m:d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⃑"/>
                          <m:ctrlPr>
                            <a:rPr lang="el-GR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BF1C2F-80F6-41AB-9506-4F9F09B16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4" y="3600275"/>
                <a:ext cx="8749053" cy="1025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B74BC036-0FF9-4C4C-96A4-470154D90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61" t="56125" r="12185" b="27394"/>
          <a:stretch/>
        </p:blipFill>
        <p:spPr>
          <a:xfrm>
            <a:off x="8411243" y="3429000"/>
            <a:ext cx="331054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8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48434306-4DE8-4B9F-8A66-0B951352D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62" t="57353" r="34115" b="25903"/>
          <a:stretch/>
        </p:blipFill>
        <p:spPr>
          <a:xfrm>
            <a:off x="5762515" y="2117890"/>
            <a:ext cx="4654967" cy="1234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E88877-6B51-45F6-81AE-A0A9298A52AD}"/>
                  </a:ext>
                </a:extLst>
              </p:cNvPr>
              <p:cNvSpPr txBox="1"/>
              <p:nvPr/>
            </p:nvSpPr>
            <p:spPr>
              <a:xfrm>
                <a:off x="6032695" y="3482932"/>
                <a:ext cx="443480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1) −(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2) </m:t>
                      </m:r>
                    </m:oMath>
                  </m:oMathPara>
                </a14:m>
                <a:endParaRPr lang="en-US" altLang="ko-KR" b="0"/>
              </a:p>
              <a:p>
                <a:endParaRPr lang="en-US" altLang="ko-KR"/>
              </a:p>
              <a:p>
                <a:r>
                  <a:rPr lang="en-US" altLang="ko-KR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𝐶𝑜𝑛𝑠𝑡</m:t>
                    </m:r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E88877-6B51-45F6-81AE-A0A9298A5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695" y="3482932"/>
                <a:ext cx="4434804" cy="830997"/>
              </a:xfrm>
              <a:prstGeom prst="rect">
                <a:avLst/>
              </a:prstGeom>
              <a:blipFill>
                <a:blip r:embed="rId3"/>
                <a:stretch>
                  <a:fillRect b="-8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65EB90E2-DDFB-4E82-9644-D5832C5C998E}"/>
              </a:ext>
            </a:extLst>
          </p:cNvPr>
          <p:cNvGrpSpPr/>
          <p:nvPr/>
        </p:nvGrpSpPr>
        <p:grpSpPr>
          <a:xfrm>
            <a:off x="908878" y="2735386"/>
            <a:ext cx="3938991" cy="2572267"/>
            <a:chOff x="775235" y="976925"/>
            <a:chExt cx="3938991" cy="257226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7B923BB-18FF-430E-8840-EDD1C4FC1770}"/>
                </a:ext>
              </a:extLst>
            </p:cNvPr>
            <p:cNvGrpSpPr/>
            <p:nvPr/>
          </p:nvGrpSpPr>
          <p:grpSpPr>
            <a:xfrm>
              <a:off x="775235" y="1561744"/>
              <a:ext cx="1987448" cy="1987448"/>
              <a:chOff x="3810064" y="894203"/>
              <a:chExt cx="1987448" cy="1987448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99A49CE8-CFF9-4B4C-B2AD-29651562717C}"/>
                  </a:ext>
                </a:extLst>
              </p:cNvPr>
              <p:cNvSpPr/>
              <p:nvPr/>
            </p:nvSpPr>
            <p:spPr>
              <a:xfrm>
                <a:off x="3810064" y="894203"/>
                <a:ext cx="1987448" cy="1987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C5B45E6A-D3AA-4FDE-A9E5-BE1FC451D1F4}"/>
                  </a:ext>
                </a:extLst>
              </p:cNvPr>
              <p:cNvSpPr/>
              <p:nvPr/>
            </p:nvSpPr>
            <p:spPr>
              <a:xfrm>
                <a:off x="4734941" y="1858269"/>
                <a:ext cx="137694" cy="13769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C8AC84B-05DD-4942-90FF-04BA5DB856A9}"/>
                </a:ext>
              </a:extLst>
            </p:cNvPr>
            <p:cNvGrpSpPr/>
            <p:nvPr/>
          </p:nvGrpSpPr>
          <p:grpSpPr>
            <a:xfrm>
              <a:off x="2660894" y="1375668"/>
              <a:ext cx="2053332" cy="2053332"/>
              <a:chOff x="8133833" y="861260"/>
              <a:chExt cx="2053332" cy="2053332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104C064-16F0-4DF3-8380-A7FCF80C8C46}"/>
                  </a:ext>
                </a:extLst>
              </p:cNvPr>
              <p:cNvSpPr/>
              <p:nvPr/>
            </p:nvSpPr>
            <p:spPr>
              <a:xfrm>
                <a:off x="8133833" y="861260"/>
                <a:ext cx="2053332" cy="2053332"/>
              </a:xfrm>
              <a:prstGeom prst="ellipse">
                <a:avLst/>
              </a:prstGeom>
              <a:solidFill>
                <a:srgbClr val="00B0F0">
                  <a:alpha val="7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10DA6B7-3BB2-4EE9-8E7B-27A89FE42B18}"/>
                  </a:ext>
                </a:extLst>
              </p:cNvPr>
              <p:cNvSpPr/>
              <p:nvPr/>
            </p:nvSpPr>
            <p:spPr>
              <a:xfrm>
                <a:off x="9091652" y="1832143"/>
                <a:ext cx="137694" cy="13769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8966EED-3CD5-43CA-AC12-DBCEE75B5B2F}"/>
                </a:ext>
              </a:extLst>
            </p:cNvPr>
            <p:cNvCxnSpPr>
              <a:cxnSpLocks/>
              <a:stCxn id="10" idx="2"/>
              <a:endCxn id="7" idx="6"/>
            </p:cNvCxnSpPr>
            <p:nvPr/>
          </p:nvCxnSpPr>
          <p:spPr>
            <a:xfrm flipH="1">
              <a:off x="1837806" y="2415398"/>
              <a:ext cx="1780907" cy="179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6A81A60-618F-48B3-B98D-E50E94490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740" t="65381" r="74344" b="26702"/>
            <a:stretch/>
          </p:blipFill>
          <p:spPr>
            <a:xfrm>
              <a:off x="1903778" y="2154716"/>
              <a:ext cx="295016" cy="3205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08EB9B-8064-43E5-AB45-ADD15C3EF898}"/>
                </a:ext>
              </a:extLst>
            </p:cNvPr>
            <p:cNvSpPr txBox="1"/>
            <p:nvPr/>
          </p:nvSpPr>
          <p:spPr>
            <a:xfrm>
              <a:off x="1527027" y="1160378"/>
              <a:ext cx="555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P1</a:t>
              </a: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FEF315-F9CD-4FCF-96FA-D33C3D955A4D}"/>
                </a:ext>
              </a:extLst>
            </p:cNvPr>
            <p:cNvSpPr txBox="1"/>
            <p:nvPr/>
          </p:nvSpPr>
          <p:spPr>
            <a:xfrm>
              <a:off x="3412686" y="976925"/>
              <a:ext cx="555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P2</a:t>
              </a:r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5DEA51C-6B21-481C-9909-B8D2B5A0C953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998806" y="1863969"/>
            <a:ext cx="903796" cy="24203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200572A-FCB0-48B4-8D59-220CFDF93279}"/>
              </a:ext>
            </a:extLst>
          </p:cNvPr>
          <p:cNvCxnSpPr>
            <a:cxnSpLocks/>
            <a:stCxn id="10" idx="5"/>
          </p:cNvCxnSpPr>
          <p:nvPr/>
        </p:nvCxnSpPr>
        <p:spPr>
          <a:xfrm flipH="1" flipV="1">
            <a:off x="3369212" y="2735386"/>
            <a:ext cx="500673" cy="14871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BD64CA-7C02-44FB-88D3-C63A08970402}"/>
                  </a:ext>
                </a:extLst>
              </p:cNvPr>
              <p:cNvSpPr txBox="1"/>
              <p:nvPr/>
            </p:nvSpPr>
            <p:spPr>
              <a:xfrm>
                <a:off x="708230" y="1494637"/>
                <a:ext cx="491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BD64CA-7C02-44FB-88D3-C63A08970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0" y="1494637"/>
                <a:ext cx="49122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A793EED-B3EC-46CE-8223-F2247202C54A}"/>
              </a:ext>
            </a:extLst>
          </p:cNvPr>
          <p:cNvCxnSpPr>
            <a:cxnSpLocks/>
          </p:cNvCxnSpPr>
          <p:nvPr/>
        </p:nvCxnSpPr>
        <p:spPr>
          <a:xfrm flipH="1" flipV="1">
            <a:off x="2627242" y="3429000"/>
            <a:ext cx="226648" cy="83448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156122-1700-410F-AEA4-ABEDCC9476F7}"/>
                  </a:ext>
                </a:extLst>
              </p:cNvPr>
              <p:cNvSpPr txBox="1"/>
              <p:nvPr/>
            </p:nvSpPr>
            <p:spPr>
              <a:xfrm>
                <a:off x="2791590" y="3500626"/>
                <a:ext cx="4271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3200" i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156122-1700-410F-AEA4-ABEDCC947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590" y="3500626"/>
                <a:ext cx="427105" cy="584775"/>
              </a:xfrm>
              <a:prstGeom prst="rect">
                <a:avLst/>
              </a:prstGeom>
              <a:blipFill>
                <a:blip r:embed="rId6"/>
                <a:stretch>
                  <a:fillRect r="-1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72102B-2680-4AD8-8BD0-66F8CF7CD6B0}"/>
                  </a:ext>
                </a:extLst>
              </p:cNvPr>
              <p:cNvSpPr txBox="1"/>
              <p:nvPr/>
            </p:nvSpPr>
            <p:spPr>
              <a:xfrm>
                <a:off x="3103171" y="2299786"/>
                <a:ext cx="496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72102B-2680-4AD8-8BD0-66F8CF7CD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171" y="2299786"/>
                <a:ext cx="496546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ECF2396-ABBD-4056-8125-E36CCF497AEB}"/>
              </a:ext>
            </a:extLst>
          </p:cNvPr>
          <p:cNvSpPr txBox="1"/>
          <p:nvPr/>
        </p:nvSpPr>
        <p:spPr>
          <a:xfrm>
            <a:off x="7118252" y="14278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전단력</a:t>
            </a:r>
          </a:p>
        </p:txBody>
      </p:sp>
    </p:spTree>
    <p:extLst>
      <p:ext uri="{BB962C8B-B14F-4D97-AF65-F5344CB8AC3E}">
        <p14:creationId xmlns:p14="http://schemas.microsoft.com/office/powerpoint/2010/main" val="111784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그림 245">
            <a:extLst>
              <a:ext uri="{FF2B5EF4-FFF2-40B4-BE49-F238E27FC236}">
                <a16:creationId xmlns:a16="http://schemas.microsoft.com/office/drawing/2014/main" id="{CACFA6AC-FDF7-413F-9785-18209D046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72" y="129284"/>
            <a:ext cx="1555019" cy="15481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ED325C-47F0-413F-8C85-5603FC5CC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57" t="62759" r="12260" b="26346"/>
          <a:stretch/>
        </p:blipFill>
        <p:spPr>
          <a:xfrm>
            <a:off x="2688042" y="388096"/>
            <a:ext cx="6156140" cy="1030544"/>
          </a:xfrm>
          <a:prstGeom prst="rect">
            <a:avLst/>
          </a:prstGeom>
        </p:spPr>
      </p:pic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F03FDE0-DA6D-491F-8CC7-F6C0F60BFBA4}"/>
              </a:ext>
            </a:extLst>
          </p:cNvPr>
          <p:cNvCxnSpPr>
            <a:cxnSpLocks/>
          </p:cNvCxnSpPr>
          <p:nvPr/>
        </p:nvCxnSpPr>
        <p:spPr>
          <a:xfrm>
            <a:off x="1037387" y="903368"/>
            <a:ext cx="552262" cy="1829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C549CACE-570D-486C-95EA-FE62B983F552}"/>
              </a:ext>
            </a:extLst>
          </p:cNvPr>
          <p:cNvGrpSpPr/>
          <p:nvPr/>
        </p:nvGrpSpPr>
        <p:grpSpPr>
          <a:xfrm>
            <a:off x="742005" y="3098915"/>
            <a:ext cx="5130032" cy="2053332"/>
            <a:chOff x="148482" y="3746022"/>
            <a:chExt cx="5130032" cy="2053332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4EA54F3-CE9D-490F-81A5-03929969A263}"/>
                </a:ext>
              </a:extLst>
            </p:cNvPr>
            <p:cNvGrpSpPr/>
            <p:nvPr/>
          </p:nvGrpSpPr>
          <p:grpSpPr>
            <a:xfrm>
              <a:off x="148482" y="3746022"/>
              <a:ext cx="1987448" cy="1987448"/>
              <a:chOff x="3810064" y="894203"/>
              <a:chExt cx="1987448" cy="1987448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9E6546E1-CF6E-4534-8EC2-BD28221D67AB}"/>
                  </a:ext>
                </a:extLst>
              </p:cNvPr>
              <p:cNvSpPr/>
              <p:nvPr/>
            </p:nvSpPr>
            <p:spPr>
              <a:xfrm>
                <a:off x="3810064" y="894203"/>
                <a:ext cx="1987448" cy="1987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FC0E01F-2C1F-4845-B413-C9BAEC2C0FE0}"/>
                  </a:ext>
                </a:extLst>
              </p:cNvPr>
              <p:cNvSpPr/>
              <p:nvPr/>
            </p:nvSpPr>
            <p:spPr>
              <a:xfrm>
                <a:off x="4734941" y="1858269"/>
                <a:ext cx="137694" cy="13769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0FD31AC-ADDF-49A1-8B74-82C5180081E4}"/>
                </a:ext>
              </a:extLst>
            </p:cNvPr>
            <p:cNvGrpSpPr/>
            <p:nvPr/>
          </p:nvGrpSpPr>
          <p:grpSpPr>
            <a:xfrm>
              <a:off x="3225182" y="3746022"/>
              <a:ext cx="2053332" cy="2053332"/>
              <a:chOff x="8133833" y="861260"/>
              <a:chExt cx="2053332" cy="2053332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A918E508-7CDA-4D24-8B8E-AD79EADC43AE}"/>
                  </a:ext>
                </a:extLst>
              </p:cNvPr>
              <p:cNvSpPr/>
              <p:nvPr/>
            </p:nvSpPr>
            <p:spPr>
              <a:xfrm>
                <a:off x="8133833" y="861260"/>
                <a:ext cx="2053332" cy="2053332"/>
              </a:xfrm>
              <a:prstGeom prst="ellipse">
                <a:avLst/>
              </a:prstGeom>
              <a:solidFill>
                <a:srgbClr val="00B0F0">
                  <a:alpha val="7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48072FB-7E94-4E22-A4A8-C43E570E7424}"/>
                  </a:ext>
                </a:extLst>
              </p:cNvPr>
              <p:cNvSpPr/>
              <p:nvPr/>
            </p:nvSpPr>
            <p:spPr>
              <a:xfrm>
                <a:off x="9091652" y="1832143"/>
                <a:ext cx="137694" cy="13769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535398A7-4119-404B-A6B5-94CEFECE347D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1211053" y="4778935"/>
              <a:ext cx="2971948" cy="681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곱하기 기호 144">
              <a:extLst>
                <a:ext uri="{FF2B5EF4-FFF2-40B4-BE49-F238E27FC236}">
                  <a16:creationId xmlns:a16="http://schemas.microsoft.com/office/drawing/2014/main" id="{E485374F-5364-480E-94EE-A4D6C25FD66D}"/>
                </a:ext>
              </a:extLst>
            </p:cNvPr>
            <p:cNvSpPr/>
            <p:nvPr/>
          </p:nvSpPr>
          <p:spPr>
            <a:xfrm>
              <a:off x="2219749" y="4304395"/>
              <a:ext cx="936586" cy="936586"/>
            </a:xfrm>
            <a:prstGeom prst="mathMultiply">
              <a:avLst>
                <a:gd name="adj1" fmla="val 122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7" name="그림 146">
            <a:extLst>
              <a:ext uri="{FF2B5EF4-FFF2-40B4-BE49-F238E27FC236}">
                <a16:creationId xmlns:a16="http://schemas.microsoft.com/office/drawing/2014/main" id="{5D29BC59-6492-473E-B5F0-252A10F7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71" t="67845" r="13090" b="27761"/>
          <a:stretch/>
        </p:blipFill>
        <p:spPr>
          <a:xfrm>
            <a:off x="1037387" y="5519246"/>
            <a:ext cx="5057335" cy="415631"/>
          </a:xfrm>
          <a:prstGeom prst="rect">
            <a:avLst/>
          </a:prstGeom>
        </p:spPr>
      </p:pic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D27B6D99-92F7-4D40-977B-B6BC38FA33A6}"/>
              </a:ext>
            </a:extLst>
          </p:cNvPr>
          <p:cNvGrpSpPr/>
          <p:nvPr/>
        </p:nvGrpSpPr>
        <p:grpSpPr>
          <a:xfrm>
            <a:off x="6961289" y="3170885"/>
            <a:ext cx="3837879" cy="2059579"/>
            <a:chOff x="6342310" y="2373260"/>
            <a:chExt cx="3837879" cy="2059579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B6A76EBA-DF55-40D9-A98E-890E8D918FAE}"/>
                </a:ext>
              </a:extLst>
            </p:cNvPr>
            <p:cNvGrpSpPr/>
            <p:nvPr/>
          </p:nvGrpSpPr>
          <p:grpSpPr>
            <a:xfrm>
              <a:off x="6342310" y="2373260"/>
              <a:ext cx="1987448" cy="1987448"/>
              <a:chOff x="3810064" y="894203"/>
              <a:chExt cx="1987448" cy="1987448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179C3DE8-5C0F-4769-BFAF-EDE813D940A8}"/>
                  </a:ext>
                </a:extLst>
              </p:cNvPr>
              <p:cNvSpPr/>
              <p:nvPr/>
            </p:nvSpPr>
            <p:spPr>
              <a:xfrm>
                <a:off x="3810064" y="894203"/>
                <a:ext cx="1987448" cy="1987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AF9F9FD2-B72D-4396-B5F1-75170FC4CD9A}"/>
                  </a:ext>
                </a:extLst>
              </p:cNvPr>
              <p:cNvSpPr/>
              <p:nvPr/>
            </p:nvSpPr>
            <p:spPr>
              <a:xfrm>
                <a:off x="4734941" y="1858269"/>
                <a:ext cx="137694" cy="13769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FA6C24BC-1D6C-490C-BEEA-E9D936DB368D}"/>
                </a:ext>
              </a:extLst>
            </p:cNvPr>
            <p:cNvGrpSpPr/>
            <p:nvPr/>
          </p:nvGrpSpPr>
          <p:grpSpPr>
            <a:xfrm>
              <a:off x="8126857" y="2379507"/>
              <a:ext cx="2053332" cy="2053332"/>
              <a:chOff x="8133833" y="861260"/>
              <a:chExt cx="2053332" cy="2053332"/>
            </a:xfrm>
          </p:grpSpPr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908895A2-A445-491A-9F67-8CEB3CB25290}"/>
                  </a:ext>
                </a:extLst>
              </p:cNvPr>
              <p:cNvSpPr/>
              <p:nvPr/>
            </p:nvSpPr>
            <p:spPr>
              <a:xfrm>
                <a:off x="8133833" y="861260"/>
                <a:ext cx="2053332" cy="2053332"/>
              </a:xfrm>
              <a:prstGeom prst="ellipse">
                <a:avLst/>
              </a:prstGeom>
              <a:solidFill>
                <a:srgbClr val="00B0F0">
                  <a:alpha val="7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CA532DD2-5E3F-4704-8A35-A12ABFFF9BEF}"/>
                  </a:ext>
                </a:extLst>
              </p:cNvPr>
              <p:cNvSpPr/>
              <p:nvPr/>
            </p:nvSpPr>
            <p:spPr>
              <a:xfrm>
                <a:off x="9091652" y="1832143"/>
                <a:ext cx="137694" cy="13769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4FC4C113-659E-43D3-9C2A-6D0DBAA1C680}"/>
                </a:ext>
              </a:extLst>
            </p:cNvPr>
            <p:cNvCxnSpPr>
              <a:cxnSpLocks/>
              <a:stCxn id="154" idx="2"/>
              <a:endCxn id="151" idx="6"/>
            </p:cNvCxnSpPr>
            <p:nvPr/>
          </p:nvCxnSpPr>
          <p:spPr>
            <a:xfrm flipH="1" flipV="1">
              <a:off x="7404881" y="3406173"/>
              <a:ext cx="1679795" cy="1306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CAD8EC8D-9F32-46A0-9AF3-298E72BE9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740" t="65381" r="74344" b="26702"/>
            <a:stretch/>
          </p:blipFill>
          <p:spPr>
            <a:xfrm>
              <a:off x="8058575" y="3029792"/>
              <a:ext cx="295016" cy="3205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1" name="곱하기 기호 160">
              <a:extLst>
                <a:ext uri="{FF2B5EF4-FFF2-40B4-BE49-F238E27FC236}">
                  <a16:creationId xmlns:a16="http://schemas.microsoft.com/office/drawing/2014/main" id="{0075EE8C-4CF7-45BE-AE63-8D699A930E7B}"/>
                </a:ext>
              </a:extLst>
            </p:cNvPr>
            <p:cNvSpPr/>
            <p:nvPr/>
          </p:nvSpPr>
          <p:spPr>
            <a:xfrm>
              <a:off x="7746152" y="2961994"/>
              <a:ext cx="936586" cy="936586"/>
            </a:xfrm>
            <a:prstGeom prst="mathMultiply">
              <a:avLst>
                <a:gd name="adj1" fmla="val 122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7E8ABA1-3777-436F-AA8B-153A7CE1C087}"/>
                  </a:ext>
                </a:extLst>
              </p:cNvPr>
              <p:cNvSpPr txBox="1"/>
              <p:nvPr/>
            </p:nvSpPr>
            <p:spPr>
              <a:xfrm>
                <a:off x="379180" y="5506789"/>
                <a:ext cx="753547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7E8ABA1-3777-436F-AA8B-153A7CE1C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0" y="5506789"/>
                <a:ext cx="753547" cy="402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5C20A52-5EFB-42F9-B704-A814E737464F}"/>
                  </a:ext>
                </a:extLst>
              </p:cNvPr>
              <p:cNvSpPr txBox="1"/>
              <p:nvPr/>
            </p:nvSpPr>
            <p:spPr>
              <a:xfrm>
                <a:off x="8293155" y="5618389"/>
                <a:ext cx="1311163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5C20A52-5EFB-42F9-B704-A814E7374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55" y="5618389"/>
                <a:ext cx="1311163" cy="402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화살표: 오른쪽 165">
            <a:extLst>
              <a:ext uri="{FF2B5EF4-FFF2-40B4-BE49-F238E27FC236}">
                <a16:creationId xmlns:a16="http://schemas.microsoft.com/office/drawing/2014/main" id="{B250E422-EFF3-4914-9955-D122E7B022C2}"/>
              </a:ext>
            </a:extLst>
          </p:cNvPr>
          <p:cNvSpPr/>
          <p:nvPr/>
        </p:nvSpPr>
        <p:spPr>
          <a:xfrm>
            <a:off x="6233306" y="3841722"/>
            <a:ext cx="418803" cy="61745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F012083-699D-42DE-843A-76B78D8B7656}"/>
              </a:ext>
            </a:extLst>
          </p:cNvPr>
          <p:cNvSpPr txBox="1"/>
          <p:nvPr/>
        </p:nvSpPr>
        <p:spPr>
          <a:xfrm>
            <a:off x="2110474" y="2204857"/>
            <a:ext cx="890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한번 연결이 끊기면</a:t>
            </a:r>
            <a:r>
              <a:rPr lang="en-US" altLang="ko-KR" sz="1600"/>
              <a:t>, </a:t>
            </a:r>
            <a:r>
              <a:rPr lang="ko-KR" altLang="en-US" sz="1600"/>
              <a:t>응집력이 작용하는 범위 내로 들어와도 응직력이 작용하지 않음 </a:t>
            </a:r>
          </a:p>
        </p:txBody>
      </p:sp>
    </p:spTree>
    <p:extLst>
      <p:ext uri="{BB962C8B-B14F-4D97-AF65-F5344CB8AC3E}">
        <p14:creationId xmlns:p14="http://schemas.microsoft.com/office/powerpoint/2010/main" val="339015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그림 233">
            <a:extLst>
              <a:ext uri="{FF2B5EF4-FFF2-40B4-BE49-F238E27FC236}">
                <a16:creationId xmlns:a16="http://schemas.microsoft.com/office/drawing/2014/main" id="{69EFB31E-510F-4C36-A985-2C392B8C2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72" y="129284"/>
            <a:ext cx="1555019" cy="1548168"/>
          </a:xfrm>
          <a:prstGeom prst="rect">
            <a:avLst/>
          </a:prstGeom>
        </p:spPr>
      </p:pic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F03FDE0-DA6D-491F-8CC7-F6C0F60BFBA4}"/>
              </a:ext>
            </a:extLst>
          </p:cNvPr>
          <p:cNvCxnSpPr>
            <a:cxnSpLocks/>
          </p:cNvCxnSpPr>
          <p:nvPr/>
        </p:nvCxnSpPr>
        <p:spPr>
          <a:xfrm>
            <a:off x="1308295" y="787791"/>
            <a:ext cx="1498210" cy="115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F012083-699D-42DE-843A-76B78D8B7656}"/>
              </a:ext>
            </a:extLst>
          </p:cNvPr>
          <p:cNvSpPr txBox="1"/>
          <p:nvPr/>
        </p:nvSpPr>
        <p:spPr>
          <a:xfrm>
            <a:off x="264963" y="2185110"/>
            <a:ext cx="10460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이를 실현하려면 내가 해당 파티클하고 연결 되어있는지 저장해야함</a:t>
            </a:r>
            <a:r>
              <a:rPr lang="en-US" altLang="ko-KR" sz="1600"/>
              <a:t>. </a:t>
            </a:r>
            <a:r>
              <a:rPr lang="ko-KR" altLang="en-US" sz="1600"/>
              <a:t>근데 이러면 메모리 낭비가 심함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따라서 이를 간략화 하여 내가 상호작용하고 있는 파티클의 주변 파티클의 개수</a:t>
            </a:r>
            <a:r>
              <a:rPr lang="en-US" altLang="ko-KR" sz="1600"/>
              <a:t>(N_current)</a:t>
            </a:r>
            <a:r>
              <a:rPr lang="ko-KR" altLang="en-US" sz="1600"/>
              <a:t>와</a:t>
            </a:r>
            <a:r>
              <a:rPr lang="en-US" altLang="ko-KR" sz="1600"/>
              <a:t> </a:t>
            </a:r>
            <a:r>
              <a:rPr lang="ko-KR" altLang="en-US" sz="1600"/>
              <a:t>최대 이웃 가능한 파티클의 개수</a:t>
            </a:r>
            <a:r>
              <a:rPr lang="en-US" altLang="ko-KR" sz="1600"/>
              <a:t>(N_max)</a:t>
            </a:r>
            <a:r>
              <a:rPr lang="ko-KR" altLang="en-US" sz="1600"/>
              <a:t>를 비교하여 해당 파티클이 연결되어있는지 판단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해당 연구에서는 </a:t>
            </a:r>
            <a:r>
              <a:rPr lang="en-US" altLang="ko-KR" sz="1600"/>
              <a:t>N_current / N_max &lt; 0.75</a:t>
            </a:r>
            <a:r>
              <a:rPr lang="ko-KR" altLang="en-US" sz="1600"/>
              <a:t>이면 연결이 끊어졌다고 판단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endParaRPr lang="ko-KR" altLang="en-US" sz="1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145532-37D5-4F7D-9FF3-F4D39060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408" y="344731"/>
            <a:ext cx="5352886" cy="1504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7FA786-CD8B-4B40-97F2-DE0822F33C05}"/>
              </a:ext>
            </a:extLst>
          </p:cNvPr>
          <p:cNvSpPr txBox="1"/>
          <p:nvPr/>
        </p:nvSpPr>
        <p:spPr>
          <a:xfrm>
            <a:off x="337625" y="354505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ex)</a:t>
            </a:r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6E5B819-7A8D-470C-821B-625F8EC07E86}"/>
              </a:ext>
            </a:extLst>
          </p:cNvPr>
          <p:cNvGrpSpPr/>
          <p:nvPr/>
        </p:nvGrpSpPr>
        <p:grpSpPr>
          <a:xfrm>
            <a:off x="487547" y="4120501"/>
            <a:ext cx="2028716" cy="2018456"/>
            <a:chOff x="1846331" y="1608623"/>
            <a:chExt cx="2754724" cy="2740792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1B576F7-59A4-4390-841A-DE90983C5188}"/>
                </a:ext>
              </a:extLst>
            </p:cNvPr>
            <p:cNvSpPr/>
            <p:nvPr/>
          </p:nvSpPr>
          <p:spPr>
            <a:xfrm>
              <a:off x="1847363" y="25467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6CCD940C-3179-4775-8278-6F2D00802587}"/>
                </a:ext>
              </a:extLst>
            </p:cNvPr>
            <p:cNvSpPr/>
            <p:nvPr/>
          </p:nvSpPr>
          <p:spPr>
            <a:xfrm>
              <a:off x="2310637" y="2546741"/>
              <a:ext cx="431074" cy="4310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1B8D4591-A706-46EB-B0E6-C1E4918CC7F8}"/>
                </a:ext>
              </a:extLst>
            </p:cNvPr>
            <p:cNvSpPr/>
            <p:nvPr/>
          </p:nvSpPr>
          <p:spPr>
            <a:xfrm>
              <a:off x="2773911" y="2546741"/>
              <a:ext cx="431074" cy="4310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56C2F9B-0970-42A4-A131-C252BB11EBEF}"/>
                </a:ext>
              </a:extLst>
            </p:cNvPr>
            <p:cNvSpPr/>
            <p:nvPr/>
          </p:nvSpPr>
          <p:spPr>
            <a:xfrm>
              <a:off x="1847363" y="30039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47E94904-452B-4E65-B30D-1102958F48C6}"/>
                </a:ext>
              </a:extLst>
            </p:cNvPr>
            <p:cNvSpPr/>
            <p:nvPr/>
          </p:nvSpPr>
          <p:spPr>
            <a:xfrm>
              <a:off x="2310379" y="3003941"/>
              <a:ext cx="431074" cy="4310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B805E87-FC01-4D1F-B92B-4FE70932F9F5}"/>
                </a:ext>
              </a:extLst>
            </p:cNvPr>
            <p:cNvSpPr/>
            <p:nvPr/>
          </p:nvSpPr>
          <p:spPr>
            <a:xfrm>
              <a:off x="2773395" y="3003941"/>
              <a:ext cx="431074" cy="4310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EB5A651B-AF77-41CA-A4BB-184C95E9FD2F}"/>
                </a:ext>
              </a:extLst>
            </p:cNvPr>
            <p:cNvSpPr/>
            <p:nvPr/>
          </p:nvSpPr>
          <p:spPr>
            <a:xfrm>
              <a:off x="3243433" y="34611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D3EA10A2-E788-43A8-BFFC-A52AC787A0DE}"/>
                </a:ext>
              </a:extLst>
            </p:cNvPr>
            <p:cNvSpPr/>
            <p:nvPr/>
          </p:nvSpPr>
          <p:spPr>
            <a:xfrm>
              <a:off x="3706707" y="34611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9D666A0-76B7-489E-A190-2238253DFD6F}"/>
                </a:ext>
              </a:extLst>
            </p:cNvPr>
            <p:cNvSpPr/>
            <p:nvPr/>
          </p:nvSpPr>
          <p:spPr>
            <a:xfrm>
              <a:off x="4169981" y="34611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9EDD3800-ADB8-4EBD-9FF4-918715933E45}"/>
                </a:ext>
              </a:extLst>
            </p:cNvPr>
            <p:cNvSpPr/>
            <p:nvPr/>
          </p:nvSpPr>
          <p:spPr>
            <a:xfrm>
              <a:off x="3243433" y="39183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5C3801B-D49B-4C4A-9386-3FBDBCFFF2EC}"/>
                </a:ext>
              </a:extLst>
            </p:cNvPr>
            <p:cNvSpPr/>
            <p:nvPr/>
          </p:nvSpPr>
          <p:spPr>
            <a:xfrm>
              <a:off x="3706449" y="39183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9690793-0A0B-46EF-A0F6-7076C5C88F9E}"/>
                </a:ext>
              </a:extLst>
            </p:cNvPr>
            <p:cNvSpPr/>
            <p:nvPr/>
          </p:nvSpPr>
          <p:spPr>
            <a:xfrm>
              <a:off x="4169465" y="39183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A7CE690-C1D1-4855-9E76-3630E9D2C7BB}"/>
                </a:ext>
              </a:extLst>
            </p:cNvPr>
            <p:cNvSpPr/>
            <p:nvPr/>
          </p:nvSpPr>
          <p:spPr>
            <a:xfrm>
              <a:off x="1846847" y="34611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A61B7C1A-B0CF-4A01-8574-027DFFE57CBB}"/>
                </a:ext>
              </a:extLst>
            </p:cNvPr>
            <p:cNvSpPr/>
            <p:nvPr/>
          </p:nvSpPr>
          <p:spPr>
            <a:xfrm>
              <a:off x="2310121" y="34611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A05364F-B884-41A2-A7BF-FE44435A95CF}"/>
                </a:ext>
              </a:extLst>
            </p:cNvPr>
            <p:cNvSpPr/>
            <p:nvPr/>
          </p:nvSpPr>
          <p:spPr>
            <a:xfrm>
              <a:off x="2773395" y="34611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F1DA53A0-BBE2-4BA5-AC7F-6618498AA281}"/>
                </a:ext>
              </a:extLst>
            </p:cNvPr>
            <p:cNvSpPr/>
            <p:nvPr/>
          </p:nvSpPr>
          <p:spPr>
            <a:xfrm>
              <a:off x="1846847" y="39183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54121DB-500A-47CC-9529-9C302822863C}"/>
                </a:ext>
              </a:extLst>
            </p:cNvPr>
            <p:cNvSpPr/>
            <p:nvPr/>
          </p:nvSpPr>
          <p:spPr>
            <a:xfrm>
              <a:off x="2309863" y="39183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39F6B19-1821-4E35-99B5-CAE3B89E22D9}"/>
                </a:ext>
              </a:extLst>
            </p:cNvPr>
            <p:cNvSpPr/>
            <p:nvPr/>
          </p:nvSpPr>
          <p:spPr>
            <a:xfrm>
              <a:off x="2772879" y="3918341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7BD0C9A-6627-4339-9480-061CECB30614}"/>
                </a:ext>
              </a:extLst>
            </p:cNvPr>
            <p:cNvSpPr/>
            <p:nvPr/>
          </p:nvSpPr>
          <p:spPr>
            <a:xfrm>
              <a:off x="3243434" y="2533678"/>
              <a:ext cx="431073" cy="43107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DF60E63-5BD4-4338-8364-B99FEACB14BE}"/>
                </a:ext>
              </a:extLst>
            </p:cNvPr>
            <p:cNvSpPr/>
            <p:nvPr/>
          </p:nvSpPr>
          <p:spPr>
            <a:xfrm>
              <a:off x="3706707" y="2533678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7631B045-E1B4-4C97-BF3A-1F029BEF48AA}"/>
                </a:ext>
              </a:extLst>
            </p:cNvPr>
            <p:cNvSpPr/>
            <p:nvPr/>
          </p:nvSpPr>
          <p:spPr>
            <a:xfrm>
              <a:off x="4169981" y="2533678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916180D-2C19-4D08-ADF6-6BC9B53260CF}"/>
                </a:ext>
              </a:extLst>
            </p:cNvPr>
            <p:cNvSpPr/>
            <p:nvPr/>
          </p:nvSpPr>
          <p:spPr>
            <a:xfrm>
              <a:off x="3243433" y="2990878"/>
              <a:ext cx="431074" cy="4310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FD32B50-368C-4EAE-BC31-C377BDFBCEC3}"/>
                </a:ext>
              </a:extLst>
            </p:cNvPr>
            <p:cNvSpPr/>
            <p:nvPr/>
          </p:nvSpPr>
          <p:spPr>
            <a:xfrm>
              <a:off x="3706449" y="2990878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2494935B-E0CD-42A9-B90C-3D62C34832E0}"/>
                </a:ext>
              </a:extLst>
            </p:cNvPr>
            <p:cNvSpPr/>
            <p:nvPr/>
          </p:nvSpPr>
          <p:spPr>
            <a:xfrm>
              <a:off x="4169465" y="2990878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473B853-9D8C-445B-9241-34D60A50F8C7}"/>
                </a:ext>
              </a:extLst>
            </p:cNvPr>
            <p:cNvSpPr/>
            <p:nvPr/>
          </p:nvSpPr>
          <p:spPr>
            <a:xfrm>
              <a:off x="1846331" y="1625810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EC1B68C8-FA65-4AF9-811E-8C500CDB23DA}"/>
                </a:ext>
              </a:extLst>
            </p:cNvPr>
            <p:cNvSpPr/>
            <p:nvPr/>
          </p:nvSpPr>
          <p:spPr>
            <a:xfrm>
              <a:off x="2309605" y="1625810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A462C623-98D6-4FCA-8235-029808912E28}"/>
                </a:ext>
              </a:extLst>
            </p:cNvPr>
            <p:cNvSpPr/>
            <p:nvPr/>
          </p:nvSpPr>
          <p:spPr>
            <a:xfrm>
              <a:off x="2772879" y="1625810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C8D0235-ECE8-4F14-830D-DCE5AD9BE735}"/>
                </a:ext>
              </a:extLst>
            </p:cNvPr>
            <p:cNvSpPr/>
            <p:nvPr/>
          </p:nvSpPr>
          <p:spPr>
            <a:xfrm>
              <a:off x="1846331" y="2083010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71C10FF0-BFA1-40CA-BDB7-49800D40619A}"/>
                </a:ext>
              </a:extLst>
            </p:cNvPr>
            <p:cNvSpPr/>
            <p:nvPr/>
          </p:nvSpPr>
          <p:spPr>
            <a:xfrm>
              <a:off x="2309347" y="2083010"/>
              <a:ext cx="431074" cy="4310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BB7900A7-814C-4DC4-91A7-20A2E7E575D2}"/>
                </a:ext>
              </a:extLst>
            </p:cNvPr>
            <p:cNvSpPr/>
            <p:nvPr/>
          </p:nvSpPr>
          <p:spPr>
            <a:xfrm>
              <a:off x="2772363" y="2083010"/>
              <a:ext cx="431074" cy="4310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51DA0FE-3348-4738-9AB2-A78E3F911CFF}"/>
                </a:ext>
              </a:extLst>
            </p:cNvPr>
            <p:cNvSpPr/>
            <p:nvPr/>
          </p:nvSpPr>
          <p:spPr>
            <a:xfrm>
              <a:off x="3243433" y="1608623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D1294E3-EF33-47B0-B6F8-709305899D49}"/>
                </a:ext>
              </a:extLst>
            </p:cNvPr>
            <p:cNvSpPr/>
            <p:nvPr/>
          </p:nvSpPr>
          <p:spPr>
            <a:xfrm>
              <a:off x="3706707" y="1608623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C319FCA-CE02-4AFC-8AE4-E29A770A72B5}"/>
                </a:ext>
              </a:extLst>
            </p:cNvPr>
            <p:cNvSpPr/>
            <p:nvPr/>
          </p:nvSpPr>
          <p:spPr>
            <a:xfrm>
              <a:off x="4169981" y="1608623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086A21C5-F8CC-42FA-9921-409D2956D8DC}"/>
                </a:ext>
              </a:extLst>
            </p:cNvPr>
            <p:cNvSpPr/>
            <p:nvPr/>
          </p:nvSpPr>
          <p:spPr>
            <a:xfrm>
              <a:off x="3243433" y="2065823"/>
              <a:ext cx="431074" cy="4310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0AFB7F1-56BC-4694-964E-68B77242B2F9}"/>
                </a:ext>
              </a:extLst>
            </p:cNvPr>
            <p:cNvSpPr/>
            <p:nvPr/>
          </p:nvSpPr>
          <p:spPr>
            <a:xfrm>
              <a:off x="3706449" y="2065823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609C4ABC-F259-4FDA-B67F-96EE3E93FCE4}"/>
                </a:ext>
              </a:extLst>
            </p:cNvPr>
            <p:cNvSpPr/>
            <p:nvPr/>
          </p:nvSpPr>
          <p:spPr>
            <a:xfrm>
              <a:off x="4169465" y="2065823"/>
              <a:ext cx="431074" cy="4310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B00BE6FE-98F4-40C9-A527-C5EF6A86C419}"/>
                </a:ext>
              </a:extLst>
            </p:cNvPr>
            <p:cNvSpPr/>
            <p:nvPr/>
          </p:nvSpPr>
          <p:spPr>
            <a:xfrm>
              <a:off x="2296648" y="2095613"/>
              <a:ext cx="1375344" cy="137534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B629B83-8E43-4BF4-8951-3B027C6CCFCD}"/>
              </a:ext>
            </a:extLst>
          </p:cNvPr>
          <p:cNvSpPr txBox="1"/>
          <p:nvPr/>
        </p:nvSpPr>
        <p:spPr>
          <a:xfrm>
            <a:off x="828535" y="6227099"/>
            <a:ext cx="2154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2d</a:t>
            </a:r>
            <a:r>
              <a:rPr lang="ko-KR" altLang="en-US" sz="1400"/>
              <a:t>에서 </a:t>
            </a:r>
            <a:r>
              <a:rPr lang="en-US" altLang="ko-KR" sz="1400"/>
              <a:t>N_max = 8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81F78FE-7C05-4B4D-80D1-583AF42BE15B}"/>
              </a:ext>
            </a:extLst>
          </p:cNvPr>
          <p:cNvGrpSpPr/>
          <p:nvPr/>
        </p:nvGrpSpPr>
        <p:grpSpPr>
          <a:xfrm>
            <a:off x="6441009" y="3961769"/>
            <a:ext cx="2571702" cy="2275837"/>
            <a:chOff x="5407034" y="4016749"/>
            <a:chExt cx="2571702" cy="2275837"/>
          </a:xfrm>
        </p:grpSpPr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EAFE34FC-592A-4207-A3D6-90DA9DF94AE9}"/>
                </a:ext>
              </a:extLst>
            </p:cNvPr>
            <p:cNvSpPr/>
            <p:nvPr/>
          </p:nvSpPr>
          <p:spPr>
            <a:xfrm>
              <a:off x="5962850" y="4871999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B734F2BE-7973-4E2E-ABD8-A779AC021B51}"/>
                </a:ext>
              </a:extLst>
            </p:cNvPr>
            <p:cNvSpPr/>
            <p:nvPr/>
          </p:nvSpPr>
          <p:spPr>
            <a:xfrm>
              <a:off x="6269711" y="4954500"/>
              <a:ext cx="317464" cy="31746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7A00D41-8192-439A-AE2F-B0E0436C3BE5}"/>
                </a:ext>
              </a:extLst>
            </p:cNvPr>
            <p:cNvSpPr/>
            <p:nvPr/>
          </p:nvSpPr>
          <p:spPr>
            <a:xfrm>
              <a:off x="5701188" y="5228293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75EA0F3-5D58-4659-869C-CF3B609D923A}"/>
                </a:ext>
              </a:extLst>
            </p:cNvPr>
            <p:cNvSpPr/>
            <p:nvPr/>
          </p:nvSpPr>
          <p:spPr>
            <a:xfrm>
              <a:off x="6304134" y="5743924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0423F61-5876-45BB-8272-782A02C3F9C8}"/>
                </a:ext>
              </a:extLst>
            </p:cNvPr>
            <p:cNvSpPr/>
            <p:nvPr/>
          </p:nvSpPr>
          <p:spPr>
            <a:xfrm>
              <a:off x="5977623" y="4542668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1A6387CD-4E52-4C9C-ABD6-DF1F6B7E4166}"/>
                </a:ext>
              </a:extLst>
            </p:cNvPr>
            <p:cNvSpPr/>
            <p:nvPr/>
          </p:nvSpPr>
          <p:spPr>
            <a:xfrm>
              <a:off x="5898697" y="4094409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FA2887F8-A566-4C53-A646-14EB000D1384}"/>
                </a:ext>
              </a:extLst>
            </p:cNvPr>
            <p:cNvSpPr/>
            <p:nvPr/>
          </p:nvSpPr>
          <p:spPr>
            <a:xfrm>
              <a:off x="6615491" y="5964615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A8A26EC4-00D8-46CE-813B-A40F58FE06F9}"/>
                </a:ext>
              </a:extLst>
            </p:cNvPr>
            <p:cNvSpPr/>
            <p:nvPr/>
          </p:nvSpPr>
          <p:spPr>
            <a:xfrm>
              <a:off x="6956479" y="5964615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CA5C75F7-FED9-43FD-8B23-A7EFC8353D70}"/>
                </a:ext>
              </a:extLst>
            </p:cNvPr>
            <p:cNvSpPr/>
            <p:nvPr/>
          </p:nvSpPr>
          <p:spPr>
            <a:xfrm>
              <a:off x="5558773" y="5975122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33B86C4-F9BB-4A43-B54A-D7E94AD63074}"/>
                </a:ext>
              </a:extLst>
            </p:cNvPr>
            <p:cNvSpPr/>
            <p:nvPr/>
          </p:nvSpPr>
          <p:spPr>
            <a:xfrm>
              <a:off x="7168558" y="5719615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3D2BD676-7C73-46A7-8277-A0F433CF003C}"/>
                </a:ext>
              </a:extLst>
            </p:cNvPr>
            <p:cNvSpPr/>
            <p:nvPr/>
          </p:nvSpPr>
          <p:spPr>
            <a:xfrm>
              <a:off x="5596259" y="5656923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91C63899-E1E6-4E23-9806-B148108433A8}"/>
                </a:ext>
              </a:extLst>
            </p:cNvPr>
            <p:cNvSpPr/>
            <p:nvPr/>
          </p:nvSpPr>
          <p:spPr>
            <a:xfrm>
              <a:off x="6835187" y="4705977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DF0501BE-401F-4E53-9A6D-F1605929EEAF}"/>
                </a:ext>
              </a:extLst>
            </p:cNvPr>
            <p:cNvSpPr/>
            <p:nvPr/>
          </p:nvSpPr>
          <p:spPr>
            <a:xfrm>
              <a:off x="5927963" y="5964615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50FD837C-02B3-4B87-B2D2-FC2DB5D76AFE}"/>
                </a:ext>
              </a:extLst>
            </p:cNvPr>
            <p:cNvSpPr/>
            <p:nvPr/>
          </p:nvSpPr>
          <p:spPr>
            <a:xfrm>
              <a:off x="6001718" y="5686426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86850AF1-CD5D-4591-866F-77D7BFDAA598}"/>
                </a:ext>
              </a:extLst>
            </p:cNvPr>
            <p:cNvSpPr/>
            <p:nvPr/>
          </p:nvSpPr>
          <p:spPr>
            <a:xfrm>
              <a:off x="6594156" y="4957034"/>
              <a:ext cx="317464" cy="31746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16E5B911-5099-4D64-93E6-66C6073B9332}"/>
                </a:ext>
              </a:extLst>
            </p:cNvPr>
            <p:cNvSpPr/>
            <p:nvPr/>
          </p:nvSpPr>
          <p:spPr>
            <a:xfrm>
              <a:off x="5636530" y="4923568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F74E0647-C73B-49B2-8BFA-80E07BAD30B7}"/>
                </a:ext>
              </a:extLst>
            </p:cNvPr>
            <p:cNvSpPr/>
            <p:nvPr/>
          </p:nvSpPr>
          <p:spPr>
            <a:xfrm>
              <a:off x="7521771" y="4944880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D7BAE485-E9E6-4F87-A5C2-ABFB4BA2170D}"/>
                </a:ext>
              </a:extLst>
            </p:cNvPr>
            <p:cNvSpPr/>
            <p:nvPr/>
          </p:nvSpPr>
          <p:spPr>
            <a:xfrm>
              <a:off x="6993781" y="5088672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86065AD2-682A-4988-B578-7FD00CFB799F}"/>
                </a:ext>
              </a:extLst>
            </p:cNvPr>
            <p:cNvSpPr/>
            <p:nvPr/>
          </p:nvSpPr>
          <p:spPr>
            <a:xfrm>
              <a:off x="5407034" y="4485319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F8B2425E-5825-40A0-97C6-4939B0F8392E}"/>
                </a:ext>
              </a:extLst>
            </p:cNvPr>
            <p:cNvSpPr/>
            <p:nvPr/>
          </p:nvSpPr>
          <p:spPr>
            <a:xfrm>
              <a:off x="6278281" y="4627972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27AFA9B9-0E36-4753-8C10-9C9FD1735A3D}"/>
                </a:ext>
              </a:extLst>
            </p:cNvPr>
            <p:cNvSpPr/>
            <p:nvPr/>
          </p:nvSpPr>
          <p:spPr>
            <a:xfrm>
              <a:off x="6021898" y="5190892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AADC379-CC08-4416-B3D0-101F2B447EB8}"/>
                </a:ext>
              </a:extLst>
            </p:cNvPr>
            <p:cNvSpPr/>
            <p:nvPr/>
          </p:nvSpPr>
          <p:spPr>
            <a:xfrm>
              <a:off x="6732532" y="5339459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5AF1BE6-D8D6-40D4-9CB1-1A052C1395BC}"/>
                </a:ext>
              </a:extLst>
            </p:cNvPr>
            <p:cNvSpPr/>
            <p:nvPr/>
          </p:nvSpPr>
          <p:spPr>
            <a:xfrm>
              <a:off x="6293925" y="4223775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3058B827-B5D9-40AE-AC86-30D4A717C13E}"/>
                </a:ext>
              </a:extLst>
            </p:cNvPr>
            <p:cNvSpPr/>
            <p:nvPr/>
          </p:nvSpPr>
          <p:spPr>
            <a:xfrm>
              <a:off x="7266044" y="4376010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A8DD7E21-2E37-4B9F-9B30-4E1EF31E76A4}"/>
                </a:ext>
              </a:extLst>
            </p:cNvPr>
            <p:cNvSpPr/>
            <p:nvPr/>
          </p:nvSpPr>
          <p:spPr>
            <a:xfrm>
              <a:off x="7122871" y="4016749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98CA4F4-A140-46AB-96BB-A69320D1FB0B}"/>
                </a:ext>
              </a:extLst>
            </p:cNvPr>
            <p:cNvSpPr/>
            <p:nvPr/>
          </p:nvSpPr>
          <p:spPr>
            <a:xfrm>
              <a:off x="6248445" y="5417118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3F8C32D6-CF79-4797-9B93-13509B152F0E}"/>
                </a:ext>
              </a:extLst>
            </p:cNvPr>
            <p:cNvSpPr/>
            <p:nvPr/>
          </p:nvSpPr>
          <p:spPr>
            <a:xfrm>
              <a:off x="7661272" y="4361315"/>
              <a:ext cx="317464" cy="317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A6F1798-AAE4-4A88-A1FF-CADD3CF315D2}"/>
                </a:ext>
              </a:extLst>
            </p:cNvPr>
            <p:cNvSpPr/>
            <p:nvPr/>
          </p:nvSpPr>
          <p:spPr>
            <a:xfrm>
              <a:off x="6242226" y="4578615"/>
              <a:ext cx="1012872" cy="10128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EC148E7D-A91C-495B-A503-3857BBD02C43}"/>
              </a:ext>
            </a:extLst>
          </p:cNvPr>
          <p:cNvSpPr txBox="1"/>
          <p:nvPr/>
        </p:nvSpPr>
        <p:spPr>
          <a:xfrm>
            <a:off x="9157583" y="4579258"/>
            <a:ext cx="27433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파란색 입자의 </a:t>
            </a:r>
            <a:r>
              <a:rPr lang="en-US" altLang="ko-KR" sz="1400"/>
              <a:t>N_current = 5,</a:t>
            </a:r>
          </a:p>
          <a:p>
            <a:r>
              <a:rPr lang="en-US" altLang="ko-KR" sz="1400"/>
              <a:t>N_current / N_max</a:t>
            </a:r>
          </a:p>
          <a:p>
            <a:r>
              <a:rPr lang="en-US" altLang="ko-KR" sz="1400"/>
              <a:t>= 5/8 = 0.625 &lt; 0.75</a:t>
            </a:r>
          </a:p>
          <a:p>
            <a:endParaRPr lang="en-US" altLang="ko-KR" sz="1400"/>
          </a:p>
          <a:p>
            <a:r>
              <a:rPr lang="ko-KR" altLang="en-US" sz="1400"/>
              <a:t>주황색 입자는 파란색 입자가 자신과 연결되지 않았다고 판단</a:t>
            </a:r>
            <a:r>
              <a:rPr lang="en-US" altLang="ko-KR" sz="1400"/>
              <a:t>.</a:t>
            </a:r>
          </a:p>
          <a:p>
            <a:endParaRPr lang="en-US" altLang="ko-KR" sz="140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8575719-AAE4-4027-91B2-1B1E66DE8FB8}"/>
              </a:ext>
            </a:extLst>
          </p:cNvPr>
          <p:cNvSpPr/>
          <p:nvPr/>
        </p:nvSpPr>
        <p:spPr>
          <a:xfrm>
            <a:off x="3603286" y="4572992"/>
            <a:ext cx="1960376" cy="919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4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F29305-AAAA-4710-8379-7F65EE24E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75" t="14484" r="13720" b="44095"/>
          <a:stretch/>
        </p:blipFill>
        <p:spPr>
          <a:xfrm>
            <a:off x="968510" y="2330252"/>
            <a:ext cx="5029305" cy="30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863551-9E70-40C3-B678-402555E6CDA6}"/>
              </a:ext>
            </a:extLst>
          </p:cNvPr>
          <p:cNvSpPr txBox="1"/>
          <p:nvPr/>
        </p:nvSpPr>
        <p:spPr>
          <a:xfrm>
            <a:off x="6565569" y="3398787"/>
            <a:ext cx="437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결론 </a:t>
            </a:r>
            <a:r>
              <a:rPr lang="en-US" altLang="ko-KR"/>
              <a:t>: CohesionForces, </a:t>
            </a:r>
            <a:r>
              <a:rPr lang="ko-KR" altLang="en-US"/>
              <a:t>응집력은</a:t>
            </a:r>
            <a:r>
              <a:rPr lang="en-US" altLang="ko-KR"/>
              <a:t> </a:t>
            </a:r>
            <a:r>
              <a:rPr lang="ko-KR" altLang="en-US"/>
              <a:t>짱쉽다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0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333</Words>
  <Application>Microsoft Office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원종서</dc:creator>
  <cp:lastModifiedBy>원종서</cp:lastModifiedBy>
  <cp:revision>2</cp:revision>
  <dcterms:created xsi:type="dcterms:W3CDTF">2022-04-13T05:30:43Z</dcterms:created>
  <dcterms:modified xsi:type="dcterms:W3CDTF">2022-04-13T11:10:30Z</dcterms:modified>
</cp:coreProperties>
</file>