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9"/>
  </p:notesMasterIdLst>
  <p:sldIdLst>
    <p:sldId id="256" r:id="rId2"/>
    <p:sldId id="257" r:id="rId3"/>
    <p:sldId id="259" r:id="rId4"/>
    <p:sldId id="261" r:id="rId5"/>
    <p:sldId id="262" r:id="rId6"/>
    <p:sldId id="263" r:id="rId7"/>
    <p:sldId id="264" r:id="rId8"/>
    <p:sldId id="265" r:id="rId9"/>
    <p:sldId id="266" r:id="rId10"/>
    <p:sldId id="267" r:id="rId11"/>
    <p:sldId id="269" r:id="rId12"/>
    <p:sldId id="272" r:id="rId13"/>
    <p:sldId id="268" r:id="rId14"/>
    <p:sldId id="271" r:id="rId15"/>
    <p:sldId id="270" r:id="rId16"/>
    <p:sldId id="273" r:id="rId17"/>
    <p:sldId id="274" r:id="rId18"/>
    <p:sldId id="275" r:id="rId19"/>
    <p:sldId id="276" r:id="rId20"/>
    <p:sldId id="282" r:id="rId21"/>
    <p:sldId id="280" r:id="rId22"/>
    <p:sldId id="281" r:id="rId23"/>
    <p:sldId id="278" r:id="rId24"/>
    <p:sldId id="277" r:id="rId25"/>
    <p:sldId id="283" r:id="rId26"/>
    <p:sldId id="284" r:id="rId27"/>
    <p:sldId id="260"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1A00"/>
    <a:srgbClr val="A40000"/>
    <a:srgbClr val="C46940"/>
    <a:srgbClr val="C00000"/>
    <a:srgbClr val="003296"/>
    <a:srgbClr val="007033"/>
    <a:srgbClr val="990099"/>
    <a:srgbClr val="CC0099"/>
    <a:srgbClr val="FE9202"/>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2BB2BF-7C52-4B86-90EA-5D61BBB58BFE}" v="82" dt="2022-06-05T14:25:39.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3528" autoAdjust="0"/>
  </p:normalViewPr>
  <p:slideViewPr>
    <p:cSldViewPr>
      <p:cViewPr varScale="1">
        <p:scale>
          <a:sx n="79" d="100"/>
          <a:sy n="79" d="100"/>
        </p:scale>
        <p:origin x="1146" y="54"/>
      </p:cViewPr>
      <p:guideLst>
        <p:guide orient="horz" pos="1620"/>
        <p:guide pos="2880"/>
      </p:guideLst>
    </p:cSldViewPr>
  </p:slideViewPr>
  <p:outlineViewPr>
    <p:cViewPr>
      <p:scale>
        <a:sx n="33" d="100"/>
        <a:sy n="33" d="100"/>
      </p:scale>
      <p:origin x="0" y="-3882"/>
    </p:cViewPr>
  </p:outlineViewPr>
  <p:notesTextViewPr>
    <p:cViewPr>
      <p:scale>
        <a:sx n="1" d="1"/>
        <a:sy n="1" d="1"/>
      </p:scale>
      <p:origin x="0" y="0"/>
    </p:cViewPr>
  </p:notesTextViewPr>
  <p:sorterViewPr>
    <p:cViewPr>
      <p:scale>
        <a:sx n="100" d="100"/>
        <a:sy n="100" d="100"/>
      </p:scale>
      <p:origin x="0" y="0"/>
    </p:cViewPr>
  </p:sorter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2899792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27</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7554" y="3222383"/>
            <a:ext cx="7968893" cy="916230"/>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87554" y="4138613"/>
            <a:ext cx="7968893" cy="610820"/>
          </a:xfrm>
        </p:spPr>
        <p:txBody>
          <a:bodyPr>
            <a:normAutofit/>
          </a:bodyPr>
          <a:lstStyle>
            <a:lvl1pPr marL="0" indent="0" algn="ctr">
              <a:buNone/>
              <a:defRPr sz="2800" b="0" i="0">
                <a:solidFill>
                  <a:srgbClr val="FFFF00"/>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1044700"/>
            <a:ext cx="8246071" cy="916230"/>
          </a:xfrm>
        </p:spPr>
        <p:txBody>
          <a:bodyPr>
            <a:normAutofit/>
          </a:bodyPr>
          <a:lstStyle>
            <a:lvl1pPr algn="ctr">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960932"/>
            <a:ext cx="8246071" cy="2806333"/>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03920" y="504571"/>
            <a:ext cx="6582880" cy="763525"/>
          </a:xfrm>
        </p:spPr>
        <p:txBody>
          <a:bodyPr>
            <a:normAutofit/>
          </a:bodyPr>
          <a:lstStyle>
            <a:lvl1pPr algn="l">
              <a:defRPr sz="360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04752" y="1420801"/>
            <a:ext cx="6566315" cy="3344113"/>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4199" y="1055327"/>
            <a:ext cx="8076896" cy="899452"/>
          </a:xfrm>
        </p:spPr>
        <p:txBody>
          <a:bodyPr>
            <a:normAutofit/>
          </a:bodyPr>
          <a:lstStyle>
            <a:lvl1pPr algn="ctr">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42459" y="1960929"/>
            <a:ext cx="4040188" cy="479822"/>
          </a:xfrm>
        </p:spPr>
        <p:txBody>
          <a:bodyPr anchor="b"/>
          <a:lstStyle>
            <a:lvl1pPr marL="0" indent="0" algn="ctr">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42459" y="243332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7582" y="1960929"/>
            <a:ext cx="4041775" cy="479822"/>
          </a:xfrm>
        </p:spPr>
        <p:txBody>
          <a:bodyPr anchor="b"/>
          <a:lstStyle>
            <a:lvl1pPr marL="0" indent="0" algn="ctr">
              <a:buNone/>
              <a:defRPr sz="2400" b="1">
                <a:solidFill>
                  <a:schemeClr val="bg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7582" y="243332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2095" y="4024222"/>
            <a:ext cx="6659810" cy="1221640"/>
          </a:xfrm>
        </p:spPr>
        <p:txBody>
          <a:bodyPr>
            <a:normAutofit/>
          </a:bodyPr>
          <a:lstStyle/>
          <a:p>
            <a:r>
              <a:rPr lang="en-IN" sz="3200" b="1" u="sng" dirty="0">
                <a:solidFill>
                  <a:schemeClr val="tx1"/>
                </a:solidFill>
                <a:latin typeface="Lucida Calligraphy" panose="03010101010101010101" pitchFamily="66" charset="0"/>
                <a:ea typeface="Times New Roman" panose="02020603050405020304" pitchFamily="18" charset="0"/>
              </a:rPr>
              <a:t>“</a:t>
            </a:r>
            <a:r>
              <a:rPr lang="en-IN" sz="2800" b="1" u="sng" dirty="0">
                <a:solidFill>
                  <a:schemeClr val="tx1"/>
                </a:solidFill>
                <a:latin typeface="Lucida Calligraphy" panose="03010101010101010101" pitchFamily="66" charset="0"/>
                <a:ea typeface="Times New Roman" panose="02020603050405020304" pitchFamily="18" charset="0"/>
              </a:rPr>
              <a:t>ONLINE MEDICAL STORE </a:t>
            </a:r>
            <a:br>
              <a:rPr lang="en-IN" sz="2800" b="1" u="sng" dirty="0">
                <a:solidFill>
                  <a:schemeClr val="tx1"/>
                </a:solidFill>
                <a:latin typeface="Lucida Calligraphy" panose="03010101010101010101" pitchFamily="66" charset="0"/>
                <a:ea typeface="Times New Roman" panose="02020603050405020304" pitchFamily="18" charset="0"/>
              </a:rPr>
            </a:br>
            <a:r>
              <a:rPr lang="en-IN" sz="2800" b="1" u="sng" dirty="0">
                <a:solidFill>
                  <a:schemeClr val="tx1"/>
                </a:solidFill>
                <a:latin typeface="Lucida Calligraphy" panose="03010101010101010101" pitchFamily="66" charset="0"/>
                <a:ea typeface="Times New Roman" panose="02020603050405020304" pitchFamily="18" charset="0"/>
              </a:rPr>
              <a:t>MANAGEMENT”</a:t>
            </a:r>
            <a:endParaRPr lang="en-US" sz="4000" dirty="0">
              <a:latin typeface="Lucida Calligraphy" panose="03010101010101010101" pitchFamily="66" charset="0"/>
            </a:endParaRPr>
          </a:p>
        </p:txBody>
      </p:sp>
      <p:sp>
        <p:nvSpPr>
          <p:cNvPr id="6" name="TextBox 5">
            <a:extLst>
              <a:ext uri="{FF2B5EF4-FFF2-40B4-BE49-F238E27FC236}">
                <a16:creationId xmlns:a16="http://schemas.microsoft.com/office/drawing/2014/main" id="{8BE87056-3700-D86C-71E2-36FD76418265}"/>
              </a:ext>
            </a:extLst>
          </p:cNvPr>
          <p:cNvSpPr txBox="1"/>
          <p:nvPr/>
        </p:nvSpPr>
        <p:spPr>
          <a:xfrm>
            <a:off x="2739540" y="3640685"/>
            <a:ext cx="3664920" cy="523220"/>
          </a:xfrm>
          <a:prstGeom prst="rect">
            <a:avLst/>
          </a:prstGeom>
          <a:noFill/>
        </p:spPr>
        <p:txBody>
          <a:bodyPr wrap="square" rtlCol="0">
            <a:spAutoFit/>
          </a:bodyPr>
          <a:lstStyle/>
          <a:p>
            <a:pPr algn="ctr"/>
            <a:r>
              <a:rPr lang="en-IN" sz="2800" dirty="0">
                <a:latin typeface="Agency FB" panose="020B0503020202020204" pitchFamily="34" charset="0"/>
              </a:rPr>
              <a:t>Welcome To</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1FAE68-182F-0B3F-972C-633DFAC0334A}"/>
              </a:ext>
            </a:extLst>
          </p:cNvPr>
          <p:cNvSpPr txBox="1"/>
          <p:nvPr/>
        </p:nvSpPr>
        <p:spPr>
          <a:xfrm>
            <a:off x="3041263" y="739290"/>
            <a:ext cx="4588524" cy="400110"/>
          </a:xfrm>
          <a:prstGeom prst="rect">
            <a:avLst/>
          </a:prstGeom>
          <a:noFill/>
        </p:spPr>
        <p:txBody>
          <a:bodyPr wrap="square">
            <a:spAutoFit/>
          </a:bodyPr>
          <a:lstStyle/>
          <a:p>
            <a:pPr algn="ctr"/>
            <a:r>
              <a:rPr lang="en-IN" sz="2000" b="1" dirty="0">
                <a:effectLst/>
                <a:latin typeface="Times New Roman" panose="02020603050405020304" pitchFamily="18" charset="0"/>
                <a:ea typeface="Arial" panose="020B0604020202020204" pitchFamily="34" charset="0"/>
              </a:rPr>
              <a:t>SYSTEM REQUIREMENT </a:t>
            </a:r>
            <a:endParaRPr lang="en-IN" sz="2000" dirty="0"/>
          </a:p>
        </p:txBody>
      </p:sp>
      <p:sp>
        <p:nvSpPr>
          <p:cNvPr id="5" name="TextBox 4">
            <a:extLst>
              <a:ext uri="{FF2B5EF4-FFF2-40B4-BE49-F238E27FC236}">
                <a16:creationId xmlns:a16="http://schemas.microsoft.com/office/drawing/2014/main" id="{A91B9718-4125-B116-D91D-B9DADEF2BB64}"/>
              </a:ext>
            </a:extLst>
          </p:cNvPr>
          <p:cNvSpPr txBox="1"/>
          <p:nvPr/>
        </p:nvSpPr>
        <p:spPr>
          <a:xfrm>
            <a:off x="2739540" y="1321107"/>
            <a:ext cx="5191970" cy="1591654"/>
          </a:xfrm>
          <a:prstGeom prst="rect">
            <a:avLst/>
          </a:prstGeom>
          <a:noFill/>
        </p:spPr>
        <p:txBody>
          <a:bodyPr wrap="square">
            <a:spAutoFit/>
          </a:bodyPr>
          <a:lstStyle/>
          <a:p>
            <a:pPr>
              <a:lnSpc>
                <a:spcPct val="115000"/>
              </a:lnSpc>
              <a:tabLst>
                <a:tab pos="838200" algn="l"/>
              </a:tabLst>
            </a:pPr>
            <a:r>
              <a:rPr lang="en-IN" sz="1200" b="1" dirty="0">
                <a:effectLst/>
                <a:latin typeface="Times New Roman" panose="02020603050405020304" pitchFamily="18" charset="0"/>
                <a:ea typeface="Arial" panose="020B0604020202020204" pitchFamily="34" charset="0"/>
              </a:rPr>
              <a:t>Hardware Requirements</a:t>
            </a:r>
            <a:endParaRPr lang="en-IN" sz="1200" dirty="0">
              <a:effectLst/>
              <a:latin typeface="Arial" panose="020B0604020202020204" pitchFamily="34" charset="0"/>
              <a:ea typeface="Arial" panose="020B0604020202020204" pitchFamily="34" charset="0"/>
            </a:endParaRPr>
          </a:p>
          <a:p>
            <a:pPr>
              <a:lnSpc>
                <a:spcPct val="115000"/>
              </a:lnSpc>
              <a:tabLst>
                <a:tab pos="838200" algn="l"/>
              </a:tabLst>
            </a:pPr>
            <a:r>
              <a:rPr lang="en-IN" sz="1200" dirty="0">
                <a:effectLst/>
                <a:latin typeface="Times New Roman" panose="02020603050405020304" pitchFamily="18" charset="0"/>
                <a:ea typeface="Arial" panose="020B0604020202020204" pitchFamily="34" charset="0"/>
              </a:rPr>
              <a:t> </a:t>
            </a:r>
            <a:endParaRPr lang="en-IN" sz="1200" dirty="0">
              <a:effectLst/>
              <a:latin typeface="Arial" panose="020B0604020202020204" pitchFamily="34" charset="0"/>
              <a:ea typeface="Arial" panose="020B0604020202020204" pitchFamily="34" charset="0"/>
            </a:endParaRPr>
          </a:p>
          <a:p>
            <a:pPr marL="342900" lvl="0" indent="-342900">
              <a:lnSpc>
                <a:spcPct val="150000"/>
              </a:lnSpc>
              <a:buFont typeface="Wingdings" panose="05000000000000000000" pitchFamily="2" charset="2"/>
              <a:buChar char=""/>
              <a:tabLst>
                <a:tab pos="838200" algn="l"/>
              </a:tabLst>
            </a:pPr>
            <a:r>
              <a:rPr lang="en-IN" sz="1200" dirty="0">
                <a:effectLst/>
                <a:latin typeface="Times New Roman" panose="02020603050405020304" pitchFamily="18" charset="0"/>
                <a:ea typeface="Arial" panose="020B0604020202020204" pitchFamily="34" charset="0"/>
              </a:rPr>
              <a:t>Processor: Intel dual core or above</a:t>
            </a:r>
            <a:endParaRPr lang="en-IN" sz="1200" dirty="0">
              <a:effectLst/>
              <a:latin typeface="Arial" panose="020B0604020202020204" pitchFamily="34" charset="0"/>
              <a:ea typeface="Arial" panose="020B0604020202020204" pitchFamily="34" charset="0"/>
            </a:endParaRPr>
          </a:p>
          <a:p>
            <a:pPr marL="342900" lvl="0" indent="-342900">
              <a:lnSpc>
                <a:spcPct val="150000"/>
              </a:lnSpc>
              <a:buFont typeface="Wingdings" panose="05000000000000000000" pitchFamily="2" charset="2"/>
              <a:buChar char=""/>
              <a:tabLst>
                <a:tab pos="838200" algn="l"/>
              </a:tabLst>
            </a:pPr>
            <a:r>
              <a:rPr lang="en-IN" sz="1200" dirty="0">
                <a:effectLst/>
                <a:latin typeface="Times New Roman" panose="02020603050405020304" pitchFamily="18" charset="0"/>
                <a:ea typeface="Arial" panose="020B0604020202020204" pitchFamily="34" charset="0"/>
              </a:rPr>
              <a:t>Processor Speed: 1.2GHZ or above</a:t>
            </a:r>
            <a:endParaRPr lang="en-IN" sz="1200" dirty="0">
              <a:effectLst/>
              <a:latin typeface="Arial" panose="020B0604020202020204" pitchFamily="34" charset="0"/>
              <a:ea typeface="Arial" panose="020B0604020202020204" pitchFamily="34" charset="0"/>
            </a:endParaRPr>
          </a:p>
          <a:p>
            <a:pPr marL="1143000" lvl="2" indent="-228600">
              <a:lnSpc>
                <a:spcPct val="150000"/>
              </a:lnSpc>
              <a:buFont typeface="Wingdings" panose="05000000000000000000" pitchFamily="2" charset="2"/>
              <a:buChar char=""/>
              <a:tabLst>
                <a:tab pos="838200" algn="l"/>
              </a:tabLst>
            </a:pPr>
            <a:r>
              <a:rPr lang="en-IN" sz="1200" dirty="0">
                <a:effectLst/>
                <a:latin typeface="Times New Roman" panose="02020603050405020304" pitchFamily="18" charset="0"/>
                <a:ea typeface="Arial" panose="020B0604020202020204" pitchFamily="34" charset="0"/>
              </a:rPr>
              <a:t>RAM: 4GB RAM or above</a:t>
            </a:r>
            <a:endParaRPr lang="en-IN" sz="1200" dirty="0">
              <a:effectLst/>
              <a:latin typeface="Arial" panose="020B0604020202020204" pitchFamily="34" charset="0"/>
              <a:ea typeface="Arial" panose="020B0604020202020204" pitchFamily="34" charset="0"/>
            </a:endParaRPr>
          </a:p>
          <a:p>
            <a:pPr marL="1143000" lvl="2" indent="-228600">
              <a:lnSpc>
                <a:spcPct val="150000"/>
              </a:lnSpc>
              <a:buFont typeface="Wingdings" panose="05000000000000000000" pitchFamily="2" charset="2"/>
              <a:buChar char=""/>
              <a:tabLst>
                <a:tab pos="838200" algn="l"/>
              </a:tabLst>
            </a:pPr>
            <a:r>
              <a:rPr lang="en-IN" sz="1200" dirty="0">
                <a:effectLst/>
                <a:latin typeface="Times New Roman" panose="02020603050405020304" pitchFamily="18" charset="0"/>
                <a:ea typeface="Arial" panose="020B0604020202020204" pitchFamily="34" charset="0"/>
              </a:rPr>
              <a:t>Hard Disk: 500GB hard disk or above</a:t>
            </a:r>
            <a:endParaRPr lang="en-IN" sz="12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B060EFCC-D9AA-FB2B-719D-314B6F1F8B6F}"/>
              </a:ext>
            </a:extLst>
          </p:cNvPr>
          <p:cNvSpPr txBox="1"/>
          <p:nvPr/>
        </p:nvSpPr>
        <p:spPr>
          <a:xfrm>
            <a:off x="2690879" y="2911456"/>
            <a:ext cx="4890247" cy="2382768"/>
          </a:xfrm>
          <a:prstGeom prst="rect">
            <a:avLst/>
          </a:prstGeom>
          <a:noFill/>
        </p:spPr>
        <p:txBody>
          <a:bodyPr wrap="square">
            <a:spAutoFit/>
          </a:bodyPr>
          <a:lstStyle/>
          <a:p>
            <a:pPr>
              <a:lnSpc>
                <a:spcPct val="115000"/>
              </a:lnSpc>
              <a:tabLst>
                <a:tab pos="838200" algn="l"/>
              </a:tabLst>
            </a:pPr>
            <a:r>
              <a:rPr lang="en-IN" sz="1400" b="1" dirty="0">
                <a:effectLst/>
                <a:latin typeface="Times New Roman" panose="02020603050405020304" pitchFamily="18" charset="0"/>
                <a:ea typeface="Arial" panose="020B0604020202020204" pitchFamily="34" charset="0"/>
              </a:rPr>
              <a:t>Software Requirements</a:t>
            </a:r>
            <a:endParaRPr lang="en-IN" sz="1100" dirty="0">
              <a:effectLst/>
              <a:latin typeface="Arial" panose="020B0604020202020204" pitchFamily="34" charset="0"/>
              <a:ea typeface="Arial" panose="020B0604020202020204" pitchFamily="34" charset="0"/>
            </a:endParaRPr>
          </a:p>
          <a:p>
            <a:pPr>
              <a:lnSpc>
                <a:spcPct val="115000"/>
              </a:lnSpc>
              <a:tabLst>
                <a:tab pos="838200" algn="l"/>
              </a:tabLst>
            </a:pPr>
            <a:r>
              <a:rPr lang="en-IN" sz="1200" dirty="0">
                <a:effectLst/>
                <a:latin typeface="Times New Roman" panose="02020603050405020304" pitchFamily="18" charset="0"/>
                <a:ea typeface="Arial" panose="020B0604020202020204" pitchFamily="34" charset="0"/>
              </a:rPr>
              <a:t> </a:t>
            </a:r>
            <a:endParaRPr lang="en-IN" sz="1100" dirty="0">
              <a:effectLst/>
              <a:latin typeface="Arial" panose="020B0604020202020204" pitchFamily="34" charset="0"/>
              <a:ea typeface="Arial" panose="020B0604020202020204" pitchFamily="34" charset="0"/>
            </a:endParaRPr>
          </a:p>
          <a:p>
            <a:pPr marL="342900" lvl="0" indent="-342900">
              <a:lnSpc>
                <a:spcPct val="150000"/>
              </a:lnSpc>
              <a:buFont typeface="Wingdings" panose="05000000000000000000" pitchFamily="2" charset="2"/>
              <a:buChar char=""/>
              <a:tabLst>
                <a:tab pos="838200" algn="l"/>
              </a:tabLst>
            </a:pPr>
            <a:r>
              <a:rPr lang="en-IN" sz="1200" dirty="0">
                <a:effectLst/>
                <a:latin typeface="Times New Roman" panose="02020603050405020304" pitchFamily="18" charset="0"/>
                <a:ea typeface="Arial" panose="020B0604020202020204" pitchFamily="34" charset="0"/>
              </a:rPr>
              <a:t>Language: PHP(v.8.1.0)</a:t>
            </a:r>
            <a:endParaRPr lang="en-IN" sz="1100" dirty="0">
              <a:effectLst/>
              <a:latin typeface="Arial" panose="020B0604020202020204" pitchFamily="34" charset="0"/>
              <a:ea typeface="Arial" panose="020B0604020202020204" pitchFamily="34" charset="0"/>
            </a:endParaRPr>
          </a:p>
          <a:p>
            <a:pPr marL="1143000" lvl="2" indent="-228600">
              <a:lnSpc>
                <a:spcPct val="150000"/>
              </a:lnSpc>
              <a:buFont typeface="Wingdings" panose="05000000000000000000" pitchFamily="2" charset="2"/>
              <a:buChar char=""/>
              <a:tabLst>
                <a:tab pos="838200" algn="l"/>
              </a:tabLst>
            </a:pPr>
            <a:r>
              <a:rPr lang="en-IN" sz="1200" dirty="0">
                <a:effectLst/>
                <a:latin typeface="Times New Roman" panose="02020603050405020304" pitchFamily="18" charset="0"/>
                <a:ea typeface="Arial" panose="020B0604020202020204" pitchFamily="34" charset="0"/>
              </a:rPr>
              <a:t>HTML</a:t>
            </a:r>
            <a:endParaRPr lang="en-IN" sz="1100" dirty="0">
              <a:effectLst/>
              <a:latin typeface="Arial" panose="020B0604020202020204" pitchFamily="34" charset="0"/>
              <a:ea typeface="Arial" panose="020B0604020202020204" pitchFamily="34" charset="0"/>
            </a:endParaRPr>
          </a:p>
          <a:p>
            <a:pPr marL="1143000" lvl="2" indent="-228600">
              <a:lnSpc>
                <a:spcPct val="150000"/>
              </a:lnSpc>
              <a:buFont typeface="Wingdings" panose="05000000000000000000" pitchFamily="2" charset="2"/>
              <a:buChar char=""/>
              <a:tabLst>
                <a:tab pos="838200" algn="l"/>
              </a:tabLst>
            </a:pPr>
            <a:r>
              <a:rPr lang="en-IN" sz="1200" dirty="0">
                <a:effectLst/>
                <a:latin typeface="Times New Roman" panose="02020603050405020304" pitchFamily="18" charset="0"/>
                <a:ea typeface="Arial" panose="020B0604020202020204" pitchFamily="34" charset="0"/>
              </a:rPr>
              <a:t>Bootstrap </a:t>
            </a:r>
            <a:endParaRPr lang="en-IN" sz="1100" dirty="0">
              <a:effectLst/>
              <a:latin typeface="Arial" panose="020B0604020202020204" pitchFamily="34" charset="0"/>
              <a:ea typeface="Arial" panose="020B0604020202020204" pitchFamily="34" charset="0"/>
            </a:endParaRPr>
          </a:p>
          <a:p>
            <a:pPr marL="342900" lvl="0" indent="-342900">
              <a:lnSpc>
                <a:spcPct val="150000"/>
              </a:lnSpc>
              <a:buFont typeface="Wingdings" panose="05000000000000000000" pitchFamily="2" charset="2"/>
              <a:buChar char=""/>
              <a:tabLst>
                <a:tab pos="838200" algn="l"/>
              </a:tabLst>
            </a:pPr>
            <a:r>
              <a:rPr lang="en-IN" sz="1200" dirty="0">
                <a:effectLst/>
                <a:latin typeface="Times New Roman" panose="02020603050405020304" pitchFamily="18" charset="0"/>
                <a:ea typeface="Arial" panose="020B0604020202020204" pitchFamily="34" charset="0"/>
              </a:rPr>
              <a:t>Database: SQL Server </a:t>
            </a:r>
            <a:endParaRPr lang="en-IN" sz="1100" dirty="0">
              <a:effectLst/>
              <a:latin typeface="Arial" panose="020B0604020202020204" pitchFamily="34" charset="0"/>
              <a:ea typeface="Arial" panose="020B0604020202020204" pitchFamily="34" charset="0"/>
            </a:endParaRPr>
          </a:p>
          <a:p>
            <a:pPr marL="342900" lvl="0" indent="-342900">
              <a:lnSpc>
                <a:spcPct val="150000"/>
              </a:lnSpc>
              <a:buFont typeface="Wingdings" panose="05000000000000000000" pitchFamily="2" charset="2"/>
              <a:buChar char=""/>
              <a:tabLst>
                <a:tab pos="838200" algn="l"/>
              </a:tabLst>
            </a:pPr>
            <a:r>
              <a:rPr lang="en-IN" sz="1200" dirty="0">
                <a:effectLst/>
                <a:latin typeface="Times New Roman" panose="02020603050405020304" pitchFamily="18" charset="0"/>
                <a:ea typeface="Arial" panose="020B0604020202020204" pitchFamily="34" charset="0"/>
              </a:rPr>
              <a:t>Operating System: Windows 10/11	</a:t>
            </a:r>
            <a:endParaRPr lang="en-IN" sz="1100" dirty="0">
              <a:effectLst/>
              <a:latin typeface="Arial" panose="020B0604020202020204" pitchFamily="34" charset="0"/>
              <a:ea typeface="Arial" panose="020B0604020202020204" pitchFamily="34" charset="0"/>
            </a:endParaRPr>
          </a:p>
          <a:p>
            <a:pPr>
              <a:lnSpc>
                <a:spcPct val="107000"/>
              </a:lnSpc>
              <a:spcAft>
                <a:spcPts val="800"/>
              </a:spcAft>
            </a:pPr>
            <a:br>
              <a:rPr lang="en-IN" sz="1400" dirty="0">
                <a:effectLst/>
                <a:latin typeface="Times New Roman" panose="02020603050405020304" pitchFamily="18" charset="0"/>
                <a:ea typeface="Arial" panose="020B0604020202020204" pitchFamily="34" charset="0"/>
              </a:rPr>
            </a:br>
            <a:r>
              <a:rPr lang="en-IN" sz="1400" dirty="0">
                <a:effectLst/>
                <a:latin typeface="Times New Roman" panose="02020603050405020304" pitchFamily="18" charset="0"/>
                <a:ea typeface="Arial" panose="020B0604020202020204" pitchFamily="34" charset="0"/>
              </a:rPr>
              <a:t> </a:t>
            </a:r>
            <a:endParaRPr lang="en-IN"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83595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A9D46-0D9F-02C6-72E7-EE6A70B1123B}"/>
              </a:ext>
            </a:extLst>
          </p:cNvPr>
          <p:cNvSpPr txBox="1"/>
          <p:nvPr/>
        </p:nvSpPr>
        <p:spPr>
          <a:xfrm>
            <a:off x="3629015" y="129027"/>
            <a:ext cx="305410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SYSTEM STRUCTURE </a:t>
            </a:r>
          </a:p>
        </p:txBody>
      </p:sp>
      <p:pic>
        <p:nvPicPr>
          <p:cNvPr id="4" name="Picture 3">
            <a:extLst>
              <a:ext uri="{FF2B5EF4-FFF2-40B4-BE49-F238E27FC236}">
                <a16:creationId xmlns:a16="http://schemas.microsoft.com/office/drawing/2014/main" id="{90373185-CC81-568E-4795-9C3C770738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2517"/>
          <a:stretch/>
        </p:blipFill>
        <p:spPr>
          <a:xfrm>
            <a:off x="3197655" y="586764"/>
            <a:ext cx="3916820" cy="4427709"/>
          </a:xfrm>
          <a:prstGeom prst="rect">
            <a:avLst/>
          </a:prstGeom>
        </p:spPr>
      </p:pic>
      <p:sp>
        <p:nvSpPr>
          <p:cNvPr id="5" name="TextBox 4">
            <a:extLst>
              <a:ext uri="{FF2B5EF4-FFF2-40B4-BE49-F238E27FC236}">
                <a16:creationId xmlns:a16="http://schemas.microsoft.com/office/drawing/2014/main" id="{2DAE5F4B-17EA-1693-71F9-EBA9173EB184}"/>
              </a:ext>
            </a:extLst>
          </p:cNvPr>
          <p:cNvSpPr txBox="1"/>
          <p:nvPr/>
        </p:nvSpPr>
        <p:spPr>
          <a:xfrm>
            <a:off x="7114475" y="4734417"/>
            <a:ext cx="1221640" cy="276999"/>
          </a:xfrm>
          <a:prstGeom prst="rect">
            <a:avLst/>
          </a:prstGeom>
          <a:noFill/>
        </p:spPr>
        <p:txBody>
          <a:bodyPr wrap="square" rtlCol="0">
            <a:spAutoFit/>
          </a:bodyPr>
          <a:lstStyle/>
          <a:p>
            <a:r>
              <a:rPr lang="en-IN" sz="1200" dirty="0"/>
              <a:t>Fig. ER Diagram </a:t>
            </a:r>
          </a:p>
        </p:txBody>
      </p:sp>
    </p:spTree>
    <p:extLst>
      <p:ext uri="{BB962C8B-B14F-4D97-AF65-F5344CB8AC3E}">
        <p14:creationId xmlns:p14="http://schemas.microsoft.com/office/powerpoint/2010/main" val="1634601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521C2D-0FCA-F6FD-14E6-74EC51606C9A}"/>
              </a:ext>
            </a:extLst>
          </p:cNvPr>
          <p:cNvSpPr txBox="1"/>
          <p:nvPr/>
        </p:nvSpPr>
        <p:spPr>
          <a:xfrm>
            <a:off x="3317593" y="433880"/>
            <a:ext cx="4583722"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SYSTEM STRUCTURE </a:t>
            </a:r>
          </a:p>
        </p:txBody>
      </p:sp>
      <p:pic>
        <p:nvPicPr>
          <p:cNvPr id="5" name="Picture 4">
            <a:extLst>
              <a:ext uri="{FF2B5EF4-FFF2-40B4-BE49-F238E27FC236}">
                <a16:creationId xmlns:a16="http://schemas.microsoft.com/office/drawing/2014/main" id="{C37F8A8F-2BF3-DE16-0FFF-BF77C9EC96D8}"/>
              </a:ext>
            </a:extLst>
          </p:cNvPr>
          <p:cNvPicPr>
            <a:picLocks noChangeAspect="1"/>
          </p:cNvPicPr>
          <p:nvPr/>
        </p:nvPicPr>
        <p:blipFill rotWithShape="1">
          <a:blip r:embed="rId2">
            <a:extLst>
              <a:ext uri="{28A0092B-C50C-407E-A947-70E740481C1C}">
                <a14:useLocalDpi xmlns:a14="http://schemas.microsoft.com/office/drawing/2010/main" val="0"/>
              </a:ext>
            </a:extLst>
          </a:blip>
          <a:srcRect t="20311" b="23280"/>
          <a:stretch/>
        </p:blipFill>
        <p:spPr>
          <a:xfrm>
            <a:off x="2434130" y="1197405"/>
            <a:ext cx="6350648" cy="2901395"/>
          </a:xfrm>
          <a:prstGeom prst="rect">
            <a:avLst/>
          </a:prstGeom>
        </p:spPr>
      </p:pic>
      <p:sp>
        <p:nvSpPr>
          <p:cNvPr id="6" name="TextBox 5">
            <a:extLst>
              <a:ext uri="{FF2B5EF4-FFF2-40B4-BE49-F238E27FC236}">
                <a16:creationId xmlns:a16="http://schemas.microsoft.com/office/drawing/2014/main" id="{99E57E2D-12BC-5E83-62DA-976C4DFCA651}"/>
              </a:ext>
            </a:extLst>
          </p:cNvPr>
          <p:cNvSpPr txBox="1"/>
          <p:nvPr/>
        </p:nvSpPr>
        <p:spPr>
          <a:xfrm>
            <a:off x="4540519" y="4354493"/>
            <a:ext cx="2137870" cy="276999"/>
          </a:xfrm>
          <a:prstGeom prst="rect">
            <a:avLst/>
          </a:prstGeom>
          <a:noFill/>
        </p:spPr>
        <p:txBody>
          <a:bodyPr wrap="square" rtlCol="0">
            <a:spAutoFit/>
          </a:bodyPr>
          <a:lstStyle/>
          <a:p>
            <a:pPr algn="ctr"/>
            <a:r>
              <a:rPr lang="en-IN" sz="1200" dirty="0"/>
              <a:t>Fig. DFD Diagram </a:t>
            </a:r>
          </a:p>
        </p:txBody>
      </p:sp>
    </p:spTree>
    <p:extLst>
      <p:ext uri="{BB962C8B-B14F-4D97-AF65-F5344CB8AC3E}">
        <p14:creationId xmlns:p14="http://schemas.microsoft.com/office/powerpoint/2010/main" val="64545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081577-42DB-50C1-8CF9-50FF4AC0C1C6}"/>
              </a:ext>
            </a:extLst>
          </p:cNvPr>
          <p:cNvSpPr txBox="1"/>
          <p:nvPr/>
        </p:nvSpPr>
        <p:spPr>
          <a:xfrm>
            <a:off x="3044950" y="281175"/>
            <a:ext cx="4583722" cy="369332"/>
          </a:xfrm>
          <a:prstGeom prst="rect">
            <a:avLst/>
          </a:prstGeom>
          <a:noFill/>
        </p:spPr>
        <p:txBody>
          <a:bodyPr wrap="square">
            <a:spAutoFit/>
          </a:bodyPr>
          <a:lstStyle/>
          <a:p>
            <a:pPr marL="0" algn="ctr" rtl="0" eaLnBrk="1" latinLnBrk="0" hangingPunct="1">
              <a:spcBef>
                <a:spcPts val="0"/>
              </a:spcBef>
              <a:spcAft>
                <a:spcPts val="0"/>
              </a:spcAft>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SYSTEM STRUCTURE </a:t>
            </a:r>
            <a:endParaRPr lang="en-IN" dirty="0">
              <a:effectLst/>
            </a:endParaRPr>
          </a:p>
        </p:txBody>
      </p:sp>
      <p:pic>
        <p:nvPicPr>
          <p:cNvPr id="6" name="Picture 5">
            <a:extLst>
              <a:ext uri="{FF2B5EF4-FFF2-40B4-BE49-F238E27FC236}">
                <a16:creationId xmlns:a16="http://schemas.microsoft.com/office/drawing/2014/main" id="{35C189F1-4D19-DFDE-93E0-F22746C2BD53}"/>
              </a:ext>
            </a:extLst>
          </p:cNvPr>
          <p:cNvPicPr>
            <a:picLocks noChangeAspect="1"/>
          </p:cNvPicPr>
          <p:nvPr/>
        </p:nvPicPr>
        <p:blipFill rotWithShape="1">
          <a:blip r:embed="rId2"/>
          <a:srcRect t="8435" b="23280"/>
          <a:stretch/>
        </p:blipFill>
        <p:spPr>
          <a:xfrm>
            <a:off x="3197655" y="891995"/>
            <a:ext cx="4263572" cy="3512215"/>
          </a:xfrm>
          <a:prstGeom prst="rect">
            <a:avLst/>
          </a:prstGeom>
        </p:spPr>
      </p:pic>
      <p:pic>
        <p:nvPicPr>
          <p:cNvPr id="7" name="Picture 6">
            <a:extLst>
              <a:ext uri="{FF2B5EF4-FFF2-40B4-BE49-F238E27FC236}">
                <a16:creationId xmlns:a16="http://schemas.microsoft.com/office/drawing/2014/main" id="{315C61AC-DE94-0411-B50D-B6E3640FB092}"/>
              </a:ext>
            </a:extLst>
          </p:cNvPr>
          <p:cNvPicPr>
            <a:picLocks noChangeAspect="1"/>
          </p:cNvPicPr>
          <p:nvPr/>
        </p:nvPicPr>
        <p:blipFill>
          <a:blip r:embed="rId3"/>
          <a:stretch>
            <a:fillRect/>
          </a:stretch>
        </p:blipFill>
        <p:spPr>
          <a:xfrm>
            <a:off x="3808475" y="3182570"/>
            <a:ext cx="458115" cy="215382"/>
          </a:xfrm>
          <a:prstGeom prst="rect">
            <a:avLst/>
          </a:prstGeom>
        </p:spPr>
      </p:pic>
      <p:sp>
        <p:nvSpPr>
          <p:cNvPr id="9" name="TextBox 8">
            <a:extLst>
              <a:ext uri="{FF2B5EF4-FFF2-40B4-BE49-F238E27FC236}">
                <a16:creationId xmlns:a16="http://schemas.microsoft.com/office/drawing/2014/main" id="{0E6FD0EB-53F4-F476-2E1C-09D06E0DD6F9}"/>
              </a:ext>
            </a:extLst>
          </p:cNvPr>
          <p:cNvSpPr txBox="1"/>
          <p:nvPr/>
        </p:nvSpPr>
        <p:spPr>
          <a:xfrm>
            <a:off x="3044950" y="4635056"/>
            <a:ext cx="4583722" cy="292259"/>
          </a:xfrm>
          <a:prstGeom prst="rect">
            <a:avLst/>
          </a:prstGeom>
          <a:noFill/>
        </p:spPr>
        <p:txBody>
          <a:bodyPr wrap="square">
            <a:spAutoFit/>
          </a:bodyPr>
          <a:lstStyle/>
          <a:p>
            <a:pPr algn="ctr">
              <a:lnSpc>
                <a:spcPct val="115000"/>
              </a:lnSpc>
              <a:tabLst>
                <a:tab pos="1552575" algn="l"/>
              </a:tabLst>
            </a:pPr>
            <a:r>
              <a:rPr lang="en-IN" sz="1200" dirty="0">
                <a:effectLst/>
                <a:latin typeface="+mj-lt"/>
                <a:ea typeface="Arial" panose="020B0604020202020204" pitchFamily="34" charset="0"/>
              </a:rPr>
              <a:t>Fig. Use Case Diagram for Medicine Subsystem</a:t>
            </a:r>
            <a:endParaRPr lang="en-IN" sz="1100" dirty="0">
              <a:effectLst/>
              <a:latin typeface="+mj-lt"/>
              <a:ea typeface="Arial" panose="020B0604020202020204" pitchFamily="34" charset="0"/>
            </a:endParaRPr>
          </a:p>
        </p:txBody>
      </p:sp>
    </p:spTree>
    <p:extLst>
      <p:ext uri="{BB962C8B-B14F-4D97-AF65-F5344CB8AC3E}">
        <p14:creationId xmlns:p14="http://schemas.microsoft.com/office/powerpoint/2010/main" val="341953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B74CC1-334E-1867-CDA1-2D5AD91CDD64}"/>
              </a:ext>
            </a:extLst>
          </p:cNvPr>
          <p:cNvSpPr txBox="1"/>
          <p:nvPr/>
        </p:nvSpPr>
        <p:spPr>
          <a:xfrm>
            <a:off x="3044949" y="140864"/>
            <a:ext cx="4583722" cy="369332"/>
          </a:xfrm>
          <a:prstGeom prst="rect">
            <a:avLst/>
          </a:prstGeom>
          <a:noFill/>
        </p:spPr>
        <p:txBody>
          <a:bodyPr wrap="square">
            <a:spAutoFit/>
          </a:bodyPr>
          <a:lstStyle/>
          <a:p>
            <a:pPr marL="0" algn="ctr" rtl="0" eaLnBrk="1" latinLnBrk="0" hangingPunct="1">
              <a:spcBef>
                <a:spcPts val="0"/>
              </a:spcBef>
              <a:spcAft>
                <a:spcPts val="0"/>
              </a:spcAft>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SYSTEM STRUCTURE </a:t>
            </a:r>
            <a:endParaRPr lang="en-IN" dirty="0">
              <a:effectLst/>
            </a:endParaRPr>
          </a:p>
        </p:txBody>
      </p:sp>
      <p:pic>
        <p:nvPicPr>
          <p:cNvPr id="6" name="Picture 5">
            <a:extLst>
              <a:ext uri="{FF2B5EF4-FFF2-40B4-BE49-F238E27FC236}">
                <a16:creationId xmlns:a16="http://schemas.microsoft.com/office/drawing/2014/main" id="{54BFB22F-AA7D-0F2F-BFEE-711A3C2A4B00}"/>
              </a:ext>
            </a:extLst>
          </p:cNvPr>
          <p:cNvPicPr>
            <a:picLocks noChangeAspect="1"/>
          </p:cNvPicPr>
          <p:nvPr/>
        </p:nvPicPr>
        <p:blipFill rotWithShape="1">
          <a:blip r:embed="rId2">
            <a:extLst>
              <a:ext uri="{28A0092B-C50C-407E-A947-70E740481C1C}">
                <a14:useLocalDpi xmlns:a14="http://schemas.microsoft.com/office/drawing/2010/main" val="0"/>
              </a:ext>
            </a:extLst>
          </a:blip>
          <a:srcRect t="14690" b="25893"/>
          <a:stretch/>
        </p:blipFill>
        <p:spPr bwMode="auto">
          <a:xfrm>
            <a:off x="2817177" y="791431"/>
            <a:ext cx="5039265" cy="3894014"/>
          </a:xfrm>
          <a:prstGeom prst="rect">
            <a:avLst/>
          </a:prstGeom>
          <a:ln>
            <a:noFill/>
          </a:ln>
          <a:extLst>
            <a:ext uri="{53640926-AAD7-44D8-BBD7-CCE9431645EC}">
              <a14:shadowObscured xmlns:a14="http://schemas.microsoft.com/office/drawing/2010/main"/>
            </a:ext>
          </a:extLst>
        </p:spPr>
      </p:pic>
      <p:pic>
        <p:nvPicPr>
          <p:cNvPr id="1028" name="Picture 4" descr="Text Box: Admin">
            <a:extLst>
              <a:ext uri="{FF2B5EF4-FFF2-40B4-BE49-F238E27FC236}">
                <a16:creationId xmlns:a16="http://schemas.microsoft.com/office/drawing/2014/main" id="{C31E55D9-EFD3-096D-64A1-EB844717E4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360" y="3182571"/>
            <a:ext cx="610820" cy="305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E1CC4F1-0DE5-73C2-7E54-BD29B7535E21}"/>
              </a:ext>
            </a:extLst>
          </p:cNvPr>
          <p:cNvSpPr txBox="1"/>
          <p:nvPr/>
        </p:nvSpPr>
        <p:spPr>
          <a:xfrm>
            <a:off x="3580701" y="4725637"/>
            <a:ext cx="3512215" cy="276999"/>
          </a:xfrm>
          <a:prstGeom prst="rect">
            <a:avLst/>
          </a:prstGeom>
          <a:noFill/>
        </p:spPr>
        <p:txBody>
          <a:bodyPr wrap="square" rtlCol="0">
            <a:spAutoFit/>
          </a:bodyPr>
          <a:lstStyle/>
          <a:p>
            <a:pPr algn="ctr"/>
            <a:r>
              <a:rPr lang="en-IN" sz="1200" dirty="0"/>
              <a:t>Fig. </a:t>
            </a:r>
            <a:r>
              <a:rPr lang="en-IN" sz="1200" dirty="0">
                <a:effectLst/>
                <a:latin typeface="Times New Roman" panose="02020603050405020304" pitchFamily="18" charset="0"/>
                <a:ea typeface="Arial" panose="020B0604020202020204" pitchFamily="34" charset="0"/>
              </a:rPr>
              <a:t>Use Case Diagram for Customer Subsystem</a:t>
            </a:r>
            <a:endParaRPr lang="en-IN" sz="1200" dirty="0"/>
          </a:p>
        </p:txBody>
      </p:sp>
    </p:spTree>
    <p:extLst>
      <p:ext uri="{BB962C8B-B14F-4D97-AF65-F5344CB8AC3E}">
        <p14:creationId xmlns:p14="http://schemas.microsoft.com/office/powerpoint/2010/main" val="4113036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63742C-705E-25DE-3BD8-119E690C974F}"/>
              </a:ext>
            </a:extLst>
          </p:cNvPr>
          <p:cNvSpPr txBox="1"/>
          <p:nvPr/>
        </p:nvSpPr>
        <p:spPr>
          <a:xfrm>
            <a:off x="3044950" y="281175"/>
            <a:ext cx="4583722" cy="369332"/>
          </a:xfrm>
          <a:prstGeom prst="rect">
            <a:avLst/>
          </a:prstGeom>
          <a:noFill/>
        </p:spPr>
        <p:txBody>
          <a:bodyPr wrap="square">
            <a:spAutoFit/>
          </a:bodyPr>
          <a:lstStyle/>
          <a:p>
            <a:pPr marL="0" algn="ctr" rtl="0" eaLnBrk="1" latinLnBrk="0" hangingPunct="1">
              <a:spcBef>
                <a:spcPts val="0"/>
              </a:spcBef>
              <a:spcAft>
                <a:spcPts val="0"/>
              </a:spcAft>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SYSTEM STRUCTURE </a:t>
            </a:r>
            <a:endParaRPr lang="en-IN" dirty="0">
              <a:effectLst/>
            </a:endParaRPr>
          </a:p>
        </p:txBody>
      </p:sp>
      <p:pic>
        <p:nvPicPr>
          <p:cNvPr id="6" name="Picture 5">
            <a:extLst>
              <a:ext uri="{FF2B5EF4-FFF2-40B4-BE49-F238E27FC236}">
                <a16:creationId xmlns:a16="http://schemas.microsoft.com/office/drawing/2014/main" id="{C944AE85-3AFC-1AB1-B8E9-BC49B21E9A8F}"/>
              </a:ext>
            </a:extLst>
          </p:cNvPr>
          <p:cNvPicPr>
            <a:picLocks noChangeAspect="1"/>
          </p:cNvPicPr>
          <p:nvPr/>
        </p:nvPicPr>
        <p:blipFill rotWithShape="1">
          <a:blip r:embed="rId2"/>
          <a:srcRect t="2646" b="2349"/>
          <a:stretch/>
        </p:blipFill>
        <p:spPr>
          <a:xfrm>
            <a:off x="3557079" y="650507"/>
            <a:ext cx="3559464" cy="4479010"/>
          </a:xfrm>
          <a:prstGeom prst="rect">
            <a:avLst/>
          </a:prstGeom>
        </p:spPr>
      </p:pic>
      <p:sp>
        <p:nvSpPr>
          <p:cNvPr id="7" name="TextBox 6">
            <a:extLst>
              <a:ext uri="{FF2B5EF4-FFF2-40B4-BE49-F238E27FC236}">
                <a16:creationId xmlns:a16="http://schemas.microsoft.com/office/drawing/2014/main" id="{4B4E2E45-C3F7-29CB-D93C-00C1D07D70DB}"/>
              </a:ext>
            </a:extLst>
          </p:cNvPr>
          <p:cNvSpPr txBox="1"/>
          <p:nvPr/>
        </p:nvSpPr>
        <p:spPr>
          <a:xfrm>
            <a:off x="7170450" y="4852518"/>
            <a:ext cx="1527050" cy="276999"/>
          </a:xfrm>
          <a:prstGeom prst="rect">
            <a:avLst/>
          </a:prstGeom>
          <a:noFill/>
        </p:spPr>
        <p:txBody>
          <a:bodyPr wrap="square" rtlCol="0">
            <a:spAutoFit/>
          </a:bodyPr>
          <a:lstStyle/>
          <a:p>
            <a:r>
              <a:rPr lang="en-IN" sz="1200" dirty="0"/>
              <a:t>Fig. Class Diagram</a:t>
            </a:r>
          </a:p>
        </p:txBody>
      </p:sp>
    </p:spTree>
    <p:extLst>
      <p:ext uri="{BB962C8B-B14F-4D97-AF65-F5344CB8AC3E}">
        <p14:creationId xmlns:p14="http://schemas.microsoft.com/office/powerpoint/2010/main" val="872619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4D51E1-B848-FCEC-343A-2A30C852D2FF}"/>
              </a:ext>
            </a:extLst>
          </p:cNvPr>
          <p:cNvSpPr txBox="1"/>
          <p:nvPr/>
        </p:nvSpPr>
        <p:spPr>
          <a:xfrm>
            <a:off x="3197655" y="128470"/>
            <a:ext cx="4583722" cy="369332"/>
          </a:xfrm>
          <a:prstGeom prst="rect">
            <a:avLst/>
          </a:prstGeom>
          <a:noFill/>
        </p:spPr>
        <p:txBody>
          <a:bodyPr wrap="square">
            <a:spAutoFit/>
          </a:bodyPr>
          <a:lstStyle/>
          <a:p>
            <a:pPr marL="0" algn="ctr" rtl="0" eaLnBrk="1" latinLnBrk="0" hangingPunct="1">
              <a:spcBef>
                <a:spcPts val="0"/>
              </a:spcBef>
              <a:spcAft>
                <a:spcPts val="0"/>
              </a:spcAft>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SYSTEM STRUCTURE </a:t>
            </a:r>
            <a:endParaRPr lang="en-IN" dirty="0">
              <a:effectLst/>
            </a:endParaRPr>
          </a:p>
        </p:txBody>
      </p:sp>
      <p:pic>
        <p:nvPicPr>
          <p:cNvPr id="9" name="Picture 8">
            <a:extLst>
              <a:ext uri="{FF2B5EF4-FFF2-40B4-BE49-F238E27FC236}">
                <a16:creationId xmlns:a16="http://schemas.microsoft.com/office/drawing/2014/main" id="{116B69F7-B6B8-6BE6-D48F-9A9F170DB6F8}"/>
              </a:ext>
            </a:extLst>
          </p:cNvPr>
          <p:cNvPicPr>
            <a:picLocks noChangeAspect="1"/>
          </p:cNvPicPr>
          <p:nvPr/>
        </p:nvPicPr>
        <p:blipFill rotWithShape="1">
          <a:blip r:embed="rId2"/>
          <a:srcRect t="3236"/>
          <a:stretch/>
        </p:blipFill>
        <p:spPr>
          <a:xfrm>
            <a:off x="3572231" y="558374"/>
            <a:ext cx="3834570" cy="4428445"/>
          </a:xfrm>
          <a:prstGeom prst="rect">
            <a:avLst/>
          </a:prstGeom>
        </p:spPr>
      </p:pic>
      <p:sp>
        <p:nvSpPr>
          <p:cNvPr id="10" name="TextBox 9">
            <a:extLst>
              <a:ext uri="{FF2B5EF4-FFF2-40B4-BE49-F238E27FC236}">
                <a16:creationId xmlns:a16="http://schemas.microsoft.com/office/drawing/2014/main" id="{1AC22431-65C8-60C0-BDDF-715F01037F37}"/>
              </a:ext>
            </a:extLst>
          </p:cNvPr>
          <p:cNvSpPr txBox="1"/>
          <p:nvPr/>
        </p:nvSpPr>
        <p:spPr>
          <a:xfrm>
            <a:off x="7464245" y="4709820"/>
            <a:ext cx="1679755" cy="276999"/>
          </a:xfrm>
          <a:prstGeom prst="rect">
            <a:avLst/>
          </a:prstGeom>
          <a:noFill/>
        </p:spPr>
        <p:txBody>
          <a:bodyPr wrap="square" rtlCol="0">
            <a:spAutoFit/>
          </a:bodyPr>
          <a:lstStyle/>
          <a:p>
            <a:r>
              <a:rPr lang="en-IN" sz="1200" dirty="0"/>
              <a:t>Fig. Sequence Diagram</a:t>
            </a:r>
          </a:p>
        </p:txBody>
      </p:sp>
    </p:spTree>
    <p:extLst>
      <p:ext uri="{BB962C8B-B14F-4D97-AF65-F5344CB8AC3E}">
        <p14:creationId xmlns:p14="http://schemas.microsoft.com/office/powerpoint/2010/main" val="230162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FDB032-A96B-525C-8648-F7D562829389}"/>
              </a:ext>
            </a:extLst>
          </p:cNvPr>
          <p:cNvSpPr txBox="1"/>
          <p:nvPr/>
        </p:nvSpPr>
        <p:spPr>
          <a:xfrm>
            <a:off x="3503065" y="0"/>
            <a:ext cx="3206805"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SCREENSHOT’S </a:t>
            </a:r>
          </a:p>
        </p:txBody>
      </p:sp>
      <p:pic>
        <p:nvPicPr>
          <p:cNvPr id="6" name="Picture 5">
            <a:extLst>
              <a:ext uri="{FF2B5EF4-FFF2-40B4-BE49-F238E27FC236}">
                <a16:creationId xmlns:a16="http://schemas.microsoft.com/office/drawing/2014/main" id="{065E8427-A96C-7295-C619-B4EAE9711D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5769" y="400110"/>
            <a:ext cx="2901395" cy="4740786"/>
          </a:xfrm>
          <a:prstGeom prst="rect">
            <a:avLst/>
          </a:prstGeom>
        </p:spPr>
      </p:pic>
      <p:sp>
        <p:nvSpPr>
          <p:cNvPr id="7" name="TextBox 6">
            <a:extLst>
              <a:ext uri="{FF2B5EF4-FFF2-40B4-BE49-F238E27FC236}">
                <a16:creationId xmlns:a16="http://schemas.microsoft.com/office/drawing/2014/main" id="{922637B2-5FE4-C3AE-AE50-30FEAFC77A42}"/>
              </a:ext>
            </a:extLst>
          </p:cNvPr>
          <p:cNvSpPr txBox="1"/>
          <p:nvPr/>
        </p:nvSpPr>
        <p:spPr>
          <a:xfrm>
            <a:off x="6557164" y="4863897"/>
            <a:ext cx="1832460" cy="276999"/>
          </a:xfrm>
          <a:prstGeom prst="rect">
            <a:avLst/>
          </a:prstGeom>
          <a:noFill/>
        </p:spPr>
        <p:txBody>
          <a:bodyPr wrap="square" rtlCol="0">
            <a:spAutoFit/>
          </a:bodyPr>
          <a:lstStyle/>
          <a:p>
            <a:r>
              <a:rPr lang="en-IN" sz="1200" dirty="0"/>
              <a:t>Fig. Home Page</a:t>
            </a:r>
          </a:p>
        </p:txBody>
      </p:sp>
    </p:spTree>
    <p:extLst>
      <p:ext uri="{BB962C8B-B14F-4D97-AF65-F5344CB8AC3E}">
        <p14:creationId xmlns:p14="http://schemas.microsoft.com/office/powerpoint/2010/main" val="37860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84423E-8D94-DE0F-A543-FB44B2827EA6}"/>
              </a:ext>
            </a:extLst>
          </p:cNvPr>
          <p:cNvSpPr txBox="1"/>
          <p:nvPr/>
        </p:nvSpPr>
        <p:spPr>
          <a:xfrm>
            <a:off x="3123467" y="128470"/>
            <a:ext cx="4583722"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SCREENSHOT’S </a:t>
            </a:r>
          </a:p>
        </p:txBody>
      </p:sp>
      <p:pic>
        <p:nvPicPr>
          <p:cNvPr id="7" name="Picture 6">
            <a:extLst>
              <a:ext uri="{FF2B5EF4-FFF2-40B4-BE49-F238E27FC236}">
                <a16:creationId xmlns:a16="http://schemas.microsoft.com/office/drawing/2014/main" id="{10AA9722-B86E-485A-0A4B-B1E119CBC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835" y="497802"/>
            <a:ext cx="5656987" cy="4309494"/>
          </a:xfrm>
          <a:prstGeom prst="rect">
            <a:avLst/>
          </a:prstGeom>
        </p:spPr>
      </p:pic>
      <p:sp>
        <p:nvSpPr>
          <p:cNvPr id="8" name="TextBox 7">
            <a:extLst>
              <a:ext uri="{FF2B5EF4-FFF2-40B4-BE49-F238E27FC236}">
                <a16:creationId xmlns:a16="http://schemas.microsoft.com/office/drawing/2014/main" id="{C0EC8ACA-18F4-4616-F40E-4D2E31346716}"/>
              </a:ext>
            </a:extLst>
          </p:cNvPr>
          <p:cNvSpPr txBox="1"/>
          <p:nvPr/>
        </p:nvSpPr>
        <p:spPr>
          <a:xfrm>
            <a:off x="3506515" y="4859573"/>
            <a:ext cx="3817625" cy="276999"/>
          </a:xfrm>
          <a:prstGeom prst="rect">
            <a:avLst/>
          </a:prstGeom>
          <a:noFill/>
        </p:spPr>
        <p:txBody>
          <a:bodyPr wrap="square" rtlCol="0">
            <a:spAutoFit/>
          </a:bodyPr>
          <a:lstStyle/>
          <a:p>
            <a:pPr algn="ctr"/>
            <a:r>
              <a:rPr lang="en-IN" sz="1200" dirty="0"/>
              <a:t>Fig. Registration Page</a:t>
            </a:r>
            <a:endParaRPr lang="en-IN" dirty="0"/>
          </a:p>
        </p:txBody>
      </p:sp>
    </p:spTree>
    <p:extLst>
      <p:ext uri="{BB962C8B-B14F-4D97-AF65-F5344CB8AC3E}">
        <p14:creationId xmlns:p14="http://schemas.microsoft.com/office/powerpoint/2010/main" val="2438463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689D6-60B3-A038-0119-BB89781DF705}"/>
              </a:ext>
            </a:extLst>
          </p:cNvPr>
          <p:cNvSpPr txBox="1"/>
          <p:nvPr/>
        </p:nvSpPr>
        <p:spPr>
          <a:xfrm>
            <a:off x="3333576" y="135431"/>
            <a:ext cx="4583722"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SCREENSHOT’S </a:t>
            </a:r>
          </a:p>
        </p:txBody>
      </p:sp>
      <p:pic>
        <p:nvPicPr>
          <p:cNvPr id="5" name="Picture 4">
            <a:extLst>
              <a:ext uri="{FF2B5EF4-FFF2-40B4-BE49-F238E27FC236}">
                <a16:creationId xmlns:a16="http://schemas.microsoft.com/office/drawing/2014/main" id="{41CEA088-54BF-96AB-4A4B-BD5424F2CE03}"/>
              </a:ext>
            </a:extLst>
          </p:cNvPr>
          <p:cNvPicPr>
            <a:picLocks noChangeAspect="1"/>
          </p:cNvPicPr>
          <p:nvPr/>
        </p:nvPicPr>
        <p:blipFill rotWithShape="1">
          <a:blip r:embed="rId2">
            <a:extLst>
              <a:ext uri="{28A0092B-C50C-407E-A947-70E740481C1C}">
                <a14:useLocalDpi xmlns:a14="http://schemas.microsoft.com/office/drawing/2010/main" val="0"/>
              </a:ext>
            </a:extLst>
          </a:blip>
          <a:srcRect l="7351" r="4720"/>
          <a:stretch/>
        </p:blipFill>
        <p:spPr>
          <a:xfrm>
            <a:off x="2434129" y="788937"/>
            <a:ext cx="6382616" cy="3054100"/>
          </a:xfrm>
          <a:prstGeom prst="rect">
            <a:avLst/>
          </a:prstGeom>
        </p:spPr>
      </p:pic>
      <p:sp>
        <p:nvSpPr>
          <p:cNvPr id="6" name="TextBox 5">
            <a:extLst>
              <a:ext uri="{FF2B5EF4-FFF2-40B4-BE49-F238E27FC236}">
                <a16:creationId xmlns:a16="http://schemas.microsoft.com/office/drawing/2014/main" id="{492D2534-C915-37C7-0BE5-1B22578E59C3}"/>
              </a:ext>
            </a:extLst>
          </p:cNvPr>
          <p:cNvSpPr txBox="1"/>
          <p:nvPr/>
        </p:nvSpPr>
        <p:spPr>
          <a:xfrm>
            <a:off x="3411215" y="4127211"/>
            <a:ext cx="4428445" cy="276999"/>
          </a:xfrm>
          <a:prstGeom prst="rect">
            <a:avLst/>
          </a:prstGeom>
          <a:noFill/>
        </p:spPr>
        <p:txBody>
          <a:bodyPr wrap="square" rtlCol="0">
            <a:spAutoFit/>
          </a:bodyPr>
          <a:lstStyle/>
          <a:p>
            <a:pPr algn="ctr"/>
            <a:r>
              <a:rPr lang="en-IN" sz="1200" dirty="0"/>
              <a:t>Fig. Login Page</a:t>
            </a:r>
          </a:p>
        </p:txBody>
      </p:sp>
    </p:spTree>
    <p:extLst>
      <p:ext uri="{BB962C8B-B14F-4D97-AF65-F5344CB8AC3E}">
        <p14:creationId xmlns:p14="http://schemas.microsoft.com/office/powerpoint/2010/main" val="396244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3B2E007-9358-E2A1-D196-AD9D092A50FC}"/>
              </a:ext>
            </a:extLst>
          </p:cNvPr>
          <p:cNvSpPr txBox="1"/>
          <p:nvPr/>
        </p:nvSpPr>
        <p:spPr>
          <a:xfrm>
            <a:off x="2586835" y="1655520"/>
            <a:ext cx="3970330" cy="707886"/>
          </a:xfrm>
          <a:prstGeom prst="rect">
            <a:avLst/>
          </a:prstGeom>
          <a:noFill/>
        </p:spPr>
        <p:txBody>
          <a:bodyPr wrap="square" rtlCol="0">
            <a:spAutoFit/>
          </a:bodyPr>
          <a:lstStyle/>
          <a:p>
            <a:pPr algn="ctr"/>
            <a:r>
              <a:rPr lang="en-IN" sz="4000" b="1" dirty="0">
                <a:latin typeface="Algerian" panose="04020705040A02060702" pitchFamily="82" charset="0"/>
              </a:rPr>
              <a:t>Presented By </a:t>
            </a:r>
          </a:p>
        </p:txBody>
      </p:sp>
      <p:sp>
        <p:nvSpPr>
          <p:cNvPr id="9" name="TextBox 8">
            <a:extLst>
              <a:ext uri="{FF2B5EF4-FFF2-40B4-BE49-F238E27FC236}">
                <a16:creationId xmlns:a16="http://schemas.microsoft.com/office/drawing/2014/main" id="{335A2189-E41C-33CD-80D6-B7503851F03F}"/>
              </a:ext>
            </a:extLst>
          </p:cNvPr>
          <p:cNvSpPr txBox="1"/>
          <p:nvPr/>
        </p:nvSpPr>
        <p:spPr>
          <a:xfrm>
            <a:off x="1059785" y="2571750"/>
            <a:ext cx="7024430" cy="1938992"/>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  </a:t>
            </a:r>
            <a:r>
              <a:rPr lang="en-IN" sz="4000" dirty="0" err="1">
                <a:latin typeface="Times New Roman" panose="02020603050405020304" pitchFamily="18" charset="0"/>
                <a:cs typeface="Times New Roman" panose="02020603050405020304" pitchFamily="18" charset="0"/>
              </a:rPr>
              <a:t>Labade</a:t>
            </a:r>
            <a:r>
              <a:rPr lang="en-IN" sz="4000" dirty="0">
                <a:latin typeface="Times New Roman" panose="02020603050405020304" pitchFamily="18" charset="0"/>
                <a:cs typeface="Times New Roman" panose="02020603050405020304" pitchFamily="18" charset="0"/>
              </a:rPr>
              <a:t> P.A		   Shelar N.D</a:t>
            </a:r>
          </a:p>
          <a:p>
            <a:endParaRPr lang="en-IN" sz="4000" dirty="0">
              <a:latin typeface="Times New Roman" panose="02020603050405020304" pitchFamily="18" charset="0"/>
              <a:cs typeface="Times New Roman" panose="02020603050405020304" pitchFamily="18" charset="0"/>
            </a:endParaRPr>
          </a:p>
          <a:p>
            <a:pPr algn="ctr"/>
            <a:r>
              <a:rPr lang="en-IN" sz="4000" dirty="0" err="1">
                <a:latin typeface="Times New Roman" panose="02020603050405020304" pitchFamily="18" charset="0"/>
                <a:cs typeface="Times New Roman" panose="02020603050405020304" pitchFamily="18" charset="0"/>
              </a:rPr>
              <a:t>Kakade</a:t>
            </a:r>
            <a:r>
              <a:rPr lang="en-IN" sz="4000" dirty="0">
                <a:latin typeface="Times New Roman" panose="02020603050405020304" pitchFamily="18" charset="0"/>
                <a:cs typeface="Times New Roman" panose="02020603050405020304" pitchFamily="18" charset="0"/>
              </a:rPr>
              <a:t> D.D		</a:t>
            </a:r>
            <a:r>
              <a:rPr lang="en-IN" sz="4000" dirty="0" err="1">
                <a:latin typeface="Times New Roman" panose="02020603050405020304" pitchFamily="18" charset="0"/>
                <a:cs typeface="Times New Roman" panose="02020603050405020304" pitchFamily="18" charset="0"/>
              </a:rPr>
              <a:t>Nimbhore</a:t>
            </a:r>
            <a:r>
              <a:rPr lang="en-IN" sz="4000" dirty="0">
                <a:latin typeface="Times New Roman" panose="02020603050405020304" pitchFamily="18" charset="0"/>
                <a:cs typeface="Times New Roman" panose="02020603050405020304" pitchFamily="18" charset="0"/>
              </a:rPr>
              <a:t> S.S</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7689D6-60B3-A038-0119-BB89781DF705}"/>
              </a:ext>
            </a:extLst>
          </p:cNvPr>
          <p:cNvSpPr txBox="1"/>
          <p:nvPr/>
        </p:nvSpPr>
        <p:spPr>
          <a:xfrm>
            <a:off x="3264117" y="89323"/>
            <a:ext cx="4583722"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SCREENSHOT’S </a:t>
            </a:r>
          </a:p>
        </p:txBody>
      </p:sp>
      <p:pic>
        <p:nvPicPr>
          <p:cNvPr id="4" name="Picture 3">
            <a:extLst>
              <a:ext uri="{FF2B5EF4-FFF2-40B4-BE49-F238E27FC236}">
                <a16:creationId xmlns:a16="http://schemas.microsoft.com/office/drawing/2014/main" id="{25155A0B-55B6-34EF-1977-AC3E58DC7F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33576" y="493776"/>
            <a:ext cx="4444804" cy="4375735"/>
          </a:xfrm>
          <a:prstGeom prst="rect">
            <a:avLst/>
          </a:prstGeom>
        </p:spPr>
      </p:pic>
      <p:sp>
        <p:nvSpPr>
          <p:cNvPr id="7" name="TextBox 6">
            <a:extLst>
              <a:ext uri="{FF2B5EF4-FFF2-40B4-BE49-F238E27FC236}">
                <a16:creationId xmlns:a16="http://schemas.microsoft.com/office/drawing/2014/main" id="{C6D24F18-1527-AD15-B73F-57847DDF902C}"/>
              </a:ext>
            </a:extLst>
          </p:cNvPr>
          <p:cNvSpPr txBox="1"/>
          <p:nvPr/>
        </p:nvSpPr>
        <p:spPr>
          <a:xfrm>
            <a:off x="4334338" y="4878255"/>
            <a:ext cx="2443280" cy="276999"/>
          </a:xfrm>
          <a:prstGeom prst="rect">
            <a:avLst/>
          </a:prstGeom>
          <a:noFill/>
        </p:spPr>
        <p:txBody>
          <a:bodyPr wrap="square" rtlCol="0">
            <a:spAutoFit/>
          </a:bodyPr>
          <a:lstStyle/>
          <a:p>
            <a:pPr algn="ctr"/>
            <a:r>
              <a:rPr lang="en-IN" sz="1200" dirty="0"/>
              <a:t>Fig. Product View</a:t>
            </a:r>
          </a:p>
        </p:txBody>
      </p:sp>
    </p:spTree>
    <p:extLst>
      <p:ext uri="{BB962C8B-B14F-4D97-AF65-F5344CB8AC3E}">
        <p14:creationId xmlns:p14="http://schemas.microsoft.com/office/powerpoint/2010/main" val="1198918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BF7BF-BF35-E8EC-AD65-00B8F3327280}"/>
              </a:ext>
            </a:extLst>
          </p:cNvPr>
          <p:cNvSpPr txBox="1"/>
          <p:nvPr/>
        </p:nvSpPr>
        <p:spPr>
          <a:xfrm>
            <a:off x="3189301" y="281175"/>
            <a:ext cx="4583722"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SCREENSHOT’S </a:t>
            </a:r>
          </a:p>
        </p:txBody>
      </p:sp>
      <p:pic>
        <p:nvPicPr>
          <p:cNvPr id="5" name="Picture 4">
            <a:extLst>
              <a:ext uri="{FF2B5EF4-FFF2-40B4-BE49-F238E27FC236}">
                <a16:creationId xmlns:a16="http://schemas.microsoft.com/office/drawing/2014/main" id="{2BDAECE8-3934-0758-00E6-B68D5222B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8720" y="891609"/>
            <a:ext cx="6704884" cy="3360281"/>
          </a:xfrm>
          <a:prstGeom prst="rect">
            <a:avLst/>
          </a:prstGeom>
        </p:spPr>
      </p:pic>
      <p:sp>
        <p:nvSpPr>
          <p:cNvPr id="6" name="TextBox 5">
            <a:extLst>
              <a:ext uri="{FF2B5EF4-FFF2-40B4-BE49-F238E27FC236}">
                <a16:creationId xmlns:a16="http://schemas.microsoft.com/office/drawing/2014/main" id="{DB01F7AA-3998-0090-BBD2-D517518D1BED}"/>
              </a:ext>
            </a:extLst>
          </p:cNvPr>
          <p:cNvSpPr txBox="1"/>
          <p:nvPr/>
        </p:nvSpPr>
        <p:spPr>
          <a:xfrm>
            <a:off x="4106817" y="4412266"/>
            <a:ext cx="2748690" cy="276999"/>
          </a:xfrm>
          <a:prstGeom prst="rect">
            <a:avLst/>
          </a:prstGeom>
          <a:noFill/>
        </p:spPr>
        <p:txBody>
          <a:bodyPr wrap="square" rtlCol="0">
            <a:spAutoFit/>
          </a:bodyPr>
          <a:lstStyle/>
          <a:p>
            <a:pPr algn="ctr"/>
            <a:r>
              <a:rPr lang="en-IN" sz="1200" dirty="0"/>
              <a:t>Fig. Order Page</a:t>
            </a:r>
          </a:p>
        </p:txBody>
      </p:sp>
    </p:spTree>
    <p:extLst>
      <p:ext uri="{BB962C8B-B14F-4D97-AF65-F5344CB8AC3E}">
        <p14:creationId xmlns:p14="http://schemas.microsoft.com/office/powerpoint/2010/main" val="2554742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C80500-A612-A415-59CB-D13488A2D894}"/>
              </a:ext>
            </a:extLst>
          </p:cNvPr>
          <p:cNvSpPr txBox="1"/>
          <p:nvPr/>
        </p:nvSpPr>
        <p:spPr>
          <a:xfrm>
            <a:off x="3120016" y="433880"/>
            <a:ext cx="4583722" cy="369332"/>
          </a:xfrm>
          <a:prstGeom prst="rect">
            <a:avLst/>
          </a:prstGeom>
          <a:noFill/>
        </p:spPr>
        <p:txBody>
          <a:bodyPr wrap="square">
            <a:spAutoFit/>
          </a:bodyPr>
          <a:lstStyle/>
          <a:p>
            <a:pPr marL="0" algn="ctr" rtl="0" eaLnBrk="1" latinLnBrk="0" hangingPunct="1">
              <a:spcBef>
                <a:spcPts val="0"/>
              </a:spcBef>
              <a:spcAft>
                <a:spcPts val="0"/>
              </a:spcAft>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SCREENSHOT’S </a:t>
            </a:r>
            <a:endParaRPr lang="en-IN" dirty="0">
              <a:effectLst/>
            </a:endParaRPr>
          </a:p>
        </p:txBody>
      </p:sp>
      <p:pic>
        <p:nvPicPr>
          <p:cNvPr id="5" name="Picture 4">
            <a:extLst>
              <a:ext uri="{FF2B5EF4-FFF2-40B4-BE49-F238E27FC236}">
                <a16:creationId xmlns:a16="http://schemas.microsoft.com/office/drawing/2014/main" id="{A37F3B7F-9444-86E2-F410-3D5F44B9B324}"/>
              </a:ext>
            </a:extLst>
          </p:cNvPr>
          <p:cNvPicPr>
            <a:picLocks noChangeAspect="1"/>
          </p:cNvPicPr>
          <p:nvPr/>
        </p:nvPicPr>
        <p:blipFill rotWithShape="1">
          <a:blip r:embed="rId2">
            <a:extLst>
              <a:ext uri="{28A0092B-C50C-407E-A947-70E740481C1C}">
                <a14:useLocalDpi xmlns:a14="http://schemas.microsoft.com/office/drawing/2010/main" val="0"/>
              </a:ext>
            </a:extLst>
          </a:blip>
          <a:srcRect l="3929" t="4118" r="3724" b="5301"/>
          <a:stretch/>
        </p:blipFill>
        <p:spPr>
          <a:xfrm>
            <a:off x="1976015" y="963474"/>
            <a:ext cx="6871725" cy="3216552"/>
          </a:xfrm>
          <a:prstGeom prst="rect">
            <a:avLst/>
          </a:prstGeom>
        </p:spPr>
      </p:pic>
      <p:sp>
        <p:nvSpPr>
          <p:cNvPr id="6" name="TextBox 5">
            <a:extLst>
              <a:ext uri="{FF2B5EF4-FFF2-40B4-BE49-F238E27FC236}">
                <a16:creationId xmlns:a16="http://schemas.microsoft.com/office/drawing/2014/main" id="{86E8BD32-1F1B-6570-7557-3AF1EE2D0420}"/>
              </a:ext>
            </a:extLst>
          </p:cNvPr>
          <p:cNvSpPr txBox="1"/>
          <p:nvPr/>
        </p:nvSpPr>
        <p:spPr>
          <a:xfrm>
            <a:off x="3732122" y="4365032"/>
            <a:ext cx="3359510" cy="276999"/>
          </a:xfrm>
          <a:prstGeom prst="rect">
            <a:avLst/>
          </a:prstGeom>
          <a:noFill/>
        </p:spPr>
        <p:txBody>
          <a:bodyPr wrap="square" rtlCol="0">
            <a:spAutoFit/>
          </a:bodyPr>
          <a:lstStyle/>
          <a:p>
            <a:pPr algn="ctr"/>
            <a:r>
              <a:rPr lang="en-IN" sz="1200" dirty="0"/>
              <a:t>Fig. Administration Login Page</a:t>
            </a:r>
          </a:p>
        </p:txBody>
      </p:sp>
    </p:spTree>
    <p:extLst>
      <p:ext uri="{BB962C8B-B14F-4D97-AF65-F5344CB8AC3E}">
        <p14:creationId xmlns:p14="http://schemas.microsoft.com/office/powerpoint/2010/main" val="1036072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34DB3-26FA-CE39-67DF-8D64F1B835E4}"/>
              </a:ext>
            </a:extLst>
          </p:cNvPr>
          <p:cNvSpPr txBox="1"/>
          <p:nvPr/>
        </p:nvSpPr>
        <p:spPr>
          <a:xfrm>
            <a:off x="3230961" y="433880"/>
            <a:ext cx="4583722" cy="369332"/>
          </a:xfrm>
          <a:prstGeom prst="rect">
            <a:avLst/>
          </a:prstGeom>
          <a:noFill/>
        </p:spPr>
        <p:txBody>
          <a:bodyPr wrap="square">
            <a:spAutoFit/>
          </a:bodyPr>
          <a:lstStyle/>
          <a:p>
            <a:pPr marL="0" algn="ctr" rtl="0" eaLnBrk="1" latinLnBrk="0" hangingPunct="1">
              <a:spcBef>
                <a:spcPts val="0"/>
              </a:spcBef>
              <a:spcAft>
                <a:spcPts val="0"/>
              </a:spcAft>
            </a:pPr>
            <a:r>
              <a:rPr lang="en-IN" sz="1800" b="1" kern="1200" dirty="0">
                <a:solidFill>
                  <a:srgbClr val="000000"/>
                </a:solidFill>
                <a:effectLst/>
                <a:latin typeface="Times New Roman" panose="02020603050405020304" pitchFamily="18" charset="0"/>
                <a:ea typeface="+mn-ea"/>
                <a:cs typeface="Times New Roman" panose="02020603050405020304" pitchFamily="18" charset="0"/>
              </a:rPr>
              <a:t>SCREENSHOT’S </a:t>
            </a:r>
            <a:endParaRPr lang="en-IN" dirty="0">
              <a:effectLst/>
            </a:endParaRPr>
          </a:p>
        </p:txBody>
      </p:sp>
      <p:pic>
        <p:nvPicPr>
          <p:cNvPr id="5" name="Picture 4">
            <a:extLst>
              <a:ext uri="{FF2B5EF4-FFF2-40B4-BE49-F238E27FC236}">
                <a16:creationId xmlns:a16="http://schemas.microsoft.com/office/drawing/2014/main" id="{0000D159-C01A-9AE2-6D9E-2D1638BBD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425" y="1017493"/>
            <a:ext cx="6482794" cy="3108514"/>
          </a:xfrm>
          <a:prstGeom prst="rect">
            <a:avLst/>
          </a:prstGeom>
        </p:spPr>
      </p:pic>
      <p:sp>
        <p:nvSpPr>
          <p:cNvPr id="6" name="TextBox 5">
            <a:extLst>
              <a:ext uri="{FF2B5EF4-FFF2-40B4-BE49-F238E27FC236}">
                <a16:creationId xmlns:a16="http://schemas.microsoft.com/office/drawing/2014/main" id="{9F7275A9-D928-7E6F-49DB-BEB100776202}"/>
              </a:ext>
            </a:extLst>
          </p:cNvPr>
          <p:cNvSpPr txBox="1"/>
          <p:nvPr/>
        </p:nvSpPr>
        <p:spPr>
          <a:xfrm>
            <a:off x="3384952" y="4265710"/>
            <a:ext cx="4275740" cy="276999"/>
          </a:xfrm>
          <a:prstGeom prst="rect">
            <a:avLst/>
          </a:prstGeom>
          <a:noFill/>
        </p:spPr>
        <p:txBody>
          <a:bodyPr wrap="square" rtlCol="0">
            <a:spAutoFit/>
          </a:bodyPr>
          <a:lstStyle/>
          <a:p>
            <a:pPr algn="ctr"/>
            <a:r>
              <a:rPr lang="en-IN" sz="1200" dirty="0"/>
              <a:t>Fig. Administration Home Page</a:t>
            </a:r>
          </a:p>
        </p:txBody>
      </p:sp>
    </p:spTree>
    <p:extLst>
      <p:ext uri="{BB962C8B-B14F-4D97-AF65-F5344CB8AC3E}">
        <p14:creationId xmlns:p14="http://schemas.microsoft.com/office/powerpoint/2010/main" val="2903950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6C478-06AA-CDE8-053D-7492FFFCEACF}"/>
              </a:ext>
            </a:extLst>
          </p:cNvPr>
          <p:cNvSpPr txBox="1"/>
          <p:nvPr/>
        </p:nvSpPr>
        <p:spPr>
          <a:xfrm>
            <a:off x="3355578" y="586585"/>
            <a:ext cx="4583722" cy="400110"/>
          </a:xfrm>
          <a:prstGeom prst="rect">
            <a:avLst/>
          </a:prstGeom>
          <a:noFill/>
        </p:spPr>
        <p:txBody>
          <a:bodyPr wrap="square">
            <a:spAutoFit/>
          </a:bodyPr>
          <a:lstStyle/>
          <a:p>
            <a:pPr algn="ctr"/>
            <a:r>
              <a:rPr lang="en-IN" sz="2000" b="1" dirty="0">
                <a:effectLst/>
                <a:latin typeface="Times New Roman" panose="02020603050405020304" pitchFamily="18" charset="0"/>
                <a:ea typeface="Arial" panose="020B0604020202020204" pitchFamily="34" charset="0"/>
              </a:rPr>
              <a:t>CONCLUSION</a:t>
            </a:r>
            <a:endParaRPr lang="en-IN" sz="2000" dirty="0"/>
          </a:p>
        </p:txBody>
      </p:sp>
      <p:sp>
        <p:nvSpPr>
          <p:cNvPr id="5" name="TextBox 4">
            <a:extLst>
              <a:ext uri="{FF2B5EF4-FFF2-40B4-BE49-F238E27FC236}">
                <a16:creationId xmlns:a16="http://schemas.microsoft.com/office/drawing/2014/main" id="{31F485B6-B661-625C-0796-7BB6D8FCD18F}"/>
              </a:ext>
            </a:extLst>
          </p:cNvPr>
          <p:cNvSpPr txBox="1"/>
          <p:nvPr/>
        </p:nvSpPr>
        <p:spPr>
          <a:xfrm>
            <a:off x="2434130" y="1197405"/>
            <a:ext cx="6426619" cy="2462213"/>
          </a:xfrm>
          <a:prstGeom prst="rect">
            <a:avLst/>
          </a:prstGeom>
          <a:noFill/>
        </p:spPr>
        <p:txBody>
          <a:bodyPr wrap="square">
            <a:spAutoFit/>
          </a:bodyPr>
          <a:lstStyle/>
          <a:p>
            <a:pPr algn="just"/>
            <a:r>
              <a:rPr lang="en-IN" sz="1400" dirty="0">
                <a:latin typeface="Times New Roman" panose="02020603050405020304" pitchFamily="18" charset="0"/>
                <a:ea typeface="Arial" panose="020B0604020202020204" pitchFamily="34" charset="0"/>
              </a:rPr>
              <a:t>            </a:t>
            </a:r>
            <a:r>
              <a:rPr lang="en-IN" sz="1400" dirty="0">
                <a:effectLst/>
                <a:latin typeface="Times New Roman" panose="02020603050405020304" pitchFamily="18" charset="0"/>
                <a:ea typeface="Arial" panose="020B0604020202020204" pitchFamily="34" charset="0"/>
              </a:rPr>
              <a:t>The management system employs strict measures to protect the users from intruders or outsiders. One of such measures is the inability of a prospective user to register on the platform without the permission of the administrators. To register on the platform, all necessary details such as: name, address, tax documents, payment methods, and relevant licenses are sent to the administrator for proper verification. When the authenticity of these documents have been proven, the administrator then creates the account for the customer and forwards the details for login to the management system. Also, since the drugs purchased through the platform are for pharmaceutical purposes, and as such, are ordered in bulk, if a small quantity of drugs is ordered, the administrators are notified, who then confirms the order from the pharmacy to ensure that an intruder has not obtained their login details</a:t>
            </a:r>
            <a:endParaRPr lang="en-IN" sz="1400" dirty="0"/>
          </a:p>
        </p:txBody>
      </p:sp>
    </p:spTree>
    <p:extLst>
      <p:ext uri="{BB962C8B-B14F-4D97-AF65-F5344CB8AC3E}">
        <p14:creationId xmlns:p14="http://schemas.microsoft.com/office/powerpoint/2010/main" val="1280508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97E80A-90AF-359B-BB4A-54983C47F299}"/>
              </a:ext>
            </a:extLst>
          </p:cNvPr>
          <p:cNvSpPr txBox="1"/>
          <p:nvPr/>
        </p:nvSpPr>
        <p:spPr>
          <a:xfrm>
            <a:off x="3425426" y="443218"/>
            <a:ext cx="4583722" cy="400110"/>
          </a:xfrm>
          <a:prstGeom prst="rect">
            <a:avLst/>
          </a:prstGeom>
          <a:noFill/>
        </p:spPr>
        <p:txBody>
          <a:bodyPr wrap="square">
            <a:spAutoFit/>
          </a:bodyPr>
          <a:lstStyle/>
          <a:p>
            <a:pPr algn="ctr"/>
            <a:r>
              <a:rPr lang="en-IN" sz="2000" b="1" dirty="0">
                <a:effectLst/>
                <a:latin typeface="Times New Roman" panose="02020603050405020304" pitchFamily="18" charset="0"/>
                <a:ea typeface="Times New Roman" panose="02020603050405020304" pitchFamily="18" charset="0"/>
              </a:rPr>
              <a:t>FUTURE SCOPE</a:t>
            </a:r>
            <a:endParaRPr lang="en-IN" sz="2000" dirty="0"/>
          </a:p>
        </p:txBody>
      </p:sp>
      <p:sp>
        <p:nvSpPr>
          <p:cNvPr id="5" name="TextBox 4">
            <a:extLst>
              <a:ext uri="{FF2B5EF4-FFF2-40B4-BE49-F238E27FC236}">
                <a16:creationId xmlns:a16="http://schemas.microsoft.com/office/drawing/2014/main" id="{90BA8C6E-D355-3E21-14EC-808F72F6046F}"/>
              </a:ext>
            </a:extLst>
          </p:cNvPr>
          <p:cNvSpPr txBox="1"/>
          <p:nvPr/>
        </p:nvSpPr>
        <p:spPr>
          <a:xfrm>
            <a:off x="2434130" y="891995"/>
            <a:ext cx="6566315" cy="3608232"/>
          </a:xfrm>
          <a:prstGeom prst="rect">
            <a:avLst/>
          </a:prstGeom>
          <a:noFill/>
        </p:spPr>
        <p:txBody>
          <a:bodyPr wrap="square">
            <a:spAutoFit/>
          </a:bodyPr>
          <a:lstStyle/>
          <a:p>
            <a:pPr algn="just">
              <a:lnSpc>
                <a:spcPct val="150000"/>
              </a:lnSpc>
              <a:tabLst>
                <a:tab pos="1552575" algn="l"/>
              </a:tabLst>
            </a:pPr>
            <a:r>
              <a:rPr lang="en-IN" sz="1400" dirty="0">
                <a:effectLst/>
                <a:latin typeface="Times New Roman" panose="02020603050405020304" pitchFamily="18" charset="0"/>
                <a:ea typeface="Arial" panose="020B0604020202020204" pitchFamily="34" charset="0"/>
              </a:rPr>
              <a:t> In a nutshell, it can be summarized that the future scope of the project circles around maintaining information regarding</a:t>
            </a:r>
            <a:endParaRPr lang="en-IN" sz="1400" dirty="0">
              <a:effectLst/>
              <a:latin typeface="Arial" panose="020B0604020202020204" pitchFamily="34" charset="0"/>
              <a:ea typeface="Arial" panose="020B0604020202020204" pitchFamily="34" charset="0"/>
            </a:endParaRPr>
          </a:p>
          <a:p>
            <a:pPr marL="342900" lvl="0" indent="-342900" algn="just">
              <a:lnSpc>
                <a:spcPct val="150000"/>
              </a:lnSpc>
              <a:buFont typeface="Wingdings" panose="05000000000000000000" pitchFamily="2" charset="2"/>
              <a:buChar char="Ø"/>
              <a:tabLst>
                <a:tab pos="1552575" algn="l"/>
              </a:tabLst>
            </a:pPr>
            <a:r>
              <a:rPr lang="en-IN" sz="1400" dirty="0">
                <a:effectLst/>
                <a:latin typeface="Times New Roman" panose="02020603050405020304" pitchFamily="18" charset="0"/>
                <a:ea typeface="Arial" panose="020B0604020202020204" pitchFamily="34" charset="0"/>
              </a:rPr>
              <a:t>We can add printer in future.</a:t>
            </a:r>
            <a:endParaRPr lang="en-IN" sz="1400" dirty="0">
              <a:effectLst/>
              <a:latin typeface="Arial" panose="020B0604020202020204" pitchFamily="34" charset="0"/>
              <a:ea typeface="Arial" panose="020B0604020202020204" pitchFamily="34" charset="0"/>
            </a:endParaRPr>
          </a:p>
          <a:p>
            <a:pPr marL="342900" lvl="0" indent="-342900" algn="just">
              <a:lnSpc>
                <a:spcPct val="150000"/>
              </a:lnSpc>
              <a:buFont typeface="Wingdings" panose="05000000000000000000" pitchFamily="2" charset="2"/>
              <a:buChar char="Ø"/>
              <a:tabLst>
                <a:tab pos="1552575" algn="l"/>
              </a:tabLst>
            </a:pPr>
            <a:r>
              <a:rPr lang="en-IN" sz="1400" dirty="0">
                <a:effectLst/>
                <a:latin typeface="Times New Roman" panose="02020603050405020304" pitchFamily="18" charset="0"/>
                <a:ea typeface="Arial" panose="020B0604020202020204" pitchFamily="34" charset="0"/>
              </a:rPr>
              <a:t>We can give more advance software for Medical Shop Management System including more facilities</a:t>
            </a:r>
            <a:endParaRPr lang="en-IN" sz="1400" dirty="0">
              <a:effectLst/>
              <a:latin typeface="Arial" panose="020B0604020202020204" pitchFamily="34" charset="0"/>
              <a:ea typeface="Arial" panose="020B0604020202020204" pitchFamily="34" charset="0"/>
            </a:endParaRPr>
          </a:p>
          <a:p>
            <a:pPr marL="342900" lvl="0" indent="-342900" algn="just">
              <a:lnSpc>
                <a:spcPct val="150000"/>
              </a:lnSpc>
              <a:buFont typeface="Wingdings" panose="05000000000000000000" pitchFamily="2" charset="2"/>
              <a:buChar char="Ø"/>
              <a:tabLst>
                <a:tab pos="1552575" algn="l"/>
              </a:tabLst>
            </a:pPr>
            <a:r>
              <a:rPr lang="en-IN" sz="1400" dirty="0">
                <a:effectLst/>
                <a:latin typeface="Times New Roman" panose="02020603050405020304" pitchFamily="18" charset="0"/>
                <a:ea typeface="Arial" panose="020B0604020202020204" pitchFamily="34" charset="0"/>
              </a:rPr>
              <a:t>We will host the platform on online servers to make it accessible worldwide</a:t>
            </a:r>
            <a:endParaRPr lang="en-IN" sz="1400" dirty="0">
              <a:effectLst/>
              <a:latin typeface="Arial" panose="020B0604020202020204" pitchFamily="34" charset="0"/>
              <a:ea typeface="Arial" panose="020B0604020202020204" pitchFamily="34" charset="0"/>
            </a:endParaRPr>
          </a:p>
          <a:p>
            <a:pPr marL="342900" lvl="0" indent="-342900" algn="just">
              <a:lnSpc>
                <a:spcPct val="150000"/>
              </a:lnSpc>
              <a:buFont typeface="Wingdings" panose="05000000000000000000" pitchFamily="2" charset="2"/>
              <a:buChar char="Ø"/>
              <a:tabLst>
                <a:tab pos="1552575" algn="l"/>
              </a:tabLst>
            </a:pPr>
            <a:r>
              <a:rPr lang="en-IN" sz="1400" dirty="0">
                <a:effectLst/>
                <a:latin typeface="Times New Roman" panose="02020603050405020304" pitchFamily="18" charset="0"/>
                <a:ea typeface="Arial" panose="020B0604020202020204" pitchFamily="34" charset="0"/>
              </a:rPr>
              <a:t>Integrate multiple load balancers to distribute the loads of the system</a:t>
            </a:r>
            <a:endParaRPr lang="en-IN" sz="1400" dirty="0">
              <a:effectLst/>
              <a:latin typeface="Arial" panose="020B0604020202020204" pitchFamily="34" charset="0"/>
              <a:ea typeface="Arial" panose="020B0604020202020204" pitchFamily="34" charset="0"/>
            </a:endParaRPr>
          </a:p>
          <a:p>
            <a:pPr marL="342900" lvl="0" indent="-342900" algn="just">
              <a:lnSpc>
                <a:spcPct val="150000"/>
              </a:lnSpc>
              <a:buFont typeface="Wingdings" panose="05000000000000000000" pitchFamily="2" charset="2"/>
              <a:buChar char="Ø"/>
              <a:tabLst>
                <a:tab pos="1552575" algn="l"/>
              </a:tabLst>
            </a:pPr>
            <a:r>
              <a:rPr lang="en-IN" sz="1400" dirty="0">
                <a:effectLst/>
                <a:latin typeface="Times New Roman" panose="02020603050405020304" pitchFamily="18" charset="0"/>
                <a:ea typeface="Arial" panose="020B0604020202020204" pitchFamily="34" charset="0"/>
              </a:rPr>
              <a:t>Create the master and slave database structure to reduce the overload of the database queries</a:t>
            </a:r>
            <a:endParaRPr lang="en-IN" sz="1400" dirty="0">
              <a:effectLst/>
              <a:latin typeface="Arial" panose="020B0604020202020204" pitchFamily="34" charset="0"/>
              <a:ea typeface="Arial" panose="020B0604020202020204" pitchFamily="34" charset="0"/>
            </a:endParaRPr>
          </a:p>
          <a:p>
            <a:pPr marL="342900" lvl="0" indent="-342900" algn="just">
              <a:lnSpc>
                <a:spcPct val="150000"/>
              </a:lnSpc>
              <a:buFont typeface="Wingdings" panose="05000000000000000000" pitchFamily="2" charset="2"/>
              <a:buChar char="Ø"/>
              <a:tabLst>
                <a:tab pos="1552575" algn="l"/>
              </a:tabLst>
            </a:pPr>
            <a:r>
              <a:rPr lang="en-IN" sz="1400" dirty="0">
                <a:effectLst/>
                <a:latin typeface="Times New Roman" panose="02020603050405020304" pitchFamily="18" charset="0"/>
                <a:ea typeface="Arial" panose="020B0604020202020204" pitchFamily="34" charset="0"/>
              </a:rPr>
              <a:t>Implement the backup mechanism for taking backup of codebase and database on regular basis on different servers.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52100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FF11B9-EFC7-3156-23B0-A52BFF9DFEA4}"/>
              </a:ext>
            </a:extLst>
          </p:cNvPr>
          <p:cNvSpPr txBox="1"/>
          <p:nvPr/>
        </p:nvSpPr>
        <p:spPr>
          <a:xfrm>
            <a:off x="3425426" y="433880"/>
            <a:ext cx="4583722"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REFERENCE </a:t>
            </a:r>
          </a:p>
        </p:txBody>
      </p:sp>
      <p:sp>
        <p:nvSpPr>
          <p:cNvPr id="5" name="TextBox 4">
            <a:extLst>
              <a:ext uri="{FF2B5EF4-FFF2-40B4-BE49-F238E27FC236}">
                <a16:creationId xmlns:a16="http://schemas.microsoft.com/office/drawing/2014/main" id="{7154B905-2D14-1A6D-CEE0-DA1D1CC81EF9}"/>
              </a:ext>
            </a:extLst>
          </p:cNvPr>
          <p:cNvSpPr txBox="1"/>
          <p:nvPr/>
        </p:nvSpPr>
        <p:spPr>
          <a:xfrm>
            <a:off x="2434130" y="947057"/>
            <a:ext cx="6566315" cy="4185761"/>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[1] </a:t>
            </a:r>
            <a:r>
              <a:rPr lang="en-IN" sz="1400" dirty="0" err="1">
                <a:latin typeface="Times New Roman" panose="02020603050405020304" pitchFamily="18" charset="0"/>
                <a:cs typeface="Times New Roman" panose="02020603050405020304" pitchFamily="18" charset="0"/>
              </a:rPr>
              <a:t>Lidong</a:t>
            </a:r>
            <a:r>
              <a:rPr lang="en-IN" sz="1400" dirty="0">
                <a:latin typeface="Times New Roman" panose="02020603050405020304" pitchFamily="18" charset="0"/>
                <a:cs typeface="Times New Roman" panose="02020603050405020304" pitchFamily="18" charset="0"/>
              </a:rPr>
              <a:t> Wang , Chery and Ann Alexander, “Medical Applications and Healthcare Based on </a:t>
            </a:r>
          </a:p>
          <a:p>
            <a:r>
              <a:rPr lang="en-IN" sz="1400" dirty="0">
                <a:latin typeface="Times New Roman" panose="02020603050405020304" pitchFamily="18" charset="0"/>
                <a:cs typeface="Times New Roman" panose="02020603050405020304" pitchFamily="18" charset="0"/>
              </a:rPr>
              <a:t>Cloud Computing” International Journal of Cloud Computing and Services Science (IJCLOSER) , ISSN: 2089-3337, Vol.2, No.4, August 2014, pp. 217-225. </a:t>
            </a:r>
          </a:p>
          <a:p>
            <a:r>
              <a:rPr lang="en-IN" sz="1400" dirty="0">
                <a:latin typeface="Times New Roman" panose="02020603050405020304" pitchFamily="18" charset="0"/>
                <a:cs typeface="Times New Roman" panose="02020603050405020304" pitchFamily="18" charset="0"/>
              </a:rPr>
              <a:t>[2] Lena </a:t>
            </a:r>
            <a:r>
              <a:rPr lang="en-IN" sz="1400" dirty="0" err="1">
                <a:latin typeface="Times New Roman" panose="02020603050405020304" pitchFamily="18" charset="0"/>
                <a:cs typeface="Times New Roman" panose="02020603050405020304" pitchFamily="18" charset="0"/>
              </a:rPr>
              <a:t>Griebel</a:t>
            </a:r>
            <a:r>
              <a:rPr lang="en-IN" sz="1400" dirty="0">
                <a:latin typeface="Times New Roman" panose="02020603050405020304" pitchFamily="18" charset="0"/>
                <a:cs typeface="Times New Roman" panose="02020603050405020304" pitchFamily="18" charset="0"/>
              </a:rPr>
              <a:t>,, Hans-Ulrich </a:t>
            </a:r>
            <a:r>
              <a:rPr lang="en-IN" sz="1400" dirty="0" err="1">
                <a:latin typeface="Times New Roman" panose="02020603050405020304" pitchFamily="18" charset="0"/>
                <a:cs typeface="Times New Roman" panose="02020603050405020304" pitchFamily="18" charset="0"/>
              </a:rPr>
              <a:t>Prokosch</a:t>
            </a:r>
            <a:r>
              <a:rPr lang="en-IN" sz="1400" dirty="0">
                <a:latin typeface="Times New Roman" panose="02020603050405020304" pitchFamily="18" charset="0"/>
                <a:cs typeface="Times New Roman" panose="02020603050405020304" pitchFamily="18" charset="0"/>
              </a:rPr>
              <a:t>, Felix </a:t>
            </a:r>
            <a:r>
              <a:rPr lang="en-IN" sz="1400" dirty="0" err="1">
                <a:latin typeface="Times New Roman" panose="02020603050405020304" pitchFamily="18" charset="0"/>
                <a:cs typeface="Times New Roman" panose="02020603050405020304" pitchFamily="18" charset="0"/>
              </a:rPr>
              <a:t>Köpcke</a:t>
            </a:r>
            <a:r>
              <a:rPr lang="en-IN" sz="1400" dirty="0">
                <a:latin typeface="Times New Roman" panose="02020603050405020304" pitchFamily="18" charset="0"/>
                <a:cs typeface="Times New Roman" panose="02020603050405020304" pitchFamily="18" charset="0"/>
              </a:rPr>
              <a:t>, Dennis </a:t>
            </a:r>
            <a:r>
              <a:rPr lang="en-IN" sz="1400" dirty="0" err="1">
                <a:latin typeface="Times New Roman" panose="02020603050405020304" pitchFamily="18" charset="0"/>
                <a:cs typeface="Times New Roman" panose="02020603050405020304" pitchFamily="18" charset="0"/>
              </a:rPr>
              <a:t>Toddenroth</a:t>
            </a:r>
            <a:r>
              <a:rPr lang="en-IN" sz="1400" dirty="0">
                <a:latin typeface="Times New Roman" panose="02020603050405020304" pitchFamily="18" charset="0"/>
                <a:cs typeface="Times New Roman" panose="02020603050405020304" pitchFamily="18" charset="0"/>
              </a:rPr>
              <a:t>, Jan Christoph, </a:t>
            </a:r>
          </a:p>
          <a:p>
            <a:r>
              <a:rPr lang="en-IN" sz="1400" dirty="0">
                <a:latin typeface="Times New Roman" panose="02020603050405020304" pitchFamily="18" charset="0"/>
                <a:cs typeface="Times New Roman" panose="02020603050405020304" pitchFamily="18" charset="0"/>
              </a:rPr>
              <a:t>Ines </a:t>
            </a:r>
            <a:r>
              <a:rPr lang="en-IN" sz="1400" dirty="0" err="1">
                <a:latin typeface="Times New Roman" panose="02020603050405020304" pitchFamily="18" charset="0"/>
                <a:cs typeface="Times New Roman" panose="02020603050405020304" pitchFamily="18" charset="0"/>
              </a:rPr>
              <a:t>Leb</a:t>
            </a:r>
            <a:r>
              <a:rPr lang="en-IN" sz="1400" dirty="0">
                <a:latin typeface="Times New Roman" panose="02020603050405020304" pitchFamily="18" charset="0"/>
                <a:cs typeface="Times New Roman" panose="02020603050405020304" pitchFamily="18" charset="0"/>
              </a:rPr>
              <a:t>, Igor Engel, and Martin </a:t>
            </a:r>
            <a:r>
              <a:rPr lang="en-IN" sz="1400" dirty="0" err="1">
                <a:latin typeface="Times New Roman" panose="02020603050405020304" pitchFamily="18" charset="0"/>
                <a:cs typeface="Times New Roman" panose="02020603050405020304" pitchFamily="18" charset="0"/>
              </a:rPr>
              <a:t>Sedlmayr</a:t>
            </a:r>
            <a:r>
              <a:rPr lang="en-IN" sz="1400" dirty="0">
                <a:latin typeface="Times New Roman" panose="02020603050405020304" pitchFamily="18" charset="0"/>
                <a:cs typeface="Times New Roman" panose="02020603050405020304" pitchFamily="18" charset="0"/>
              </a:rPr>
              <a:t>, “A scoping review of cloud computing in </a:t>
            </a:r>
          </a:p>
          <a:p>
            <a:r>
              <a:rPr lang="en-IN" sz="1400" dirty="0">
                <a:latin typeface="Times New Roman" panose="02020603050405020304" pitchFamily="18" charset="0"/>
                <a:cs typeface="Times New Roman" panose="02020603050405020304" pitchFamily="18" charset="0"/>
              </a:rPr>
              <a:t>healthcare”, BMC Med Inform </a:t>
            </a:r>
            <a:r>
              <a:rPr lang="en-IN" sz="1400" dirty="0" err="1">
                <a:latin typeface="Times New Roman" panose="02020603050405020304" pitchFamily="18" charset="0"/>
                <a:cs typeface="Times New Roman" panose="02020603050405020304" pitchFamily="18" charset="0"/>
              </a:rPr>
              <a:t>Decis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Mak</a:t>
            </a:r>
            <a:r>
              <a:rPr lang="en-IN" sz="1400" dirty="0">
                <a:latin typeface="Times New Roman" panose="02020603050405020304" pitchFamily="18" charset="0"/>
                <a:cs typeface="Times New Roman" panose="02020603050405020304" pitchFamily="18" charset="0"/>
              </a:rPr>
              <a:t>, Vol 15, No. 17, . 2015.</a:t>
            </a:r>
          </a:p>
          <a:p>
            <a:r>
              <a:rPr lang="en-IN" sz="1400" dirty="0">
                <a:latin typeface="Times New Roman" panose="02020603050405020304" pitchFamily="18" charset="0"/>
                <a:cs typeface="Times New Roman" panose="02020603050405020304" pitchFamily="18" charset="0"/>
              </a:rPr>
              <a:t>[3] </a:t>
            </a:r>
            <a:r>
              <a:rPr lang="en-IN" sz="1400" dirty="0" err="1">
                <a:latin typeface="Times New Roman" panose="02020603050405020304" pitchFamily="18" charset="0"/>
                <a:cs typeface="Times New Roman" panose="02020603050405020304" pitchFamily="18" charset="0"/>
              </a:rPr>
              <a:t>Sobeslav</a:t>
            </a:r>
            <a:r>
              <a:rPr lang="en-IN" sz="1400" dirty="0">
                <a:latin typeface="Times New Roman" panose="02020603050405020304" pitchFamily="18" charset="0"/>
                <a:cs typeface="Times New Roman" panose="02020603050405020304" pitchFamily="18" charset="0"/>
              </a:rPr>
              <a:t> V, </a:t>
            </a:r>
            <a:r>
              <a:rPr lang="en-IN" sz="1400" dirty="0" err="1">
                <a:latin typeface="Times New Roman" panose="02020603050405020304" pitchFamily="18" charset="0"/>
                <a:cs typeface="Times New Roman" panose="02020603050405020304" pitchFamily="18" charset="0"/>
              </a:rPr>
              <a:t>Maresova</a:t>
            </a:r>
            <a:r>
              <a:rPr lang="en-IN" sz="1400" dirty="0">
                <a:latin typeface="Times New Roman" panose="02020603050405020304" pitchFamily="18" charset="0"/>
                <a:cs typeface="Times New Roman" panose="02020603050405020304" pitchFamily="18" charset="0"/>
              </a:rPr>
              <a:t> P, </a:t>
            </a:r>
            <a:r>
              <a:rPr lang="en-IN" sz="1400" dirty="0" err="1">
                <a:latin typeface="Times New Roman" panose="02020603050405020304" pitchFamily="18" charset="0"/>
                <a:cs typeface="Times New Roman" panose="02020603050405020304" pitchFamily="18" charset="0"/>
              </a:rPr>
              <a:t>Krejcar</a:t>
            </a:r>
            <a:r>
              <a:rPr lang="en-IN" sz="1400" dirty="0">
                <a:latin typeface="Times New Roman" panose="02020603050405020304" pitchFamily="18" charset="0"/>
                <a:cs typeface="Times New Roman" panose="02020603050405020304" pitchFamily="18" charset="0"/>
              </a:rPr>
              <a:t> O, Franca TC, </a:t>
            </a:r>
            <a:r>
              <a:rPr lang="en-IN" sz="1400" dirty="0" err="1">
                <a:latin typeface="Times New Roman" panose="02020603050405020304" pitchFamily="18" charset="0"/>
                <a:cs typeface="Times New Roman" panose="02020603050405020304" pitchFamily="18" charset="0"/>
              </a:rPr>
              <a:t>Kuca</a:t>
            </a:r>
            <a:r>
              <a:rPr lang="en-IN" sz="1400" dirty="0">
                <a:latin typeface="Times New Roman" panose="02020603050405020304" pitchFamily="18" charset="0"/>
                <a:cs typeface="Times New Roman" panose="02020603050405020304" pitchFamily="18" charset="0"/>
              </a:rPr>
              <a:t> K, “ Use of cloud computing in </a:t>
            </a:r>
          </a:p>
          <a:p>
            <a:r>
              <a:rPr lang="en-IN" sz="1400" dirty="0">
                <a:latin typeface="Times New Roman" panose="02020603050405020304" pitchFamily="18" charset="0"/>
                <a:cs typeface="Times New Roman" panose="02020603050405020304" pitchFamily="18" charset="0"/>
              </a:rPr>
              <a:t>biomedicine” J </a:t>
            </a:r>
            <a:r>
              <a:rPr lang="en-IN" sz="1400" dirty="0" err="1">
                <a:latin typeface="Times New Roman" panose="02020603050405020304" pitchFamily="18" charset="0"/>
                <a:cs typeface="Times New Roman" panose="02020603050405020304" pitchFamily="18" charset="0"/>
              </a:rPr>
              <a:t>Biomol</a:t>
            </a:r>
            <a:r>
              <a:rPr lang="en-IN" sz="1400" dirty="0">
                <a:latin typeface="Times New Roman" panose="02020603050405020304" pitchFamily="18" charset="0"/>
                <a:cs typeface="Times New Roman" panose="02020603050405020304" pitchFamily="18" charset="0"/>
              </a:rPr>
              <a:t> Struct </a:t>
            </a:r>
            <a:r>
              <a:rPr lang="en-IN" sz="1400" dirty="0" err="1">
                <a:latin typeface="Times New Roman" panose="02020603050405020304" pitchFamily="18" charset="0"/>
                <a:cs typeface="Times New Roman" panose="02020603050405020304" pitchFamily="18" charset="0"/>
              </a:rPr>
              <a:t>Dyn</a:t>
            </a:r>
            <a:r>
              <a:rPr lang="en-IN" sz="1400" dirty="0">
                <a:latin typeface="Times New Roman" panose="02020603050405020304" pitchFamily="18" charset="0"/>
                <a:cs typeface="Times New Roman" panose="02020603050405020304" pitchFamily="18" charset="0"/>
              </a:rPr>
              <a:t>. Vol. 34, No. 12, pp. 2688-2697, 2016.</a:t>
            </a:r>
          </a:p>
          <a:p>
            <a:r>
              <a:rPr lang="en-IN" sz="1400" dirty="0">
                <a:latin typeface="Times New Roman" panose="02020603050405020304" pitchFamily="18" charset="0"/>
                <a:cs typeface="Times New Roman" panose="02020603050405020304" pitchFamily="18" charset="0"/>
              </a:rPr>
              <a:t>[4] S. Nirmala </a:t>
            </a:r>
            <a:r>
              <a:rPr lang="en-IN" sz="1400" dirty="0" err="1">
                <a:latin typeface="Times New Roman" panose="02020603050405020304" pitchFamily="18" charset="0"/>
                <a:cs typeface="Times New Roman" panose="02020603050405020304" pitchFamily="18" charset="0"/>
              </a:rPr>
              <a:t>Sugirtha</a:t>
            </a:r>
            <a:r>
              <a:rPr lang="en-IN" sz="1400" dirty="0">
                <a:latin typeface="Times New Roman" panose="02020603050405020304" pitchFamily="18" charset="0"/>
                <a:cs typeface="Times New Roman" panose="02020603050405020304" pitchFamily="18" charset="0"/>
              </a:rPr>
              <a:t> Rajini and E. Mercy Beulah, “Cloud Based Architecture For Healthcare </a:t>
            </a:r>
          </a:p>
          <a:p>
            <a:r>
              <a:rPr lang="en-IN" sz="1400" dirty="0">
                <a:latin typeface="Times New Roman" panose="02020603050405020304" pitchFamily="18" charset="0"/>
                <a:cs typeface="Times New Roman" panose="02020603050405020304" pitchFamily="18" charset="0"/>
              </a:rPr>
              <a:t>System”, Asian Journal of Microbiology, Biotechnology &amp; Environmental Sciences, Vol 18, </a:t>
            </a:r>
          </a:p>
          <a:p>
            <a:r>
              <a:rPr lang="en-IN" sz="1400" dirty="0">
                <a:latin typeface="Times New Roman" panose="02020603050405020304" pitchFamily="18" charset="0"/>
                <a:cs typeface="Times New Roman" panose="02020603050405020304" pitchFamily="18" charset="0"/>
              </a:rPr>
              <a:t>No. 4, pp. 1017-1018, 2016</a:t>
            </a:r>
          </a:p>
          <a:p>
            <a:r>
              <a:rPr lang="en-IN" sz="1400" dirty="0">
                <a:latin typeface="Times New Roman" panose="02020603050405020304" pitchFamily="18" charset="0"/>
                <a:cs typeface="Times New Roman" panose="02020603050405020304" pitchFamily="18" charset="0"/>
              </a:rPr>
              <a:t>[5] Luo S and Ren B. , “The monitoring and managing application of cloud computing based </a:t>
            </a:r>
          </a:p>
          <a:p>
            <a:r>
              <a:rPr lang="en-IN" sz="1400" dirty="0">
                <a:latin typeface="Times New Roman" panose="02020603050405020304" pitchFamily="18" charset="0"/>
                <a:cs typeface="Times New Roman" panose="02020603050405020304" pitchFamily="18" charset="0"/>
              </a:rPr>
              <a:t>on Internet of Things”, </a:t>
            </a:r>
            <a:r>
              <a:rPr lang="en-IN" sz="1400" dirty="0" err="1">
                <a:latin typeface="Times New Roman" panose="02020603050405020304" pitchFamily="18" charset="0"/>
                <a:cs typeface="Times New Roman" panose="02020603050405020304" pitchFamily="18" charset="0"/>
              </a:rPr>
              <a:t>Comput</a:t>
            </a:r>
            <a:r>
              <a:rPr lang="en-IN" sz="1400" dirty="0">
                <a:latin typeface="Times New Roman" panose="02020603050405020304" pitchFamily="18" charset="0"/>
                <a:cs typeface="Times New Roman" panose="02020603050405020304" pitchFamily="18" charset="0"/>
              </a:rPr>
              <a:t> Methods Programs Biomed.”, Vol.130, pp. 154-161, 2016. </a:t>
            </a:r>
          </a:p>
        </p:txBody>
      </p:sp>
    </p:spTree>
    <p:extLst>
      <p:ext uri="{BB962C8B-B14F-4D97-AF65-F5344CB8AC3E}">
        <p14:creationId xmlns:p14="http://schemas.microsoft.com/office/powerpoint/2010/main" val="3911792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3A922-831C-8CE3-F2DD-048C963217AA}"/>
              </a:ext>
            </a:extLst>
          </p:cNvPr>
          <p:cNvSpPr txBox="1"/>
          <p:nvPr/>
        </p:nvSpPr>
        <p:spPr>
          <a:xfrm>
            <a:off x="1899662" y="1971585"/>
            <a:ext cx="5344675" cy="1323439"/>
          </a:xfrm>
          <a:prstGeom prst="rect">
            <a:avLst/>
          </a:prstGeom>
          <a:noFill/>
        </p:spPr>
        <p:txBody>
          <a:bodyPr wrap="square" rtlCol="0">
            <a:spAutoFit/>
          </a:bodyPr>
          <a:lstStyle/>
          <a:p>
            <a:pPr algn="ctr"/>
            <a:r>
              <a:rPr lang="en-IN" sz="4000" dirty="0">
                <a:latin typeface="Algerian" panose="04020705040A02060702" pitchFamily="82" charset="0"/>
              </a:rPr>
              <a:t>Thank YOU</a:t>
            </a:r>
          </a:p>
          <a:p>
            <a:pPr algn="ctr"/>
            <a:r>
              <a:rPr lang="en-IN" sz="4000" dirty="0">
                <a:latin typeface="Algerian" panose="04020705040A02060702" pitchFamily="82" charset="0"/>
              </a:rPr>
              <a:t>🙏</a:t>
            </a:r>
          </a:p>
        </p:txBody>
      </p:sp>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FCC4C3C-C2E7-4F80-50ED-A1CD180D3427}"/>
              </a:ext>
            </a:extLst>
          </p:cNvPr>
          <p:cNvSpPr txBox="1"/>
          <p:nvPr/>
        </p:nvSpPr>
        <p:spPr>
          <a:xfrm>
            <a:off x="4266590" y="586585"/>
            <a:ext cx="2748690" cy="646331"/>
          </a:xfrm>
          <a:prstGeom prst="rect">
            <a:avLst/>
          </a:prstGeom>
          <a:noFill/>
        </p:spPr>
        <p:txBody>
          <a:bodyPr wrap="square" rtlCol="0">
            <a:spAutoFit/>
          </a:bodyPr>
          <a:lstStyle/>
          <a:p>
            <a:pPr algn="ctr"/>
            <a:r>
              <a:rPr lang="en-IN" sz="3600" dirty="0">
                <a:latin typeface="Algerian" panose="04020705040A02060702" pitchFamily="82" charset="0"/>
              </a:rPr>
              <a:t>Guided By:</a:t>
            </a:r>
          </a:p>
        </p:txBody>
      </p:sp>
      <p:sp>
        <p:nvSpPr>
          <p:cNvPr id="11" name="TextBox 10">
            <a:extLst>
              <a:ext uri="{FF2B5EF4-FFF2-40B4-BE49-F238E27FC236}">
                <a16:creationId xmlns:a16="http://schemas.microsoft.com/office/drawing/2014/main" id="{FAB2FAF9-13FC-C45E-E2F8-BE6B3ABB05AD}"/>
              </a:ext>
            </a:extLst>
          </p:cNvPr>
          <p:cNvSpPr txBox="1"/>
          <p:nvPr/>
        </p:nvSpPr>
        <p:spPr>
          <a:xfrm>
            <a:off x="2586835" y="2571750"/>
            <a:ext cx="1985165" cy="923330"/>
          </a:xfrm>
          <a:prstGeom prst="rect">
            <a:avLst/>
          </a:prstGeom>
          <a:noFill/>
        </p:spPr>
        <p:txBody>
          <a:bodyPr wrap="square" rtlCol="0">
            <a:spAutoFit/>
          </a:bodyPr>
          <a:lstStyle/>
          <a:p>
            <a:pPr algn="ctr"/>
            <a:r>
              <a:rPr lang="en-IN" sz="3600" dirty="0">
                <a:latin typeface="Algerian" panose="04020705040A02060702" pitchFamily="82" charset="0"/>
              </a:rPr>
              <a:t>HOD:</a:t>
            </a:r>
          </a:p>
          <a:p>
            <a:endParaRPr lang="en-IN" dirty="0"/>
          </a:p>
        </p:txBody>
      </p:sp>
      <p:sp>
        <p:nvSpPr>
          <p:cNvPr id="13" name="TextBox 12">
            <a:extLst>
              <a:ext uri="{FF2B5EF4-FFF2-40B4-BE49-F238E27FC236}">
                <a16:creationId xmlns:a16="http://schemas.microsoft.com/office/drawing/2014/main" id="{F4195A6F-3F7E-05F3-A7FD-6319C464B805}"/>
              </a:ext>
            </a:extLst>
          </p:cNvPr>
          <p:cNvSpPr txBox="1"/>
          <p:nvPr/>
        </p:nvSpPr>
        <p:spPr>
          <a:xfrm>
            <a:off x="5564582" y="2570988"/>
            <a:ext cx="3817625" cy="646331"/>
          </a:xfrm>
          <a:prstGeom prst="rect">
            <a:avLst/>
          </a:prstGeom>
          <a:noFill/>
        </p:spPr>
        <p:txBody>
          <a:bodyPr wrap="square">
            <a:spAutoFit/>
          </a:bodyPr>
          <a:lstStyle/>
          <a:p>
            <a:pPr marL="0" algn="ctr" rtl="0" eaLnBrk="1" latinLnBrk="0" hangingPunct="1">
              <a:spcBef>
                <a:spcPts val="0"/>
              </a:spcBef>
              <a:spcAft>
                <a:spcPts val="0"/>
              </a:spcAft>
            </a:pPr>
            <a:r>
              <a:rPr lang="en-IN" sz="3600" dirty="0">
                <a:latin typeface="Algerian" panose="04020705040A02060702" pitchFamily="82" charset="0"/>
              </a:rPr>
              <a:t>Principal:</a:t>
            </a:r>
          </a:p>
        </p:txBody>
      </p:sp>
      <p:sp>
        <p:nvSpPr>
          <p:cNvPr id="15" name="TextBox 14">
            <a:extLst>
              <a:ext uri="{FF2B5EF4-FFF2-40B4-BE49-F238E27FC236}">
                <a16:creationId xmlns:a16="http://schemas.microsoft.com/office/drawing/2014/main" id="{3A74B8BC-E60D-FE53-D84D-8FE05BA4EC18}"/>
              </a:ext>
            </a:extLst>
          </p:cNvPr>
          <p:cNvSpPr txBox="1"/>
          <p:nvPr/>
        </p:nvSpPr>
        <p:spPr>
          <a:xfrm>
            <a:off x="5117290" y="3324440"/>
            <a:ext cx="4712208" cy="584775"/>
          </a:xfrm>
          <a:prstGeom prst="rect">
            <a:avLst/>
          </a:prstGeom>
          <a:noFill/>
        </p:spPr>
        <p:txBody>
          <a:bodyPr wrap="square">
            <a:spAutoFit/>
          </a:bodyPr>
          <a:lstStyle/>
          <a:p>
            <a:pPr algn="ctr"/>
            <a:r>
              <a:rPr lang="en-IN" sz="3200" dirty="0" err="1">
                <a:latin typeface="Times New Roman" panose="02020603050405020304" pitchFamily="18" charset="0"/>
                <a:cs typeface="Times New Roman" panose="02020603050405020304" pitchFamily="18" charset="0"/>
              </a:rPr>
              <a:t>Prof.Bhoite</a:t>
            </a:r>
            <a:r>
              <a:rPr lang="en-IN" sz="3200" dirty="0">
                <a:latin typeface="Times New Roman" panose="02020603050405020304" pitchFamily="18" charset="0"/>
                <a:cs typeface="Times New Roman" panose="02020603050405020304" pitchFamily="18" charset="0"/>
              </a:rPr>
              <a:t> P.D </a:t>
            </a:r>
          </a:p>
        </p:txBody>
      </p:sp>
      <p:sp>
        <p:nvSpPr>
          <p:cNvPr id="17" name="TextBox 16">
            <a:extLst>
              <a:ext uri="{FF2B5EF4-FFF2-40B4-BE49-F238E27FC236}">
                <a16:creationId xmlns:a16="http://schemas.microsoft.com/office/drawing/2014/main" id="{0BCDF769-137E-2352-9192-7CFE52A121D7}"/>
              </a:ext>
            </a:extLst>
          </p:cNvPr>
          <p:cNvSpPr txBox="1"/>
          <p:nvPr/>
        </p:nvSpPr>
        <p:spPr>
          <a:xfrm>
            <a:off x="790497" y="3324441"/>
            <a:ext cx="5577840" cy="584775"/>
          </a:xfrm>
          <a:prstGeom prst="rect">
            <a:avLst/>
          </a:prstGeom>
          <a:noFill/>
        </p:spPr>
        <p:txBody>
          <a:bodyPr wrap="square">
            <a:spAutoFit/>
          </a:bodyPr>
          <a:lstStyle/>
          <a:p>
            <a:pPr marL="0" algn="ctr" rtl="0" eaLnBrk="1" latinLnBrk="0" hangingPunct="1">
              <a:spcBef>
                <a:spcPts val="0"/>
              </a:spcBef>
              <a:spcAft>
                <a:spcPts val="0"/>
              </a:spcAft>
            </a:pPr>
            <a:r>
              <a:rPr lang="en-IN" sz="3200" dirty="0" err="1">
                <a:latin typeface="Times New Roman" panose="02020603050405020304" pitchFamily="18" charset="0"/>
                <a:cs typeface="Times New Roman" panose="02020603050405020304" pitchFamily="18" charset="0"/>
              </a:rPr>
              <a:t>Prof.Sayyed</a:t>
            </a:r>
            <a:r>
              <a:rPr lang="en-IN" sz="3200" dirty="0">
                <a:latin typeface="Times New Roman" panose="02020603050405020304" pitchFamily="18" charset="0"/>
                <a:cs typeface="Times New Roman" panose="02020603050405020304" pitchFamily="18" charset="0"/>
              </a:rPr>
              <a:t> J.I</a:t>
            </a:r>
          </a:p>
        </p:txBody>
      </p:sp>
      <p:sp>
        <p:nvSpPr>
          <p:cNvPr id="19" name="TextBox 18">
            <a:extLst>
              <a:ext uri="{FF2B5EF4-FFF2-40B4-BE49-F238E27FC236}">
                <a16:creationId xmlns:a16="http://schemas.microsoft.com/office/drawing/2014/main" id="{9760E4A5-3A62-A00D-172D-11D01BC0357A}"/>
              </a:ext>
            </a:extLst>
          </p:cNvPr>
          <p:cNvSpPr txBox="1"/>
          <p:nvPr/>
        </p:nvSpPr>
        <p:spPr>
          <a:xfrm>
            <a:off x="2852015" y="1232916"/>
            <a:ext cx="5577840" cy="584775"/>
          </a:xfrm>
          <a:prstGeom prst="rect">
            <a:avLst/>
          </a:prstGeom>
          <a:noFill/>
        </p:spPr>
        <p:txBody>
          <a:bodyPr wrap="square">
            <a:spAutoFit/>
          </a:bodyPr>
          <a:lstStyle/>
          <a:p>
            <a:pPr marL="0" algn="ctr" rtl="0" eaLnBrk="1" latinLnBrk="0" hangingPunct="1">
              <a:spcBef>
                <a:spcPts val="0"/>
              </a:spcBef>
              <a:spcAft>
                <a:spcPts val="0"/>
              </a:spcAft>
            </a:pPr>
            <a:r>
              <a:rPr lang="en-IN" sz="3200" dirty="0" err="1">
                <a:latin typeface="Times New Roman" panose="02020603050405020304" pitchFamily="18" charset="0"/>
                <a:cs typeface="Times New Roman" panose="02020603050405020304" pitchFamily="18" charset="0"/>
              </a:rPr>
              <a:t>Prof.Lagad</a:t>
            </a:r>
            <a:r>
              <a:rPr lang="en-IN" sz="3200" dirty="0">
                <a:latin typeface="Times New Roman" panose="02020603050405020304" pitchFamily="18" charset="0"/>
                <a:cs typeface="Times New Roman" panose="02020603050405020304" pitchFamily="18" charset="0"/>
              </a:rPr>
              <a:t> S.R</a:t>
            </a:r>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80F542-45F6-1B23-E2C1-108864DBED7B}"/>
              </a:ext>
            </a:extLst>
          </p:cNvPr>
          <p:cNvSpPr txBox="1"/>
          <p:nvPr/>
        </p:nvSpPr>
        <p:spPr>
          <a:xfrm>
            <a:off x="2276856" y="281175"/>
            <a:ext cx="4590288" cy="461665"/>
          </a:xfrm>
          <a:prstGeom prst="rect">
            <a:avLst/>
          </a:prstGeom>
          <a:noFill/>
        </p:spPr>
        <p:txBody>
          <a:bodyPr wrap="square">
            <a:spAutoFit/>
          </a:bodyPr>
          <a:lstStyle/>
          <a:p>
            <a:pPr marL="0" algn="ctr" rtl="0" eaLnBrk="1" latinLnBrk="0" hangingPunct="1">
              <a:spcBef>
                <a:spcPts val="0"/>
              </a:spcBef>
              <a:spcAft>
                <a:spcPts val="0"/>
              </a:spcAft>
            </a:pPr>
            <a:r>
              <a:rPr lang="en-IN" sz="2400" b="1" u="sng" kern="1200" dirty="0">
                <a:effectLst>
                  <a:outerShdw blurRad="38100" dist="38100" dir="2700000" algn="tl" rotWithShape="0">
                    <a:srgbClr val="000000">
                      <a:alpha val="43000"/>
                    </a:srgbClr>
                  </a:outerShdw>
                </a:effectLst>
                <a:latin typeface="Times New Roman" panose="02020603050405020304" pitchFamily="18" charset="0"/>
                <a:cs typeface="Times New Roman" panose="02020603050405020304" pitchFamily="18" charset="0"/>
              </a:rPr>
              <a:t>Contents</a:t>
            </a:r>
            <a:endParaRPr lang="en-IN" sz="2400" b="1" u="sng" dirty="0">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2BD4D63-0AAA-B752-EEFC-C105E67D3DF6}"/>
              </a:ext>
            </a:extLst>
          </p:cNvPr>
          <p:cNvSpPr txBox="1"/>
          <p:nvPr/>
        </p:nvSpPr>
        <p:spPr>
          <a:xfrm>
            <a:off x="2739540" y="1002089"/>
            <a:ext cx="4590288" cy="3139321"/>
          </a:xfrm>
          <a:prstGeom prst="rect">
            <a:avLst/>
          </a:prstGeom>
          <a:noFill/>
        </p:spPr>
        <p:txBody>
          <a:bodyPr wrap="square">
            <a:spAutoFit/>
          </a:bodyPr>
          <a:lstStyle/>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Abstract</a:t>
            </a:r>
            <a:endParaRPr lang="en-IN" dirty="0">
              <a:effectLst/>
            </a:endParaRPr>
          </a:p>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Introduction</a:t>
            </a:r>
            <a:endParaRPr lang="en-IN" dirty="0">
              <a:effectLst/>
            </a:endParaRPr>
          </a:p>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Purpose</a:t>
            </a:r>
            <a:endParaRPr lang="en-IN" dirty="0"/>
          </a:p>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Existing System</a:t>
            </a:r>
            <a:endParaRPr lang="en-IN" dirty="0">
              <a:effectLst/>
            </a:endParaRPr>
          </a:p>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Proposed System</a:t>
            </a:r>
            <a:endParaRPr lang="en-IN" dirty="0">
              <a:effectLst/>
            </a:endParaRPr>
          </a:p>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System Requirement</a:t>
            </a:r>
            <a:endParaRPr lang="en-IN" dirty="0">
              <a:effectLst/>
            </a:endParaRPr>
          </a:p>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System Structure</a:t>
            </a:r>
            <a:endParaRPr lang="en-IN" dirty="0">
              <a:effectLst/>
            </a:endParaRPr>
          </a:p>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Screenshots</a:t>
            </a:r>
            <a:endParaRPr lang="en-IN" dirty="0">
              <a:effectLst/>
            </a:endParaRPr>
          </a:p>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Conclusion</a:t>
            </a:r>
          </a:p>
          <a:p>
            <a:pPr marL="285750" indent="-285750">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Future Scope</a:t>
            </a:r>
            <a:endParaRPr lang="en-IN" dirty="0">
              <a:effectLst/>
            </a:endParaRPr>
          </a:p>
          <a:p>
            <a:pPr marL="285750" indent="-285750" rtl="0" eaLnBrk="1" latinLnBrk="0" hangingPunct="1">
              <a:spcBef>
                <a:spcPts val="0"/>
              </a:spcBef>
              <a:spcAft>
                <a:spcPts val="0"/>
              </a:spcAft>
              <a:buFont typeface="Wingdings" panose="05000000000000000000" pitchFamily="2" charset="2"/>
              <a:buChar char="Ø"/>
            </a:pPr>
            <a:r>
              <a:rPr lang="en-IN" sz="1800" kern="1200" dirty="0">
                <a:effectLst/>
                <a:latin typeface="Times New Roman" panose="02020603050405020304" pitchFamily="18" charset="0"/>
                <a:ea typeface="+mn-ea"/>
                <a:cs typeface="Times New Roman" panose="02020603050405020304" pitchFamily="18" charset="0"/>
              </a:rPr>
              <a:t>References</a:t>
            </a:r>
            <a:endParaRPr lang="en-IN" dirty="0">
              <a:effectLst/>
            </a:endParaRPr>
          </a:p>
        </p:txBody>
      </p:sp>
    </p:spTree>
    <p:extLst>
      <p:ext uri="{BB962C8B-B14F-4D97-AF65-F5344CB8AC3E}">
        <p14:creationId xmlns:p14="http://schemas.microsoft.com/office/powerpoint/2010/main" val="1008033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9B75814-E9FA-12FB-DA18-EC9242E36E58}"/>
              </a:ext>
            </a:extLst>
          </p:cNvPr>
          <p:cNvSpPr txBox="1"/>
          <p:nvPr/>
        </p:nvSpPr>
        <p:spPr>
          <a:xfrm>
            <a:off x="3433132" y="458372"/>
            <a:ext cx="4588524" cy="399084"/>
          </a:xfrm>
          <a:prstGeom prst="rect">
            <a:avLst/>
          </a:prstGeom>
          <a:noFill/>
        </p:spPr>
        <p:txBody>
          <a:bodyPr wrap="square">
            <a:spAutoFit/>
          </a:bodyPr>
          <a:lstStyle/>
          <a:p>
            <a:pPr algn="ctr">
              <a:lnSpc>
                <a:spcPct val="107000"/>
              </a:lnSpc>
              <a:spcAft>
                <a:spcPts val="800"/>
              </a:spcAft>
            </a:pPr>
            <a:r>
              <a:rPr lang="en-IN" sz="2000" b="1" dirty="0">
                <a:solidFill>
                  <a:srgbClr val="000000"/>
                </a:solidFill>
                <a:effectLst/>
                <a:latin typeface="Times New Roman" panose="02020603050405020304" pitchFamily="18" charset="0"/>
                <a:ea typeface="Times New Roman" panose="02020603050405020304" pitchFamily="18" charset="0"/>
              </a:rPr>
              <a:t>ABSTRACT</a:t>
            </a:r>
            <a:endParaRPr lang="en-IN" sz="1400" dirty="0">
              <a:effectLst/>
              <a:latin typeface="Arial" panose="020B0604020202020204" pitchFamily="34" charset="0"/>
              <a:ea typeface="Arial" panose="020B0604020202020204" pitchFamily="34" charset="0"/>
            </a:endParaRPr>
          </a:p>
        </p:txBody>
      </p:sp>
      <p:sp>
        <p:nvSpPr>
          <p:cNvPr id="21" name="TextBox 20">
            <a:extLst>
              <a:ext uri="{FF2B5EF4-FFF2-40B4-BE49-F238E27FC236}">
                <a16:creationId xmlns:a16="http://schemas.microsoft.com/office/drawing/2014/main" id="{202A4EC5-A3ED-B656-F1F5-4BA8B99857B5}"/>
              </a:ext>
            </a:extLst>
          </p:cNvPr>
          <p:cNvSpPr txBox="1"/>
          <p:nvPr/>
        </p:nvSpPr>
        <p:spPr>
          <a:xfrm>
            <a:off x="2586835" y="1044700"/>
            <a:ext cx="6281118" cy="1459695"/>
          </a:xfrm>
          <a:prstGeom prst="rect">
            <a:avLst/>
          </a:prstGeom>
          <a:noFill/>
        </p:spPr>
        <p:txBody>
          <a:bodyPr wrap="square">
            <a:spAutoFit/>
          </a:bodyPr>
          <a:lstStyle/>
          <a:p>
            <a:pPr indent="457200" algn="just">
              <a:lnSpc>
                <a:spcPct val="107000"/>
              </a:lnSpc>
              <a:spcAft>
                <a:spcPts val="800"/>
              </a:spcAft>
            </a:pPr>
            <a:r>
              <a:rPr lang="en-IN" sz="1400" dirty="0">
                <a:effectLst/>
                <a:latin typeface="Times New Roman" panose="02020603050405020304" pitchFamily="18" charset="0"/>
                <a:ea typeface="Arial" panose="020B0604020202020204" pitchFamily="34" charset="0"/>
              </a:rPr>
              <a:t>The purpose of Online Medical Store Management System is to automate the existing manual system by the help of computerized </a:t>
            </a:r>
            <a:r>
              <a:rPr lang="en-IN" sz="1400" dirty="0">
                <a:latin typeface="Times New Roman" panose="02020603050405020304" pitchFamily="18" charset="0"/>
                <a:ea typeface="Arial" panose="020B0604020202020204" pitchFamily="34" charset="0"/>
              </a:rPr>
              <a:t>equipment</a:t>
            </a:r>
            <a:r>
              <a:rPr lang="en-IN" sz="1400" dirty="0">
                <a:effectLst/>
                <a:latin typeface="Times New Roman" panose="02020603050405020304" pitchFamily="18" charset="0"/>
                <a:ea typeface="Arial" panose="020B0604020202020204" pitchFamily="34" charset="0"/>
              </a:rPr>
              <a:t> and full-fledged computer software, fulfilling their requirements, so that their valuable data/information can be stored for a longer period with easy accessing and manipulation of the same. The required software and hardware are easily available and easy to work with.</a:t>
            </a:r>
            <a:endParaRPr lang="en-IN" sz="1200" dirty="0">
              <a:effectLst/>
              <a:latin typeface="Arial" panose="020B0604020202020204" pitchFamily="34" charset="0"/>
              <a:ea typeface="Arial" panose="020B0604020202020204" pitchFamily="34" charset="0"/>
            </a:endParaRPr>
          </a:p>
        </p:txBody>
      </p:sp>
      <p:sp>
        <p:nvSpPr>
          <p:cNvPr id="23" name="TextBox 22">
            <a:extLst>
              <a:ext uri="{FF2B5EF4-FFF2-40B4-BE49-F238E27FC236}">
                <a16:creationId xmlns:a16="http://schemas.microsoft.com/office/drawing/2014/main" id="{5065FCBB-68BA-D7E7-FD36-E4E9A1F28184}"/>
              </a:ext>
            </a:extLst>
          </p:cNvPr>
          <p:cNvSpPr txBox="1"/>
          <p:nvPr/>
        </p:nvSpPr>
        <p:spPr>
          <a:xfrm>
            <a:off x="2586835" y="2571750"/>
            <a:ext cx="6281118" cy="1690206"/>
          </a:xfrm>
          <a:prstGeom prst="rect">
            <a:avLst/>
          </a:prstGeom>
          <a:noFill/>
        </p:spPr>
        <p:txBody>
          <a:bodyPr wrap="square">
            <a:spAutoFit/>
          </a:bodyPr>
          <a:lstStyle/>
          <a:p>
            <a:pPr indent="457200" algn="just">
              <a:lnSpc>
                <a:spcPct val="107000"/>
              </a:lnSpc>
              <a:spcAft>
                <a:spcPts val="800"/>
              </a:spcAft>
            </a:pPr>
            <a:r>
              <a:rPr lang="en-IN" sz="1400" dirty="0">
                <a:effectLst/>
                <a:latin typeface="Times New Roman" panose="02020603050405020304" pitchFamily="18" charset="0"/>
                <a:ea typeface="Arial" panose="020B0604020202020204" pitchFamily="34" charset="0"/>
              </a:rPr>
              <a:t>Online Medical Store Management System, as described above, can lead to error free, secure, reliable and fast management system. It can assist the user to concentrate on their other activities rather to concentrate on the record keeping. Thus it will help organization in better utilization of resources. The organization can maintain computerized records without redundant entries. That means that one need not be distracted by information that is not relevant, while being able to reach the information</a:t>
            </a:r>
            <a:endParaRPr lang="en-IN"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4611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956E85E-6C9D-8132-D259-33159DDD92E9}"/>
              </a:ext>
            </a:extLst>
          </p:cNvPr>
          <p:cNvSpPr txBox="1"/>
          <p:nvPr/>
        </p:nvSpPr>
        <p:spPr>
          <a:xfrm>
            <a:off x="3493921" y="453780"/>
            <a:ext cx="4590288" cy="400110"/>
          </a:xfrm>
          <a:prstGeom prst="rect">
            <a:avLst/>
          </a:prstGeom>
          <a:noFill/>
        </p:spPr>
        <p:txBody>
          <a:bodyPr wrap="square">
            <a:spAutoFit/>
          </a:bodyPr>
          <a:lstStyle/>
          <a:p>
            <a:pPr algn="ctr"/>
            <a:r>
              <a:rPr lang="en-IN" sz="2000" b="1" dirty="0">
                <a:solidFill>
                  <a:srgbClr val="000000"/>
                </a:solidFill>
                <a:effectLst/>
                <a:latin typeface="Times New Roman" panose="02020603050405020304" pitchFamily="18" charset="0"/>
                <a:ea typeface="Calibri" panose="020F0502020204030204" pitchFamily="34" charset="0"/>
              </a:rPr>
              <a:t> INTRODUCTION</a:t>
            </a:r>
            <a:endParaRPr lang="en-IN" sz="1600" dirty="0">
              <a:solidFill>
                <a:srgbClr val="000000"/>
              </a:solidFill>
              <a:effectLst/>
              <a:latin typeface="Arial" panose="020B060402020202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BB2E8028-E502-BB42-8ED7-8E601F1928F3}"/>
              </a:ext>
            </a:extLst>
          </p:cNvPr>
          <p:cNvSpPr txBox="1"/>
          <p:nvPr/>
        </p:nvSpPr>
        <p:spPr>
          <a:xfrm>
            <a:off x="2734964" y="902510"/>
            <a:ext cx="6260904" cy="1669240"/>
          </a:xfrm>
          <a:prstGeom prst="rect">
            <a:avLst/>
          </a:prstGeom>
          <a:noFill/>
        </p:spPr>
        <p:txBody>
          <a:bodyPr wrap="square">
            <a:spAutoFit/>
          </a:bodyPr>
          <a:lstStyle/>
          <a:p>
            <a:pPr indent="457200" algn="just">
              <a:lnSpc>
                <a:spcPct val="150000"/>
              </a:lnSpc>
            </a:pPr>
            <a:r>
              <a:rPr lang="en-IN" sz="1400" dirty="0">
                <a:solidFill>
                  <a:srgbClr val="000000"/>
                </a:solidFill>
                <a:effectLst/>
                <a:latin typeface="Times New Roman" panose="02020603050405020304" pitchFamily="18" charset="0"/>
                <a:ea typeface="Calibri" panose="020F0502020204030204" pitchFamily="34" charset="0"/>
              </a:rPr>
              <a:t>The "Online Medical Store Management " has been developed to override the problems prevailing in the practicing manual system. This software is supported to eliminate and in some cases reduce the hardships faced by this existing system. Moreover this system is designed for the particular need of the company to carry out operations in a smooth and effective manner. </a:t>
            </a:r>
            <a:endParaRPr lang="en-IN" sz="1400" dirty="0">
              <a:solidFill>
                <a:srgbClr val="000000"/>
              </a:solidFill>
              <a:effectLst/>
              <a:latin typeface="Arial" panose="020B0604020202020204" pitchFamily="34" charset="0"/>
              <a:ea typeface="Calibri" panose="020F0502020204030204" pitchFamily="34" charset="0"/>
            </a:endParaRPr>
          </a:p>
        </p:txBody>
      </p:sp>
      <p:sp>
        <p:nvSpPr>
          <p:cNvPr id="10" name="TextBox 9">
            <a:extLst>
              <a:ext uri="{FF2B5EF4-FFF2-40B4-BE49-F238E27FC236}">
                <a16:creationId xmlns:a16="http://schemas.microsoft.com/office/drawing/2014/main" id="{BBA31135-464D-4ECD-BF37-D2EABDC84696}"/>
              </a:ext>
            </a:extLst>
          </p:cNvPr>
          <p:cNvSpPr txBox="1"/>
          <p:nvPr/>
        </p:nvSpPr>
        <p:spPr>
          <a:xfrm>
            <a:off x="2734963" y="2571750"/>
            <a:ext cx="6260904" cy="2315570"/>
          </a:xfrm>
          <a:prstGeom prst="rect">
            <a:avLst/>
          </a:prstGeom>
          <a:noFill/>
        </p:spPr>
        <p:txBody>
          <a:bodyPr wrap="square">
            <a:spAutoFit/>
          </a:bodyPr>
          <a:lstStyle/>
          <a:p>
            <a:pPr indent="457200" algn="just">
              <a:lnSpc>
                <a:spcPct val="150000"/>
              </a:lnSpc>
            </a:pPr>
            <a:r>
              <a:rPr lang="en-IN" sz="1400" dirty="0">
                <a:solidFill>
                  <a:srgbClr val="000000"/>
                </a:solidFill>
                <a:effectLst/>
                <a:latin typeface="Times New Roman" panose="02020603050405020304" pitchFamily="18" charset="0"/>
                <a:ea typeface="Calibri" panose="020F0502020204030204" pitchFamily="34" charset="0"/>
              </a:rPr>
              <a:t>The application is reduced as much as possible to avoid errors while entering the data. It also provides error message while entering invalid data. No formal knowledge is needed for the user to use this system. Thus by this all it proves it is user-friendly. Medical Store Management System , as described above, can lead to error free, secure, reliable and fast management system. It can assist the user to concentrate on their other activities rather to concentrate on the record keeping. Thus it will help organization in better utilization of resources. </a:t>
            </a:r>
            <a:endParaRPr lang="en-IN" sz="1400" dirty="0">
              <a:solidFill>
                <a:srgbClr val="000000"/>
              </a:solidFill>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83952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7EBAF27-C432-EF41-DA61-F19B7C1FA320}"/>
              </a:ext>
            </a:extLst>
          </p:cNvPr>
          <p:cNvSpPr txBox="1"/>
          <p:nvPr/>
        </p:nvSpPr>
        <p:spPr>
          <a:xfrm>
            <a:off x="3628251" y="433880"/>
            <a:ext cx="4588524" cy="400110"/>
          </a:xfrm>
          <a:prstGeom prst="rect">
            <a:avLst/>
          </a:prstGeom>
          <a:noFill/>
        </p:spPr>
        <p:txBody>
          <a:bodyPr wrap="square">
            <a:spAutoFit/>
          </a:bodyPr>
          <a:lstStyle/>
          <a:p>
            <a:pPr algn="ctr"/>
            <a:r>
              <a:rPr lang="en-IN" sz="1800" b="1" dirty="0">
                <a:effectLst/>
                <a:latin typeface="Times New Roman" panose="02020603050405020304" pitchFamily="18" charset="0"/>
                <a:ea typeface="Arial" panose="020B0604020202020204" pitchFamily="34" charset="0"/>
              </a:rPr>
              <a:t> </a:t>
            </a:r>
            <a:r>
              <a:rPr lang="en-IN" sz="2000" b="1" dirty="0">
                <a:effectLst/>
                <a:latin typeface="Times New Roman" panose="02020603050405020304" pitchFamily="18" charset="0"/>
                <a:ea typeface="Arial" panose="020B0604020202020204" pitchFamily="34" charset="0"/>
              </a:rPr>
              <a:t>PURPOSE</a:t>
            </a:r>
            <a:endParaRPr lang="en-IN" dirty="0"/>
          </a:p>
        </p:txBody>
      </p:sp>
      <p:sp>
        <p:nvSpPr>
          <p:cNvPr id="11" name="TextBox 10">
            <a:extLst>
              <a:ext uri="{FF2B5EF4-FFF2-40B4-BE49-F238E27FC236}">
                <a16:creationId xmlns:a16="http://schemas.microsoft.com/office/drawing/2014/main" id="{B2A58061-DDEE-76C2-4974-E502B65CF3E9}"/>
              </a:ext>
            </a:extLst>
          </p:cNvPr>
          <p:cNvSpPr txBox="1"/>
          <p:nvPr/>
        </p:nvSpPr>
        <p:spPr>
          <a:xfrm>
            <a:off x="2668275" y="1044700"/>
            <a:ext cx="6442973" cy="2315570"/>
          </a:xfrm>
          <a:prstGeom prst="rect">
            <a:avLst/>
          </a:prstGeom>
          <a:noFill/>
        </p:spPr>
        <p:txBody>
          <a:bodyPr wrap="square">
            <a:spAutoFit/>
          </a:bodyPr>
          <a:lstStyle/>
          <a:p>
            <a:pPr algn="just">
              <a:lnSpc>
                <a:spcPct val="150000"/>
              </a:lnSpc>
            </a:pPr>
            <a:r>
              <a:rPr lang="en-IN" sz="1400" dirty="0">
                <a:latin typeface="Times New Roman" panose="02020603050405020304" pitchFamily="18" charset="0"/>
                <a:ea typeface="Arial" panose="020B0604020202020204" pitchFamily="34" charset="0"/>
              </a:rPr>
              <a:t>           </a:t>
            </a:r>
            <a:r>
              <a:rPr lang="en-IN" sz="1400" dirty="0">
                <a:effectLst/>
                <a:latin typeface="Times New Roman" panose="02020603050405020304" pitchFamily="18" charset="0"/>
                <a:ea typeface="Arial" panose="020B0604020202020204" pitchFamily="34" charset="0"/>
              </a:rPr>
              <a:t>The objective of Medical Shop Management System providing the medicines to the customers according to their request which contains the type of the medicine and the quality. The manufactures and manufacture the medicine requested and the same will be sent to the dealers. All the records will be saved systematically and not manually through paper work to solve further confusions and to make life easy. Database is cleared yearly or depending on certain span of time. It is an error free system and user friendly. It reduces paper work</a:t>
            </a:r>
            <a:endParaRPr lang="en-IN"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36248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273C4C6-7F16-56FC-9D93-8A4658D1ED02}"/>
              </a:ext>
            </a:extLst>
          </p:cNvPr>
          <p:cNvSpPr txBox="1"/>
          <p:nvPr/>
        </p:nvSpPr>
        <p:spPr>
          <a:xfrm>
            <a:off x="2755935" y="528580"/>
            <a:ext cx="6320732" cy="1169551"/>
          </a:xfrm>
          <a:prstGeom prst="rect">
            <a:avLst/>
          </a:prstGeom>
          <a:noFill/>
        </p:spPr>
        <p:txBody>
          <a:bodyPr wrap="square">
            <a:spAutoFit/>
          </a:bodyPr>
          <a:lstStyle/>
          <a:p>
            <a:pPr indent="457200" algn="just">
              <a:spcAft>
                <a:spcPts val="800"/>
              </a:spcAft>
            </a:pPr>
            <a:r>
              <a:rPr lang="en-IN" sz="1400" dirty="0">
                <a:effectLst/>
                <a:latin typeface="Times New Roman" panose="02020603050405020304" pitchFamily="18" charset="0"/>
                <a:ea typeface="Arial" panose="020B0604020202020204" pitchFamily="34" charset="0"/>
              </a:rPr>
              <a:t>The Existing system of the medical shop records just goes through maintaining the files   according   to   the   medicine   companies.   Like   the   records   of   the   particular   company. product etc. then the records of that each company schemes. The sections are created on the basis of a company are maintained on separate page, that of shops on the section of shops.</a:t>
            </a:r>
            <a:endParaRPr lang="en-IN" sz="1400" dirty="0">
              <a:effectLst/>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3A80C923-227E-9370-598E-3BC4EB1087D4}"/>
              </a:ext>
            </a:extLst>
          </p:cNvPr>
          <p:cNvSpPr txBox="1"/>
          <p:nvPr/>
        </p:nvSpPr>
        <p:spPr>
          <a:xfrm>
            <a:off x="3503065" y="128470"/>
            <a:ext cx="4605050" cy="400110"/>
          </a:xfrm>
          <a:prstGeom prst="rect">
            <a:avLst/>
          </a:prstGeom>
          <a:noFill/>
        </p:spPr>
        <p:txBody>
          <a:bodyPr wrap="square">
            <a:spAutoFit/>
          </a:bodyPr>
          <a:lstStyle/>
          <a:p>
            <a:pPr algn="ctr"/>
            <a:r>
              <a:rPr lang="en-IN" sz="2000" b="1" dirty="0">
                <a:effectLst/>
                <a:latin typeface="Times New Roman" panose="02020603050405020304" pitchFamily="18" charset="0"/>
                <a:ea typeface="Arial" panose="020B0604020202020204" pitchFamily="34" charset="0"/>
              </a:rPr>
              <a:t>EXISTING SYSTEM</a:t>
            </a:r>
            <a:endParaRPr lang="en-IN" sz="2000" dirty="0"/>
          </a:p>
        </p:txBody>
      </p:sp>
      <p:sp>
        <p:nvSpPr>
          <p:cNvPr id="13" name="TextBox 12">
            <a:extLst>
              <a:ext uri="{FF2B5EF4-FFF2-40B4-BE49-F238E27FC236}">
                <a16:creationId xmlns:a16="http://schemas.microsoft.com/office/drawing/2014/main" id="{891E2BA5-022B-F944-A347-98A9328BEF82}"/>
              </a:ext>
            </a:extLst>
          </p:cNvPr>
          <p:cNvSpPr txBox="1"/>
          <p:nvPr/>
        </p:nvSpPr>
        <p:spPr>
          <a:xfrm>
            <a:off x="2517372" y="1509040"/>
            <a:ext cx="4588524" cy="376578"/>
          </a:xfrm>
          <a:prstGeom prst="rect">
            <a:avLst/>
          </a:prstGeom>
          <a:noFill/>
        </p:spPr>
        <p:txBody>
          <a:bodyPr wrap="square">
            <a:spAutoFit/>
          </a:bodyPr>
          <a:lstStyle/>
          <a:p>
            <a:pPr>
              <a:lnSpc>
                <a:spcPct val="150000"/>
              </a:lnSpc>
              <a:spcAft>
                <a:spcPts val="800"/>
              </a:spcAft>
            </a:pPr>
            <a:r>
              <a:rPr lang="en-IN" sz="1400" b="1" dirty="0">
                <a:effectLst/>
                <a:latin typeface="Times New Roman" panose="02020603050405020304" pitchFamily="18" charset="0"/>
                <a:ea typeface="Arial" panose="020B0604020202020204" pitchFamily="34" charset="0"/>
              </a:rPr>
              <a:t>Problem Analysis</a:t>
            </a:r>
            <a:endParaRPr lang="en-IN" sz="1200" dirty="0">
              <a:effectLst/>
              <a:latin typeface="Arial" panose="020B0604020202020204" pitchFamily="34" charset="0"/>
              <a:ea typeface="Arial" panose="020B0604020202020204" pitchFamily="34" charset="0"/>
            </a:endParaRPr>
          </a:p>
        </p:txBody>
      </p:sp>
      <p:sp>
        <p:nvSpPr>
          <p:cNvPr id="15" name="TextBox 14">
            <a:extLst>
              <a:ext uri="{FF2B5EF4-FFF2-40B4-BE49-F238E27FC236}">
                <a16:creationId xmlns:a16="http://schemas.microsoft.com/office/drawing/2014/main" id="{C7FFAE6D-4139-75ED-B393-731893CFD87B}"/>
              </a:ext>
            </a:extLst>
          </p:cNvPr>
          <p:cNvSpPr txBox="1"/>
          <p:nvPr/>
        </p:nvSpPr>
        <p:spPr>
          <a:xfrm>
            <a:off x="2755935" y="1935634"/>
            <a:ext cx="5955495" cy="1323439"/>
          </a:xfrm>
          <a:prstGeom prst="rect">
            <a:avLst/>
          </a:prstGeom>
          <a:noFill/>
        </p:spPr>
        <p:txBody>
          <a:bodyPr wrap="square">
            <a:spAutoFit/>
          </a:bodyPr>
          <a:lstStyle/>
          <a:p>
            <a:pPr marL="342900" lvl="0" indent="-342900">
              <a:spcAft>
                <a:spcPts val="800"/>
              </a:spcAft>
              <a:buFont typeface="Wingdings" panose="05000000000000000000" pitchFamily="2" charset="2"/>
              <a:buChar char=""/>
            </a:pPr>
            <a:r>
              <a:rPr lang="en-IN" sz="1200" dirty="0">
                <a:effectLst/>
                <a:latin typeface="Times New Roman" panose="02020603050405020304" pitchFamily="18" charset="0"/>
                <a:ea typeface="Arial" panose="020B0604020202020204" pitchFamily="34" charset="0"/>
              </a:rPr>
              <a:t>To develop the computerized management system of medical shop from the manual system implemented at present.</a:t>
            </a:r>
            <a:endParaRPr lang="en-IN" sz="1200" dirty="0">
              <a:effectLst/>
              <a:latin typeface="Arial" panose="020B0604020202020204" pitchFamily="34" charset="0"/>
              <a:ea typeface="Arial" panose="020B0604020202020204" pitchFamily="34" charset="0"/>
            </a:endParaRPr>
          </a:p>
          <a:p>
            <a:pPr marL="342900" lvl="0" indent="-342900">
              <a:spcAft>
                <a:spcPts val="800"/>
              </a:spcAft>
              <a:buFont typeface="Wingdings" panose="05000000000000000000" pitchFamily="2" charset="2"/>
              <a:buChar char=""/>
            </a:pPr>
            <a:r>
              <a:rPr lang="en-IN" sz="1200" dirty="0">
                <a:effectLst/>
                <a:latin typeface="Times New Roman" panose="02020603050405020304" pitchFamily="18" charset="0"/>
                <a:ea typeface="Arial" panose="020B0604020202020204" pitchFamily="34" charset="0"/>
              </a:rPr>
              <a:t>To maintain the record of the shop.</a:t>
            </a:r>
            <a:endParaRPr lang="en-IN" sz="1200" dirty="0">
              <a:effectLst/>
              <a:latin typeface="Arial" panose="020B0604020202020204" pitchFamily="34" charset="0"/>
              <a:ea typeface="Arial" panose="020B0604020202020204" pitchFamily="34" charset="0"/>
            </a:endParaRPr>
          </a:p>
          <a:p>
            <a:pPr marL="342900" lvl="0" indent="-342900">
              <a:spcAft>
                <a:spcPts val="800"/>
              </a:spcAft>
              <a:buFont typeface="Wingdings" panose="05000000000000000000" pitchFamily="2" charset="2"/>
              <a:buChar char=""/>
            </a:pPr>
            <a:r>
              <a:rPr lang="en-IN" sz="1200" dirty="0">
                <a:effectLst/>
                <a:latin typeface="Times New Roman" panose="02020603050405020304" pitchFamily="18" charset="0"/>
                <a:ea typeface="Arial" panose="020B0604020202020204" pitchFamily="34" charset="0"/>
              </a:rPr>
              <a:t>To maintain the information of items being purchased.</a:t>
            </a:r>
            <a:endParaRPr lang="en-IN" sz="1200" dirty="0">
              <a:effectLst/>
              <a:latin typeface="Arial" panose="020B0604020202020204" pitchFamily="34" charset="0"/>
              <a:ea typeface="Arial" panose="020B0604020202020204" pitchFamily="34" charset="0"/>
            </a:endParaRPr>
          </a:p>
          <a:p>
            <a:pPr marL="342900" lvl="0" indent="-342900">
              <a:spcAft>
                <a:spcPts val="800"/>
              </a:spcAft>
              <a:buFont typeface="Wingdings" panose="05000000000000000000" pitchFamily="2" charset="2"/>
              <a:buChar char=""/>
            </a:pPr>
            <a:r>
              <a:rPr lang="en-IN" sz="1200" dirty="0">
                <a:effectLst/>
                <a:latin typeface="Times New Roman" panose="02020603050405020304" pitchFamily="18" charset="0"/>
                <a:ea typeface="Arial" panose="020B0604020202020204" pitchFamily="34" charset="0"/>
              </a:rPr>
              <a:t>To maintain the records of customers billing and stock</a:t>
            </a:r>
            <a:endParaRPr lang="en-IN" sz="1200" dirty="0">
              <a:effectLst/>
              <a:latin typeface="Arial" panose="020B0604020202020204" pitchFamily="34" charset="0"/>
              <a:ea typeface="Arial" panose="020B0604020202020204" pitchFamily="34" charset="0"/>
            </a:endParaRPr>
          </a:p>
        </p:txBody>
      </p:sp>
      <p:sp>
        <p:nvSpPr>
          <p:cNvPr id="17" name="TextBox 16">
            <a:extLst>
              <a:ext uri="{FF2B5EF4-FFF2-40B4-BE49-F238E27FC236}">
                <a16:creationId xmlns:a16="http://schemas.microsoft.com/office/drawing/2014/main" id="{F322D15E-3D9C-8E87-A729-73899843488A}"/>
              </a:ext>
            </a:extLst>
          </p:cNvPr>
          <p:cNvSpPr txBox="1"/>
          <p:nvPr/>
        </p:nvSpPr>
        <p:spPr>
          <a:xfrm>
            <a:off x="2517372" y="3309090"/>
            <a:ext cx="4588524" cy="276999"/>
          </a:xfrm>
          <a:prstGeom prst="rect">
            <a:avLst/>
          </a:prstGeom>
          <a:noFill/>
        </p:spPr>
        <p:txBody>
          <a:bodyPr wrap="square">
            <a:spAutoFit/>
          </a:bodyPr>
          <a:lstStyle/>
          <a:p>
            <a:r>
              <a:rPr lang="en-IN" sz="1200" b="1" dirty="0">
                <a:effectLst/>
                <a:latin typeface="Times New Roman" panose="02020603050405020304" pitchFamily="18" charset="0"/>
                <a:ea typeface="Arial" panose="020B0604020202020204" pitchFamily="34" charset="0"/>
              </a:rPr>
              <a:t>Limitations of existing system</a:t>
            </a:r>
            <a:endParaRPr lang="en-IN" sz="1200" dirty="0"/>
          </a:p>
        </p:txBody>
      </p:sp>
      <p:sp>
        <p:nvSpPr>
          <p:cNvPr id="19" name="TextBox 18">
            <a:extLst>
              <a:ext uri="{FF2B5EF4-FFF2-40B4-BE49-F238E27FC236}">
                <a16:creationId xmlns:a16="http://schemas.microsoft.com/office/drawing/2014/main" id="{EC77A009-073D-4801-34D6-5812410E21BB}"/>
              </a:ext>
            </a:extLst>
          </p:cNvPr>
          <p:cNvSpPr txBox="1"/>
          <p:nvPr/>
        </p:nvSpPr>
        <p:spPr>
          <a:xfrm>
            <a:off x="2755935" y="3586089"/>
            <a:ext cx="7100249" cy="1426031"/>
          </a:xfrm>
          <a:prstGeom prst="rect">
            <a:avLst/>
          </a:prstGeom>
          <a:noFill/>
        </p:spPr>
        <p:txBody>
          <a:bodyPr wrap="square">
            <a:spAutoFit/>
          </a:bodyPr>
          <a:lstStyle/>
          <a:p>
            <a:pPr marL="342900" lvl="0" indent="-342900">
              <a:spcAft>
                <a:spcPts val="800"/>
              </a:spcAft>
              <a:buFont typeface="Wingdings" panose="05000000000000000000" pitchFamily="2" charset="2"/>
              <a:buChar char=""/>
            </a:pPr>
            <a:r>
              <a:rPr lang="en-IN" sz="1200" dirty="0">
                <a:effectLst/>
                <a:latin typeface="Times New Roman" panose="02020603050405020304" pitchFamily="18" charset="0"/>
                <a:ea typeface="Arial" panose="020B0604020202020204" pitchFamily="34" charset="0"/>
              </a:rPr>
              <a:t>It requires a lot of human time and thus is time consuming.</a:t>
            </a:r>
            <a:endParaRPr lang="en-IN" sz="1200" dirty="0">
              <a:effectLst/>
              <a:latin typeface="Arial" panose="020B0604020202020204" pitchFamily="34" charset="0"/>
              <a:ea typeface="Arial" panose="020B0604020202020204" pitchFamily="34" charset="0"/>
            </a:endParaRPr>
          </a:p>
          <a:p>
            <a:pPr marL="342900" lvl="0" indent="-342900">
              <a:spcAft>
                <a:spcPts val="800"/>
              </a:spcAft>
              <a:buFont typeface="Wingdings" panose="05000000000000000000" pitchFamily="2" charset="2"/>
              <a:buChar char=""/>
            </a:pPr>
            <a:r>
              <a:rPr lang="en-IN" sz="1200" dirty="0">
                <a:effectLst/>
                <a:latin typeface="Times New Roman" panose="02020603050405020304" pitchFamily="18" charset="0"/>
                <a:ea typeface="Arial" panose="020B0604020202020204" pitchFamily="34" charset="0"/>
              </a:rPr>
              <a:t>The job of maintaining the records manually is very tedious.</a:t>
            </a:r>
            <a:endParaRPr lang="en-IN" sz="1200" dirty="0">
              <a:effectLst/>
              <a:latin typeface="Arial" panose="020B0604020202020204" pitchFamily="34" charset="0"/>
              <a:ea typeface="Arial" panose="020B0604020202020204" pitchFamily="34" charset="0"/>
            </a:endParaRPr>
          </a:p>
          <a:p>
            <a:pPr marL="342900" lvl="0" indent="-342900">
              <a:spcAft>
                <a:spcPts val="800"/>
              </a:spcAft>
              <a:buFont typeface="Wingdings" panose="05000000000000000000" pitchFamily="2" charset="2"/>
              <a:buChar char=""/>
            </a:pPr>
            <a:r>
              <a:rPr lang="en-IN" sz="1200" dirty="0">
                <a:effectLst/>
                <a:latin typeface="Times New Roman" panose="02020603050405020304" pitchFamily="18" charset="0"/>
                <a:ea typeface="Arial" panose="020B0604020202020204" pitchFamily="34" charset="0"/>
              </a:rPr>
              <a:t>Voluminous data cannot be handled accurately.</a:t>
            </a:r>
            <a:endParaRPr lang="en-IN" sz="1200" dirty="0">
              <a:effectLst/>
              <a:latin typeface="Arial" panose="020B0604020202020204" pitchFamily="34" charset="0"/>
              <a:ea typeface="Arial" panose="020B0604020202020204" pitchFamily="34" charset="0"/>
            </a:endParaRPr>
          </a:p>
          <a:p>
            <a:pPr marL="342900" lvl="0" indent="-342900">
              <a:spcAft>
                <a:spcPts val="800"/>
              </a:spcAft>
              <a:buFont typeface="Wingdings" panose="05000000000000000000" pitchFamily="2" charset="2"/>
              <a:buChar char=""/>
            </a:pPr>
            <a:r>
              <a:rPr lang="en-IN" sz="1200" dirty="0">
                <a:effectLst/>
                <a:latin typeface="Times New Roman" panose="02020603050405020304" pitchFamily="18" charset="0"/>
                <a:ea typeface="Arial" panose="020B0604020202020204" pitchFamily="34" charset="0"/>
              </a:rPr>
              <a:t>We cannot find a record of particular product, company or bill.</a:t>
            </a:r>
            <a:endParaRPr lang="en-IN" sz="1200" dirty="0">
              <a:effectLst/>
              <a:latin typeface="Arial" panose="020B0604020202020204" pitchFamily="34" charset="0"/>
              <a:ea typeface="Arial" panose="020B0604020202020204" pitchFamily="34" charset="0"/>
            </a:endParaRPr>
          </a:p>
          <a:p>
            <a:pPr marL="342900" lvl="0" indent="-342900">
              <a:spcAft>
                <a:spcPts val="800"/>
              </a:spcAft>
              <a:buFont typeface="Wingdings" panose="05000000000000000000" pitchFamily="2" charset="2"/>
              <a:buChar char=""/>
            </a:pPr>
            <a:r>
              <a:rPr lang="en-IN" sz="1200" dirty="0">
                <a:effectLst/>
                <a:latin typeface="Times New Roman" panose="02020603050405020304" pitchFamily="18" charset="0"/>
                <a:ea typeface="Arial" panose="020B0604020202020204" pitchFamily="34" charset="0"/>
              </a:rPr>
              <a:t>Outstanding bills cannot be provided at proper time manually because it requires a lot of time.</a:t>
            </a:r>
            <a:endParaRPr lang="en-IN"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38009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0DE4B09-E86C-E729-2590-D269A5EFA108}"/>
              </a:ext>
            </a:extLst>
          </p:cNvPr>
          <p:cNvSpPr txBox="1"/>
          <p:nvPr/>
        </p:nvSpPr>
        <p:spPr>
          <a:xfrm>
            <a:off x="3273270" y="583928"/>
            <a:ext cx="4588524" cy="400110"/>
          </a:xfrm>
          <a:prstGeom prst="rect">
            <a:avLst/>
          </a:prstGeom>
          <a:noFill/>
        </p:spPr>
        <p:txBody>
          <a:bodyPr wrap="square">
            <a:spAutoFit/>
          </a:bodyPr>
          <a:lstStyle/>
          <a:p>
            <a:pPr algn="ctr"/>
            <a:r>
              <a:rPr lang="en-IN" sz="2000" b="1" dirty="0">
                <a:effectLst/>
                <a:latin typeface="Times New Roman" panose="02020603050405020304" pitchFamily="18" charset="0"/>
                <a:ea typeface="Arial" panose="020B0604020202020204" pitchFamily="34" charset="0"/>
              </a:rPr>
              <a:t>PROPOSED SYSTEM</a:t>
            </a:r>
            <a:endParaRPr lang="en-IN" sz="2000" dirty="0"/>
          </a:p>
        </p:txBody>
      </p:sp>
      <p:sp>
        <p:nvSpPr>
          <p:cNvPr id="12" name="TextBox 11">
            <a:extLst>
              <a:ext uri="{FF2B5EF4-FFF2-40B4-BE49-F238E27FC236}">
                <a16:creationId xmlns:a16="http://schemas.microsoft.com/office/drawing/2014/main" id="{3EAA1C58-2877-4563-D4BC-42E2BBAC8C70}"/>
              </a:ext>
            </a:extLst>
          </p:cNvPr>
          <p:cNvSpPr txBox="1"/>
          <p:nvPr/>
        </p:nvSpPr>
        <p:spPr>
          <a:xfrm>
            <a:off x="1991064" y="1163771"/>
            <a:ext cx="7152936" cy="3395801"/>
          </a:xfrm>
          <a:prstGeom prst="rect">
            <a:avLst/>
          </a:prstGeom>
          <a:noFill/>
        </p:spPr>
        <p:txBody>
          <a:bodyPr wrap="square">
            <a:spAutoFit/>
          </a:bodyPr>
          <a:lstStyle/>
          <a:p>
            <a:pPr indent="228600" algn="just">
              <a:spcAft>
                <a:spcPts val="800"/>
              </a:spcAft>
            </a:pPr>
            <a:r>
              <a:rPr lang="en-IN" sz="1400" dirty="0">
                <a:effectLst/>
                <a:latin typeface="Times New Roman" panose="02020603050405020304" pitchFamily="18" charset="0"/>
                <a:ea typeface="Arial" panose="020B0604020202020204" pitchFamily="34" charset="0"/>
              </a:rPr>
              <a:t>The proposed system can overcome all the limitations of the existing system. The system provides proper security and reduces the manual work. The proposed system tries to eliminate or reduce these difficulties up to some extent. The Minimize manual data entry</a:t>
            </a:r>
            <a:endParaRPr lang="en-IN" sz="1400" dirty="0">
              <a:effectLst/>
              <a:latin typeface="Arial" panose="020B0604020202020204" pitchFamily="34" charset="0"/>
              <a:ea typeface="Arial" panose="020B0604020202020204" pitchFamily="34" charset="0"/>
            </a:endParaRPr>
          </a:p>
          <a:p>
            <a:pPr marL="342900" lvl="0" indent="-342900" algn="just">
              <a:spcAft>
                <a:spcPts val="800"/>
              </a:spcAft>
              <a:buFont typeface="Wingdings" panose="05000000000000000000" pitchFamily="2" charset="2"/>
              <a:buChar char=""/>
            </a:pPr>
            <a:r>
              <a:rPr lang="en-IN" sz="1400" dirty="0">
                <a:effectLst/>
                <a:latin typeface="Times New Roman" panose="02020603050405020304" pitchFamily="18" charset="0"/>
                <a:ea typeface="Arial" panose="020B0604020202020204" pitchFamily="34" charset="0"/>
              </a:rPr>
              <a:t>Better services</a:t>
            </a:r>
            <a:endParaRPr lang="en-IN" sz="1400" dirty="0">
              <a:effectLst/>
              <a:latin typeface="Arial" panose="020B0604020202020204" pitchFamily="34" charset="0"/>
              <a:ea typeface="Arial" panose="020B0604020202020204" pitchFamily="34" charset="0"/>
            </a:endParaRPr>
          </a:p>
          <a:p>
            <a:pPr marL="342900" lvl="0" indent="-342900" algn="just">
              <a:spcAft>
                <a:spcPts val="800"/>
              </a:spcAft>
              <a:buFont typeface="Wingdings" panose="05000000000000000000" pitchFamily="2" charset="2"/>
              <a:buChar char=""/>
            </a:pPr>
            <a:r>
              <a:rPr lang="en-IN" sz="1400" dirty="0">
                <a:effectLst/>
                <a:latin typeface="Times New Roman" panose="02020603050405020304" pitchFamily="18" charset="0"/>
                <a:ea typeface="Arial" panose="020B0604020202020204" pitchFamily="34" charset="0"/>
              </a:rPr>
              <a:t>User friendliness and interactive</a:t>
            </a:r>
            <a:endParaRPr lang="en-IN" sz="1400" dirty="0">
              <a:effectLst/>
              <a:latin typeface="Arial" panose="020B0604020202020204" pitchFamily="34" charset="0"/>
              <a:ea typeface="Arial" panose="020B0604020202020204" pitchFamily="34" charset="0"/>
            </a:endParaRPr>
          </a:p>
          <a:p>
            <a:pPr indent="457200" algn="just">
              <a:spcAft>
                <a:spcPts val="800"/>
              </a:spcAft>
            </a:pPr>
            <a:r>
              <a:rPr lang="en-IN" sz="1400" dirty="0">
                <a:effectLst/>
                <a:latin typeface="Times New Roman" panose="02020603050405020304" pitchFamily="18" charset="0"/>
                <a:ea typeface="Arial" panose="020B0604020202020204" pitchFamily="34" charset="0"/>
              </a:rPr>
              <a:t>Minimum time required proposed system will help the user to reduce the work load and mental conflict. The proposed system helps the user to work user to work user friendly and he can easily do his jobs without time lagging. It has got following features.</a:t>
            </a:r>
            <a:endParaRPr lang="en-IN" sz="1400" dirty="0">
              <a:effectLst/>
              <a:latin typeface="Arial" panose="020B0604020202020204" pitchFamily="34" charset="0"/>
              <a:ea typeface="Arial" panose="020B0604020202020204" pitchFamily="34" charset="0"/>
            </a:endParaRPr>
          </a:p>
          <a:p>
            <a:pPr marL="342900" lvl="0" indent="-342900" algn="just">
              <a:spcAft>
                <a:spcPts val="800"/>
              </a:spcAft>
              <a:buFont typeface="Wingdings" panose="05000000000000000000" pitchFamily="2" charset="2"/>
              <a:buChar char=""/>
            </a:pPr>
            <a:r>
              <a:rPr lang="en-IN" sz="1400" dirty="0">
                <a:effectLst/>
                <a:latin typeface="Times New Roman" panose="02020603050405020304" pitchFamily="18" charset="0"/>
                <a:ea typeface="Arial" panose="020B0604020202020204" pitchFamily="34" charset="0"/>
              </a:rPr>
              <a:t>Ensure data accuracy</a:t>
            </a:r>
            <a:endParaRPr lang="en-IN" sz="1400" dirty="0">
              <a:effectLst/>
              <a:latin typeface="Arial" panose="020B0604020202020204" pitchFamily="34" charset="0"/>
              <a:ea typeface="Arial" panose="020B0604020202020204" pitchFamily="34" charset="0"/>
            </a:endParaRPr>
          </a:p>
          <a:p>
            <a:pPr marL="342900" lvl="0" indent="-342900" algn="just">
              <a:spcAft>
                <a:spcPts val="800"/>
              </a:spcAft>
              <a:buFont typeface="Wingdings" panose="05000000000000000000" pitchFamily="2" charset="2"/>
              <a:buChar char=""/>
            </a:pPr>
            <a:r>
              <a:rPr lang="en-IN" sz="1400" dirty="0">
                <a:effectLst/>
                <a:latin typeface="Times New Roman" panose="02020603050405020304" pitchFamily="18" charset="0"/>
                <a:ea typeface="Arial" panose="020B0604020202020204" pitchFamily="34" charset="0"/>
              </a:rPr>
              <a:t>Secure data accuracy</a:t>
            </a:r>
            <a:endParaRPr lang="en-IN" sz="1400" dirty="0">
              <a:effectLst/>
              <a:latin typeface="Arial" panose="020B0604020202020204" pitchFamily="34" charset="0"/>
              <a:ea typeface="Arial" panose="020B0604020202020204" pitchFamily="34" charset="0"/>
            </a:endParaRPr>
          </a:p>
          <a:p>
            <a:pPr marL="342900" lvl="0" indent="-342900" algn="just">
              <a:spcAft>
                <a:spcPts val="800"/>
              </a:spcAft>
              <a:buFont typeface="Wingdings" panose="05000000000000000000" pitchFamily="2" charset="2"/>
              <a:buChar char=""/>
            </a:pPr>
            <a:r>
              <a:rPr lang="en-IN" sz="1400" dirty="0">
                <a:effectLst/>
                <a:latin typeface="Times New Roman" panose="02020603050405020304" pitchFamily="18" charset="0"/>
                <a:ea typeface="Arial" panose="020B0604020202020204" pitchFamily="34" charset="0"/>
              </a:rPr>
              <a:t>Proper control of the higher officials</a:t>
            </a:r>
            <a:endParaRPr lang="en-IN" sz="1400" dirty="0">
              <a:effectLst/>
              <a:latin typeface="Arial" panose="020B0604020202020204" pitchFamily="34" charset="0"/>
              <a:ea typeface="Arial" panose="020B0604020202020204" pitchFamily="34" charset="0"/>
            </a:endParaRPr>
          </a:p>
          <a:p>
            <a:pPr marL="342900" lvl="0" indent="-342900" algn="just">
              <a:spcAft>
                <a:spcPts val="800"/>
              </a:spcAft>
              <a:buFont typeface="Wingdings" panose="05000000000000000000" pitchFamily="2" charset="2"/>
              <a:buChar char=""/>
            </a:pPr>
            <a:r>
              <a:rPr lang="en-IN" sz="1400" dirty="0">
                <a:effectLst/>
                <a:latin typeface="Times New Roman" panose="02020603050405020304" pitchFamily="18" charset="0"/>
                <a:ea typeface="Arial" panose="020B0604020202020204" pitchFamily="34" charset="0"/>
              </a:rPr>
              <a:t>Minimum time needed for the various processing</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7208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1429</Words>
  <Application>Microsoft Office PowerPoint</Application>
  <PresentationFormat>On-screen Show (16:9)</PresentationFormat>
  <Paragraphs>122</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Agency FB</vt:lpstr>
      <vt:lpstr>Algerian</vt:lpstr>
      <vt:lpstr>Arial</vt:lpstr>
      <vt:lpstr>Calibri</vt:lpstr>
      <vt:lpstr>Lucida Calligraphy</vt:lpstr>
      <vt:lpstr>Times New Roman</vt:lpstr>
      <vt:lpstr>Wingdings</vt:lpstr>
      <vt:lpstr>Office Theme</vt:lpstr>
      <vt:lpstr>“ONLINE MEDICAL STORE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2022-06-05T14:31:36Z</dcterms:modified>
</cp:coreProperties>
</file>