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8" r:id="rId3"/>
    <p:sldId id="257" r:id="rId4"/>
    <p:sldId id="323" r:id="rId5"/>
    <p:sldId id="324" r:id="rId6"/>
    <p:sldId id="325" r:id="rId7"/>
    <p:sldId id="260" r:id="rId8"/>
    <p:sldId id="262" r:id="rId9"/>
    <p:sldId id="322" r:id="rId10"/>
    <p:sldId id="320" r:id="rId11"/>
    <p:sldId id="326" r:id="rId12"/>
    <p:sldId id="327" r:id="rId13"/>
    <p:sldId id="264" r:id="rId14"/>
    <p:sldId id="265" r:id="rId15"/>
    <p:sldId id="328" r:id="rId16"/>
    <p:sldId id="330" r:id="rId17"/>
    <p:sldId id="331" r:id="rId18"/>
    <p:sldId id="332" r:id="rId19"/>
    <p:sldId id="333" r:id="rId20"/>
    <p:sldId id="261" r:id="rId21"/>
    <p:sldId id="267" r:id="rId22"/>
    <p:sldId id="268" r:id="rId23"/>
    <p:sldId id="334" r:id="rId24"/>
    <p:sldId id="287" r:id="rId25"/>
    <p:sldId id="335" r:id="rId26"/>
    <p:sldId id="336" r:id="rId27"/>
    <p:sldId id="269" r:id="rId28"/>
    <p:sldId id="353" r:id="rId29"/>
    <p:sldId id="337" r:id="rId30"/>
    <p:sldId id="338" r:id="rId31"/>
    <p:sldId id="295" r:id="rId32"/>
    <p:sldId id="339" r:id="rId33"/>
    <p:sldId id="270" r:id="rId34"/>
    <p:sldId id="271" r:id="rId35"/>
    <p:sldId id="272" r:id="rId36"/>
    <p:sldId id="276" r:id="rId37"/>
    <p:sldId id="277" r:id="rId38"/>
    <p:sldId id="279" r:id="rId39"/>
    <p:sldId id="286" r:id="rId40"/>
    <p:sldId id="281" r:id="rId41"/>
    <p:sldId id="273" r:id="rId42"/>
    <p:sldId id="278" r:id="rId43"/>
    <p:sldId id="340" r:id="rId44"/>
    <p:sldId id="341" r:id="rId45"/>
    <p:sldId id="342" r:id="rId46"/>
    <p:sldId id="343" r:id="rId47"/>
    <p:sldId id="344" r:id="rId48"/>
    <p:sldId id="345" r:id="rId49"/>
    <p:sldId id="352" r:id="rId50"/>
    <p:sldId id="296" r:id="rId51"/>
    <p:sldId id="274" r:id="rId52"/>
    <p:sldId id="275" r:id="rId53"/>
    <p:sldId id="346" r:id="rId54"/>
    <p:sldId id="288" r:id="rId55"/>
    <p:sldId id="289" r:id="rId56"/>
    <p:sldId id="294" r:id="rId57"/>
    <p:sldId id="321" r:id="rId58"/>
    <p:sldId id="290" r:id="rId59"/>
    <p:sldId id="301" r:id="rId60"/>
    <p:sldId id="319" r:id="rId61"/>
    <p:sldId id="347" r:id="rId62"/>
    <p:sldId id="348" r:id="rId63"/>
    <p:sldId id="312" r:id="rId64"/>
    <p:sldId id="313" r:id="rId65"/>
    <p:sldId id="308" r:id="rId66"/>
    <p:sldId id="299" r:id="rId67"/>
    <p:sldId id="302" r:id="rId68"/>
    <p:sldId id="303" r:id="rId69"/>
    <p:sldId id="309" r:id="rId70"/>
    <p:sldId id="315" r:id="rId71"/>
    <p:sldId id="305" r:id="rId72"/>
    <p:sldId id="310" r:id="rId73"/>
    <p:sldId id="316" r:id="rId74"/>
    <p:sldId id="317" r:id="rId75"/>
    <p:sldId id="306" r:id="rId76"/>
    <p:sldId id="349" r:id="rId77"/>
    <p:sldId id="350" r:id="rId78"/>
    <p:sldId id="314" r:id="rId79"/>
    <p:sldId id="318" r:id="rId8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511828"/>
          </a:xfrm>
          <a:prstGeom prst="rect">
            <a:avLst/>
          </a:prstGeom>
        </p:spPr>
        <p:txBody>
          <a:bodyPr vert="horz" lIns="97566" tIns="48783" rIns="97566" bIns="4878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485" y="0"/>
            <a:ext cx="3078383" cy="511828"/>
          </a:xfrm>
          <a:prstGeom prst="rect">
            <a:avLst/>
          </a:prstGeom>
        </p:spPr>
        <p:txBody>
          <a:bodyPr vert="horz" lIns="97566" tIns="48783" rIns="97566" bIns="48783" rtlCol="0"/>
          <a:lstStyle>
            <a:lvl1pPr algn="r">
              <a:defRPr sz="1300"/>
            </a:lvl1pPr>
          </a:lstStyle>
          <a:p>
            <a:fld id="{18ADF241-8F87-42D9-95E8-B55F435A2506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439"/>
            <a:ext cx="3078383" cy="511828"/>
          </a:xfrm>
          <a:prstGeom prst="rect">
            <a:avLst/>
          </a:prstGeom>
        </p:spPr>
        <p:txBody>
          <a:bodyPr vert="horz" lIns="97566" tIns="48783" rIns="97566" bIns="4878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485" y="9719439"/>
            <a:ext cx="3078383" cy="511828"/>
          </a:xfrm>
          <a:prstGeom prst="rect">
            <a:avLst/>
          </a:prstGeom>
        </p:spPr>
        <p:txBody>
          <a:bodyPr vert="horz" lIns="97566" tIns="48783" rIns="97566" bIns="48783" rtlCol="0" anchor="b"/>
          <a:lstStyle>
            <a:lvl1pPr algn="r">
              <a:defRPr sz="1300"/>
            </a:lvl1pPr>
          </a:lstStyle>
          <a:p>
            <a:fld id="{F832F72F-4737-4B45-9A26-7CC7F54F8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lIns="99050" tIns="49525" rIns="99050" bIns="4952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lIns="99050" tIns="49525" rIns="99050" bIns="49525" rtlCol="0"/>
          <a:lstStyle>
            <a:lvl1pPr algn="r">
              <a:defRPr sz="1300"/>
            </a:lvl1pPr>
          </a:lstStyle>
          <a:p>
            <a:fld id="{F2C8DC9B-C651-44BA-BB11-8D8C4D45745D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0" tIns="49525" rIns="99050" bIns="495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2"/>
          </a:xfrm>
          <a:prstGeom prst="rect">
            <a:avLst/>
          </a:prstGeom>
        </p:spPr>
        <p:txBody>
          <a:bodyPr vert="horz" lIns="99050" tIns="49525" rIns="99050" bIns="495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7"/>
            <a:ext cx="3077739" cy="511652"/>
          </a:xfrm>
          <a:prstGeom prst="rect">
            <a:avLst/>
          </a:prstGeom>
        </p:spPr>
        <p:txBody>
          <a:bodyPr vert="horz" lIns="99050" tIns="49525" rIns="99050" bIns="4952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19597"/>
            <a:ext cx="3077739" cy="511652"/>
          </a:xfrm>
          <a:prstGeom prst="rect">
            <a:avLst/>
          </a:prstGeom>
        </p:spPr>
        <p:txBody>
          <a:bodyPr vert="horz" lIns="99050" tIns="49525" rIns="99050" bIns="49525" rtlCol="0" anchor="b"/>
          <a:lstStyle>
            <a:lvl1pPr algn="r">
              <a:defRPr sz="1300"/>
            </a:lvl1pPr>
          </a:lstStyle>
          <a:p>
            <a:fld id="{0767EDA4-7486-438C-84BC-B86CFCA63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7EDA4-7486-438C-84BC-B86CFCA63C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76597-9732-46DA-BA55-A4EBECB98EBA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8AE5C-9EAF-40F5-A167-88CDD00761D2}" type="slidenum">
              <a:rPr lang="ko-KR" altLang="en-US"/>
              <a:pPr/>
              <a:t>38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IS- Interim Standard</a:t>
            </a:r>
          </a:p>
          <a:p>
            <a:r>
              <a:rPr lang="en-US" altLang="ko-KR" dirty="0" smtClean="0">
                <a:ea typeface="굴림" charset="-127"/>
              </a:rPr>
              <a:t>PTT</a:t>
            </a:r>
            <a:r>
              <a:rPr lang="en-US" altLang="ko-KR" baseline="0" dirty="0" smtClean="0">
                <a:ea typeface="굴림" charset="-127"/>
              </a:rPr>
              <a:t> – Push to Talk</a:t>
            </a:r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751DA-983E-4980-BEF3-BB418B34EBE0}" type="slidenum">
              <a:rPr lang="ko-KR" altLang="en-US"/>
              <a:pPr/>
              <a:t>39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DCS – Digital Cellular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7EDA4-7486-438C-84BC-B86CFCA63C6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6F83-7555-4194-880C-B5666D5F81B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9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576-9E9D-47D8-AD59-1FB8237F9627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C5AF-34FD-4098-A167-B234FF63F9B3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BA82-E860-45A5-9216-33B6240C50AB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65088"/>
            <a:ext cx="8724900" cy="62071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364163"/>
          </a:xfrm>
        </p:spPr>
        <p:txBody>
          <a:bodyPr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/>
            </a:lvl4pPr>
            <a:lvl5pPr algn="just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1448-4DD2-4224-A126-11E80A35B9A4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C783-644A-457F-AD59-E06DCFF592B0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8500-E0AD-4343-B4D7-C0BF68813AF4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E82D-08BB-4745-85DF-519B998DE5BD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8B71-923F-4D04-97F3-71908E0B6B0A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E1E4-BAE5-4C13-B3AF-DCE48DC7EF43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80D0-13E4-41A7-BFF8-0B35FA1DB172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DF1D0-ACBA-42C7-8AA5-69C2DE39F39C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2823-8908-41A6-B95A-2873AD4FC112}" type="datetime1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9CE4-D396-46EE-8C32-CF86EAA11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nal" TargetMode="External"/><Relationship Id="rId2" Type="http://schemas.openxmlformats.org/officeDocument/2006/relationships/hyperlink" Target="https://en.wikipedia.org/wiki/Distor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ymbol_(data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?rm=show_details&amp;modell=1380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abouttelecom.blogspot.com/2012/06/difference-between-fdma-cdma-and-tdma.html" TargetMode="External"/><Relationship Id="rId2" Type="http://schemas.openxmlformats.org/officeDocument/2006/relationships/hyperlink" Target="http://www.cs.wustl.edu/~jain/cis788-97/ftp/satellite_net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Maiandra GD" pitchFamily="34" charset="0"/>
              </a:rPr>
              <a:t>Chapter Three</a:t>
            </a:r>
            <a:endParaRPr lang="en-US" b="1" dirty="0">
              <a:latin typeface="Maiandra G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Maiandra GD" pitchFamily="34" charset="0"/>
              </a:rPr>
              <a:t>Cellular Networks and Satellite Communication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04800"/>
            <a:ext cx="85915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Basics of Cellular Networks 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829300"/>
          </a:xfrm>
        </p:spPr>
        <p:txBody>
          <a:bodyPr>
            <a:normAutofit/>
          </a:bodyPr>
          <a:lstStyle/>
          <a:p>
            <a:pPr algn="l">
              <a:lnSpc>
                <a:spcPct val="112000"/>
              </a:lnSpc>
            </a:pP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Increasing Capacity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as more customers use the system, traffic may build up so that there are not enough frequency bands assigned to a cell to handle its calls.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 number of approaches have been used to cope with this situation, including the following:</a:t>
            </a:r>
          </a:p>
          <a:p>
            <a:pPr lvl="2" algn="l"/>
            <a:r>
              <a:rPr lang="en-US" sz="24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Adding new channels - </a:t>
            </a:r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growth and expansion can be managed in an orderly fashion by adding new channels.</a:t>
            </a:r>
          </a:p>
          <a:p>
            <a:pPr lvl="2" algn="l"/>
            <a:r>
              <a:rPr lang="en-US" sz="24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Frequency borrowing - </a:t>
            </a:r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frequencies are taken from adjacent cells by congested cells.</a:t>
            </a:r>
          </a:p>
          <a:p>
            <a:pPr lvl="3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frequencies can also be assigned to cells dynamically.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Basics of Cellular Networks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791200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Cell splitting -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Cells in areas of high usage can be split into smaller cells.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Generally, the original cells are about 6.5 to 13 km in size.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smaller cells can themselves be split; however, 1.5-km cells are close to the practical minimum size as a general solution</a:t>
            </a:r>
          </a:p>
          <a:p>
            <a:pPr lvl="1" algn="l"/>
            <a:r>
              <a:rPr lang="en-US" b="1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Handoff</a:t>
            </a:r>
            <a:r>
              <a:rPr lang="en-US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–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transferring of the call from one base transceiver to another</a:t>
            </a:r>
          </a:p>
          <a:p>
            <a:pPr lvl="2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As the cells get smaller, these handoffs become much more frequent.</a:t>
            </a:r>
          </a:p>
          <a:p>
            <a:pPr algn="l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Cell sectoring -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 cell is divided into a number of wedge-shaped sectors, each with its own set of channels, typically 3 or 6 sectors per cell.</a:t>
            </a:r>
            <a:endParaRPr lang="en-US" b="1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algn="l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Microcells –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antennas move to buildings, hills, and lamp posts</a:t>
            </a:r>
            <a:endParaRPr lang="en-US" b="1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Microcells are useful in city streets in congested areas, along highways, and inside large public buildings.</a:t>
            </a:r>
            <a:endParaRPr lang="en-US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0641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Maiandra GD" pitchFamily="34" charset="0"/>
                <a:cs typeface="Arial" pitchFamily="34" charset="0"/>
              </a:rPr>
              <a:t>Cellular System Overview</a:t>
            </a:r>
          </a:p>
        </p:txBody>
      </p:sp>
      <p:pic>
        <p:nvPicPr>
          <p:cNvPr id="312326" name="Picture 10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Operation of Cellular Systems</a:t>
            </a:r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590550"/>
            <a:ext cx="8705850" cy="6038850"/>
          </a:xfrm>
        </p:spPr>
        <p:txBody>
          <a:bodyPr>
            <a:normAutofit/>
          </a:bodyPr>
          <a:lstStyle/>
          <a:p>
            <a:pPr algn="l">
              <a:lnSpc>
                <a:spcPct val="112000"/>
              </a:lnSpc>
            </a:pPr>
            <a:r>
              <a:rPr lang="en-US" sz="2600" b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Base Station (BS) </a:t>
            </a:r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– includes an antenna, a controller, 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and </a:t>
            </a:r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 number of 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transceivers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controller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is used to handle the call process between the mobile unit and the rest of the network.</a:t>
            </a:r>
            <a:endParaRPr lang="en-US" sz="26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Each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BS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is connected to a mobile telecommunications switching office (MTSO), with one MTSO serving multiple BSs.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MTSO 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connects calls between mobile units.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is also connected to the public telephone or telecommunications network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can make a connection between a fixed subscriber to the public network and a mobile subscriber to the cellular network.</a:t>
            </a:r>
          </a:p>
          <a:p>
            <a:pPr lvl="1" algn="just">
              <a:lnSpc>
                <a:spcPct val="112000"/>
              </a:lnSpc>
            </a:pP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Operation of Cellular Systems</a:t>
            </a:r>
            <a:r>
              <a:rPr lang="en-US" sz="3600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MTSO 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assigns the voice channel to each call, 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performs handoffs and 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monitors the call for billing information.</a:t>
            </a:r>
          </a:p>
          <a:p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Two types of channels available between mobile unit and BS</a:t>
            </a:r>
          </a:p>
          <a:p>
            <a:pPr lvl="1">
              <a:lnSpc>
                <a:spcPct val="112000"/>
              </a:lnSpc>
            </a:pPr>
            <a:r>
              <a:rPr lang="en-US" sz="26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Control channels </a:t>
            </a: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– used to exchange information having to do with setting up and maintaining calls and </a:t>
            </a:r>
          </a:p>
          <a:p>
            <a:pPr lvl="2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with establishing a relationship between a mobile unit and the nearest BS</a:t>
            </a:r>
          </a:p>
          <a:p>
            <a:pPr lvl="1">
              <a:lnSpc>
                <a:spcPct val="112000"/>
              </a:lnSpc>
            </a:pPr>
            <a:r>
              <a:rPr lang="en-US" sz="26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Traffic channels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– carry voice or data connection between users</a:t>
            </a:r>
          </a:p>
          <a:p>
            <a:pPr>
              <a:lnSpc>
                <a:spcPct val="112000"/>
              </a:lnSpc>
            </a:pP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Forward channel – from BS to the mobile unit</a:t>
            </a:r>
          </a:p>
          <a:p>
            <a:pPr>
              <a:lnSpc>
                <a:spcPct val="112000"/>
              </a:lnSpc>
            </a:pP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Reverse channel – from the mobile unit to the BS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Operation of Cellular Systems</a:t>
            </a:r>
            <a:r>
              <a:rPr lang="en-US" sz="3600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829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steps in a typical call between two mobile users within an area controlled by a single MTSO: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Mobile unit initialization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When the mobile unit is turned on, it scans and selects the strongest setup control channel used for this system</a:t>
            </a:r>
          </a:p>
          <a:p>
            <a:pPr lvl="2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Cells with different frequency bands repetitively broadcast on different setup channels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receiver selects the strongest setup channel and monitors that channel.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mobile unit has automatically selected the BS antenna of the cell within which it will operate.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Then a handshake takes place between the mobile unit and the MTSO controlling this cell, through the BS in this cell.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handshake is used to identify the user and register its location.</a:t>
            </a:r>
            <a:endParaRPr lang="en-US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Operation of Cellular Systems</a:t>
            </a:r>
            <a:r>
              <a:rPr lang="en-US" sz="3600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829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Mobile-originated call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A mobile unit originates a call by sending the number of the called unit on the preselected setup channel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receiver at the mobile unit first checks that the setup channel is idle by examining information in the forward (from the BS) channel.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When an idle is detected, the mobile unit may transmit on the corresponding reverse (to BS) channel.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BS sends the request to the MTSO.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Paging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MTSO then attempts to complete the connection to the called unit.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MTSO sends a paging message to certain BSs depending on the called mobile unit number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Each BS transmits the paging signal on its own assigned setup channel.</a:t>
            </a:r>
            <a:endParaRPr lang="en-US" dirty="0">
              <a:solidFill>
                <a:srgbClr val="7030A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Maiandra GD" pitchFamily="34" charset="0"/>
              </a:rPr>
              <a:t>Operation of Cellular Systems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60960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Maiandra GD" pitchFamily="34" charset="0"/>
              </a:rPr>
              <a:t>Call accepted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called mobile unit recognizes its number on the setup channel being monitored and responds to that BS, which sends the response to the MTSO.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MTSO sets up a circuit between the calling and called BSs.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MTSO selects an available traffic channel within each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BS's cell and notifies each BS, which in turn notifies its mobile unit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two mobile units tune to their respective assigned channels.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Maiandra GD" pitchFamily="34" charset="0"/>
              </a:rPr>
              <a:t>Ongoing call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While the connection is maintained, the two mobile units exchange voice or data signals, going through their respective BSs and the MTSO</a:t>
            </a:r>
            <a:endParaRPr lang="en-US" b="1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Maiandra GD" pitchFamily="34" charset="0"/>
              </a:rPr>
              <a:t>Operation of Cellular Systems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600" b="1" dirty="0" smtClean="0">
                <a:solidFill>
                  <a:srgbClr val="FF0000"/>
                </a:solidFill>
                <a:latin typeface="Maiandra GD" pitchFamily="34" charset="0"/>
              </a:rPr>
              <a:t>Handoff </a:t>
            </a:r>
          </a:p>
          <a:p>
            <a:pPr lvl="2" algn="l"/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</a:rPr>
              <a:t>If a mobile unit moves out of range of one cell and into the range of another during a connection, the traffic channel has to change to one assigned to the 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</a:rPr>
              <a:t>BS in the new cell</a:t>
            </a:r>
          </a:p>
          <a:p>
            <a:pPr lvl="2" algn="l"/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</a:rPr>
              <a:t>The system makes this change without either interrupting the call or alerting the user.</a:t>
            </a:r>
            <a:endParaRPr lang="en-US" sz="2600" dirty="0">
              <a:solidFill>
                <a:srgbClr val="7030A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Basics </a:t>
            </a:r>
            <a:r>
              <a:rPr lang="en-US" dirty="0">
                <a:solidFill>
                  <a:srgbClr val="FF0000"/>
                </a:solidFill>
              </a:rPr>
              <a:t>of Cellular Networks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Generation of Cellular </a:t>
            </a:r>
            <a:r>
              <a:rPr lang="en-US" dirty="0" smtClean="0"/>
              <a:t>Networks</a:t>
            </a:r>
            <a:endParaRPr lang="en-US" b="1" dirty="0"/>
          </a:p>
          <a:p>
            <a:r>
              <a:rPr lang="en-US" dirty="0"/>
              <a:t>Basics of Satellite Communication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</a:rPr>
              <a:t>Operation of Cellular Systems</a:t>
            </a:r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731838"/>
            <a:ext cx="4040188" cy="639762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Initialization</a:t>
            </a:r>
            <a:r>
              <a:rPr lang="en-US" sz="2800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2600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655638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Request</a:t>
            </a:r>
            <a:r>
              <a:rPr lang="en-US" sz="2800" dirty="0" smtClean="0">
                <a:latin typeface="Maiandra GD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for Connection </a:t>
            </a:r>
            <a:endParaRPr lang="en-US" sz="28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7895"/>
          <a:stretch>
            <a:fillRect/>
          </a:stretch>
        </p:blipFill>
        <p:spPr bwMode="auto">
          <a:xfrm>
            <a:off x="400050" y="1562100"/>
            <a:ext cx="41910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b="10000"/>
          <a:stretch>
            <a:fillRect/>
          </a:stretch>
        </p:blipFill>
        <p:spPr bwMode="auto">
          <a:xfrm>
            <a:off x="4572000" y="1406524"/>
            <a:ext cx="41910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</a:rPr>
              <a:t>Operation of Cellular Systems</a:t>
            </a:r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808038"/>
            <a:ext cx="4040188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Paging</a:t>
            </a:r>
            <a:r>
              <a:rPr lang="en-US" sz="2800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2800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884238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Call accepted </a:t>
            </a:r>
            <a:endParaRPr lang="en-US" sz="28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11882"/>
          <a:stretch>
            <a:fillRect/>
          </a:stretch>
        </p:blipFill>
        <p:spPr bwMode="auto">
          <a:xfrm>
            <a:off x="228600" y="1676400"/>
            <a:ext cx="403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b="12027"/>
          <a:stretch>
            <a:fillRect/>
          </a:stretch>
        </p:blipFill>
        <p:spPr bwMode="auto">
          <a:xfrm>
            <a:off x="4572000" y="1676400"/>
            <a:ext cx="411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5254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</a:rPr>
              <a:t>Operation of Cellular Systems</a:t>
            </a:r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Ongoing call</a:t>
            </a:r>
            <a:endParaRPr lang="en-US" sz="28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Handoff </a:t>
            </a:r>
            <a:endParaRPr lang="en-US" sz="28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8683"/>
          <a:stretch>
            <a:fillRect/>
          </a:stretch>
        </p:blipFill>
        <p:spPr bwMode="auto">
          <a:xfrm>
            <a:off x="457200" y="2000250"/>
            <a:ext cx="3829050" cy="309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b="8205"/>
          <a:stretch>
            <a:fillRect/>
          </a:stretch>
        </p:blipFill>
        <p:spPr bwMode="auto">
          <a:xfrm>
            <a:off x="4686300" y="1771650"/>
            <a:ext cx="3695700" cy="331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Operation of Cellular Systems</a:t>
            </a:r>
            <a:r>
              <a:rPr lang="en-US" sz="3600" dirty="0" smtClean="0">
                <a:latin typeface="Maiandra GD" pitchFamily="34" charset="0"/>
                <a:cs typeface="Arial" pitchFamily="34" charset="0"/>
              </a:rPr>
              <a:t>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" y="571500"/>
            <a:ext cx="8763000" cy="60579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altLang="ko-KR" sz="32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Issues Vital  to cellular networks</a:t>
            </a:r>
          </a:p>
          <a:p>
            <a:pPr lvl="1">
              <a:buFontTx/>
              <a:buChar char="•"/>
            </a:pPr>
            <a:r>
              <a:rPr lang="en-US" altLang="ko-KR" sz="30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Frequency allocation</a:t>
            </a:r>
          </a:p>
          <a:p>
            <a:pPr lvl="2">
              <a:buFontTx/>
              <a:buChar char="•"/>
            </a:pPr>
            <a:r>
              <a:rPr lang="en-US" altLang="ko-KR" sz="26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Licensed- are reliable and offer better performance than unlicensed frequency bands which are low cost and easy to deploy but interference is common </a:t>
            </a:r>
            <a:endParaRPr lang="en-US" altLang="ko-KR" sz="2600" dirty="0">
              <a:solidFill>
                <a:srgbClr val="FF0000"/>
              </a:solidFill>
              <a:latin typeface="Maiandra GD" pitchFamily="34" charset="0"/>
              <a:ea typeface="굴림" charset="-127"/>
              <a:cs typeface="Arial" pitchFamily="34" charset="0"/>
            </a:endParaRPr>
          </a:p>
          <a:p>
            <a:pPr lvl="2">
              <a:buFontTx/>
              <a:buChar char="•"/>
            </a:pPr>
            <a:r>
              <a:rPr lang="en-US" altLang="ko-KR" sz="2600" dirty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Many providers  </a:t>
            </a:r>
          </a:p>
          <a:p>
            <a:pPr lvl="1">
              <a:buFontTx/>
              <a:buChar char="•"/>
            </a:pPr>
            <a:r>
              <a:rPr lang="en-US" altLang="ko-KR" sz="30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Multiple Access</a:t>
            </a:r>
          </a:p>
          <a:p>
            <a:pPr lvl="2">
              <a:buFontTx/>
              <a:buChar char="•"/>
            </a:pPr>
            <a:r>
              <a:rPr lang="en-US" altLang="ko-KR" sz="2600" dirty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Many users </a:t>
            </a:r>
          </a:p>
          <a:p>
            <a:pPr lvl="2">
              <a:buFontTx/>
              <a:buChar char="•"/>
            </a:pPr>
            <a:r>
              <a:rPr lang="en-US" altLang="ko-KR" sz="2600" dirty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Wide area of coverage</a:t>
            </a:r>
          </a:p>
          <a:p>
            <a:pPr lvl="2">
              <a:buFontTx/>
              <a:buChar char="•"/>
            </a:pPr>
            <a:r>
              <a:rPr lang="en-US" altLang="ko-KR" sz="2600" dirty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Traffic management</a:t>
            </a:r>
            <a:r>
              <a:rPr lang="en-US" altLang="ko-KR" sz="3000" dirty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sz="30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Location management </a:t>
            </a:r>
          </a:p>
          <a:p>
            <a:pPr lvl="2">
              <a:buFontTx/>
              <a:buChar char="•"/>
            </a:pPr>
            <a:r>
              <a:rPr lang="en-US" altLang="ko-KR" sz="2800" dirty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High mobility (in cars, trains) </a:t>
            </a:r>
          </a:p>
          <a:p>
            <a:pPr lvl="2">
              <a:buFontTx/>
              <a:buChar char="•"/>
            </a:pPr>
            <a:r>
              <a:rPr lang="en-US" altLang="ko-KR" sz="2800" dirty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Multiple suppliers</a:t>
            </a:r>
          </a:p>
          <a:p>
            <a:pPr lvl="2">
              <a:buFontTx/>
              <a:buChar char="•"/>
            </a:pPr>
            <a:r>
              <a:rPr lang="en-US" altLang="ko-KR" sz="2800" dirty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Handoff management, roaming</a:t>
            </a:r>
            <a:r>
              <a:rPr lang="en-US" altLang="ko-KR" sz="2800" dirty="0">
                <a:latin typeface="Maiandra GD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28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3350" y="76200"/>
            <a:ext cx="8934450" cy="6629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Handoff</a:t>
            </a: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- </a:t>
            </a:r>
            <a:r>
              <a:rPr lang="en-US" sz="20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Is the procedure for changing the assignment of a mobile unit from one BS to another as the mobile unit moves from one cell to another.</a:t>
            </a:r>
          </a:p>
          <a:p>
            <a:pPr lvl="1" algn="l">
              <a:spcBef>
                <a:spcPts val="0"/>
              </a:spcBef>
            </a:pPr>
            <a:r>
              <a:rPr lang="en-US" sz="20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Guard channel </a:t>
            </a:r>
            <a:r>
              <a:rPr lang="en-US" sz="20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– offers a means of improving the probability of a successful handoff by reserving a certain number of channels allocated exclusively for hand off request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Usually given higher priority than initial call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Selecting the threshold signal level is vital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Too small – lost connection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Too large -  unnecessary handoffs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6172199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47650"/>
            <a:ext cx="8724900" cy="640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performance metrics used to make the handoff decision.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Cell blocking –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probability of a new call being blocked, due to heavy load on the BS traffic capacity.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mobile unit is handed off to a neighboring cell based not on signal quality but on traffic capacity.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Call dropping  -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probability that, due to a handoff, a call is terminated.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Call completion -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probability that an admitted call is not dropped before it terminates.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Probability of unsuccessful handoff -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probability that a handoff is executed while the reception conditions are inadequate.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Handoff blocking -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probability that a handoff cannot be successfully completed.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3400"/>
            <a:ext cx="8724900" cy="5592763"/>
          </a:xfrm>
        </p:spPr>
        <p:txBody>
          <a:bodyPr>
            <a:normAutofit/>
          </a:bodyPr>
          <a:lstStyle/>
          <a:p>
            <a:pPr lvl="1"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Handoff probability -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probability that a handoff occurs before call termination.</a:t>
            </a:r>
          </a:p>
          <a:p>
            <a:pPr lvl="1"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Rate of handoff -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number of handoffs per unit time.</a:t>
            </a:r>
          </a:p>
          <a:p>
            <a:pPr lvl="1" algn="l"/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Interruption duration: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duration of time during a handoff in which a</a:t>
            </a:r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mobile unit is not connected to either base station.</a:t>
            </a:r>
          </a:p>
          <a:p>
            <a:pPr lvl="1" algn="l"/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Handoff delay: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distance the mobile unit moves from the point at which</a:t>
            </a:r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handoff should occur to the point at which it does occur.</a:t>
            </a:r>
            <a:endParaRPr lang="en-US" sz="28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</a:rPr>
              <a:t>Multiple Access Methods</a:t>
            </a:r>
            <a:endParaRPr lang="en-US" sz="3600" b="1" dirty="0">
              <a:latin typeface="Maiandra G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846137"/>
            <a:ext cx="8724900" cy="563086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Is the technique that lets multiple mobile users to share the allotted spectrum in the most effective manner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Since spectrum is limited , the sharing is necessary to improve the overall capacity of the geographical area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This is carried out by permitting the available bandwidth to be used simultaneously by different users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In computer networks, the multiple access method permits various terminals to connect to the same multipoint transmission medium to transmit over it and share its capacity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Depending the channel type, specific multiple access techniques can be used for communication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FDMA, TDMA and CDMA are the most common </a:t>
            </a:r>
          </a:p>
          <a:p>
            <a:pPr algn="l"/>
            <a:endParaRPr lang="en-US" sz="2400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algn="l"/>
            <a:endParaRPr lang="en-US" sz="2400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algn="l"/>
            <a:endParaRPr lang="en-US" sz="2400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algn="l"/>
            <a:endParaRPr lang="en-US" sz="2400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</a:rPr>
              <a:t>Multiple Access Methods</a:t>
            </a:r>
            <a:endParaRPr lang="en-US" sz="3600" b="1" dirty="0">
              <a:latin typeface="Maiandra G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846137"/>
            <a:ext cx="8724900" cy="547846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FDMA – Frequency Division Multiple Access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The total bandwidth available to the system is divided into frequencies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Is used mainly for analog transmission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All users share the satellite simultaneously but each user transmits at single frequency.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Used 30 KHz for each user.</a:t>
            </a:r>
            <a:endParaRPr lang="en-US" sz="66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Multiple Access Methods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834743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Pros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Very Simple to design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Narrowband (no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ISI)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ISI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-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is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a form of 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hlinkClick r:id="rId2" tooltip="Distortion"/>
              </a:rPr>
              <a:t>distortion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 of a 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hlinkClick r:id="rId3" tooltip="Signal"/>
              </a:rPr>
              <a:t>signal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 in which one 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hlinkClick r:id="rId4" tooltip="Symbol (data)"/>
              </a:rPr>
              <a:t>symbol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 interferes with subsequent symbols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)</a:t>
            </a:r>
            <a:endParaRPr lang="en-US" sz="2800" dirty="0" smtClean="0">
              <a:solidFill>
                <a:srgbClr val="7030A0"/>
              </a:solidFill>
              <a:latin typeface="Maiandra GD" pitchFamily="34" charset="0"/>
            </a:endParaRP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Synchronization is easy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No interference among users in a cell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Cons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Narrowband interference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Static spectrum allocation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Freq. reuse is a problem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High Q analog filters or large guard band required</a:t>
            </a:r>
            <a:endParaRPr lang="en-US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otal African Mobile Connections and Penetration Rat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620000" cy="4953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Ethiopia  - 2012</a:t>
            </a:r>
            <a:br>
              <a:rPr lang="en-US" sz="2000" dirty="0" smtClean="0"/>
            </a:br>
            <a:r>
              <a:rPr lang="en-US" sz="2000" dirty="0" smtClean="0"/>
              <a:t>                Main Lines In Use: 797,500 </a:t>
            </a:r>
            <a:br>
              <a:rPr lang="en-US" sz="2000" dirty="0" smtClean="0"/>
            </a:br>
            <a:r>
              <a:rPr lang="en-US" sz="2000" dirty="0" smtClean="0"/>
              <a:t>                 Mobile Cellular: 20.524 million</a:t>
            </a:r>
            <a:br>
              <a:rPr lang="en-US" sz="2000" dirty="0" smtClean="0"/>
            </a:br>
            <a:r>
              <a:rPr lang="en-US" sz="2000" dirty="0" smtClean="0"/>
              <a:t>http://www.economywatch.com/economic-statistics/Ethiopia/Telephone_Statistics/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41288"/>
            <a:ext cx="8724900" cy="6207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Multiple Access Methods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800100"/>
            <a:ext cx="66770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5562600"/>
            <a:ext cx="284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</a:rPr>
              <a:t>Example FM Radios</a:t>
            </a:r>
            <a:endParaRPr lang="en-US" sz="2400" dirty="0">
              <a:solidFill>
                <a:srgbClr val="FF0000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188"/>
            <a:ext cx="8229600" cy="50641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Multiple Access Methods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93737"/>
            <a:ext cx="8724900" cy="5554663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TDMA – Time Division Multiple Access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A time slot is assigned to each call during the conversation, a regular space in a digital stream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This technology enables three different users to use one frequency at the same time.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Used same 30 KHz channels, but with three users sharing them (3 slots)</a:t>
            </a:r>
          </a:p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Pros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Better suited for digital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Often gets higher capacity (3 times higher here)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Relaxes need for high Q filters</a:t>
            </a:r>
            <a:endParaRPr lang="en-US" sz="94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  <a:cs typeface="Arial" pitchFamily="34" charset="0"/>
              </a:rPr>
              <a:t>Multiple Access Methods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Cons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Strict synchronization and guard time needed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Still susceptible to jamming, other-cell interference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Often requires equalizer</a:t>
            </a:r>
            <a:endParaRPr lang="en-US" sz="2800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54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Multiple Access Methods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500" y="762000"/>
            <a:ext cx="8743950" cy="5867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CDMA – Code Division Multiple Access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Employs 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spread-spectrum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technology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bit time is subdivided into </a:t>
            </a:r>
            <a:r>
              <a:rPr lang="en-US" sz="28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m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short intervals called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chips</a:t>
            </a:r>
          </a:p>
          <a:p>
            <a:pPr lvl="1" algn="l"/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Each station has its own unique chip sequence</a:t>
            </a:r>
            <a:endParaRPr lang="en-US" sz="28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2" algn="l"/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To transmit a 1 bit, a station sends its chip 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sequence</a:t>
            </a:r>
          </a:p>
          <a:p>
            <a:pPr lvl="2" algn="l"/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To transmit a 0 bit, it sends the one's complement of its chip 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sequence</a:t>
            </a:r>
          </a:p>
          <a:p>
            <a:pPr lvl="1" algn="l"/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All chip sequences are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pair wise orthogonal</a:t>
            </a: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Generated using </a:t>
            </a: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 method known as </a:t>
            </a:r>
            <a:r>
              <a:rPr lang="en-US" sz="24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Walsh codes</a:t>
            </a:r>
            <a:endParaRPr lang="en-US" sz="22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Example </a:t>
            </a:r>
          </a:p>
          <a:p>
            <a:pPr lvl="1" algn="just"/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We have four senders A, B, C, D with the following chip sequence: </a:t>
            </a:r>
          </a:p>
          <a:p>
            <a:pPr lvl="2">
              <a:buNone/>
            </a:pP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A: 00011011   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B: 00101110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2600" i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</a:t>
            </a: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: 01011100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D: 01000010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1"/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Assume we represent binary 0 with -1 and binary 1 with +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1</a:t>
            </a:r>
          </a:p>
          <a:p>
            <a:pPr lvl="2">
              <a:buNone/>
            </a:pP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</a:t>
            </a:r>
            <a:r>
              <a:rPr lang="en-US" sz="2600" i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: {-</a:t>
            </a: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1-1-1+1+1-1+1+1}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B</a:t>
            </a:r>
            <a:r>
              <a:rPr lang="en-US" sz="2600" i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: {-</a:t>
            </a:r>
            <a:r>
              <a:rPr lang="en-US" sz="26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1-1+1-1+1+1+1-1}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26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</a:t>
            </a:r>
            <a:r>
              <a:rPr lang="en-US" sz="26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: {-</a:t>
            </a:r>
            <a:r>
              <a:rPr lang="en-US" sz="26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1+1-1+1+1+1-1-1}</a:t>
            </a:r>
            <a:endParaRPr lang="en-US" sz="26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sz="26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</a:t>
            </a:r>
            <a:r>
              <a:rPr lang="en-US" sz="26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: {-</a:t>
            </a:r>
            <a:r>
              <a:rPr lang="en-US" sz="26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1+1-1-1-1-1+1-1}</a:t>
            </a:r>
            <a:endParaRPr lang="en-US" sz="26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r>
              <a:rPr lang="en-US" sz="3000" u="sng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Data</a:t>
            </a:r>
            <a:r>
              <a:rPr lang="en-US" sz="30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	 </a:t>
            </a:r>
            <a:r>
              <a:rPr lang="en-US" sz="3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</a:t>
            </a:r>
            <a:r>
              <a:rPr lang="en-US" sz="3000" u="sng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Transmitters</a:t>
            </a:r>
            <a:r>
              <a:rPr lang="en-US" sz="30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            </a:t>
            </a:r>
            <a:r>
              <a:rPr lang="en-US" sz="3000" u="sng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Data at the receiver</a:t>
            </a:r>
            <a:r>
              <a:rPr lang="en-US" sz="30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 - 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- 1 -    	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    C 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	         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   S</a:t>
            </a:r>
            <a:r>
              <a:rPr lang="en-US" sz="3000" i="1" baseline="-25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1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= {-1+1-1+1+1+1-1-1}</a:t>
            </a:r>
            <a:endParaRPr lang="en-US" sz="30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- 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1 1 - 	      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B+C	        	  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S</a:t>
            </a:r>
            <a:r>
              <a:rPr lang="en-US" sz="3000" i="1" baseline="-25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2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={-2 0 0 0+2+2 0-2}</a:t>
            </a:r>
            <a:endParaRPr lang="en-US" sz="30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1 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0 1 -	      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A+B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’+C	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           S</a:t>
            </a:r>
            <a:r>
              <a:rPr lang="en-US" sz="3000" i="1" baseline="-25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3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={-1+1-3+3+1-1-1+1}</a:t>
            </a:r>
            <a:endParaRPr lang="en-US" sz="30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1 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1 0 1 	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  A+B+C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’+D	</a:t>
            </a:r>
            <a:r>
              <a:rPr lang="en-US" sz="3000" i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   S</a:t>
            </a:r>
            <a:r>
              <a:rPr lang="en-US" sz="3000" i="1" baseline="-250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4</a:t>
            </a:r>
            <a:r>
              <a:rPr lang="en-US" sz="3000" i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={-2-2 0-2 0-2+4 0}</a:t>
            </a:r>
            <a:endParaRPr lang="en-US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A4469CE4-D396-46EE-8C32-CF86EAA1194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247650"/>
            <a:ext cx="8705850" cy="587851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To 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recover the data sent by transmitter C , the receiver calculate the dot product of the chip sequence of C with the data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received</a:t>
            </a:r>
          </a:p>
          <a:p>
            <a:pPr lvl="1" algn="just"/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</a:t>
            </a:r>
            <a:r>
              <a:rPr lang="en-US" sz="2800" i="1" baseline="-250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1</a:t>
            </a:r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.C = (1+1+1+1+1+1+1+1)/8 = 1  which is 1</a:t>
            </a:r>
            <a:endParaRPr lang="en-US" sz="28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1" algn="just"/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</a:t>
            </a:r>
            <a:r>
              <a:rPr lang="en-US" sz="2800" i="1" baseline="-250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2</a:t>
            </a:r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.C = (2+0+0+0+2+2+0+2)/8 =1 which is 1</a:t>
            </a:r>
            <a:endParaRPr lang="en-US" sz="28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1" algn="just"/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</a:t>
            </a:r>
            <a:r>
              <a:rPr lang="en-US" sz="2800" i="1" baseline="-250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3</a:t>
            </a:r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.C = (1+1+3+3+1-1+1-1)/8=1 which is 1</a:t>
            </a:r>
            <a:endParaRPr lang="en-US" sz="28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1" algn="just"/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</a:t>
            </a:r>
            <a:r>
              <a:rPr lang="en-US" sz="2800" i="1" baseline="-250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4</a:t>
            </a:r>
            <a:r>
              <a:rPr lang="en-US" sz="2800" i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.C = (2-2+0-2+0-2-4+0)/8=-1 which is 0</a:t>
            </a:r>
            <a:endParaRPr lang="en-US" sz="28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algn="just"/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Outline 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84237"/>
            <a:ext cx="8724900" cy="5364163"/>
          </a:xfrm>
        </p:spPr>
        <p:txBody>
          <a:bodyPr/>
          <a:lstStyle/>
          <a:p>
            <a:r>
              <a:rPr lang="en-US" sz="2800" dirty="0" smtClean="0">
                <a:latin typeface="Maiandra GD" pitchFamily="34" charset="0"/>
              </a:rPr>
              <a:t>Basics </a:t>
            </a:r>
            <a:r>
              <a:rPr lang="en-US" sz="2800" dirty="0">
                <a:latin typeface="Maiandra GD" pitchFamily="34" charset="0"/>
              </a:rPr>
              <a:t>of Cellular Networks</a:t>
            </a:r>
            <a:endParaRPr lang="en-US" sz="2800" b="1" dirty="0">
              <a:latin typeface="Maiandra GD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Maiandra GD" pitchFamily="34" charset="0"/>
              </a:rPr>
              <a:t>Generation of Cellular Networks (1G/2G/3G/4G)</a:t>
            </a:r>
            <a:endParaRPr lang="en-US" sz="2800" b="1" dirty="0">
              <a:solidFill>
                <a:srgbClr val="FF0000"/>
              </a:solidFill>
              <a:latin typeface="Maiandra GD" pitchFamily="34" charset="0"/>
            </a:endParaRPr>
          </a:p>
          <a:p>
            <a:r>
              <a:rPr lang="en-US" sz="2800" dirty="0">
                <a:latin typeface="Maiandra GD" pitchFamily="34" charset="0"/>
              </a:rPr>
              <a:t>Basics of Satellite Communication </a:t>
            </a:r>
            <a:endParaRPr lang="en-US" sz="2800" b="1" dirty="0">
              <a:latin typeface="Maiandra GD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1G - First-Generation </a:t>
            </a:r>
            <a:r>
              <a:rPr lang="en-US" sz="3600" b="1" dirty="0">
                <a:latin typeface="Maiandra GD" pitchFamily="34" charset="0"/>
                <a:cs typeface="Arial" pitchFamily="34" charset="0"/>
              </a:rPr>
              <a:t>Analog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552450"/>
            <a:ext cx="8763000" cy="62484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Analog and circuit switched </a:t>
            </a:r>
          </a:p>
          <a:p>
            <a:pPr algn="l"/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The most advanced 1G system in North America is Advanced </a:t>
            </a:r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Mobile Phone Service (AMPS)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In North America, 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Two </a:t>
            </a: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25-MHz bands 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are allocated </a:t>
            </a: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to AMPS</a:t>
            </a:r>
          </a:p>
          <a:p>
            <a:pPr lvl="2" algn="l"/>
            <a:r>
              <a:rPr lang="en-US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One for transmission from base to mobile unit</a:t>
            </a:r>
          </a:p>
          <a:p>
            <a:pPr lvl="2" algn="l"/>
            <a:r>
              <a:rPr lang="en-US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One for transmission from mobile unit to base</a:t>
            </a:r>
          </a:p>
          <a:p>
            <a:pPr lvl="1" algn="l"/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Each band split in two to encourage 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competition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control channels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 are data channels operating at 10 kbps. 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conversation channels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 carry the conversations in analog using frequency modulation.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The number of channels is inadequate for most major markets, so some way must be found </a:t>
            </a:r>
          </a:p>
          <a:p>
            <a:pPr lvl="2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either to use less bandwidth per conversation or</a:t>
            </a:r>
          </a:p>
          <a:p>
            <a:pPr lvl="2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 to reuse frequencies.</a:t>
            </a:r>
            <a:endParaRPr lang="en-US" sz="8400" dirty="0">
              <a:solidFill>
                <a:srgbClr val="FF0000"/>
              </a:solidFill>
              <a:latin typeface="Maiandra GD" pitchFamily="34" charset="0"/>
              <a:cs typeface="Times New Roman" pitchFamily="18" charset="0"/>
            </a:endParaRPr>
          </a:p>
          <a:p>
            <a:pPr lvl="1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For AMPS, Frequency reuse exploited</a:t>
            </a:r>
          </a:p>
          <a:p>
            <a:pPr lvl="1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Uses FDMA</a:t>
            </a:r>
            <a:endParaRPr lang="en-US" sz="2400" dirty="0">
              <a:solidFill>
                <a:srgbClr val="FF0000"/>
              </a:solidFill>
              <a:latin typeface="Maiandra GD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55245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ko-KR" sz="3600" b="1" dirty="0" smtClean="0">
                <a:latin typeface="Maiandra GD" pitchFamily="34" charset="0"/>
                <a:ea typeface="굴림" charset="-127"/>
                <a:cs typeface="Arial" pitchFamily="34" charset="0"/>
              </a:rPr>
              <a:t>2G - Second Generation- Digital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647700"/>
            <a:ext cx="8705850" cy="60579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Based on digital transmission 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provide higher quality signals, higher data rates for support of digital services, and greater capacity.</a:t>
            </a:r>
            <a:endParaRPr lang="en-US" altLang="ko-KR" sz="2800" dirty="0" smtClean="0">
              <a:solidFill>
                <a:srgbClr val="FF0000"/>
              </a:solidFill>
              <a:latin typeface="Maiandra GD" pitchFamily="34" charset="0"/>
              <a:ea typeface="굴림" charset="-127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Uses TDMA and CDMA</a:t>
            </a:r>
          </a:p>
          <a:p>
            <a:pPr lvl="1"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E.g. IS-95 </a:t>
            </a:r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(CDMA</a:t>
            </a:r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), GSM(TDMA)</a:t>
            </a:r>
          </a:p>
          <a:p>
            <a:pPr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 Different approaches in US and Europe</a:t>
            </a:r>
          </a:p>
          <a:p>
            <a:pPr algn="l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US</a:t>
            </a:r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: divergence(difference or disparity)  </a:t>
            </a:r>
          </a:p>
          <a:p>
            <a:pPr lvl="1"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Only one player (AMPS) in 1G </a:t>
            </a:r>
          </a:p>
          <a:p>
            <a:pPr lvl="1"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Became several players in 2G due to competition </a:t>
            </a:r>
          </a:p>
          <a:p>
            <a:pPr algn="l"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Europe</a:t>
            </a:r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:  Convergence(coming together)</a:t>
            </a:r>
          </a:p>
          <a:p>
            <a:pPr lvl="1"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5 incompatible 1G systems (no clear winner) </a:t>
            </a:r>
          </a:p>
          <a:p>
            <a:pPr lvl="1" algn="l">
              <a:lnSpc>
                <a:spcPct val="9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European PTT development of GSM (uses new frequency and completely digital communication)</a:t>
            </a:r>
            <a:r>
              <a:rPr lang="en-US" altLang="ko-KR" sz="24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  </a:t>
            </a:r>
          </a:p>
          <a:p>
            <a:pPr lvl="1">
              <a:lnSpc>
                <a:spcPct val="90000"/>
              </a:lnSpc>
            </a:pPr>
            <a:endParaRPr lang="en-US" altLang="ko-KR" sz="2600" dirty="0" smtClean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latin typeface="Maiandra GD" pitchFamily="34" charset="0"/>
                <a:ea typeface="굴림" charset="-127"/>
                <a:cs typeface="Arial" pitchFamily="34" charset="0"/>
              </a:rPr>
              <a:t>Advantages of Digital Communications for Wireless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84287"/>
            <a:ext cx="8801100" cy="51165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Voice, data and fax can be integrated into a single system</a:t>
            </a:r>
          </a:p>
          <a:p>
            <a:pPr algn="l"/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Better compression can lead to better channel </a:t>
            </a:r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utilization</a:t>
            </a:r>
          </a:p>
          <a:p>
            <a:pPr algn="l"/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Error correction codes can be used for better quality </a:t>
            </a:r>
          </a:p>
          <a:p>
            <a:pPr algn="l"/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Arial" pitchFamily="34" charset="0"/>
              </a:rPr>
              <a:t>Sophisticated encryption can be used</a:t>
            </a:r>
            <a:r>
              <a:rPr lang="en-US" altLang="ko-KR" sz="2800" dirty="0" smtClean="0">
                <a:latin typeface="Maiandra GD" pitchFamily="34" charset="0"/>
                <a:ea typeface="굴림" charset="-127"/>
                <a:cs typeface="Arial" pitchFamily="34" charset="0"/>
              </a:rPr>
              <a:t> </a:t>
            </a:r>
            <a:endParaRPr lang="en-US" altLang="ko-KR" sz="2600" dirty="0" smtClean="0">
              <a:latin typeface="Maiandra GD" pitchFamily="34" charset="0"/>
              <a:ea typeface="굴림" charset="-127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aiandra GD" pitchFamily="34" charset="0"/>
                <a:cs typeface="Arial" pitchFamily="34" charset="0"/>
              </a:rPr>
              <a:t>Basics of Cellular Networks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609600"/>
            <a:ext cx="8724900" cy="58674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Cellular radio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 is a technique that was developed to increase the capacity available for mobile radio telephone service.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Prior to the introduction of cellular radio, mobile radio telephone service was only provided by a high-power transmitter/receiver.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Cellular Network Organization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a cellular network is the use of multiple low-power transmitters, on the order of 100W or less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Because the range of such a transmitter is small, an area can be divided into cells, each one served by its own antenna.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Each cell is allocated a band of frequencies and 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Each cell is served by a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base station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, consisting of transmitter,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receiver, and control unit.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Adjacent cells are assigned different frequencies to avoid interference or crosstalk</a:t>
            </a:r>
            <a:endParaRPr lang="en-US" dirty="0">
              <a:solidFill>
                <a:srgbClr val="7030A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8741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Maiandra GD" pitchFamily="34" charset="0"/>
              </a:rPr>
              <a:t>Differences Between First and Second Generation Systems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47750"/>
            <a:ext cx="8763000" cy="535305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2000"/>
              </a:lnSpc>
            </a:pPr>
            <a:r>
              <a:rPr lang="en-US" sz="2800" b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Digital traffic channels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– first-generation systems are almost purely analog; second-generation systems are digital</a:t>
            </a:r>
          </a:p>
          <a:p>
            <a:pPr algn="l">
              <a:lnSpc>
                <a:spcPct val="112000"/>
              </a:lnSpc>
            </a:pPr>
            <a:r>
              <a:rPr lang="en-US" sz="2800" b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Encryption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– all second generation systems provide encryption to prevent eavesdropping</a:t>
            </a:r>
          </a:p>
          <a:p>
            <a:pPr algn="l">
              <a:lnSpc>
                <a:spcPct val="112000"/>
              </a:lnSpc>
            </a:pPr>
            <a:r>
              <a:rPr lang="en-US" sz="2800" b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Error detection and correction</a:t>
            </a: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– second-generation digital traffic allows for detection and correction, giving clear voice reception</a:t>
            </a:r>
          </a:p>
          <a:p>
            <a:pPr algn="l">
              <a:lnSpc>
                <a:spcPct val="112000"/>
              </a:lnSpc>
            </a:pPr>
            <a:r>
              <a:rPr lang="en-US" sz="2800" b="1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Channel access</a:t>
            </a: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– second-generation systems allow channels to be dynamically shared by a number of users</a:t>
            </a: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98438"/>
            <a:ext cx="8801100" cy="1020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  <a:cs typeface="Arial" pitchFamily="34" charset="0"/>
              </a:rPr>
              <a:t>GSM - Global System for Mobile Communication</a:t>
            </a:r>
            <a:endParaRPr lang="en-US" sz="3200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1450" y="1379537"/>
            <a:ext cx="8763000" cy="494506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European standard introduced in 1990</a:t>
            </a:r>
          </a:p>
          <a:p>
            <a:pPr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Was developed to provide a common second-generation technology for Europe</a:t>
            </a:r>
          </a:p>
          <a:p>
            <a:pPr algn="l"/>
            <a:r>
              <a:rPr lang="en-US" altLang="ko-KR" sz="2800" dirty="0" smtClean="0">
                <a:solidFill>
                  <a:srgbClr val="7030A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Several flavors based on frequency: </a:t>
            </a:r>
          </a:p>
          <a:p>
            <a:pPr lvl="1" algn="l"/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GSM (900 MHz)</a:t>
            </a:r>
          </a:p>
          <a:p>
            <a:pPr lvl="1" algn="l"/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GSM 1800 (called DCS 1800)</a:t>
            </a:r>
          </a:p>
          <a:p>
            <a:pPr lvl="1" algn="l"/>
            <a:r>
              <a:rPr lang="en-US" altLang="ko-KR" sz="2800" dirty="0" smtClean="0">
                <a:solidFill>
                  <a:srgbClr val="FF0000"/>
                </a:solidFill>
                <a:latin typeface="Maiandra GD" pitchFamily="34" charset="0"/>
                <a:ea typeface="굴림" charset="-127"/>
                <a:cs typeface="Times New Roman" pitchFamily="18" charset="0"/>
              </a:rPr>
              <a:t>GSM 1900 (called DCS 1900) - used in North America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Uses combination of FDMA and TDMA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GSM Network Architecture</a:t>
            </a:r>
          </a:p>
        </p:txBody>
      </p:sp>
      <p:pic>
        <p:nvPicPr>
          <p:cNvPr id="270341" name="Picture 5"/>
          <p:cNvPicPr>
            <a:picLocks noChangeAspect="1" noChangeArrowheads="1"/>
          </p:cNvPicPr>
          <p:nvPr/>
        </p:nvPicPr>
        <p:blipFill>
          <a:blip r:embed="rId2" cstate="print"/>
          <a:srcRect b="7014"/>
          <a:stretch>
            <a:fillRect/>
          </a:stretch>
        </p:blipFill>
        <p:spPr bwMode="auto">
          <a:xfrm>
            <a:off x="0" y="190501"/>
            <a:ext cx="91440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Maiandra GD" pitchFamily="34" charset="0"/>
              </a:rPr>
              <a:t>GSM Network Architecture</a:t>
            </a:r>
            <a:endParaRPr lang="en-US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867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boundaries at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Um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Maiandra GD" pitchFamily="34" charset="0"/>
              </a:rPr>
              <a:t>Abis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, and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 refer to interfaces between functional elements that are standardized in the GSM documents.</a:t>
            </a:r>
          </a:p>
          <a:p>
            <a:pPr algn="l"/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Mobile Station</a:t>
            </a:r>
          </a:p>
          <a:p>
            <a:pPr lvl="1" algn="l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communicates across the </a:t>
            </a:r>
            <a:r>
              <a:rPr lang="en-US" sz="2200" dirty="0" smtClean="0">
                <a:solidFill>
                  <a:srgbClr val="FF0000"/>
                </a:solidFill>
                <a:latin typeface="Maiandra GD" pitchFamily="34" charset="0"/>
              </a:rPr>
              <a:t>Um</a:t>
            </a:r>
            <a:r>
              <a:rPr lang="en-US" sz="3000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interface, also known as the </a:t>
            </a:r>
            <a:r>
              <a:rPr lang="en-US" sz="2200" b="1" dirty="0" smtClean="0">
                <a:solidFill>
                  <a:srgbClr val="FF0000"/>
                </a:solidFill>
                <a:latin typeface="Maiandra GD" pitchFamily="34" charset="0"/>
              </a:rPr>
              <a:t>air interface,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with a base station transceiver in the same cell in which the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mobile unit is located</a:t>
            </a:r>
            <a:r>
              <a:rPr lang="en-US" dirty="0" smtClean="0">
                <a:latin typeface="Maiandra GD" pitchFamily="34" charset="0"/>
              </a:rPr>
              <a:t>.</a:t>
            </a:r>
          </a:p>
          <a:p>
            <a:pPr lvl="1"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Mobile Equipment (ME) -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refers to the physical terminal, such as a telephone or </a:t>
            </a: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PCS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 (personal communications service) device. </a:t>
            </a: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ME includes </a:t>
            </a:r>
          </a:p>
          <a:p>
            <a:pPr lvl="3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the radio transceiver, </a:t>
            </a:r>
          </a:p>
          <a:p>
            <a:pPr lvl="3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digital signal processors, and </a:t>
            </a:r>
          </a:p>
          <a:p>
            <a:pPr lvl="3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the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subscriber identity module 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(SIM).</a:t>
            </a:r>
            <a:endParaRPr lang="en-US" sz="2400" b="1" dirty="0">
              <a:solidFill>
                <a:srgbClr val="7030A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GSM Network Architecture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The </a:t>
            </a: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SIM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 is a portable device in the form of a smart card or plug-in module that stores</a:t>
            </a: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the subscriber's identification number, </a:t>
            </a: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the networks the subscriber is authorized to use, </a:t>
            </a: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encryption keys, and </a:t>
            </a: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</a:rPr>
              <a:t>other information specific to the subscriber.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The GSM subscriber units are totally generic until an SIM is inserted.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Except for certain emergency communications, the subscriber units will not work without a SIM inserted.</a:t>
            </a:r>
          </a:p>
          <a:p>
            <a:pPr lvl="2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</a:rPr>
              <a:t>the SIMs roam, not necessarily the subscriber devices.</a:t>
            </a:r>
            <a:endParaRPr lang="en-US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GSM Network Architecture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Base Station Subsystem (BSS)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consists of a base station controller and one or more base transceiver stations.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Each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base transceiver station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(BTS) defines a single cell;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BTS includes a radio antenna, a radio transceiver, and a link to a base station controller.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A GSM cell can have a radius of between 100 m and 35 km, depending on the environment.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base station controller (BSC)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may be collocated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with a BTS or may control multiple BTS units and hence multiple cells.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The BSC reserves radio frequencies, manages the handoff of a mobile unit from one cell to another within the BSS, and controls paging.</a:t>
            </a:r>
            <a:endParaRPr lang="en-US" b="1" dirty="0">
              <a:solidFill>
                <a:srgbClr val="7030A0"/>
              </a:solidFill>
              <a:latin typeface="Maiandra GD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GSM Network Architecture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Network Subsystem (NS)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Provides the link between the cellular network and the public switched telecommunications networks.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Controls handoffs between cells in different BSSs, 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Authenticates users and validates their accounts, and 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Includes functions for enabling worldwide roaming of mobile users.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The central element of the NS is the </a:t>
            </a:r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mobile switching center (MSC).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GSM Network Architecture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78765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MSC is supported by four databases that it controls:</a:t>
            </a:r>
          </a:p>
          <a:p>
            <a:pPr lvl="1" algn="l"/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Home location register (HLR) database: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stores information, both permanent and temporary, about each of the subscribers that "belongs" to it.</a:t>
            </a:r>
          </a:p>
          <a:p>
            <a:pPr lvl="1" algn="l"/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Visitor location register (VLR) database: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Determines the location into which the subscriber is entered.</a:t>
            </a:r>
          </a:p>
          <a:p>
            <a:pPr lvl="2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Maintains information about subscribers that are currently physically in the region covered by the switching center.</a:t>
            </a:r>
          </a:p>
          <a:p>
            <a:pPr lvl="2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Records whether or not the subscriber is active and other parameters associated with the subscriber.</a:t>
            </a:r>
          </a:p>
          <a:p>
            <a:pPr lvl="1" algn="l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Authentication center database (</a:t>
            </a:r>
            <a:r>
              <a:rPr lang="en-US" b="1" dirty="0" err="1" smtClean="0">
                <a:solidFill>
                  <a:srgbClr val="7030A0"/>
                </a:solidFill>
                <a:latin typeface="Maiandra GD" pitchFamily="34" charset="0"/>
              </a:rPr>
              <a:t>AuC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):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is used for authentication activities of the system;</a:t>
            </a:r>
          </a:p>
          <a:p>
            <a:pPr lvl="2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holds the authentication and encryption keys for all the subscribers in both the home and visitor location registers.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</a:rPr>
              <a:t>GSM Network Architecture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Equipment identity register database (EIR):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keeps track of the type of equipment that exists at the mobile station.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also plays a role in security </a:t>
            </a:r>
          </a:p>
          <a:p>
            <a:pPr lvl="2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e.g., blocking calls from stolen mobile stations and preventing use of the network by stations that have not been approved.</a:t>
            </a:r>
          </a:p>
          <a:p>
            <a:pPr lvl="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andy-Foto 1380 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990600"/>
            <a:ext cx="838200" cy="13873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</a:t>
            </a:r>
            <a:r>
              <a:rPr lang="en-US" sz="4000" b="1" dirty="0" smtClean="0">
                <a:latin typeface="Maiandra GD" pitchFamily="34" charset="0"/>
              </a:rPr>
              <a:t>Components</a:t>
            </a:r>
            <a:endParaRPr lang="en-US" b="1" dirty="0">
              <a:latin typeface="Maiandra GD" pitchFamily="34" charset="0"/>
            </a:endParaRPr>
          </a:p>
        </p:txBody>
      </p:sp>
      <p:pic>
        <p:nvPicPr>
          <p:cNvPr id="5" name="Content Placeholder 4" descr="© Jan Manthei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447800" y="2057400"/>
            <a:ext cx="1389530" cy="3047999"/>
          </a:xfrm>
          <a:noFill/>
          <a:ln/>
        </p:spPr>
      </p:pic>
      <p:pic>
        <p:nvPicPr>
          <p:cNvPr id="6" name="Picture 4" descr=" "/>
          <p:cNvPicPr>
            <a:picLocks noChangeAspect="1" noChangeArrowheads="1"/>
          </p:cNvPicPr>
          <p:nvPr/>
        </p:nvPicPr>
        <p:blipFill>
          <a:blip r:embed="rId6"/>
          <a:srcRect l="24376" r="24249" b="1033"/>
          <a:stretch>
            <a:fillRect/>
          </a:stretch>
        </p:blipFill>
        <p:spPr bwMode="auto">
          <a:xfrm>
            <a:off x="3962400" y="381000"/>
            <a:ext cx="2309887" cy="2868612"/>
          </a:xfrm>
          <a:prstGeom prst="rect">
            <a:avLst/>
          </a:prstGeom>
          <a:noFill/>
        </p:spPr>
      </p:pic>
      <p:pic>
        <p:nvPicPr>
          <p:cNvPr id="7" name="Picture 5" descr="noc_new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3962400"/>
            <a:ext cx="3240088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 "/>
          <p:cNvPicPr>
            <a:picLocks noChangeAspect="1" noChangeArrowheads="1"/>
          </p:cNvPicPr>
          <p:nvPr/>
        </p:nvPicPr>
        <p:blipFill>
          <a:blip r:embed="rId8"/>
          <a:srcRect l="31958" r="31667"/>
          <a:stretch>
            <a:fillRect/>
          </a:stretch>
        </p:blipFill>
        <p:spPr bwMode="auto">
          <a:xfrm>
            <a:off x="7239000" y="609600"/>
            <a:ext cx="1501775" cy="26638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2514600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aiandra GD" pitchFamily="34" charset="0"/>
              </a:rPr>
              <a:t>Mobile  Station </a:t>
            </a:r>
            <a:endParaRPr lang="en-US" sz="2000" dirty="0">
              <a:latin typeface="Maiandra G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5257800"/>
            <a:ext cx="1462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aiandra GD" pitchFamily="34" charset="0"/>
              </a:rPr>
              <a:t>Base Transceiver Station</a:t>
            </a:r>
            <a:endParaRPr lang="en-US" sz="2000" dirty="0">
              <a:latin typeface="Maiandra G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3276600"/>
            <a:ext cx="1271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Maiandra GD" pitchFamily="34" charset="0"/>
                <a:ea typeface="新細明體" pitchFamily="18" charset="-120"/>
              </a:rPr>
              <a:t>Switching center</a:t>
            </a:r>
            <a:endParaRPr lang="en-US" sz="2000" dirty="0">
              <a:latin typeface="Maiandra G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9520" y="3200400"/>
            <a:ext cx="125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aiandra GD" pitchFamily="34" charset="0"/>
              </a:rPr>
              <a:t>Database</a:t>
            </a:r>
            <a:endParaRPr lang="en-US" sz="2000" dirty="0">
              <a:latin typeface="Maiandra G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3306" y="5181600"/>
            <a:ext cx="169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aiandra GD" pitchFamily="34" charset="0"/>
              </a:rPr>
              <a:t>Management </a:t>
            </a:r>
            <a:endParaRPr lang="en-US" sz="2000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410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first design decision to make is the shape of cells to cover an area.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A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matrix of square cells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would be the simplest layout to define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However, this geometry is not ideal.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If the width of a square cell is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, then a cell has four neighbors at a distance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 and four neighbors at a distance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  <a:sym typeface="Symbol"/>
              </a:rPr>
              <a:t>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2d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As a mobile user within a cell moves toward the cell's boundaries, it is best if all of the adjacent antennas are equidistant.</a:t>
            </a:r>
          </a:p>
          <a:p>
            <a:pPr lvl="2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This simplifies the task of determining when to switch the user to an adjacent antenna and which antenna to choose.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500" y="65088"/>
            <a:ext cx="8724900" cy="6207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  <a:cs typeface="Arial" pitchFamily="34" charset="0"/>
              </a:rPr>
              <a:t>Basics of Cellular Networks </a:t>
            </a:r>
            <a:endParaRPr lang="en-US" sz="3600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247650"/>
            <a:ext cx="8724900" cy="58785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2.5G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Circuit switching and Packet switching 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GPRS (General Packet Radio Service)</a:t>
            </a:r>
          </a:p>
          <a:p>
            <a:pPr lvl="2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40 kbps data</a:t>
            </a:r>
          </a:p>
          <a:p>
            <a:r>
              <a:rPr lang="en-US" sz="32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2.75G</a:t>
            </a:r>
          </a:p>
          <a:p>
            <a:pPr lvl="1" algn="l"/>
            <a:r>
              <a:rPr lang="en-US" sz="32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EDGE (Enhanced Data Rate for GSM Evolution)</a:t>
            </a:r>
          </a:p>
          <a:p>
            <a:pPr lvl="1"/>
            <a:r>
              <a:rPr lang="en-US" sz="32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100 kbps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3G - Third Generation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530" y="381000"/>
            <a:ext cx="8995144" cy="663471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Voice quality comparable to the public switched telephone network</a:t>
            </a:r>
          </a:p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144 kbps data rate available to users in high-speed motor vehicles over large areas</a:t>
            </a:r>
          </a:p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384 kbps available to pedestrians standing or moving slowly over small areas</a:t>
            </a:r>
          </a:p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Support for 2. 048 Mbps for office use</a:t>
            </a:r>
          </a:p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Symmetrical and asymmetrical data transmission rates</a:t>
            </a:r>
          </a:p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Support for both packet switched and circuit switched data services</a:t>
            </a:r>
          </a:p>
          <a:p>
            <a:pPr marL="342900" lvl="1" indent="-342900" algn="l">
              <a:lnSpc>
                <a:spcPct val="112000"/>
              </a:lnSpc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Supports </a:t>
            </a:r>
            <a:r>
              <a:rPr lang="en-US" sz="2600" dirty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multimedia services (data, voice, video, image</a:t>
            </a: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)</a:t>
            </a:r>
          </a:p>
          <a:p>
            <a:pPr marL="342900" lvl="1" indent="-342900" algn="l">
              <a:lnSpc>
                <a:spcPct val="112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Support for a wide variety of mobile equipment</a:t>
            </a:r>
          </a:p>
          <a:p>
            <a:pPr marL="342900" lvl="1" indent="-342900" algn="l">
              <a:lnSpc>
                <a:spcPct val="112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Flexibility to allow the introduction of new services and technologies</a:t>
            </a:r>
            <a:endParaRPr lang="en-US" sz="2600" dirty="0">
              <a:solidFill>
                <a:srgbClr val="FF0000"/>
              </a:solidFill>
              <a:latin typeface="Maiandra GD" pitchFamily="34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3G Technologies 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CDMA2000 1x EV-DO</a:t>
            </a:r>
          </a:p>
          <a:p>
            <a:pPr lvl="2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The first 3G wireless system to be deployed commercially</a:t>
            </a:r>
          </a:p>
          <a:p>
            <a:pPr lvl="2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Offer near-broadband packet data speeds for wireless access to the Internet</a:t>
            </a:r>
          </a:p>
          <a:p>
            <a:pPr lvl="2" algn="l"/>
            <a:r>
              <a:rPr lang="en-US" sz="2400" b="1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EV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 signifies that it is an evolutionary technology built on the 15-95 standard.</a:t>
            </a:r>
            <a:endParaRPr lang="en-US" sz="4800" dirty="0" smtClean="0">
              <a:solidFill>
                <a:srgbClr val="7030A0"/>
              </a:solidFill>
              <a:latin typeface="Maiandra GD" pitchFamily="34" charset="0"/>
              <a:cs typeface="Times New Roman" pitchFamily="18" charset="0"/>
            </a:endParaRP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Data only (DO)</a:t>
            </a: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With voice over IP (VoIP) technology, it can support voice traffic.</a:t>
            </a:r>
            <a:endParaRPr lang="en-US" sz="4800" dirty="0" smtClean="0">
              <a:solidFill>
                <a:srgbClr val="7030A0"/>
              </a:solidFill>
              <a:latin typeface="Maiandra GD" pitchFamily="34" charset="0"/>
              <a:cs typeface="Times New Roman" pitchFamily="18" charset="0"/>
            </a:endParaRPr>
          </a:p>
          <a:p>
            <a:pPr lvl="2" algn="l"/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Data rates 150 kbps – 1.2Mbps</a:t>
            </a:r>
            <a:endParaRPr lang="en-US" sz="2200" dirty="0" smtClean="0">
              <a:solidFill>
                <a:srgbClr val="7030A0"/>
              </a:solidFill>
              <a:latin typeface="Maiandra GD" pitchFamily="34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8000" t="1923"/>
          <a:stretch>
            <a:fillRect/>
          </a:stretch>
        </p:blipFill>
        <p:spPr bwMode="auto">
          <a:xfrm>
            <a:off x="171450" y="381000"/>
            <a:ext cx="89725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UMTS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Stands for Universal Mobile Telecommunication System 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Times New Roman" pitchFamily="18" charset="0"/>
              </a:rPr>
              <a:t>Europe's 3G wireless standard.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includes two standards.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Wideband CDMA, or W-CDMA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- provide high data rates with efficient use of bandwidth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IMT-TC, or TD-CDMA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- is a combination of WCDMA and TDMA technology</a:t>
            </a:r>
            <a:endParaRPr lang="en-US" sz="4800" dirty="0" smtClean="0">
              <a:solidFill>
                <a:srgbClr val="FF0000"/>
              </a:solidFill>
              <a:latin typeface="Maiandra GD" pitchFamily="34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Based on GSM 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Times New Roman" pitchFamily="18" charset="0"/>
              </a:rPr>
              <a:t>Uses W-CDMA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4G – Fourth Generation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4864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2000"/>
              </a:lnSpc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Provides mobile ultra-broadband Internet access</a:t>
            </a:r>
          </a:p>
          <a:p>
            <a:pPr algn="l">
              <a:lnSpc>
                <a:spcPct val="112000"/>
              </a:lnSpc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Maximum 100 Mbps for high mobility communication</a:t>
            </a:r>
          </a:p>
          <a:p>
            <a:pPr algn="l">
              <a:lnSpc>
                <a:spcPct val="112000"/>
              </a:lnSpc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1 </a:t>
            </a:r>
            <a:r>
              <a:rPr lang="en-US" sz="2800" dirty="0" err="1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Gbps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for low mobility communication (such as pedestrians and stationary users)</a:t>
            </a:r>
          </a:p>
          <a:p>
            <a:pPr algn="l">
              <a:lnSpc>
                <a:spcPct val="112000"/>
              </a:lnSpc>
            </a:pP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Be based on an all-IP packet switched network.</a:t>
            </a:r>
          </a:p>
          <a:p>
            <a:pPr lvl="1" algn="l">
              <a:lnSpc>
                <a:spcPct val="112000"/>
              </a:lnSpc>
            </a:pP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Does not support traditional Circuit-switched telephony service, but all IP based communication</a:t>
            </a:r>
          </a:p>
          <a:p>
            <a:pPr algn="l">
              <a:lnSpc>
                <a:spcPct val="112000"/>
              </a:lnSpc>
            </a:pP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Predecessors - Mobile </a:t>
            </a:r>
            <a:r>
              <a:rPr lang="en-US" sz="2800" dirty="0" err="1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WiMAX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(802.16e) and LTE (Long Term Evolution) </a:t>
            </a:r>
          </a:p>
          <a:p>
            <a:pPr algn="l">
              <a:lnSpc>
                <a:spcPct val="112000"/>
              </a:lnSpc>
            </a:pPr>
            <a:r>
              <a:rPr lang="en-US" sz="2800" dirty="0" err="1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WiMAX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2.0 and LTE Advanced</a:t>
            </a:r>
            <a:endParaRPr lang="en-US" sz="26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5G – Fifth Generation?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884237"/>
            <a:ext cx="8705850" cy="4525963"/>
          </a:xfrm>
        </p:spPr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  <a:latin typeface="Maiandra GD" pitchFamily="34" charset="0"/>
              </a:rPr>
              <a:t>2020?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Maiandra GD" pitchFamily="34" charset="0"/>
              </a:rPr>
              <a:t>What is different?</a:t>
            </a:r>
            <a:r>
              <a:rPr lang="en-US" sz="3200" dirty="0" smtClean="0">
                <a:latin typeface="Maiandra GD" pitchFamily="34" charset="0"/>
              </a:rPr>
              <a:t> </a:t>
            </a:r>
            <a:endParaRPr lang="en-US" dirty="0" smtClean="0">
              <a:latin typeface="Maiandra GD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038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1G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2.5/2.75G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4038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3G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4G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6" name="Picture 2" descr="C:\Users\Tesse\Documents\Lecture Notes\Wireless&amp;Mobile\Wireless\1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"/>
            <a:ext cx="2543175" cy="1800225"/>
          </a:xfrm>
          <a:prstGeom prst="rect">
            <a:avLst/>
          </a:prstGeom>
          <a:noFill/>
        </p:spPr>
      </p:pic>
      <p:pic>
        <p:nvPicPr>
          <p:cNvPr id="1027" name="Picture 3" descr="C:\Users\Tesse\Documents\Lecture Notes\Wireless&amp;Mobile\Wireless\2.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857750"/>
            <a:ext cx="2286000" cy="2000250"/>
          </a:xfrm>
          <a:prstGeom prst="rect">
            <a:avLst/>
          </a:prstGeom>
          <a:noFill/>
        </p:spPr>
      </p:pic>
      <p:pic>
        <p:nvPicPr>
          <p:cNvPr id="1028" name="Picture 4" descr="C:\Users\Tesse\Documents\Lecture Notes\Wireless&amp;Mobile\Wireless\2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286000"/>
            <a:ext cx="1076325" cy="2105025"/>
          </a:xfrm>
          <a:prstGeom prst="rect">
            <a:avLst/>
          </a:prstGeom>
          <a:noFill/>
        </p:spPr>
      </p:pic>
      <p:pic>
        <p:nvPicPr>
          <p:cNvPr id="1029" name="Picture 5" descr="C:\Users\Tesse\Documents\Lecture Notes\Wireless&amp;Mobile\Wireless\inde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714875"/>
            <a:ext cx="2143125" cy="2143125"/>
          </a:xfrm>
          <a:prstGeom prst="rect">
            <a:avLst/>
          </a:prstGeom>
          <a:noFill/>
        </p:spPr>
      </p:pic>
      <p:pic>
        <p:nvPicPr>
          <p:cNvPr id="1030" name="Picture 6" descr="C:\Users\Tesse\Documents\Lecture Notes\Wireless&amp;Mobile\Wireless\3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457200"/>
            <a:ext cx="2143125" cy="1628775"/>
          </a:xfrm>
          <a:prstGeom prst="rect">
            <a:avLst/>
          </a:prstGeom>
          <a:noFill/>
        </p:spPr>
      </p:pic>
      <p:pic>
        <p:nvPicPr>
          <p:cNvPr id="1031" name="Picture 7" descr="C:\Users\Tesse\Documents\Lecture Notes\Wireless&amp;Mobile\Wireless\4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2362200"/>
            <a:ext cx="2476500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References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36416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William Stallings, Wireless Communication and Networks 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Edition.</a:t>
            </a:r>
          </a:p>
          <a:p>
            <a:pPr lvl="1" algn="l"/>
            <a:r>
              <a:rPr lang="en-US" dirty="0" smtClean="0"/>
              <a:t>Ch 7, 10</a:t>
            </a:r>
          </a:p>
          <a:p>
            <a:pPr algn="l"/>
            <a:r>
              <a:rPr lang="en-US" sz="2800" dirty="0"/>
              <a:t>T. S. </a:t>
            </a:r>
            <a:r>
              <a:rPr lang="en-US" sz="2800" dirty="0" err="1"/>
              <a:t>Rappaport</a:t>
            </a:r>
            <a:r>
              <a:rPr lang="en-US" sz="2800" dirty="0"/>
              <a:t>, </a:t>
            </a:r>
            <a:r>
              <a:rPr lang="en-US" sz="2800" i="1" dirty="0"/>
              <a:t>Wireless Communications: Principles &amp; </a:t>
            </a:r>
            <a:r>
              <a:rPr lang="en-US" sz="2800" i="1" dirty="0" smtClean="0"/>
              <a:t>Practice,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 Edition</a:t>
            </a:r>
          </a:p>
          <a:p>
            <a:pPr lvl="1" algn="l"/>
            <a:r>
              <a:rPr lang="en-US" dirty="0" smtClean="0"/>
              <a:t>Ch 2, 8</a:t>
            </a:r>
          </a:p>
          <a:p>
            <a:pPr algn="l"/>
            <a:r>
              <a:rPr lang="en-US" sz="2800" dirty="0" smtClean="0"/>
              <a:t>Wikipedia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</a:t>
            </a:r>
            <a:r>
              <a:rPr lang="en-US" dirty="0"/>
              <a:t>of Cellular Networks</a:t>
            </a:r>
            <a:endParaRPr lang="en-US" b="1" dirty="0"/>
          </a:p>
          <a:p>
            <a:r>
              <a:rPr lang="en-US" dirty="0"/>
              <a:t>Generation of Cellular </a:t>
            </a:r>
            <a:r>
              <a:rPr lang="en-US" dirty="0" smtClean="0"/>
              <a:t>Networks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Basics of Satellite Communication</a:t>
            </a:r>
            <a:r>
              <a:rPr lang="en-US" dirty="0"/>
              <a:t>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1837"/>
            <a:ext cx="8724900" cy="5668963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A hexagonal pattern provides for equidistant antennas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A precise hexagonal pattern is not used. </a:t>
            </a:r>
          </a:p>
          <a:p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Variations from the ideal are due to 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Topographical limitations, 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Local signal propagation conditions, and </a:t>
            </a:r>
          </a:p>
          <a:p>
            <a:pPr lvl="1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Practical limitation on sitting antennas</a:t>
            </a:r>
            <a:endParaRPr lang="en-US" dirty="0" smtClean="0">
              <a:solidFill>
                <a:srgbClr val="7030A0"/>
              </a:solidFill>
              <a:latin typeface="Maiandra GD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500" y="65088"/>
            <a:ext cx="8724900" cy="6207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  <a:cs typeface="Arial" pitchFamily="34" charset="0"/>
              </a:rPr>
              <a:t>Basics of Cellular Networks </a:t>
            </a:r>
            <a:endParaRPr lang="en-US" sz="3600" dirty="0"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Basics of Satellite Communication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2819400"/>
          </a:xfrm>
        </p:spPr>
        <p:txBody>
          <a:bodyPr>
            <a:noAutofit/>
          </a:bodyPr>
          <a:lstStyle/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Satellite Communication </a:t>
            </a:r>
          </a:p>
          <a:p>
            <a:pPr lvl="1" algn="l">
              <a:lnSpc>
                <a:spcPct val="112000"/>
              </a:lnSpc>
            </a:pPr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Communication that involves the use of an active or passive satellite to extend the range of a 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communications, radio, television, or other transmitter by returning signals to earth from an orbiting satellite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/>
            </a:r>
            <a:b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</a:br>
            <a:endParaRPr lang="en-US" sz="26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4098" name="Picture 2" descr="C:\Users\Tesse\Desktop\Kuk\satell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38475"/>
            <a:ext cx="7543800" cy="366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  <a:cs typeface="Arial" pitchFamily="34" charset="0"/>
              </a:rPr>
              <a:t>Basics of Satellite Communication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0"/>
            <a:ext cx="8724900" cy="56197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heart of a satellite communications system is a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satellite-based antenna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 in a stable orbit above the earth.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In a satellite communications system, two or more stations on or near the earth communicate via one or more satellites that serve as relay stations in space.</a:t>
            </a: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antenna systems on or near the earth are referred to as </a:t>
            </a:r>
            <a:r>
              <a:rPr lang="en-US" b="1" dirty="0" smtClean="0">
                <a:solidFill>
                  <a:srgbClr val="7030A0"/>
                </a:solidFill>
                <a:latin typeface="Maiandra GD" pitchFamily="34" charset="0"/>
              </a:rPr>
              <a:t>earth stations.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A transmission from an earth station to the satellite is referred to as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uplink,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Whereas transmissions from the satellite to the earth station are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downlink.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component in the satellite that takes an uplink signal and converts it to a downlink signal is called a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transponder.</a:t>
            </a:r>
            <a:endParaRPr lang="en-US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Maiandra GD" pitchFamily="34" charset="0"/>
                <a:cs typeface="Arial" pitchFamily="34" charset="0"/>
              </a:rPr>
              <a:t>Basics of Satellite Communication</a:t>
            </a:r>
            <a:endParaRPr lang="en-US" sz="3600" dirty="0">
              <a:latin typeface="Maiandra G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There are a number of different ways of categorizing communications satellites:</a:t>
            </a:r>
          </a:p>
          <a:p>
            <a:pPr lvl="1" algn="l"/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Coverage area: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Global, regional, or national. </a:t>
            </a:r>
          </a:p>
          <a:p>
            <a:pPr lvl="2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</a:rPr>
              <a:t>The larger the area of coverage, the more satellites must be involved in a single networked system.</a:t>
            </a:r>
          </a:p>
          <a:p>
            <a:pPr lvl="1"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Service type: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Fixed service satellite (FSS), broadcast service satellite (BSS), and</a:t>
            </a:r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mobile service satellite (MSS). </a:t>
            </a:r>
          </a:p>
          <a:p>
            <a:pPr lvl="1"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General usage: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Commercial, military, amateur, experimental.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Basics: Advantages of Satellites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57250"/>
            <a:ext cx="8724900" cy="577215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12000"/>
              </a:lnSpc>
            </a:pP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advantages of satellite communication over terrestrial communication are: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coverage area of a satellite greatly exceeds that of a terrestrial system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Transmission cost of a satellite is independent of the distance from the center of the coverage area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Satellite to Satellite communication is very precise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Higher Bandwidths are available for use</a:t>
            </a:r>
            <a:endParaRPr lang="en-US" sz="2400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411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Basics: Disadvantages of Satellites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769937"/>
            <a:ext cx="8724900" cy="5630863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12000"/>
              </a:lnSpc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disadvantages of satellite communication: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Launching satellites into orbit is costly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Satellite bandwidth is gradually becoming used up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There is a larger propagation delay in satellite communication than in terrestrial communication</a:t>
            </a:r>
            <a:endParaRPr lang="en-US" sz="24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7" name="Picture 5"/>
          <p:cNvPicPr>
            <a:picLocks noChangeAspect="1" noChangeArrowheads="1"/>
          </p:cNvPicPr>
          <p:nvPr/>
        </p:nvPicPr>
        <p:blipFill>
          <a:blip r:embed="rId2" cstate="print"/>
          <a:srcRect b="6667"/>
          <a:stretch>
            <a:fillRect/>
          </a:stretch>
        </p:blipFill>
        <p:spPr bwMode="auto">
          <a:xfrm>
            <a:off x="76200" y="190500"/>
            <a:ext cx="901065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Maiandra GD" pitchFamily="34" charset="0"/>
                <a:cs typeface="Arial" pitchFamily="34" charset="0"/>
              </a:rPr>
              <a:t>Classification of Satellite Orbits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914400"/>
            <a:ext cx="8743950" cy="51816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Circular or elliptical orbit</a:t>
            </a: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Circular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- with </a:t>
            </a: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center at earth’s center </a:t>
            </a: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Elliptical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- with </a:t>
            </a: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one </a:t>
            </a:r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of the two foci </a:t>
            </a: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at earth’s center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Orbit around earth in different planes</a:t>
            </a:r>
          </a:p>
          <a:p>
            <a:pPr lvl="1" algn="l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Equatorial orbit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- above 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earth’s equator</a:t>
            </a:r>
          </a:p>
          <a:p>
            <a:pPr lvl="1" algn="l"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Polar orbit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- passes 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over both poles</a:t>
            </a: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Other orbits referred to as </a:t>
            </a:r>
            <a:r>
              <a:rPr lang="en-US" sz="2800" b="1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inclined orbits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Altitude of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communications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satellites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is classified as:</a:t>
            </a:r>
            <a:endParaRPr lang="en-US" sz="28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Geostationary orbit (GEO)</a:t>
            </a: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Medium earth orbit (MEO)</a:t>
            </a: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Low earth orbit (LEO)</a:t>
            </a:r>
            <a:endParaRPr lang="en-US" sz="24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Maiandra GD" pitchFamily="34" charset="0"/>
                <a:cs typeface="Arial" pitchFamily="34" charset="0"/>
              </a:rPr>
              <a:t>GEO Orbit</a:t>
            </a:r>
          </a:p>
        </p:txBody>
      </p:sp>
      <p:sp>
        <p:nvSpPr>
          <p:cNvPr id="27648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4300" y="762000"/>
            <a:ext cx="8896350" cy="5943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Orbit 35,863 km above the earth’s surface along the equator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most common type of communications satellite</a:t>
            </a:r>
            <a:endParaRPr lang="en-US" sz="2600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algn="l"/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Revolve around the earth at the same speed as the earth rotates. This means GEO satellites remain in the same position relative to the surface of earth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coverage region of a satellite is called its </a:t>
            </a: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</a:rPr>
              <a:t>footprint. </a:t>
            </a: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This is the region from which the satellite is visible. </a:t>
            </a:r>
            <a:endParaRPr lang="en-US" sz="2600" b="1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Advantages </a:t>
            </a:r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of the 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GEO </a:t>
            </a:r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orbit </a:t>
            </a:r>
          </a:p>
          <a:p>
            <a:pPr lvl="1" algn="l"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No problem with frequency changes</a:t>
            </a:r>
          </a:p>
          <a:p>
            <a:pPr lvl="1" algn="l"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Tracking of the satellite is simplified</a:t>
            </a:r>
          </a:p>
          <a:p>
            <a:pPr lvl="1" algn="l"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High coverage area</a:t>
            </a:r>
          </a:p>
          <a:p>
            <a:pPr algn="l">
              <a:lnSpc>
                <a:spcPct val="90000"/>
              </a:lnSpc>
            </a:pPr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Disadvantages of the GEO orbit</a:t>
            </a:r>
          </a:p>
          <a:p>
            <a:pPr lvl="1" algn="l"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Weak signal after traveling over 35,000 km</a:t>
            </a:r>
          </a:p>
          <a:p>
            <a:pPr lvl="1" algn="l"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Polar regions are poorly served</a:t>
            </a:r>
          </a:p>
          <a:p>
            <a:pPr lvl="1" algn="l"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Signal sending delay is substantial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4492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Maiandra GD" pitchFamily="34" charset="0"/>
                <a:cs typeface="Arial" pitchFamily="34" charset="0"/>
              </a:rPr>
              <a:t>LEO Satellite Characteristics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08037"/>
            <a:ext cx="8705850" cy="5592763"/>
          </a:xfrm>
        </p:spPr>
        <p:txBody>
          <a:bodyPr>
            <a:normAutofit/>
          </a:bodyPr>
          <a:lstStyle/>
          <a:p>
            <a:pPr algn="l">
              <a:lnSpc>
                <a:spcPct val="112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Circular/slightly elliptical orbit under 2000 km</a:t>
            </a:r>
          </a:p>
          <a:p>
            <a:pPr algn="l">
              <a:lnSpc>
                <a:spcPct val="112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Orbit period ranges from 1.5 to 2 hours</a:t>
            </a:r>
          </a:p>
          <a:p>
            <a:pPr algn="l">
              <a:lnSpc>
                <a:spcPct val="112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Diameter of coverage is about 8000 km</a:t>
            </a:r>
          </a:p>
          <a:p>
            <a:pPr algn="l">
              <a:lnSpc>
                <a:spcPct val="112000"/>
              </a:lnSpc>
            </a:pPr>
            <a:r>
              <a:rPr lang="en-US" sz="28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Round-trip signal propagation delay less than 20 ms</a:t>
            </a:r>
          </a:p>
          <a:p>
            <a:pPr algn="l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Maximum satellite visible time up to 20 min</a:t>
            </a:r>
          </a:p>
          <a:p>
            <a:pPr algn="l">
              <a:lnSpc>
                <a:spcPct val="112000"/>
              </a:lnSpc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Atmospheric </a:t>
            </a:r>
            <a:r>
              <a:rPr lang="en-US" sz="2800" dirty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drag results in 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gradual orbital deterioration</a:t>
            </a:r>
          </a:p>
          <a:p>
            <a:pPr algn="l">
              <a:lnSpc>
                <a:spcPct val="112000"/>
              </a:lnSpc>
            </a:pP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Handoffs are required between satellites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requires the multiple orbital planes be used, each with multiple satellites in orbit.</a:t>
            </a:r>
            <a:endParaRPr lang="en-US" sz="26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228600"/>
            <a:ext cx="83248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Basics of Cellular Networks </a:t>
            </a:r>
            <a:endParaRPr lang="en-US" sz="3600" b="1" dirty="0">
              <a:latin typeface="Maiandra GD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29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228600"/>
            <a:ext cx="8743950" cy="64389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Advantages</a:t>
            </a:r>
          </a:p>
          <a:p>
            <a:pPr lvl="1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 LEO satellite’s proximity to earth compared to a GEO satellite gives it </a:t>
            </a:r>
          </a:p>
          <a:p>
            <a:pPr lvl="2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 better signal strength and </a:t>
            </a:r>
          </a:p>
          <a:p>
            <a:pPr lvl="2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less of a time delay, which makes it better for point to point communication</a:t>
            </a:r>
          </a:p>
          <a:p>
            <a:pPr lvl="1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 LEO satellite’s smaller area of coverage is less of a waste of bandwidth</a:t>
            </a:r>
          </a:p>
          <a:p>
            <a:pPr lvl="2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For this reason, it is currently being proposed for communicating with mobile terminals and with personal terminals that need stronger signals to function.</a:t>
            </a:r>
            <a:endParaRPr lang="en-US" sz="44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Disadvantages</a:t>
            </a:r>
          </a:p>
          <a:p>
            <a:pPr lvl="1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 network of LEO satellites is needed, which can be costly</a:t>
            </a:r>
          </a:p>
          <a:p>
            <a:pPr lvl="1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Atmospheric drag effects LEO satellites, causing gradual orbital deterioration</a:t>
            </a:r>
            <a:endParaRPr lang="en-US" sz="2400" dirty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0641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Maiandra GD" pitchFamily="34" charset="0"/>
                <a:cs typeface="Arial" pitchFamily="34" charset="0"/>
              </a:rPr>
              <a:t>MEO Satellite Characteristics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590550"/>
            <a:ext cx="8705850" cy="5535613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Circular orbit at an altitude in the range of 5000 to 12,000 km</a:t>
            </a:r>
          </a:p>
          <a:p>
            <a:pPr algn="l"/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Orbit period of 6 hours</a:t>
            </a:r>
          </a:p>
          <a:p>
            <a:pPr algn="l"/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Diameter of coverage is 10,000 to 15,000 km</a:t>
            </a:r>
          </a:p>
          <a:p>
            <a:pPr algn="l"/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Round trip signal propagation delay less than 50 ms</a:t>
            </a:r>
          </a:p>
          <a:p>
            <a:pPr algn="l"/>
            <a:r>
              <a:rPr lang="en-US" sz="2600" dirty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Maximum satellite visible time is a few </a:t>
            </a: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hours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Require much fewer handoffs than LEO satellites.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The satellites will be divided equally between two planes tilted 45° to the equator.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Proposed applications are digital voice, data, facsimile, high-penetration notification, and messaging services.</a:t>
            </a:r>
            <a:endParaRPr lang="en-US" sz="2600" dirty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5915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228600"/>
            <a:ext cx="8724900" cy="5897563"/>
          </a:xfrm>
        </p:spPr>
        <p:txBody>
          <a:bodyPr>
            <a:normAutofit/>
          </a:bodyPr>
          <a:lstStyle/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Advantage</a:t>
            </a:r>
          </a:p>
          <a:p>
            <a:pPr lvl="1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 MEO satellite’s longer duration of visibility and wider footprint means fewer satellites are needed in a MEO network than a LEO network.</a:t>
            </a:r>
          </a:p>
          <a:p>
            <a:pPr algn="l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Disadvantage</a:t>
            </a:r>
          </a:p>
          <a:p>
            <a:pPr lvl="1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 MEO satellite’s distance gives it </a:t>
            </a:r>
          </a:p>
          <a:p>
            <a:pPr lvl="2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A longer time delay and </a:t>
            </a:r>
          </a:p>
          <a:p>
            <a:pPr lvl="2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W</a:t>
            </a:r>
            <a:r>
              <a:rPr lang="en-US" sz="22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eaker signal than a LEO satellite, though not as bad as a GEO satellite.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</a:t>
            </a:r>
          </a:p>
          <a:p>
            <a:pPr lvl="2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power required are greater than LEO</a:t>
            </a:r>
          </a:p>
          <a:p>
            <a:pPr>
              <a:lnSpc>
                <a:spcPct val="112000"/>
              </a:lnSpc>
            </a:pP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82015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1450" y="198438"/>
            <a:ext cx="8820150" cy="7921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Maiandra GD" pitchFamily="34" charset="0"/>
                <a:cs typeface="Arial" pitchFamily="34" charset="0"/>
              </a:rPr>
              <a:t>Frequency Bands Available for Satellite Communications</a:t>
            </a:r>
          </a:p>
        </p:txBody>
      </p:sp>
      <p:pic>
        <p:nvPicPr>
          <p:cNvPr id="279557" name="Picture 10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61950"/>
            <a:ext cx="8915400" cy="62674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 smtClean="0">
                <a:solidFill>
                  <a:srgbClr val="7030A0"/>
                </a:solidFill>
                <a:latin typeface="Maiandra GD" pitchFamily="34" charset="0"/>
              </a:rPr>
              <a:t>Frequency Bands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Increasing bandwidth is available in the higher-frequency bands.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The higher the frequency, the greater the effect of transmission impairments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The mobile satellite service (MSS) is allocated frequencies in the Land S bands.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In these bands, compared to higher frequencies, there is </a:t>
            </a:r>
          </a:p>
          <a:p>
            <a:pPr lvl="2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</a:rPr>
              <a:t>a greater degree of refraction and </a:t>
            </a:r>
          </a:p>
          <a:p>
            <a:pPr lvl="2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</a:rPr>
              <a:t>greater penetration of physical obstacles, such as foliage (plants) and non-metallic structures.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These characteristics are desirable for mobile service. </a:t>
            </a:r>
          </a:p>
          <a:p>
            <a:pPr lvl="1" algn="l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However, the Land S bands are also heavily used for terrestrial applications. </a:t>
            </a:r>
          </a:p>
          <a:p>
            <a:pPr lvl="2" algn="l"/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</a:rPr>
              <a:t>Thus, there is intense competition among the various microwave services for Land S band capacity.</a:t>
            </a:r>
            <a:endParaRPr lang="en-US" dirty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38150"/>
            <a:ext cx="8724900" cy="5688013"/>
          </a:xfrm>
        </p:spPr>
        <p:txBody>
          <a:bodyPr/>
          <a:lstStyle/>
          <a:p>
            <a:pPr lvl="1"/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For any given frequency allocation for a service, there is an allocation of an </a:t>
            </a:r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uplink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band and a </a:t>
            </a:r>
            <a:r>
              <a:rPr lang="en-US" sz="2800" b="1" dirty="0" smtClean="0">
                <a:solidFill>
                  <a:srgbClr val="FF0000"/>
                </a:solidFill>
                <a:latin typeface="Maiandra GD" pitchFamily="34" charset="0"/>
              </a:rPr>
              <a:t>downlink</a:t>
            </a:r>
            <a:r>
              <a:rPr lang="en-US" sz="2800" dirty="0" smtClean="0">
                <a:solidFill>
                  <a:srgbClr val="FF0000"/>
                </a:solidFill>
                <a:latin typeface="Maiandra GD" pitchFamily="34" charset="0"/>
              </a:rPr>
              <a:t> band, with the uplink band always of higher frequency.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The higher frequency suffers greater spreading, or free space loss</a:t>
            </a:r>
          </a:p>
          <a:p>
            <a:pPr lvl="1" algn="l"/>
            <a:r>
              <a:rPr lang="en-US" sz="2800" dirty="0" smtClean="0">
                <a:solidFill>
                  <a:srgbClr val="7030A0"/>
                </a:solidFill>
                <a:latin typeface="Maiandra GD" pitchFamily="34" charset="0"/>
              </a:rPr>
              <a:t>The earth station is capable of higher power, which helps to compensate for the poorer performance at higher frequency.</a:t>
            </a:r>
            <a:endParaRPr lang="en-US" dirty="0">
              <a:solidFill>
                <a:srgbClr val="7030A0"/>
              </a:solidFill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4492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Transmission Impairments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666750"/>
            <a:ext cx="8782050" cy="581025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Transmission impairments to satellite communication: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distance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between an earth station and a satellite (free space loss).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Satellite Footprint:</a:t>
            </a:r>
            <a:r>
              <a:rPr lang="en-US" sz="24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  </a:t>
            </a:r>
          </a:p>
          <a:p>
            <a:pPr lvl="2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center point of that area will receive the highest radiated power, and the power drops off as you move away from the center point in any direction.</a:t>
            </a:r>
            <a:endParaRPr lang="en-US" sz="44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2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satellite transmission’s strength is strongest in the center of the transmission, and decreases farther from the center as free space loss increases.</a:t>
            </a:r>
          </a:p>
          <a:p>
            <a:pPr lvl="1" algn="l" eaLnBrk="1" hangingPunct="1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Atmospheric Attenuation</a:t>
            </a:r>
            <a:r>
              <a:rPr lang="en-US" sz="24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 caused by air and water can impair the transmission.  </a:t>
            </a:r>
          </a:p>
          <a:p>
            <a:pPr lvl="2" algn="l">
              <a:lnSpc>
                <a:spcPct val="112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It is particularly bad during rain and fog.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" y="323850"/>
            <a:ext cx="8934450" cy="5802313"/>
          </a:xfrm>
        </p:spPr>
        <p:txBody>
          <a:bodyPr/>
          <a:lstStyle/>
          <a:p>
            <a:r>
              <a:rPr lang="en-US" b="1" dirty="0" smtClean="0">
                <a:latin typeface="Maiandra GD" pitchFamily="34" charset="0"/>
                <a:cs typeface="Arial" pitchFamily="34" charset="0"/>
              </a:rPr>
              <a:t>References</a:t>
            </a:r>
          </a:p>
          <a:p>
            <a:pPr lvl="1" algn="just"/>
            <a:r>
              <a:rPr lang="en-US" sz="2400" dirty="0" smtClean="0">
                <a:latin typeface="Maiandra GD" pitchFamily="34" charset="0"/>
                <a:cs typeface="Arial" pitchFamily="34" charset="0"/>
              </a:rPr>
              <a:t>William Stallings, Wireless Communication and Networks , 2</a:t>
            </a:r>
            <a:r>
              <a:rPr lang="en-US" sz="2400" baseline="30000" dirty="0" smtClean="0">
                <a:latin typeface="Maiandra GD" pitchFamily="34" charset="0"/>
                <a:cs typeface="Arial" pitchFamily="34" charset="0"/>
              </a:rPr>
              <a:t>nd</a:t>
            </a:r>
            <a:r>
              <a:rPr lang="en-US" sz="2400" dirty="0" smtClean="0">
                <a:latin typeface="Maiandra GD" pitchFamily="34" charset="0"/>
                <a:cs typeface="Arial" pitchFamily="34" charset="0"/>
              </a:rPr>
              <a:t> Edition.</a:t>
            </a:r>
          </a:p>
          <a:p>
            <a:pPr lvl="2" algn="just"/>
            <a:r>
              <a:rPr lang="en-US" dirty="0" smtClean="0">
                <a:latin typeface="Maiandra GD" pitchFamily="34" charset="0"/>
                <a:cs typeface="Arial" pitchFamily="34" charset="0"/>
              </a:rPr>
              <a:t>Ch 10</a:t>
            </a:r>
          </a:p>
          <a:p>
            <a:pPr lvl="1" algn="just"/>
            <a:r>
              <a:rPr lang="en-US" sz="2400" dirty="0" smtClean="0">
                <a:latin typeface="Maiandra GD" pitchFamily="34" charset="0"/>
                <a:cs typeface="Arial" pitchFamily="34" charset="0"/>
              </a:rPr>
              <a:t>Andrew S. </a:t>
            </a:r>
            <a:r>
              <a:rPr lang="en-US" sz="2400" dirty="0" err="1" smtClean="0">
                <a:latin typeface="Maiandra GD" pitchFamily="34" charset="0"/>
                <a:cs typeface="Arial" pitchFamily="34" charset="0"/>
              </a:rPr>
              <a:t>Tanenbaum</a:t>
            </a:r>
            <a:r>
              <a:rPr lang="en-US" sz="2400" dirty="0" smtClean="0">
                <a:latin typeface="Maiandra GD" pitchFamily="34" charset="0"/>
                <a:cs typeface="Arial" pitchFamily="34" charset="0"/>
              </a:rPr>
              <a:t>, Computer Networks, 4</a:t>
            </a:r>
            <a:r>
              <a:rPr lang="en-US" sz="2400" baseline="30000" dirty="0" smtClean="0">
                <a:latin typeface="Maiandra GD" pitchFamily="34" charset="0"/>
                <a:cs typeface="Arial" pitchFamily="34" charset="0"/>
              </a:rPr>
              <a:t>th</a:t>
            </a:r>
            <a:r>
              <a:rPr lang="en-US" sz="2400" dirty="0" smtClean="0">
                <a:latin typeface="Maiandra GD" pitchFamily="34" charset="0"/>
                <a:cs typeface="Arial" pitchFamily="34" charset="0"/>
              </a:rPr>
              <a:t> Edition.</a:t>
            </a:r>
          </a:p>
          <a:p>
            <a:pPr lvl="2" algn="just"/>
            <a:r>
              <a:rPr lang="en-US" dirty="0" smtClean="0">
                <a:latin typeface="Maiandra GD" pitchFamily="34" charset="0"/>
                <a:cs typeface="Arial" pitchFamily="34" charset="0"/>
              </a:rPr>
              <a:t>Ch 2</a:t>
            </a:r>
          </a:p>
          <a:p>
            <a:pPr lvl="1" algn="just"/>
            <a:r>
              <a:rPr lang="en-US" sz="2400" dirty="0" smtClean="0">
                <a:latin typeface="Maiandra GD" pitchFamily="34" charset="0"/>
                <a:cs typeface="Arial" pitchFamily="34" charset="0"/>
                <a:hlinkClick r:id="rId2"/>
              </a:rPr>
              <a:t>http://www.cs.wustl.edu/~jain/cis788-97/ftp/satellite_nets.pd</a:t>
            </a:r>
            <a:r>
              <a:rPr lang="en-US" dirty="0" smtClean="0">
                <a:latin typeface="Maiandra GD" pitchFamily="34" charset="0"/>
                <a:hlinkClick r:id="rId2"/>
              </a:rPr>
              <a:t>f</a:t>
            </a:r>
            <a:r>
              <a:rPr lang="en-US" dirty="0" smtClean="0">
                <a:latin typeface="Maiandra GD" pitchFamily="34" charset="0"/>
              </a:rPr>
              <a:t> </a:t>
            </a:r>
          </a:p>
          <a:p>
            <a:pPr lvl="1"/>
            <a:r>
              <a:rPr lang="en-US" dirty="0" smtClean="0">
                <a:latin typeface="Maiandra GD" pitchFamily="34" charset="0"/>
                <a:hlinkClick r:id="rId3"/>
              </a:rPr>
              <a:t>http://learnabouttelecom.blogspot.com/2012/06/difference-between-fdma-cdma-and-tdma.html</a:t>
            </a:r>
            <a:endParaRPr lang="en-US" dirty="0" smtClean="0">
              <a:latin typeface="Maiandra GD" pitchFamily="34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0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Maiandra GD" pitchFamily="34" charset="0"/>
                <a:cs typeface="Arial" pitchFamily="34" charset="0"/>
              </a:rPr>
              <a:t>Basics of Cellular Networks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457200"/>
            <a:ext cx="8801100" cy="63246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2000"/>
              </a:lnSpc>
            </a:pPr>
            <a:r>
              <a:rPr lang="en-US" sz="26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Frequency Reuse</a:t>
            </a:r>
          </a:p>
          <a:p>
            <a:pPr lvl="1" algn="l">
              <a:lnSpc>
                <a:spcPct val="112000"/>
              </a:lnSpc>
            </a:pPr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Each cell has a base transceiver.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The transmission power is carefully controlled to allow communication within the cell using a given frequency band while limiting the power at that frequency</a:t>
            </a:r>
          </a:p>
          <a:p>
            <a:pPr lvl="1" algn="l"/>
            <a:r>
              <a:rPr lang="en-US" dirty="0" smtClean="0">
                <a:solidFill>
                  <a:srgbClr val="7030A0"/>
                </a:solidFill>
                <a:latin typeface="Maiandra GD" pitchFamily="34" charset="0"/>
              </a:rPr>
              <a:t>Within a given cell, multiple frequency bands are assigned, the number of bands depending on the traffic expected.</a:t>
            </a:r>
          </a:p>
          <a:p>
            <a:pPr lvl="1" algn="l"/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A key design issue is to determine the minimum separation between two cells using the same frequency band, so that the two cells do not interfere with each other.</a:t>
            </a:r>
          </a:p>
          <a:p>
            <a:pPr lvl="1" algn="l">
              <a:lnSpc>
                <a:spcPct val="112000"/>
              </a:lnSpc>
            </a:pP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Objective is to reuse frequency in nearby cells</a:t>
            </a:r>
          </a:p>
          <a:p>
            <a:pPr lvl="2" algn="l">
              <a:lnSpc>
                <a:spcPct val="112000"/>
              </a:lnSpc>
            </a:pPr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10 to 50 frequencies assigned to each cell</a:t>
            </a:r>
          </a:p>
          <a:p>
            <a:pPr lvl="2" algn="l">
              <a:lnSpc>
                <a:spcPct val="112000"/>
              </a:lnSpc>
            </a:pPr>
            <a:r>
              <a:rPr lang="en-US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Transmission power controlled to limit power at that frequency escaping to adjacent cells</a:t>
            </a:r>
          </a:p>
          <a:p>
            <a:pPr lvl="2" algn="l">
              <a:lnSpc>
                <a:spcPct val="112000"/>
              </a:lnSpc>
            </a:pPr>
            <a:r>
              <a:rPr lang="en-US" b="1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The issue is to determine how many cells must intervene between two cells using the same frequency</a:t>
            </a:r>
          </a:p>
          <a:p>
            <a:pPr lvl="1" algn="l"/>
            <a:endParaRPr lang="en-US" dirty="0" smtClean="0">
              <a:latin typeface="Maiandra G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228600"/>
            <a:ext cx="8686800" cy="589756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2000"/>
              </a:lnSpc>
            </a:pPr>
            <a:r>
              <a:rPr lang="en-US" dirty="0" smtClean="0">
                <a:solidFill>
                  <a:srgbClr val="FF0000"/>
                </a:solidFill>
                <a:latin typeface="Maiandra GD" pitchFamily="34" charset="0"/>
              </a:rPr>
              <a:t>In characterizing frequency reuse, the following parameters are commonly used:</a:t>
            </a:r>
            <a:endParaRPr lang="en-US" sz="2600" dirty="0" smtClean="0">
              <a:solidFill>
                <a:srgbClr val="FF0000"/>
              </a:solidFill>
              <a:latin typeface="Maiandra GD" pitchFamily="34" charset="0"/>
              <a:cs typeface="Arial" pitchFamily="34" charset="0"/>
            </a:endParaRPr>
          </a:p>
          <a:p>
            <a:pPr lvl="2">
              <a:lnSpc>
                <a:spcPct val="112000"/>
              </a:lnSpc>
            </a:pPr>
            <a:r>
              <a:rPr lang="en-US" sz="23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 = minimum distance between centers of cells that use the same frequency band (called co-channels )</a:t>
            </a:r>
          </a:p>
          <a:p>
            <a:pPr lvl="2">
              <a:lnSpc>
                <a:spcPct val="112000"/>
              </a:lnSpc>
            </a:pPr>
            <a:r>
              <a:rPr lang="en-US" sz="23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R = radius of a cell</a:t>
            </a:r>
          </a:p>
          <a:p>
            <a:pPr lvl="2">
              <a:lnSpc>
                <a:spcPct val="112000"/>
              </a:lnSpc>
            </a:pPr>
            <a:r>
              <a:rPr lang="en-US" sz="2300" dirty="0" smtClean="0">
                <a:solidFill>
                  <a:srgbClr val="FF0000"/>
                </a:solidFill>
                <a:latin typeface="Maiandra GD" pitchFamily="34" charset="0"/>
                <a:cs typeface="Arial" pitchFamily="34" charset="0"/>
              </a:rPr>
              <a:t>d = distance between centers of adjacent cells</a:t>
            </a:r>
          </a:p>
          <a:p>
            <a:pPr lvl="2">
              <a:lnSpc>
                <a:spcPct val="112000"/>
              </a:lnSpc>
            </a:pPr>
            <a:r>
              <a:rPr lang="en-US" sz="23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N = number of cells in a repetitious pattern (each cell in the pattern uses a unique set of frequency bands - </a:t>
            </a:r>
            <a:r>
              <a:rPr lang="en-US" sz="2300" b="1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reuse factor. </a:t>
            </a:r>
          </a:p>
          <a:p>
            <a:pPr lvl="3">
              <a:lnSpc>
                <a:spcPct val="112000"/>
              </a:lnSpc>
            </a:pPr>
            <a:r>
              <a:rPr lang="en-US" sz="2600" dirty="0" smtClean="0">
                <a:solidFill>
                  <a:srgbClr val="7030A0"/>
                </a:solidFill>
                <a:latin typeface="Maiandra GD" pitchFamily="34" charset="0"/>
              </a:rPr>
              <a:t>In a hexagonal cell pattern, only the following values of </a:t>
            </a:r>
            <a:r>
              <a:rPr lang="en-US" sz="2600" i="1" dirty="0" smtClean="0">
                <a:solidFill>
                  <a:srgbClr val="7030A0"/>
                </a:solidFill>
                <a:latin typeface="Maiandra GD" pitchFamily="34" charset="0"/>
              </a:rPr>
              <a:t>N are possible:</a:t>
            </a:r>
          </a:p>
          <a:p>
            <a:pPr lvl="4">
              <a:lnSpc>
                <a:spcPct val="112000"/>
              </a:lnSpc>
            </a:pPr>
            <a:r>
              <a:rPr lang="pt-BR" sz="2400" i="1" dirty="0" smtClean="0">
                <a:solidFill>
                  <a:srgbClr val="7030A0"/>
                </a:solidFill>
                <a:latin typeface="Maiandra GD" pitchFamily="34" charset="0"/>
              </a:rPr>
              <a:t>N = I</a:t>
            </a:r>
            <a:r>
              <a:rPr lang="pt-BR" sz="2400" i="1" baseline="30000" dirty="0" smtClean="0">
                <a:solidFill>
                  <a:srgbClr val="7030A0"/>
                </a:solidFill>
                <a:latin typeface="Maiandra GD" pitchFamily="34" charset="0"/>
              </a:rPr>
              <a:t>2</a:t>
            </a:r>
            <a:r>
              <a:rPr lang="pt-BR" sz="2400" i="1" dirty="0" smtClean="0">
                <a:solidFill>
                  <a:srgbClr val="7030A0"/>
                </a:solidFill>
                <a:latin typeface="Maiandra GD" pitchFamily="34" charset="0"/>
              </a:rPr>
              <a:t> + J</a:t>
            </a:r>
            <a:r>
              <a:rPr lang="pt-BR" sz="2400" i="1" baseline="30000" dirty="0" smtClean="0">
                <a:solidFill>
                  <a:srgbClr val="7030A0"/>
                </a:solidFill>
                <a:latin typeface="Maiandra GD" pitchFamily="34" charset="0"/>
              </a:rPr>
              <a:t>2</a:t>
            </a:r>
            <a:r>
              <a:rPr lang="pt-BR" sz="2400" i="1" dirty="0" smtClean="0">
                <a:solidFill>
                  <a:srgbClr val="7030A0"/>
                </a:solidFill>
                <a:latin typeface="Maiandra GD" pitchFamily="34" charset="0"/>
              </a:rPr>
              <a:t> + (I X J), I,J = 0, 1,2,3, ...</a:t>
            </a:r>
            <a:endParaRPr lang="en-US" sz="2400" dirty="0" smtClean="0">
              <a:solidFill>
                <a:srgbClr val="7030A0"/>
              </a:solidFill>
              <a:latin typeface="Maiandra GD" pitchFamily="34" charset="0"/>
              <a:cs typeface="Arial" pitchFamily="34" charset="0"/>
            </a:endParaRPr>
          </a:p>
          <a:p>
            <a:pPr lvl="3">
              <a:lnSpc>
                <a:spcPct val="112000"/>
              </a:lnSpc>
            </a:pPr>
            <a:r>
              <a:rPr lang="en-US" sz="2300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Can have the value </a:t>
            </a:r>
            <a:r>
              <a:rPr lang="en-US" dirty="0" smtClean="0">
                <a:solidFill>
                  <a:srgbClr val="7030A0"/>
                </a:solidFill>
                <a:latin typeface="Maiandra GD" pitchFamily="34" charset="0"/>
                <a:cs typeface="Arial" pitchFamily="34" charset="0"/>
              </a:rPr>
              <a:t>1,3,4,7,9,12,13,16,19,21,…</a:t>
            </a:r>
          </a:p>
          <a:p>
            <a:pPr>
              <a:lnSpc>
                <a:spcPct val="112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9CE4-D396-46EE-8C32-CF86EAA119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12988</TotalTime>
  <Words>4742</Words>
  <Application>Microsoft Office PowerPoint</Application>
  <PresentationFormat>On-screen Show (4:3)</PresentationFormat>
  <Paragraphs>594</Paragraphs>
  <Slides>79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Office Theme</vt:lpstr>
      <vt:lpstr>Chapter Three</vt:lpstr>
      <vt:lpstr>Outline </vt:lpstr>
      <vt:lpstr>Slide 3</vt:lpstr>
      <vt:lpstr>Basics of Cellular Networks </vt:lpstr>
      <vt:lpstr>Basics of Cellular Networks </vt:lpstr>
      <vt:lpstr>Basics of Cellular Networks </vt:lpstr>
      <vt:lpstr>Basics of Cellular Networks </vt:lpstr>
      <vt:lpstr>Basics of Cellular Networks </vt:lpstr>
      <vt:lpstr>Slide 9</vt:lpstr>
      <vt:lpstr>Slide 10</vt:lpstr>
      <vt:lpstr>Basics of Cellular Networks </vt:lpstr>
      <vt:lpstr>Basics of Cellular Networks</vt:lpstr>
      <vt:lpstr>Cellular System Overview</vt:lpstr>
      <vt:lpstr>Operation of Cellular Systems </vt:lpstr>
      <vt:lpstr>Operation of Cellular Systems </vt:lpstr>
      <vt:lpstr>Operation of Cellular Systems </vt:lpstr>
      <vt:lpstr>Operation of Cellular Systems </vt:lpstr>
      <vt:lpstr>Operation of Cellular Systems </vt:lpstr>
      <vt:lpstr>Operation of Cellular Systems </vt:lpstr>
      <vt:lpstr>Operation of Cellular Systems </vt:lpstr>
      <vt:lpstr>Operation of Cellular Systems </vt:lpstr>
      <vt:lpstr>Operation of Cellular Systems </vt:lpstr>
      <vt:lpstr>Operation of Cellular Systems </vt:lpstr>
      <vt:lpstr>Slide 24</vt:lpstr>
      <vt:lpstr>Slide 25</vt:lpstr>
      <vt:lpstr>Slide 26</vt:lpstr>
      <vt:lpstr>Multiple Access Methods</vt:lpstr>
      <vt:lpstr>Multiple Access Methods</vt:lpstr>
      <vt:lpstr>Multiple Access Methods</vt:lpstr>
      <vt:lpstr>Multiple Access Methods</vt:lpstr>
      <vt:lpstr>Multiple Access Methods</vt:lpstr>
      <vt:lpstr>Multiple Access Methods</vt:lpstr>
      <vt:lpstr>Multiple Access Methods</vt:lpstr>
      <vt:lpstr>Slide 34</vt:lpstr>
      <vt:lpstr>Slide 35</vt:lpstr>
      <vt:lpstr>Outline </vt:lpstr>
      <vt:lpstr>1G - First-Generation Analog</vt:lpstr>
      <vt:lpstr>2G - Second Generation- Digital </vt:lpstr>
      <vt:lpstr>Advantages of Digital Communications for Wireless</vt:lpstr>
      <vt:lpstr>Differences Between First and Second Generation Systems</vt:lpstr>
      <vt:lpstr>GSM - Global System for Mobile Communication</vt:lpstr>
      <vt:lpstr>GSM Network Architecture</vt:lpstr>
      <vt:lpstr>GSM Network Architecture</vt:lpstr>
      <vt:lpstr>GSM Network Architecture</vt:lpstr>
      <vt:lpstr>GSM Network Architecture</vt:lpstr>
      <vt:lpstr>GSM Network Architecture</vt:lpstr>
      <vt:lpstr>GSM Network Architecture</vt:lpstr>
      <vt:lpstr>GSM Network Architecture</vt:lpstr>
      <vt:lpstr>   Components</vt:lpstr>
      <vt:lpstr>Slide 50</vt:lpstr>
      <vt:lpstr>3G - Third Generation </vt:lpstr>
      <vt:lpstr>Slide 52</vt:lpstr>
      <vt:lpstr>Slide 53</vt:lpstr>
      <vt:lpstr>Slide 54</vt:lpstr>
      <vt:lpstr>4G – Fourth Generation </vt:lpstr>
      <vt:lpstr>5G – Fifth Generation? </vt:lpstr>
      <vt:lpstr>Slide 57</vt:lpstr>
      <vt:lpstr>References </vt:lpstr>
      <vt:lpstr>Outline </vt:lpstr>
      <vt:lpstr>Basics of Satellite Communication </vt:lpstr>
      <vt:lpstr>Basics of Satellite Communication</vt:lpstr>
      <vt:lpstr>Basics of Satellite Communication</vt:lpstr>
      <vt:lpstr>Basics: Advantages of Satellites</vt:lpstr>
      <vt:lpstr>Basics: Disadvantages of Satellites</vt:lpstr>
      <vt:lpstr>Slide 65</vt:lpstr>
      <vt:lpstr>Classification of Satellite Orbits</vt:lpstr>
      <vt:lpstr>GEO Orbit</vt:lpstr>
      <vt:lpstr>LEO Satellite Characteristics</vt:lpstr>
      <vt:lpstr>Slide 69</vt:lpstr>
      <vt:lpstr>Slide 70</vt:lpstr>
      <vt:lpstr>MEO Satellite Characteristics</vt:lpstr>
      <vt:lpstr>Slide 72</vt:lpstr>
      <vt:lpstr>Slide 73</vt:lpstr>
      <vt:lpstr>Slide 74</vt:lpstr>
      <vt:lpstr>Frequency Bands Available for Satellite Communications</vt:lpstr>
      <vt:lpstr>Slide 76</vt:lpstr>
      <vt:lpstr>Slide 77</vt:lpstr>
      <vt:lpstr>Transmission Impairments</vt:lpstr>
      <vt:lpstr>Slide 79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</dc:title>
  <dc:creator>Tesse</dc:creator>
  <cp:lastModifiedBy>Abu Ayub</cp:lastModifiedBy>
  <cp:revision>149</cp:revision>
  <dcterms:created xsi:type="dcterms:W3CDTF">2012-12-02T11:56:45Z</dcterms:created>
  <dcterms:modified xsi:type="dcterms:W3CDTF">2023-01-11T07:31:02Z</dcterms:modified>
</cp:coreProperties>
</file>