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72c31697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72c31697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48c282f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48c282f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48c282ff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48c282ff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72c3169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72c3169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72c3169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72c3169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72c3169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72c3169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72c31697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72c31697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72c31697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72c31697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72c31697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72c31697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72c31697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72c31697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48c282f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48c282f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48c282ff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48c282ff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48c282f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48c282f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48c282ff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48c282ff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soliditylang.org/" TargetMode="External"/><Relationship Id="rId4" Type="http://schemas.openxmlformats.org/officeDocument/2006/relationships/hyperlink" Target="https://remix.ethereum.org/" TargetMode="External"/><Relationship Id="rId5" Type="http://schemas.openxmlformats.org/officeDocument/2006/relationships/hyperlink" Target="https://metamask.io/download/" TargetMode="External"/><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Quality control in supply chain using IOT and Blockchain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GB" sz="3300"/>
              <a:t>IOTHINC</a:t>
            </a:r>
            <a:endParaRPr sz="3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Blockchain</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Blockchain is a distributed, immutable ledger that makes recording transactions and tracking assets in a network much easier.</a:t>
            </a:r>
            <a:endParaRPr/>
          </a:p>
          <a:p>
            <a:pPr indent="0" lvl="0" marL="0" rtl="0" algn="l">
              <a:spcBef>
                <a:spcPts val="1200"/>
              </a:spcBef>
              <a:spcAft>
                <a:spcPts val="0"/>
              </a:spcAft>
              <a:buNone/>
            </a:pPr>
            <a:r>
              <a:rPr lang="en-GB"/>
              <a:t>It can help supply chain partners with some of their challenges by creating a complete, transparent, tamperproof history of the information flows, inventory flows, and financial flows in transactions.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use Blockchain in </a:t>
            </a:r>
            <a:r>
              <a:rPr lang="en-GB"/>
              <a:t>Supply Chain</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Increased supply chain transparency and traceability</a:t>
            </a:r>
            <a:endParaRPr/>
          </a:p>
          <a:p>
            <a:pPr indent="0" lvl="0" marL="0" rtl="0" algn="l">
              <a:spcBef>
                <a:spcPts val="1200"/>
              </a:spcBef>
              <a:spcAft>
                <a:spcPts val="0"/>
              </a:spcAft>
              <a:buNone/>
            </a:pPr>
            <a:r>
              <a:rPr lang="en-GB"/>
              <a:t>Faster and efficient delivery of products</a:t>
            </a:r>
            <a:endParaRPr/>
          </a:p>
          <a:p>
            <a:pPr indent="0" lvl="0" marL="0" rtl="0" algn="l">
              <a:spcBef>
                <a:spcPts val="1200"/>
              </a:spcBef>
              <a:spcAft>
                <a:spcPts val="0"/>
              </a:spcAft>
              <a:buNone/>
            </a:pPr>
            <a:r>
              <a:rPr lang="en-GB"/>
              <a:t>Decentralisation of data</a:t>
            </a:r>
            <a:endParaRPr/>
          </a:p>
          <a:p>
            <a:pPr indent="0" lvl="0" marL="0" rtl="0" algn="l">
              <a:spcBef>
                <a:spcPts val="1200"/>
              </a:spcBef>
              <a:spcAft>
                <a:spcPts val="0"/>
              </a:spcAft>
              <a:buNone/>
            </a:pPr>
            <a:r>
              <a:rPr lang="en-GB"/>
              <a:t>Improve security through encryption</a:t>
            </a:r>
            <a:endParaRPr/>
          </a:p>
          <a:p>
            <a:pPr indent="0" lvl="0" marL="0" rtl="0" algn="l">
              <a:spcBef>
                <a:spcPts val="1200"/>
              </a:spcBef>
              <a:spcAft>
                <a:spcPts val="0"/>
              </a:spcAft>
              <a:buNone/>
            </a:pPr>
            <a:r>
              <a:rPr lang="en-GB"/>
              <a:t>Monitor and modify the states of the asset, which gets updated in blockchain and accessible to all the listeners (consumers or producers)</a:t>
            </a:r>
            <a:endParaRPr/>
          </a:p>
          <a:p>
            <a:pPr indent="0" lvl="0" marL="0" rtl="0" algn="l">
              <a:spcBef>
                <a:spcPts val="1200"/>
              </a:spcBef>
              <a:spcAft>
                <a:spcPts val="1200"/>
              </a:spcAft>
              <a:buNone/>
            </a:pPr>
            <a:r>
              <a:rPr lang="en-GB"/>
              <a:t>These saved contracts can assist in analyzing the logistics in real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289426" y="610250"/>
            <a:ext cx="8268974" cy="367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57025"/>
            <a:ext cx="8520600" cy="451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SOLIDITY → </a:t>
            </a:r>
            <a:r>
              <a:rPr lang="en-GB" u="sng">
                <a:solidFill>
                  <a:schemeClr val="hlink"/>
                </a:solidFill>
                <a:hlinkClick r:id="rId3"/>
              </a:rPr>
              <a:t>https://docs.soliditylang.org/</a:t>
            </a:r>
            <a:endParaRPr/>
          </a:p>
          <a:p>
            <a:pPr indent="0" lvl="0" marL="0" rtl="0" algn="l">
              <a:spcBef>
                <a:spcPts val="1200"/>
              </a:spcBef>
              <a:spcAft>
                <a:spcPts val="0"/>
              </a:spcAft>
              <a:buNone/>
            </a:pPr>
            <a:r>
              <a:rPr lang="en-GB"/>
              <a:t>REMIX IDE → </a:t>
            </a:r>
            <a:r>
              <a:rPr lang="en-GB" u="sng">
                <a:solidFill>
                  <a:schemeClr val="hlink"/>
                </a:solidFill>
                <a:hlinkClick r:id="rId4"/>
              </a:rPr>
              <a:t>https://remix.ethereum.org/</a:t>
            </a:r>
            <a:endParaRPr/>
          </a:p>
          <a:p>
            <a:pPr indent="0" lvl="0" marL="0" rtl="0" algn="l">
              <a:spcBef>
                <a:spcPts val="1200"/>
              </a:spcBef>
              <a:spcAft>
                <a:spcPts val="0"/>
              </a:spcAft>
              <a:buNone/>
            </a:pPr>
            <a:br>
              <a:rPr lang="en-GB"/>
            </a:br>
            <a:r>
              <a:rPr lang="en-GB"/>
              <a:t>METAMASK WALLET  → </a:t>
            </a:r>
            <a:r>
              <a:rPr lang="en-GB" u="sng">
                <a:solidFill>
                  <a:schemeClr val="hlink"/>
                </a:solidFill>
                <a:hlinkClick r:id="rId5"/>
              </a:rPr>
              <a:t>https://metamask.io/download/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2" name="Google Shape;132;p25"/>
          <p:cNvPicPr preferRelativeResize="0"/>
          <p:nvPr/>
        </p:nvPicPr>
        <p:blipFill>
          <a:blip r:embed="rId6">
            <a:alphaModFix/>
          </a:blip>
          <a:stretch>
            <a:fillRect/>
          </a:stretch>
        </p:blipFill>
        <p:spPr>
          <a:xfrm>
            <a:off x="2002025" y="57031"/>
            <a:ext cx="3970325" cy="166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SOLIDITY CODE COMPILE AND DEPLOY</a:t>
            </a:r>
            <a:endParaRPr/>
          </a:p>
          <a:p>
            <a:pPr indent="-342900" lvl="0" marL="457200" rtl="0" algn="l">
              <a:spcBef>
                <a:spcPts val="0"/>
              </a:spcBef>
              <a:spcAft>
                <a:spcPts val="0"/>
              </a:spcAft>
              <a:buSzPts val="1800"/>
              <a:buAutoNum type="arabicPeriod"/>
            </a:pPr>
            <a:r>
              <a:rPr lang="en-GB"/>
              <a:t>GET ABI AND CONTRACT ADDRESS</a:t>
            </a:r>
            <a:endParaRPr/>
          </a:p>
          <a:p>
            <a:pPr indent="-342900" lvl="0" marL="457200" rtl="0" algn="l">
              <a:spcBef>
                <a:spcPts val="0"/>
              </a:spcBef>
              <a:spcAft>
                <a:spcPts val="0"/>
              </a:spcAft>
              <a:buSzPts val="1800"/>
              <a:buAutoNum type="arabicPeriod"/>
            </a:pPr>
            <a:r>
              <a:rPr lang="en-GB"/>
              <a:t>USE  ABI AND CONTRACT ADDRESS TO CREATE BACKEND(FASTAPI)</a:t>
            </a:r>
            <a:endParaRPr/>
          </a:p>
          <a:p>
            <a:pPr indent="-342900" lvl="0" marL="457200" rtl="0" algn="l">
              <a:spcBef>
                <a:spcPts val="0"/>
              </a:spcBef>
              <a:spcAft>
                <a:spcPts val="0"/>
              </a:spcAft>
              <a:buSzPts val="1800"/>
              <a:buAutoNum type="arabicPeriod"/>
            </a:pPr>
            <a:r>
              <a:rPr lang="en-GB"/>
              <a:t>USING BACKEND WE CAN SEND AND RETRIEVE DATA FROM BLOCKCHAIN</a:t>
            </a:r>
            <a:endParaRPr/>
          </a:p>
          <a:p>
            <a:pPr indent="-342900" lvl="0" marL="457200" rtl="0" algn="l">
              <a:spcBef>
                <a:spcPts val="0"/>
              </a:spcBef>
              <a:spcAft>
                <a:spcPts val="0"/>
              </a:spcAft>
              <a:buSzPts val="1800"/>
              <a:buAutoNum type="arabicPeriod"/>
            </a:pPr>
            <a:r>
              <a:rPr lang="en-GB"/>
              <a:t>THEN GET DATA FROM SENSORS OR ANY PLATFORMS IN NODE RED</a:t>
            </a:r>
            <a:endParaRPr/>
          </a:p>
          <a:p>
            <a:pPr indent="-342900" lvl="0" marL="457200" rtl="0" algn="l">
              <a:spcBef>
                <a:spcPts val="0"/>
              </a:spcBef>
              <a:spcAft>
                <a:spcPts val="0"/>
              </a:spcAft>
              <a:buSzPts val="1800"/>
              <a:buAutoNum type="arabicPeriod"/>
            </a:pPr>
            <a:r>
              <a:rPr lang="en-GB"/>
              <a:t> CALL THE PYTHON API FROM NODE RED TO INTERACT WITH BLOCKCHAIN</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413263" y="245700"/>
            <a:ext cx="970775" cy="970775"/>
          </a:xfrm>
          <a:prstGeom prst="rect">
            <a:avLst/>
          </a:prstGeom>
          <a:noFill/>
          <a:ln>
            <a:noFill/>
          </a:ln>
        </p:spPr>
      </p:pic>
      <p:pic>
        <p:nvPicPr>
          <p:cNvPr id="144" name="Google Shape;144;p27"/>
          <p:cNvPicPr preferRelativeResize="0"/>
          <p:nvPr/>
        </p:nvPicPr>
        <p:blipFill>
          <a:blip r:embed="rId4">
            <a:alphaModFix/>
          </a:blip>
          <a:stretch>
            <a:fillRect/>
          </a:stretch>
        </p:blipFill>
        <p:spPr>
          <a:xfrm>
            <a:off x="1648950" y="2072491"/>
            <a:ext cx="2328174" cy="839800"/>
          </a:xfrm>
          <a:prstGeom prst="rect">
            <a:avLst/>
          </a:prstGeom>
          <a:noFill/>
          <a:ln>
            <a:noFill/>
          </a:ln>
        </p:spPr>
      </p:pic>
      <p:pic>
        <p:nvPicPr>
          <p:cNvPr id="145" name="Google Shape;145;p27"/>
          <p:cNvPicPr preferRelativeResize="0"/>
          <p:nvPr/>
        </p:nvPicPr>
        <p:blipFill>
          <a:blip r:embed="rId5">
            <a:alphaModFix/>
          </a:blip>
          <a:stretch>
            <a:fillRect/>
          </a:stretch>
        </p:blipFill>
        <p:spPr>
          <a:xfrm>
            <a:off x="347975" y="4079075"/>
            <a:ext cx="1541300" cy="634125"/>
          </a:xfrm>
          <a:prstGeom prst="rect">
            <a:avLst/>
          </a:prstGeom>
          <a:noFill/>
          <a:ln>
            <a:noFill/>
          </a:ln>
        </p:spPr>
      </p:pic>
      <p:pic>
        <p:nvPicPr>
          <p:cNvPr id="146" name="Google Shape;146;p27"/>
          <p:cNvPicPr preferRelativeResize="0"/>
          <p:nvPr/>
        </p:nvPicPr>
        <p:blipFill>
          <a:blip r:embed="rId6">
            <a:alphaModFix/>
          </a:blip>
          <a:stretch>
            <a:fillRect/>
          </a:stretch>
        </p:blipFill>
        <p:spPr>
          <a:xfrm>
            <a:off x="5819175" y="1613026"/>
            <a:ext cx="2581899" cy="1453250"/>
          </a:xfrm>
          <a:prstGeom prst="rect">
            <a:avLst/>
          </a:prstGeom>
          <a:noFill/>
          <a:ln>
            <a:noFill/>
          </a:ln>
        </p:spPr>
      </p:pic>
      <p:cxnSp>
        <p:nvCxnSpPr>
          <p:cNvPr id="147" name="Google Shape;147;p27"/>
          <p:cNvCxnSpPr>
            <a:stCxn id="144" idx="3"/>
          </p:cNvCxnSpPr>
          <p:nvPr/>
        </p:nvCxnSpPr>
        <p:spPr>
          <a:xfrm flipH="1" rot="10800000">
            <a:off x="3977124" y="2478591"/>
            <a:ext cx="1775400" cy="138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7"/>
          <p:cNvCxnSpPr/>
          <p:nvPr/>
        </p:nvCxnSpPr>
        <p:spPr>
          <a:xfrm>
            <a:off x="1435925" y="1172825"/>
            <a:ext cx="1189800" cy="10230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27"/>
          <p:cNvCxnSpPr/>
          <p:nvPr/>
        </p:nvCxnSpPr>
        <p:spPr>
          <a:xfrm flipH="1" rot="10800000">
            <a:off x="1435925" y="2768850"/>
            <a:ext cx="1291200" cy="13566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7"/>
          <p:cNvSpPr txBox="1"/>
          <p:nvPr/>
        </p:nvSpPr>
        <p:spPr>
          <a:xfrm>
            <a:off x="2149288" y="1216475"/>
            <a:ext cx="132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CALL API</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p:txBody>
      </p:sp>
      <p:sp>
        <p:nvSpPr>
          <p:cNvPr id="151" name="Google Shape;151;p27"/>
          <p:cNvSpPr txBox="1"/>
          <p:nvPr/>
        </p:nvSpPr>
        <p:spPr>
          <a:xfrm>
            <a:off x="2313725" y="3356450"/>
            <a:ext cx="140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ABI AND ADDRESS</a:t>
            </a:r>
            <a:endParaRPr b="1">
              <a:latin typeface="Proxima Nova"/>
              <a:ea typeface="Proxima Nova"/>
              <a:cs typeface="Proxima Nova"/>
              <a:sym typeface="Proxima Nova"/>
            </a:endParaRPr>
          </a:p>
        </p:txBody>
      </p:sp>
      <p:sp>
        <p:nvSpPr>
          <p:cNvPr id="152" name="Google Shape;152;p27"/>
          <p:cNvSpPr txBox="1"/>
          <p:nvPr/>
        </p:nvSpPr>
        <p:spPr>
          <a:xfrm>
            <a:off x="3884525" y="1862000"/>
            <a:ext cx="15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INTERACTION</a:t>
            </a:r>
            <a:endParaRPr b="1">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3 Keywords in the Title-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Supply Chain</a:t>
            </a:r>
            <a:endParaRPr sz="2200"/>
          </a:p>
          <a:p>
            <a:pPr indent="0" lvl="0" marL="457200" rtl="0" algn="l">
              <a:spcBef>
                <a:spcPts val="1200"/>
              </a:spcBef>
              <a:spcAft>
                <a:spcPts val="0"/>
              </a:spcAft>
              <a:buNone/>
            </a:pPr>
            <a:r>
              <a:t/>
            </a:r>
            <a:endParaRPr sz="2200"/>
          </a:p>
          <a:p>
            <a:pPr indent="-368300" lvl="0" marL="457200" rtl="0" algn="l">
              <a:spcBef>
                <a:spcPts val="1200"/>
              </a:spcBef>
              <a:spcAft>
                <a:spcPts val="0"/>
              </a:spcAft>
              <a:buSzPts val="2200"/>
              <a:buChar char="●"/>
            </a:pPr>
            <a:r>
              <a:rPr lang="en-GB" sz="2200"/>
              <a:t>IOT</a:t>
            </a:r>
            <a:endParaRPr sz="2200"/>
          </a:p>
          <a:p>
            <a:pPr indent="0" lvl="0" marL="457200" rtl="0" algn="l">
              <a:spcBef>
                <a:spcPts val="1200"/>
              </a:spcBef>
              <a:spcAft>
                <a:spcPts val="0"/>
              </a:spcAft>
              <a:buNone/>
            </a:pPr>
            <a:r>
              <a:t/>
            </a:r>
            <a:endParaRPr sz="2200"/>
          </a:p>
          <a:p>
            <a:pPr indent="-368300" lvl="0" marL="457200" rtl="0" algn="l">
              <a:spcBef>
                <a:spcPts val="1200"/>
              </a:spcBef>
              <a:spcAft>
                <a:spcPts val="0"/>
              </a:spcAft>
              <a:buSzPts val="2200"/>
              <a:buChar char="●"/>
            </a:pPr>
            <a:r>
              <a:rPr lang="en-GB" sz="2200"/>
              <a:t>Blockchain</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Supply Chain</a:t>
            </a:r>
            <a:endParaRPr/>
          </a:p>
        </p:txBody>
      </p:sp>
      <p:sp>
        <p:nvSpPr>
          <p:cNvPr id="72" name="Google Shape;72;p15"/>
          <p:cNvSpPr txBox="1"/>
          <p:nvPr>
            <p:ph idx="1" type="body"/>
          </p:nvPr>
        </p:nvSpPr>
        <p:spPr>
          <a:xfrm>
            <a:off x="311700" y="1152475"/>
            <a:ext cx="5259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supply chain is a network between a company and its suppliers to produce and distribute a specific product to the final buyer.</a:t>
            </a:r>
            <a:endParaRPr/>
          </a:p>
          <a:p>
            <a:pPr indent="0" lvl="0" marL="0" rtl="0" algn="l">
              <a:spcBef>
                <a:spcPts val="1200"/>
              </a:spcBef>
              <a:spcAft>
                <a:spcPts val="1200"/>
              </a:spcAft>
              <a:buNone/>
            </a:pPr>
            <a:r>
              <a:rPr lang="en-GB"/>
              <a:t>In 2020, the global supply chain management market was valued at 15.85 billion U.S. dollars and is expected to reach almost 31 billion U.S. dollars by 2026.</a:t>
            </a:r>
            <a:endParaRPr/>
          </a:p>
        </p:txBody>
      </p:sp>
      <p:pic>
        <p:nvPicPr>
          <p:cNvPr id="73" name="Google Shape;73;p15"/>
          <p:cNvPicPr preferRelativeResize="0"/>
          <p:nvPr/>
        </p:nvPicPr>
        <p:blipFill>
          <a:blip r:embed="rId3">
            <a:alphaModFix/>
          </a:blip>
          <a:stretch>
            <a:fillRect/>
          </a:stretch>
        </p:blipFill>
        <p:spPr>
          <a:xfrm>
            <a:off x="5571100" y="0"/>
            <a:ext cx="3572900" cy="32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IOT</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Internet of Things (IoT) describes the network of physical objects—“things”—that are embedded with sensors, software, and other technologies for the purpose of connecting and exchanging data with other devices and systems over the internet.</a:t>
            </a:r>
            <a:endParaRPr/>
          </a:p>
        </p:txBody>
      </p:sp>
      <p:pic>
        <p:nvPicPr>
          <p:cNvPr id="80" name="Google Shape;80;p16"/>
          <p:cNvPicPr preferRelativeResize="0"/>
          <p:nvPr/>
        </p:nvPicPr>
        <p:blipFill>
          <a:blip r:embed="rId3">
            <a:alphaModFix/>
          </a:blip>
          <a:stretch>
            <a:fillRect/>
          </a:stretch>
        </p:blipFill>
        <p:spPr>
          <a:xfrm>
            <a:off x="5686775" y="2702500"/>
            <a:ext cx="3457226" cy="244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IOT in supply chain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latin typeface="Arial"/>
                <a:ea typeface="Arial"/>
                <a:cs typeface="Arial"/>
                <a:sym typeface="Arial"/>
              </a:rPr>
              <a:t>In the supply chain, Internet of Things devices are an effective way to track and authenticate products and shipments using GPS and other technologies. They can also monitor the storage conditions of products which enhances quality management throughout the supply chain.</a:t>
            </a:r>
            <a:endParaRPr>
              <a:solidFill>
                <a:schemeClr val="dk1"/>
              </a:solidFill>
              <a:latin typeface="Arial"/>
              <a:ea typeface="Arial"/>
              <a:cs typeface="Arial"/>
              <a:sym typeface="Arial"/>
            </a:endParaRPr>
          </a:p>
          <a:p>
            <a:pPr indent="0" lvl="0" marL="0" rtl="0" algn="l">
              <a:spcBef>
                <a:spcPts val="1200"/>
              </a:spcBef>
              <a:spcAft>
                <a:spcPts val="0"/>
              </a:spcAft>
              <a:buNone/>
            </a:pPr>
            <a:r>
              <a:rPr lang="en-GB">
                <a:solidFill>
                  <a:schemeClr val="dk1"/>
                </a:solidFill>
                <a:highlight>
                  <a:srgbClr val="FFFFFF"/>
                </a:highlight>
                <a:latin typeface="Arial"/>
                <a:ea typeface="Arial"/>
                <a:cs typeface="Arial"/>
                <a:sym typeface="Arial"/>
              </a:rPr>
              <a:t>IoT devices use sensors to measure specific aspects of the world around them, including location, temperature, humidity, light levels, movement, handling, speed of movement and other environmental factors. IoT devices come in many form factors including RFID chips, smart devices and mobile sensors.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 of using Iot in Supply chain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Real time asset condition access</a:t>
            </a:r>
            <a:endParaRPr/>
          </a:p>
          <a:p>
            <a:pPr indent="0" lvl="0" marL="0" rtl="0" algn="l">
              <a:spcBef>
                <a:spcPts val="1200"/>
              </a:spcBef>
              <a:spcAft>
                <a:spcPts val="0"/>
              </a:spcAft>
              <a:buNone/>
            </a:pPr>
            <a:r>
              <a:rPr lang="en-GB"/>
              <a:t>Optimized route planning (Like visiting workstation when needed)</a:t>
            </a:r>
            <a:endParaRPr/>
          </a:p>
          <a:p>
            <a:pPr indent="0" lvl="0" marL="0" rtl="0" algn="l">
              <a:spcBef>
                <a:spcPts val="1200"/>
              </a:spcBef>
              <a:spcAft>
                <a:spcPts val="0"/>
              </a:spcAft>
              <a:buNone/>
            </a:pPr>
            <a:r>
              <a:rPr lang="en-GB"/>
              <a:t>Notifying the receiver or consumer prior and providing real time location information.</a:t>
            </a:r>
            <a:endParaRPr/>
          </a:p>
          <a:p>
            <a:pPr indent="0" lvl="0" marL="0" rtl="0" algn="l">
              <a:spcBef>
                <a:spcPts val="1200"/>
              </a:spcBef>
              <a:spcAft>
                <a:spcPts val="0"/>
              </a:spcAft>
              <a:buNone/>
            </a:pPr>
            <a:r>
              <a:rPr lang="en-GB"/>
              <a:t>Efficient asset management (Like cooling ice cream, when the room temperature increases)</a:t>
            </a:r>
            <a:endParaRPr/>
          </a:p>
          <a:p>
            <a:pPr indent="0" lvl="0" marL="0" rtl="0" algn="l">
              <a:spcBef>
                <a:spcPts val="1200"/>
              </a:spcBef>
              <a:spcAft>
                <a:spcPts val="1200"/>
              </a:spcAft>
              <a:buNone/>
            </a:pPr>
            <a:r>
              <a:rPr lang="en-GB"/>
              <a:t>Provides logistics to be analysed, for further optimizations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End to End real time visibility of assets.</a:t>
            </a:r>
            <a:endParaRPr/>
          </a:p>
          <a:p>
            <a:pPr indent="0" lvl="0" marL="0" rtl="0" algn="l">
              <a:spcBef>
                <a:spcPts val="1200"/>
              </a:spcBef>
              <a:spcAft>
                <a:spcPts val="0"/>
              </a:spcAft>
              <a:buNone/>
            </a:pPr>
            <a:r>
              <a:rPr lang="en-GB"/>
              <a:t>Create a digital twin of the product or asset using iot sensor informations. Thereby monitoring shipment condition.</a:t>
            </a:r>
            <a:endParaRPr/>
          </a:p>
          <a:p>
            <a:pPr indent="0" lvl="0" marL="0" rtl="0" algn="l">
              <a:spcBef>
                <a:spcPts val="1200"/>
              </a:spcBef>
              <a:spcAft>
                <a:spcPts val="0"/>
              </a:spcAft>
              <a:buNone/>
            </a:pPr>
            <a:r>
              <a:rPr lang="en-GB"/>
              <a:t>This allows to repair the </a:t>
            </a:r>
            <a:r>
              <a:rPr lang="en-GB"/>
              <a:t>vehicle (transport)</a:t>
            </a:r>
            <a:r>
              <a:rPr lang="en-GB"/>
              <a:t> condition that is </a:t>
            </a:r>
            <a:r>
              <a:rPr lang="en-GB"/>
              <a:t>being monitored, </a:t>
            </a:r>
            <a:r>
              <a:rPr lang="en-GB"/>
              <a:t>if any part of it is about to break down. For example, Swapping overheated Engine.</a:t>
            </a:r>
            <a:endParaRPr/>
          </a:p>
          <a:p>
            <a:pPr indent="0" lvl="0" marL="0" rtl="0" algn="l">
              <a:spcBef>
                <a:spcPts val="120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1587409" y="3315147"/>
            <a:ext cx="5969176" cy="149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A</a:t>
            </a:r>
            <a:r>
              <a:rPr lang="en-GB"/>
              <a:t>sset</a:t>
            </a:r>
            <a:r>
              <a:rPr lang="en-GB"/>
              <a:t> quality is ensured</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Starting from the production to delivery of the products, It needs to be monitored and tested.</a:t>
            </a:r>
            <a:endParaRPr/>
          </a:p>
          <a:p>
            <a:pPr indent="0" lvl="0" marL="0" rtl="0" algn="l">
              <a:spcBef>
                <a:spcPts val="1200"/>
              </a:spcBef>
              <a:spcAft>
                <a:spcPts val="0"/>
              </a:spcAft>
              <a:buNone/>
            </a:pPr>
            <a:r>
              <a:rPr lang="en-GB"/>
              <a:t>Quality of the product is tested at each phase by inspecting them </a:t>
            </a:r>
            <a:r>
              <a:rPr lang="en-GB"/>
              <a:t>thoroughly</a:t>
            </a:r>
            <a:r>
              <a:rPr lang="en-GB"/>
              <a:t>. </a:t>
            </a:r>
            <a:endParaRPr/>
          </a:p>
          <a:p>
            <a:pPr indent="0" lvl="0" marL="0" rtl="0" algn="l">
              <a:spcBef>
                <a:spcPts val="1200"/>
              </a:spcBef>
              <a:spcAft>
                <a:spcPts val="0"/>
              </a:spcAft>
              <a:buNone/>
            </a:pPr>
            <a:r>
              <a:rPr lang="en-GB"/>
              <a:t>The results obtained are analyzed and are used to modify the production process as necessary thereby increasing the quality of the products.</a:t>
            </a:r>
            <a:endParaRPr/>
          </a:p>
          <a:p>
            <a:pPr indent="0" lvl="0" marL="0" rtl="0" algn="l">
              <a:spcBef>
                <a:spcPts val="1200"/>
              </a:spcBef>
              <a:spcAft>
                <a:spcPts val="1200"/>
              </a:spcAft>
              <a:buNone/>
            </a:pPr>
            <a:r>
              <a:rPr lang="en-GB"/>
              <a:t>The data collected by the iot sensors provide real time analysis and make it suitable to modify the process.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009650" y="485775"/>
            <a:ext cx="7124700" cy="417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