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340" r:id="rId4"/>
    <p:sldId id="259" r:id="rId5"/>
    <p:sldId id="260" r:id="rId6"/>
    <p:sldId id="261" r:id="rId7"/>
    <p:sldId id="262" r:id="rId8"/>
    <p:sldId id="263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365" r:id="rId45"/>
    <p:sldId id="366" r:id="rId46"/>
    <p:sldId id="367" r:id="rId47"/>
    <p:sldId id="368" r:id="rId48"/>
    <p:sldId id="264" r:id="rId49"/>
    <p:sldId id="265" r:id="rId50"/>
    <p:sldId id="266" r:id="rId51"/>
    <p:sldId id="267" r:id="rId52"/>
    <p:sldId id="268" r:id="rId53"/>
    <p:sldId id="269" r:id="rId54"/>
    <p:sldId id="270" r:id="rId55"/>
    <p:sldId id="271" r:id="rId56"/>
    <p:sldId id="272" r:id="rId57"/>
    <p:sldId id="273" r:id="rId58"/>
    <p:sldId id="274" r:id="rId59"/>
    <p:sldId id="275" r:id="rId60"/>
    <p:sldId id="276" r:id="rId61"/>
    <p:sldId id="278" r:id="rId62"/>
    <p:sldId id="277" r:id="rId63"/>
    <p:sldId id="279" r:id="rId6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4"/>
    <p:restoredTop sz="87279"/>
  </p:normalViewPr>
  <p:slideViewPr>
    <p:cSldViewPr snapToGrid="0">
      <p:cViewPr varScale="1">
        <p:scale>
          <a:sx n="111" d="100"/>
          <a:sy n="111" d="100"/>
        </p:scale>
        <p:origin x="19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8" name="Shape 2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52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/>
          <p:cNvSpPr/>
          <p:nvPr/>
        </p:nvSpPr>
        <p:spPr>
          <a:xfrm>
            <a:off x="0" y="289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" name="Title 1"/>
          <p:cNvSpPr txBox="1"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 anchor="ctr">
            <a:normAutofit/>
          </a:bodyPr>
          <a:lstStyle>
            <a:lvl1pPr>
              <a:defRPr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Coding Bootcamp</a:t>
            </a:r>
          </a:p>
        </p:txBody>
      </p:sp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owchart: Process 5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6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sz="2400" i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7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38" name="Straight Connector 6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lumbia.bootcampcontent.com/columbia-bootcamp/COLNYC201904FSF2/blob/master/Homeworks/Week-1-HTML-CSS-Git/Instructions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umbia.bootcampcontent.com/columbia-bootcamp/COLNYC201904FSF2/tree/master/Activities/Week-1-HTML-CSS-Git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MBinXTCrXI&amp;list=PLgJ8UgkiorCnMLsUevoQRxH8t9bt7ne14&amp;index=2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r>
              <a:t>Heroes of CSS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he .git Folder"/>
          <p:cNvSpPr txBox="1">
            <a:spLocks noGrp="1"/>
          </p:cNvSpPr>
          <p:nvPr>
            <p:ph type="title"/>
          </p:nvPr>
        </p:nvSpPr>
        <p:spPr>
          <a:xfrm>
            <a:off x="304800" y="-2"/>
            <a:ext cx="5470527" cy="653858"/>
          </a:xfrm>
          <a:prstGeom prst="rect">
            <a:avLst/>
          </a:prstGeom>
        </p:spPr>
        <p:txBody>
          <a:bodyPr/>
          <a:lstStyle/>
          <a:p>
            <a:r>
              <a:t>The .git Folder</a:t>
            </a:r>
          </a:p>
        </p:txBody>
      </p:sp>
      <p:sp>
        <p:nvSpPr>
          <p:cNvPr id="205" name="This is what makes your local directory a repo, as opposed to a regular folder."/>
          <p:cNvSpPr txBox="1"/>
          <p:nvPr/>
        </p:nvSpPr>
        <p:spPr>
          <a:xfrm>
            <a:off x="338270" y="5570558"/>
            <a:ext cx="8467459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/>
            </a:pPr>
            <a:r>
              <a:t>This is what makes your local directory a </a:t>
            </a:r>
            <a:r>
              <a:rPr i="1"/>
              <a:t>repo, </a:t>
            </a:r>
            <a:r>
              <a:t>as opposed to a regular folder.</a:t>
            </a:r>
          </a:p>
        </p:txBody>
      </p:sp>
      <p:sp>
        <p:nvSpPr>
          <p:cNvPr id="206" name="• When you cloned your repo, you might have noticed a hidden .git folder was created.…"/>
          <p:cNvSpPr txBox="1"/>
          <p:nvPr/>
        </p:nvSpPr>
        <p:spPr>
          <a:xfrm>
            <a:off x="1140205" y="1002579"/>
            <a:ext cx="6863589" cy="184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/>
            </a:pPr>
            <a:r>
              <a:t>• When you cloned your repo, you might have noticed a hidden </a:t>
            </a:r>
            <a:r>
              <a:rPr i="1"/>
              <a:t>.git</a:t>
            </a:r>
            <a:r>
              <a:t> folder was created. </a:t>
            </a:r>
          </a:p>
          <a:p>
            <a:pPr>
              <a:defRPr sz="2000"/>
            </a:pPr>
            <a:endParaRPr/>
          </a:p>
          <a:p>
            <a:pPr>
              <a:defRPr sz="2000"/>
            </a:pPr>
            <a:r>
              <a:t>• This folder stores information about your repository, including a history of all changes, along with who made them.</a:t>
            </a:r>
          </a:p>
        </p:txBody>
      </p:sp>
      <p:pic>
        <p:nvPicPr>
          <p:cNvPr id="207" name="git folder.jpeg" descr="git folder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25614" y="3174706"/>
            <a:ext cx="2492774" cy="190558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0483982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it Workflow"/>
          <p:cNvSpPr txBox="1">
            <a:spLocks noGrp="1"/>
          </p:cNvSpPr>
          <p:nvPr>
            <p:ph type="title"/>
          </p:nvPr>
        </p:nvSpPr>
        <p:spPr>
          <a:xfrm>
            <a:off x="304800" y="-2"/>
            <a:ext cx="5470527" cy="653858"/>
          </a:xfrm>
          <a:prstGeom prst="rect">
            <a:avLst/>
          </a:prstGeom>
        </p:spPr>
        <p:txBody>
          <a:bodyPr/>
          <a:lstStyle/>
          <a:p>
            <a:r>
              <a:t>Git Workflow</a:t>
            </a:r>
          </a:p>
        </p:txBody>
      </p:sp>
      <p:sp>
        <p:nvSpPr>
          <p:cNvPr id="210" name="Cylinder"/>
          <p:cNvSpPr/>
          <p:nvPr/>
        </p:nvSpPr>
        <p:spPr>
          <a:xfrm>
            <a:off x="512208" y="2111018"/>
            <a:ext cx="1388443" cy="1833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88B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11" name="In Git, there are four conceptual areas your code can be in."/>
          <p:cNvSpPr txBox="1"/>
          <p:nvPr/>
        </p:nvSpPr>
        <p:spPr>
          <a:xfrm>
            <a:off x="1284568" y="1099980"/>
            <a:ext cx="6515876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/>
            </a:pPr>
            <a:r>
              <a:t>In Git, there are </a:t>
            </a:r>
            <a:r>
              <a:rPr i="1"/>
              <a:t>four</a:t>
            </a:r>
            <a:r>
              <a:t> conceptual areas your code can be in.</a:t>
            </a:r>
          </a:p>
        </p:txBody>
      </p:sp>
      <p:sp>
        <p:nvSpPr>
          <p:cNvPr id="212" name="Cylinder"/>
          <p:cNvSpPr/>
          <p:nvPr/>
        </p:nvSpPr>
        <p:spPr>
          <a:xfrm>
            <a:off x="2775106" y="2115061"/>
            <a:ext cx="1388513" cy="1833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1600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009FB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13" name="Cylinder"/>
          <p:cNvSpPr/>
          <p:nvPr/>
        </p:nvSpPr>
        <p:spPr>
          <a:xfrm>
            <a:off x="5023606" y="2111017"/>
            <a:ext cx="1388512" cy="1833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9200B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14" name="Cylinder"/>
          <p:cNvSpPr/>
          <p:nvPr/>
        </p:nvSpPr>
        <p:spPr>
          <a:xfrm>
            <a:off x="7243208" y="2111017"/>
            <a:ext cx="1388443" cy="1833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B83B24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15" name="Workspace"/>
          <p:cNvSpPr txBox="1"/>
          <p:nvPr/>
        </p:nvSpPr>
        <p:spPr>
          <a:xfrm>
            <a:off x="622642" y="3081253"/>
            <a:ext cx="1256067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/>
            </a:lvl1pPr>
          </a:lstStyle>
          <a:p>
            <a:r>
              <a:t>Workspace</a:t>
            </a:r>
          </a:p>
        </p:txBody>
      </p:sp>
      <p:sp>
        <p:nvSpPr>
          <p:cNvPr id="216" name="Staging Area…"/>
          <p:cNvSpPr txBox="1"/>
          <p:nvPr/>
        </p:nvSpPr>
        <p:spPr>
          <a:xfrm>
            <a:off x="2742850" y="2926551"/>
            <a:ext cx="1486788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/>
            </a:pPr>
            <a:r>
              <a:t>Staging Area</a:t>
            </a:r>
          </a:p>
          <a:p>
            <a:pPr algn="ctr">
              <a:defRPr b="1"/>
            </a:pPr>
            <a:r>
              <a:t>(index)</a:t>
            </a:r>
          </a:p>
        </p:txBody>
      </p:sp>
      <p:sp>
        <p:nvSpPr>
          <p:cNvPr id="217" name="Local…"/>
          <p:cNvSpPr txBox="1"/>
          <p:nvPr/>
        </p:nvSpPr>
        <p:spPr>
          <a:xfrm>
            <a:off x="5061456" y="2789153"/>
            <a:ext cx="1312882" cy="891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/>
            </a:pPr>
            <a:r>
              <a:t>Local</a:t>
            </a:r>
          </a:p>
          <a:p>
            <a:pPr algn="ctr">
              <a:defRPr b="1"/>
            </a:pPr>
            <a:r>
              <a:t>Repository</a:t>
            </a:r>
          </a:p>
          <a:p>
            <a:pPr algn="ctr">
              <a:defRPr b="1"/>
            </a:pPr>
            <a:r>
              <a:t>(HEAD)</a:t>
            </a:r>
          </a:p>
        </p:txBody>
      </p:sp>
      <p:sp>
        <p:nvSpPr>
          <p:cNvPr id="218" name="Remote…"/>
          <p:cNvSpPr txBox="1"/>
          <p:nvPr/>
        </p:nvSpPr>
        <p:spPr>
          <a:xfrm>
            <a:off x="7315493" y="2922503"/>
            <a:ext cx="124401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/>
            </a:pPr>
            <a:r>
              <a:t>Remote</a:t>
            </a:r>
          </a:p>
          <a:p>
            <a:pPr algn="ctr">
              <a:defRPr b="1"/>
            </a:pPr>
            <a:r>
              <a:t>Repository</a:t>
            </a:r>
          </a:p>
        </p:txBody>
      </p:sp>
      <p:sp>
        <p:nvSpPr>
          <p:cNvPr id="219" name="Arrow"/>
          <p:cNvSpPr/>
          <p:nvPr/>
        </p:nvSpPr>
        <p:spPr>
          <a:xfrm>
            <a:off x="1446002" y="4200878"/>
            <a:ext cx="1556050" cy="1779874"/>
          </a:xfrm>
          <a:prstGeom prst="rightArrow">
            <a:avLst>
              <a:gd name="adj1" fmla="val 32000"/>
              <a:gd name="adj2" fmla="val 52235"/>
            </a:avLst>
          </a:prstGeom>
          <a:solidFill>
            <a:srgbClr val="009FB8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20" name="Arrow"/>
          <p:cNvSpPr/>
          <p:nvPr/>
        </p:nvSpPr>
        <p:spPr>
          <a:xfrm>
            <a:off x="3793976" y="4200878"/>
            <a:ext cx="1556050" cy="1779874"/>
          </a:xfrm>
          <a:prstGeom prst="rightArrow">
            <a:avLst>
              <a:gd name="adj1" fmla="val 32000"/>
              <a:gd name="adj2" fmla="val 52235"/>
            </a:avLst>
          </a:prstGeom>
          <a:solidFill>
            <a:srgbClr val="9219B8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21" name="Arrow"/>
          <p:cNvSpPr/>
          <p:nvPr/>
        </p:nvSpPr>
        <p:spPr>
          <a:xfrm>
            <a:off x="6141949" y="4196831"/>
            <a:ext cx="1556050" cy="1779875"/>
          </a:xfrm>
          <a:prstGeom prst="rightArrow">
            <a:avLst>
              <a:gd name="adj1" fmla="val 32000"/>
              <a:gd name="adj2" fmla="val 52235"/>
            </a:avLst>
          </a:prstGeom>
          <a:solidFill>
            <a:srgbClr val="B93B24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22" name="git add"/>
          <p:cNvSpPr txBox="1"/>
          <p:nvPr/>
        </p:nvSpPr>
        <p:spPr>
          <a:xfrm>
            <a:off x="1814826" y="4911745"/>
            <a:ext cx="818400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git add</a:t>
            </a:r>
          </a:p>
        </p:txBody>
      </p:sp>
      <p:sp>
        <p:nvSpPr>
          <p:cNvPr id="223" name="git commit"/>
          <p:cNvSpPr txBox="1"/>
          <p:nvPr/>
        </p:nvSpPr>
        <p:spPr>
          <a:xfrm>
            <a:off x="3964616" y="4911745"/>
            <a:ext cx="1214767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git commit</a:t>
            </a:r>
          </a:p>
        </p:txBody>
      </p:sp>
      <p:sp>
        <p:nvSpPr>
          <p:cNvPr id="224" name="git push"/>
          <p:cNvSpPr txBox="1"/>
          <p:nvPr/>
        </p:nvSpPr>
        <p:spPr>
          <a:xfrm>
            <a:off x="6463334" y="4911745"/>
            <a:ext cx="913278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202258864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Workspace"/>
          <p:cNvSpPr txBox="1">
            <a:spLocks noGrp="1"/>
          </p:cNvSpPr>
          <p:nvPr>
            <p:ph type="title"/>
          </p:nvPr>
        </p:nvSpPr>
        <p:spPr>
          <a:xfrm>
            <a:off x="304800" y="-2"/>
            <a:ext cx="5470527" cy="653858"/>
          </a:xfrm>
          <a:prstGeom prst="rect">
            <a:avLst/>
          </a:prstGeom>
        </p:spPr>
        <p:txBody>
          <a:bodyPr/>
          <a:lstStyle/>
          <a:p>
            <a:r>
              <a:t>Workspace</a:t>
            </a:r>
          </a:p>
        </p:txBody>
      </p:sp>
      <p:sp>
        <p:nvSpPr>
          <p:cNvPr id="227" name="The workspace is where you’re used to dealing with your files."/>
          <p:cNvSpPr txBox="1"/>
          <p:nvPr/>
        </p:nvSpPr>
        <p:spPr>
          <a:xfrm>
            <a:off x="2728083" y="1458466"/>
            <a:ext cx="5718222" cy="675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/>
            </a:pPr>
            <a:r>
              <a:t>The </a:t>
            </a:r>
            <a:r>
              <a:rPr b="1"/>
              <a:t>workspace</a:t>
            </a:r>
            <a:r>
              <a:t> is where you’re used to dealing with your files. </a:t>
            </a:r>
          </a:p>
        </p:txBody>
      </p:sp>
      <p:pic>
        <p:nvPicPr>
          <p:cNvPr id="228" name="Screen Shot 2019-03-05 at 11.25.33 AM.png" descr="Screen Shot 2019-03-05 at 11.25.3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5797" y="1112282"/>
            <a:ext cx="1609919" cy="13172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Screen Shot 2019-03-05 at 11.27.46 AM.png" descr="Screen Shot 2019-03-05 at 11.27.46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91646" y="2887915"/>
            <a:ext cx="1422403" cy="1358903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Any time you save a file, you’re replacing the old version of a file with a new one."/>
          <p:cNvSpPr txBox="1"/>
          <p:nvPr/>
        </p:nvSpPr>
        <p:spPr>
          <a:xfrm>
            <a:off x="504416" y="3223990"/>
            <a:ext cx="6182643" cy="675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/>
            </a:pPr>
            <a:r>
              <a:t>Any time you </a:t>
            </a:r>
            <a:r>
              <a:rPr b="1"/>
              <a:t>save</a:t>
            </a:r>
            <a:r>
              <a:t> a file, you’re replacing the old version of a file with a new one.</a:t>
            </a:r>
          </a:p>
        </p:txBody>
      </p:sp>
      <p:sp>
        <p:nvSpPr>
          <p:cNvPr id="231" name="This step is referred to as Untracked since Git has no knowledge of your workspace."/>
          <p:cNvSpPr txBox="1"/>
          <p:nvPr/>
        </p:nvSpPr>
        <p:spPr>
          <a:xfrm>
            <a:off x="520467" y="5051430"/>
            <a:ext cx="8103066" cy="675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/>
            </a:pPr>
            <a:r>
              <a:t>This step is referred to as </a:t>
            </a:r>
            <a:r>
              <a:rPr b="1"/>
              <a:t>Untracked</a:t>
            </a:r>
            <a:r>
              <a:t> since Git has no knowledge of your workspace. </a:t>
            </a:r>
          </a:p>
        </p:txBody>
      </p:sp>
    </p:spTree>
    <p:extLst>
      <p:ext uri="{BB962C8B-B14F-4D97-AF65-F5344CB8AC3E}">
        <p14:creationId xmlns:p14="http://schemas.microsoft.com/office/powerpoint/2010/main" val="231520153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• git add - Adds a file to the Staging Area.…"/>
          <p:cNvSpPr txBox="1"/>
          <p:nvPr/>
        </p:nvSpPr>
        <p:spPr>
          <a:xfrm>
            <a:off x="502391" y="1027127"/>
            <a:ext cx="8139218" cy="2136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/>
            </a:pPr>
            <a:r>
              <a:t>• </a:t>
            </a:r>
            <a:r>
              <a:rPr b="1"/>
              <a:t>git add - </a:t>
            </a:r>
            <a:r>
              <a:t>Adds a file to the </a:t>
            </a:r>
            <a:r>
              <a:rPr b="1"/>
              <a:t>Staging Area.</a:t>
            </a:r>
          </a:p>
          <a:p>
            <a:pPr>
              <a:defRPr sz="2000" b="1"/>
            </a:pPr>
            <a:endParaRPr b="1"/>
          </a:p>
          <a:p>
            <a:pPr marL="180472" indent="-180472">
              <a:buSzPct val="100000"/>
              <a:buChar char="•"/>
              <a:defRPr sz="2000"/>
            </a:pPr>
            <a:r>
              <a:t>This command takes an</a:t>
            </a:r>
            <a:r>
              <a:rPr b="1"/>
              <a:t> argument</a:t>
            </a:r>
            <a:r>
              <a:t>, which means we must provide the name of the file we want to add. Ex: </a:t>
            </a:r>
            <a:r>
              <a:rPr>
                <a:latin typeface="Andale Mono"/>
                <a:ea typeface="Andale Mono"/>
                <a:cs typeface="Andale Mono"/>
                <a:sym typeface="Andale Mono"/>
              </a:rPr>
              <a:t>git add myFile.md</a:t>
            </a:r>
          </a:p>
          <a:p>
            <a:pPr>
              <a:defRPr sz="2000"/>
            </a:pPr>
            <a:endParaRPr>
              <a:latin typeface="Andale Mono"/>
              <a:ea typeface="Andale Mono"/>
              <a:cs typeface="Andale Mono"/>
              <a:sym typeface="Andale Mono"/>
            </a:endParaRPr>
          </a:p>
          <a:p>
            <a:pPr marL="180472" indent="-180472">
              <a:buSzPct val="100000"/>
              <a:buChar char="•"/>
              <a:defRPr sz="2000"/>
            </a:pPr>
            <a:r>
              <a:t>Since we want to add </a:t>
            </a:r>
            <a:r>
              <a:rPr i="1"/>
              <a:t>all</a:t>
            </a:r>
            <a:r>
              <a:t> the files in our directory, we’ll give it the option </a:t>
            </a:r>
            <a:r>
              <a:rPr b="1"/>
              <a:t>-A</a:t>
            </a:r>
            <a:r>
              <a:t>. Ex:  </a:t>
            </a:r>
            <a:r>
              <a:rPr>
                <a:latin typeface="Andale Mono"/>
                <a:ea typeface="Andale Mono"/>
                <a:cs typeface="Andale Mono"/>
                <a:sym typeface="Andale Mono"/>
              </a:rPr>
              <a:t>git add -A</a:t>
            </a:r>
          </a:p>
        </p:txBody>
      </p:sp>
      <p:pic>
        <p:nvPicPr>
          <p:cNvPr id="234" name="stage2.JPG" descr="stage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440" y="3408169"/>
            <a:ext cx="4461120" cy="2765894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Setting the Stage"/>
          <p:cNvSpPr txBox="1">
            <a:spLocks noGrp="1"/>
          </p:cNvSpPr>
          <p:nvPr>
            <p:ph type="title"/>
          </p:nvPr>
        </p:nvSpPr>
        <p:spPr>
          <a:xfrm>
            <a:off x="304800" y="-2"/>
            <a:ext cx="5470527" cy="653858"/>
          </a:xfrm>
          <a:prstGeom prst="rect">
            <a:avLst/>
          </a:prstGeom>
        </p:spPr>
        <p:txBody>
          <a:bodyPr/>
          <a:lstStyle/>
          <a:p>
            <a:r>
              <a:t>Setting the Stage</a:t>
            </a:r>
          </a:p>
        </p:txBody>
      </p:sp>
    </p:spTree>
    <p:extLst>
      <p:ext uri="{BB962C8B-B14F-4D97-AF65-F5344CB8AC3E}">
        <p14:creationId xmlns:p14="http://schemas.microsoft.com/office/powerpoint/2010/main" val="245998932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etting the Stage Continued"/>
          <p:cNvSpPr txBox="1">
            <a:spLocks noGrp="1"/>
          </p:cNvSpPr>
          <p:nvPr>
            <p:ph type="title"/>
          </p:nvPr>
        </p:nvSpPr>
        <p:spPr>
          <a:xfrm>
            <a:off x="304800" y="-2"/>
            <a:ext cx="5470527" cy="653858"/>
          </a:xfrm>
          <a:prstGeom prst="rect">
            <a:avLst/>
          </a:prstGeom>
        </p:spPr>
        <p:txBody>
          <a:bodyPr/>
          <a:lstStyle/>
          <a:p>
            <a:r>
              <a:t>Setting the Stage Continued</a:t>
            </a:r>
          </a:p>
        </p:txBody>
      </p:sp>
      <p:pic>
        <p:nvPicPr>
          <p:cNvPr id="238" name="Screen Shot 2019-03-05 at 1.01.38 PM.png" descr="Screen Shot 2019-03-05 at 1.01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1097102"/>
            <a:ext cx="5470527" cy="3520796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Rectangle"/>
          <p:cNvSpPr/>
          <p:nvPr/>
        </p:nvSpPr>
        <p:spPr>
          <a:xfrm>
            <a:off x="336708" y="2524973"/>
            <a:ext cx="636432" cy="614254"/>
          </a:xfrm>
          <a:prstGeom prst="rect">
            <a:avLst/>
          </a:prstGeom>
          <a:ln w="76200">
            <a:solidFill>
              <a:srgbClr val="B80022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40" name="Rectangle"/>
          <p:cNvSpPr/>
          <p:nvPr/>
        </p:nvSpPr>
        <p:spPr>
          <a:xfrm>
            <a:off x="1028699" y="2130225"/>
            <a:ext cx="4731299" cy="861468"/>
          </a:xfrm>
          <a:prstGeom prst="rect">
            <a:avLst/>
          </a:prstGeom>
          <a:ln w="50800">
            <a:solidFill>
              <a:srgbClr val="B90022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41" name="These files have been staged with git add, but not committed."/>
          <p:cNvSpPr txBox="1"/>
          <p:nvPr/>
        </p:nvSpPr>
        <p:spPr>
          <a:xfrm>
            <a:off x="5978078" y="2115191"/>
            <a:ext cx="3399781" cy="891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B90022"/>
                </a:solidFill>
              </a:defRPr>
            </a:pPr>
            <a:r>
              <a:t>These files have been </a:t>
            </a:r>
            <a:r>
              <a:rPr i="1"/>
              <a:t>staged</a:t>
            </a:r>
            <a:r>
              <a:t> with </a:t>
            </a:r>
            <a:r>
              <a:rPr>
                <a:latin typeface="Andale Mono"/>
                <a:ea typeface="Andale Mono"/>
                <a:cs typeface="Andale Mono"/>
                <a:sym typeface="Andale Mono"/>
              </a:rPr>
              <a:t>git add</a:t>
            </a:r>
            <a:r>
              <a:t>, but not committed.</a:t>
            </a:r>
          </a:p>
        </p:txBody>
      </p:sp>
      <p:sp>
        <p:nvSpPr>
          <p:cNvPr id="242" name="Rectangle"/>
          <p:cNvSpPr/>
          <p:nvPr/>
        </p:nvSpPr>
        <p:spPr>
          <a:xfrm>
            <a:off x="1028699" y="2998266"/>
            <a:ext cx="4731299" cy="639657"/>
          </a:xfrm>
          <a:prstGeom prst="rect">
            <a:avLst/>
          </a:prstGeom>
          <a:ln w="50800">
            <a:solidFill>
              <a:srgbClr val="B90022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43" name="This file has been changed (and saved) since it was staged.…"/>
          <p:cNvSpPr txBox="1"/>
          <p:nvPr/>
        </p:nvSpPr>
        <p:spPr>
          <a:xfrm>
            <a:off x="1443630" y="4910709"/>
            <a:ext cx="4014096" cy="1158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B90022"/>
                </a:solidFill>
              </a:defRPr>
            </a:pPr>
            <a:r>
              <a:t>This file has been </a:t>
            </a:r>
            <a:r>
              <a:rPr i="1"/>
              <a:t>changed</a:t>
            </a:r>
            <a:r>
              <a:t> (and saved) since it was staged. </a:t>
            </a:r>
          </a:p>
          <a:p>
            <a:pPr>
              <a:defRPr>
                <a:solidFill>
                  <a:srgbClr val="B90022"/>
                </a:solidFill>
              </a:defRPr>
            </a:pPr>
            <a:r>
              <a:t>We should probably run  </a:t>
            </a:r>
            <a:r>
              <a:rPr>
                <a:latin typeface="Andale Mono"/>
                <a:ea typeface="Andale Mono"/>
                <a:cs typeface="Andale Mono"/>
                <a:sym typeface="Andale Mono"/>
              </a:rPr>
              <a:t>git add -A</a:t>
            </a:r>
            <a:r>
              <a:t> again.</a:t>
            </a:r>
          </a:p>
        </p:txBody>
      </p:sp>
      <p:sp>
        <p:nvSpPr>
          <p:cNvPr id="244" name="Line"/>
          <p:cNvSpPr/>
          <p:nvPr/>
        </p:nvSpPr>
        <p:spPr>
          <a:xfrm flipH="1" flipV="1">
            <a:off x="2473492" y="3549729"/>
            <a:ext cx="690164" cy="1386749"/>
          </a:xfrm>
          <a:prstGeom prst="line">
            <a:avLst/>
          </a:prstGeom>
          <a:ln w="25400">
            <a:solidFill>
              <a:srgbClr val="AA222A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809631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leia.jpg" descr="leia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0340" y="3239198"/>
            <a:ext cx="1616210" cy="2380234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Rounded Rectangular Callout 1"/>
          <p:cNvSpPr/>
          <p:nvPr/>
        </p:nvSpPr>
        <p:spPr>
          <a:xfrm>
            <a:off x="2491639" y="3543086"/>
            <a:ext cx="5292021" cy="1569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123" y="3600"/>
                </a:moveTo>
                <a:cubicBezTo>
                  <a:pt x="6123" y="1612"/>
                  <a:pt x="6601" y="0"/>
                  <a:pt x="7191" y="0"/>
                </a:cubicBezTo>
                <a:lnTo>
                  <a:pt x="20532" y="0"/>
                </a:lnTo>
                <a:cubicBezTo>
                  <a:pt x="21122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21122" y="21600"/>
                  <a:pt x="20532" y="21600"/>
                </a:cubicBezTo>
                <a:lnTo>
                  <a:pt x="7191" y="21600"/>
                </a:lnTo>
                <a:cubicBezTo>
                  <a:pt x="6601" y="21600"/>
                  <a:pt x="6123" y="19988"/>
                  <a:pt x="6123" y="18000"/>
                </a:cubicBezTo>
                <a:lnTo>
                  <a:pt x="6123" y="9000"/>
                </a:lnTo>
                <a:lnTo>
                  <a:pt x="0" y="7671"/>
                </a:lnTo>
                <a:lnTo>
                  <a:pt x="6123" y="3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48" name="Keeping It Local"/>
          <p:cNvSpPr txBox="1">
            <a:spLocks noGrp="1"/>
          </p:cNvSpPr>
          <p:nvPr>
            <p:ph type="title"/>
          </p:nvPr>
        </p:nvSpPr>
        <p:spPr>
          <a:xfrm>
            <a:off x="304800" y="-2"/>
            <a:ext cx="5470527" cy="653858"/>
          </a:xfrm>
          <a:prstGeom prst="rect">
            <a:avLst/>
          </a:prstGeom>
        </p:spPr>
        <p:txBody>
          <a:bodyPr/>
          <a:lstStyle/>
          <a:p>
            <a:r>
              <a:t>Keeping It Local</a:t>
            </a:r>
          </a:p>
        </p:txBody>
      </p:sp>
      <p:sp>
        <p:nvSpPr>
          <p:cNvPr id="249" name="To add files to the local repository, run git commit…"/>
          <p:cNvSpPr txBox="1"/>
          <p:nvPr/>
        </p:nvSpPr>
        <p:spPr>
          <a:xfrm>
            <a:off x="1064384" y="1281431"/>
            <a:ext cx="7015232" cy="1158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80472" indent="-180472">
              <a:buSzPct val="100000"/>
              <a:buChar char="•"/>
            </a:pPr>
            <a:r>
              <a:t>To add files to the </a:t>
            </a:r>
            <a:r>
              <a:rPr b="1"/>
              <a:t>local repository, </a:t>
            </a:r>
            <a:r>
              <a:t>run </a:t>
            </a:r>
            <a:r>
              <a:rPr>
                <a:latin typeface="Andale Mono"/>
                <a:ea typeface="Andale Mono"/>
                <a:cs typeface="Andale Mono"/>
                <a:sym typeface="Andale Mono"/>
              </a:rPr>
              <a:t>git commit</a:t>
            </a:r>
            <a:r>
              <a:t> </a:t>
            </a:r>
          </a:p>
          <a:p>
            <a:pPr marL="180472" indent="-180472">
              <a:buSzPct val="100000"/>
              <a:buChar char="•"/>
            </a:pPr>
            <a:endParaRPr/>
          </a:p>
          <a:p>
            <a:pPr marL="180472" indent="-180472">
              <a:buSzPct val="100000"/>
              <a:buChar char="•"/>
            </a:pPr>
            <a:r>
              <a:t>This command takes the files from your </a:t>
            </a:r>
            <a:r>
              <a:rPr b="1"/>
              <a:t>staging area</a:t>
            </a:r>
            <a:r>
              <a:t> and adds them to the history kept in the </a:t>
            </a:r>
            <a:r>
              <a:rPr i="1"/>
              <a:t>.git</a:t>
            </a:r>
            <a:r>
              <a:t> folder.</a:t>
            </a:r>
          </a:p>
        </p:txBody>
      </p:sp>
      <p:sp>
        <p:nvSpPr>
          <p:cNvPr id="250" name="git commit -m “Fixed a bug that caused a 403 error”"/>
          <p:cNvSpPr txBox="1"/>
          <p:nvPr/>
        </p:nvSpPr>
        <p:spPr>
          <a:xfrm>
            <a:off x="4309095" y="4002597"/>
            <a:ext cx="3255772" cy="853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git commit -m “Fixed a bug that caused a 403 error” </a:t>
            </a:r>
          </a:p>
        </p:txBody>
      </p:sp>
    </p:spTree>
    <p:extLst>
      <p:ext uri="{BB962C8B-B14F-4D97-AF65-F5344CB8AC3E}">
        <p14:creationId xmlns:p14="http://schemas.microsoft.com/office/powerpoint/2010/main" val="229118766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he Remote Repository"/>
          <p:cNvSpPr txBox="1">
            <a:spLocks noGrp="1"/>
          </p:cNvSpPr>
          <p:nvPr>
            <p:ph type="title"/>
          </p:nvPr>
        </p:nvSpPr>
        <p:spPr>
          <a:xfrm>
            <a:off x="304800" y="-2"/>
            <a:ext cx="5470527" cy="653858"/>
          </a:xfrm>
          <a:prstGeom prst="rect">
            <a:avLst/>
          </a:prstGeom>
        </p:spPr>
        <p:txBody>
          <a:bodyPr/>
          <a:lstStyle/>
          <a:p>
            <a:r>
              <a:t>The Remote Repository</a:t>
            </a:r>
          </a:p>
        </p:txBody>
      </p:sp>
      <p:sp>
        <p:nvSpPr>
          <p:cNvPr id="253" name="Lastly, we add our local repo to our remote repo with git push.…"/>
          <p:cNvSpPr txBox="1"/>
          <p:nvPr/>
        </p:nvSpPr>
        <p:spPr>
          <a:xfrm>
            <a:off x="166485" y="998090"/>
            <a:ext cx="8811030" cy="1424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80472" indent="-180472">
              <a:buSzPct val="100000"/>
              <a:buChar char="•"/>
            </a:pPr>
            <a:r>
              <a:t>Lastly, we add our </a:t>
            </a:r>
            <a:r>
              <a:rPr b="1"/>
              <a:t>local repo</a:t>
            </a:r>
            <a:r>
              <a:t> to our </a:t>
            </a:r>
            <a:r>
              <a:rPr b="1"/>
              <a:t>remote repo</a:t>
            </a:r>
            <a:r>
              <a:t> with </a:t>
            </a:r>
            <a:r>
              <a:rPr>
                <a:latin typeface="Andale Mono"/>
                <a:ea typeface="Andale Mono"/>
                <a:cs typeface="Andale Mono"/>
                <a:sym typeface="Andale Mono"/>
              </a:rPr>
              <a:t>git push</a:t>
            </a:r>
            <a:r>
              <a:t>.</a:t>
            </a:r>
          </a:p>
          <a:p>
            <a:endParaRPr/>
          </a:p>
          <a:p>
            <a:r>
              <a:t>• Once things are pushed up to GitHub, GitHub will have a history of every change you’ve committed, along with any changes your teammates have pushed to the repo.</a:t>
            </a:r>
          </a:p>
        </p:txBody>
      </p:sp>
      <p:sp>
        <p:nvSpPr>
          <p:cNvPr id="254" name="git push"/>
          <p:cNvSpPr txBox="1"/>
          <p:nvPr/>
        </p:nvSpPr>
        <p:spPr>
          <a:xfrm>
            <a:off x="2367714" y="4779788"/>
            <a:ext cx="1201596" cy="345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git push</a:t>
            </a:r>
          </a:p>
        </p:txBody>
      </p:sp>
      <p:sp>
        <p:nvSpPr>
          <p:cNvPr id="255" name="git clone"/>
          <p:cNvSpPr txBox="1"/>
          <p:nvPr/>
        </p:nvSpPr>
        <p:spPr>
          <a:xfrm>
            <a:off x="5413492" y="4779788"/>
            <a:ext cx="1338777" cy="345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git clone</a:t>
            </a:r>
          </a:p>
        </p:txBody>
      </p:sp>
      <p:sp>
        <p:nvSpPr>
          <p:cNvPr id="256" name="Remote Repo"/>
          <p:cNvSpPr txBox="1"/>
          <p:nvPr/>
        </p:nvSpPr>
        <p:spPr>
          <a:xfrm>
            <a:off x="3663260" y="2275537"/>
            <a:ext cx="1525408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/>
            </a:lvl1pPr>
          </a:lstStyle>
          <a:p>
            <a:r>
              <a:t>Remote Repo</a:t>
            </a:r>
          </a:p>
        </p:txBody>
      </p:sp>
      <p:pic>
        <p:nvPicPr>
          <p:cNvPr id="2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4155" y="2767265"/>
            <a:ext cx="1423619" cy="1423619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Arrow"/>
          <p:cNvSpPr/>
          <p:nvPr/>
        </p:nvSpPr>
        <p:spPr>
          <a:xfrm rot="20103446">
            <a:off x="2357731" y="3839193"/>
            <a:ext cx="1270003" cy="718110"/>
          </a:xfrm>
          <a:prstGeom prst="rightArrow">
            <a:avLst>
              <a:gd name="adj1" fmla="val 32000"/>
              <a:gd name="adj2" fmla="val 95501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59" name="Luke’s New Repo"/>
          <p:cNvSpPr txBox="1"/>
          <p:nvPr/>
        </p:nvSpPr>
        <p:spPr>
          <a:xfrm>
            <a:off x="6721419" y="3540578"/>
            <a:ext cx="1922892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/>
            </a:lvl1pPr>
          </a:lstStyle>
          <a:p>
            <a:r>
              <a:t>Luke’s New Repo</a:t>
            </a:r>
          </a:p>
        </p:txBody>
      </p:sp>
      <p:sp>
        <p:nvSpPr>
          <p:cNvPr id="260" name="Leia’s Local Repo"/>
          <p:cNvSpPr txBox="1"/>
          <p:nvPr/>
        </p:nvSpPr>
        <p:spPr>
          <a:xfrm>
            <a:off x="271516" y="3540578"/>
            <a:ext cx="1951354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/>
            </a:lvl1pPr>
          </a:lstStyle>
          <a:p>
            <a:r>
              <a:t>Leia’s Local Repo</a:t>
            </a:r>
          </a:p>
        </p:txBody>
      </p:sp>
      <p:sp>
        <p:nvSpPr>
          <p:cNvPr id="261" name="Arrow"/>
          <p:cNvSpPr/>
          <p:nvPr/>
        </p:nvSpPr>
        <p:spPr>
          <a:xfrm rot="1401883">
            <a:off x="5470657" y="3897029"/>
            <a:ext cx="1270003" cy="718110"/>
          </a:xfrm>
          <a:prstGeom prst="rightArrow">
            <a:avLst>
              <a:gd name="adj1" fmla="val 32000"/>
              <a:gd name="adj2" fmla="val 95501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  <p:pic>
        <p:nvPicPr>
          <p:cNvPr id="262" name="Screen Shot 2019-03-06 at 1.01.07 PM.png" descr="Screen Shot 2019-03-06 at 1.01.0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7236" y="4237728"/>
            <a:ext cx="1839916" cy="11003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Screen Shot 2019-03-06 at 1.01.07 PM.png" descr="Screen Shot 2019-03-06 at 1.01.0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62908" y="4237728"/>
            <a:ext cx="1839918" cy="1100344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Translate Copy"/>
          <p:cNvSpPr txBox="1"/>
          <p:nvPr/>
        </p:nvSpPr>
        <p:spPr>
          <a:xfrm>
            <a:off x="6992491" y="5243831"/>
            <a:ext cx="1626313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i="1"/>
            </a:pPr>
            <a:r>
              <a:t>Translate</a:t>
            </a:r>
            <a:r>
              <a:rPr i="0"/>
              <a:t> Copy</a:t>
            </a:r>
          </a:p>
        </p:txBody>
      </p:sp>
      <p:sp>
        <p:nvSpPr>
          <p:cNvPr id="265" name="Translate Branch"/>
          <p:cNvSpPr txBox="1"/>
          <p:nvPr/>
        </p:nvSpPr>
        <p:spPr>
          <a:xfrm>
            <a:off x="333129" y="5243831"/>
            <a:ext cx="1828125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i="1"/>
            </a:pPr>
            <a:r>
              <a:t>Translate</a:t>
            </a:r>
            <a:r>
              <a:rPr i="0"/>
              <a:t> Branch</a:t>
            </a:r>
          </a:p>
        </p:txBody>
      </p:sp>
    </p:spTree>
    <p:extLst>
      <p:ext uri="{BB962C8B-B14F-4D97-AF65-F5344CB8AC3E}">
        <p14:creationId xmlns:p14="http://schemas.microsoft.com/office/powerpoint/2010/main" val="237799105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till a Bit Lost? Never Worry!"/>
          <p:cNvSpPr txBox="1">
            <a:spLocks noGrp="1"/>
          </p:cNvSpPr>
          <p:nvPr>
            <p:ph type="title"/>
          </p:nvPr>
        </p:nvSpPr>
        <p:spPr>
          <a:xfrm>
            <a:off x="304800" y="-2"/>
            <a:ext cx="5470527" cy="653858"/>
          </a:xfrm>
          <a:prstGeom prst="rect">
            <a:avLst/>
          </a:prstGeom>
        </p:spPr>
        <p:txBody>
          <a:bodyPr/>
          <a:lstStyle/>
          <a:p>
            <a:r>
              <a:t>Still a Bit Lost? Never Worry!</a:t>
            </a:r>
          </a:p>
        </p:txBody>
      </p:sp>
      <p:sp>
        <p:nvSpPr>
          <p:cNvPr id="268" name="• Remember that you will use these concepts every day.…"/>
          <p:cNvSpPr txBox="1"/>
          <p:nvPr/>
        </p:nvSpPr>
        <p:spPr>
          <a:xfrm>
            <a:off x="348694" y="991214"/>
            <a:ext cx="7797573" cy="1785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20000"/>
              </a:lnSpc>
              <a:defRPr sz="2000"/>
            </a:pPr>
            <a:r>
              <a:t>• Remember that you will use these concepts every day. </a:t>
            </a:r>
          </a:p>
          <a:p>
            <a:pPr marL="180472" indent="-180472">
              <a:lnSpc>
                <a:spcPct val="120000"/>
              </a:lnSpc>
              <a:buSzPct val="100000"/>
              <a:buChar char="•"/>
              <a:defRPr sz="2000"/>
            </a:pPr>
            <a:r>
              <a:t>It’s most important that you familiarize yourself with the </a:t>
            </a:r>
            <a:r>
              <a:rPr b="1"/>
              <a:t>5 basic git commands</a:t>
            </a:r>
            <a:r>
              <a:t>.</a:t>
            </a:r>
          </a:p>
          <a:p>
            <a:pPr>
              <a:lnSpc>
                <a:spcPct val="120000"/>
              </a:lnSpc>
              <a:defRPr sz="2000"/>
            </a:pPr>
            <a:r>
              <a:t>• If you’re ever in the middle of making changes and want to see what step you’re at, run </a:t>
            </a:r>
            <a:r>
              <a:rPr>
                <a:latin typeface="Andale Mono"/>
                <a:ea typeface="Andale Mono"/>
                <a:cs typeface="Andale Mono"/>
                <a:sym typeface="Andale Mono"/>
              </a:rPr>
              <a:t>git status</a:t>
            </a:r>
            <a:r>
              <a:t>.</a:t>
            </a:r>
          </a:p>
        </p:txBody>
      </p:sp>
      <p:pic>
        <p:nvPicPr>
          <p:cNvPr id="269" name="Screen Shot 2019-03-05 at 1.06.19 PM.png" descr="Screen Shot 2019-03-05 at 1.06.1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4247" y="3292171"/>
            <a:ext cx="5879868" cy="253779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0112814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525"/>
          <p:cNvSpPr txBox="1">
            <a:spLocks noGrp="1"/>
          </p:cNvSpPr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r>
              <a:t>Still a Bit Lost? Never Worry!</a:t>
            </a:r>
          </a:p>
        </p:txBody>
      </p:sp>
      <p:pic>
        <p:nvPicPr>
          <p:cNvPr id="272" name="image12.png" descr="image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331" y="966787"/>
            <a:ext cx="4848227" cy="4924427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273" name="Shape 527"/>
          <p:cNvSpPr txBox="1"/>
          <p:nvPr/>
        </p:nvSpPr>
        <p:spPr>
          <a:xfrm>
            <a:off x="5257800" y="2514599"/>
            <a:ext cx="3733800" cy="1417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Follow the handy pdf guide provided to you!</a:t>
            </a:r>
          </a:p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Practice a few times on your own before our next class.</a:t>
            </a:r>
          </a:p>
        </p:txBody>
      </p:sp>
    </p:spTree>
    <p:extLst>
      <p:ext uri="{BB962C8B-B14F-4D97-AF65-F5344CB8AC3E}">
        <p14:creationId xmlns:p14="http://schemas.microsoft.com/office/powerpoint/2010/main" val="300823424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529"/>
          <p:cNvSpPr txBox="1">
            <a:spLocks noGrp="1"/>
          </p:cNvSpPr>
          <p:nvPr>
            <p:ph type="title"/>
          </p:nvPr>
        </p:nvSpPr>
        <p:spPr>
          <a:xfrm>
            <a:off x="304800" y="-3"/>
            <a:ext cx="7476233" cy="65386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If You’re Still Lost… Here’s Some (Free) Resources</a:t>
            </a:r>
          </a:p>
        </p:txBody>
      </p:sp>
      <p:sp>
        <p:nvSpPr>
          <p:cNvPr id="276" name="Shape 531"/>
          <p:cNvSpPr txBox="1"/>
          <p:nvPr/>
        </p:nvSpPr>
        <p:spPr>
          <a:xfrm>
            <a:off x="3562725" y="5704863"/>
            <a:ext cx="2018550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https://</a:t>
            </a:r>
            <a:r>
              <a:rPr dirty="0" err="1"/>
              <a:t>try.github.io</a:t>
            </a:r>
            <a:r>
              <a:rPr dirty="0"/>
              <a:t>/</a:t>
            </a:r>
          </a:p>
        </p:txBody>
      </p:sp>
      <p:pic>
        <p:nvPicPr>
          <p:cNvPr id="277" name="Screen Shot 2019-03-06 at 2.44.16 PM.png" descr="Screen Shot 2019-03-06 at 2.44.1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67997"/>
            <a:ext cx="9144000" cy="48227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5012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r>
              <a:t>Admin 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533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r>
              <a:t>HTML Round 2</a:t>
            </a:r>
          </a:p>
        </p:txBody>
      </p:sp>
    </p:spTree>
    <p:extLst>
      <p:ext uri="{BB962C8B-B14F-4D97-AF65-F5344CB8AC3E}">
        <p14:creationId xmlns:p14="http://schemas.microsoft.com/office/powerpoint/2010/main" val="192076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535"/>
          <p:cNvSpPr txBox="1">
            <a:spLocks noGrp="1"/>
          </p:cNvSpPr>
          <p:nvPr>
            <p:ph type="title"/>
          </p:nvPr>
        </p:nvSpPr>
        <p:spPr>
          <a:xfrm>
            <a:off x="304800" y="-3"/>
            <a:ext cx="6858000" cy="653860"/>
          </a:xfrm>
          <a:prstGeom prst="rect">
            <a:avLst/>
          </a:prstGeom>
        </p:spPr>
        <p:txBody>
          <a:bodyPr/>
          <a:lstStyle/>
          <a:p>
            <a:r>
              <a:t>HTML Syntax (Basic)</a:t>
            </a:r>
          </a:p>
        </p:txBody>
      </p:sp>
      <p:sp>
        <p:nvSpPr>
          <p:cNvPr id="282" name="Shape 536"/>
          <p:cNvSpPr/>
          <p:nvPr/>
        </p:nvSpPr>
        <p:spPr>
          <a:xfrm>
            <a:off x="897616" y="2974636"/>
            <a:ext cx="1371606" cy="646317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&lt;h1&gt;</a:t>
            </a:r>
          </a:p>
        </p:txBody>
      </p:sp>
      <p:sp>
        <p:nvSpPr>
          <p:cNvPr id="283" name="Shape 537"/>
          <p:cNvSpPr/>
          <p:nvPr/>
        </p:nvSpPr>
        <p:spPr>
          <a:xfrm>
            <a:off x="2269215" y="2971799"/>
            <a:ext cx="5372106" cy="646317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This is Mah House</a:t>
            </a:r>
          </a:p>
        </p:txBody>
      </p:sp>
      <p:sp>
        <p:nvSpPr>
          <p:cNvPr id="284" name="Shape 538"/>
          <p:cNvSpPr/>
          <p:nvPr/>
        </p:nvSpPr>
        <p:spPr>
          <a:xfrm>
            <a:off x="6993618" y="2971799"/>
            <a:ext cx="1676403" cy="646317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&lt;/h1&gt;</a:t>
            </a:r>
          </a:p>
        </p:txBody>
      </p:sp>
      <p:sp>
        <p:nvSpPr>
          <p:cNvPr id="285" name="Shape 539"/>
          <p:cNvSpPr txBox="1"/>
          <p:nvPr/>
        </p:nvSpPr>
        <p:spPr>
          <a:xfrm>
            <a:off x="716734" y="4497318"/>
            <a:ext cx="1637439" cy="375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Opening Tag</a:t>
            </a:r>
          </a:p>
        </p:txBody>
      </p:sp>
      <p:sp>
        <p:nvSpPr>
          <p:cNvPr id="286" name="Shape 540"/>
          <p:cNvSpPr txBox="1"/>
          <p:nvPr/>
        </p:nvSpPr>
        <p:spPr>
          <a:xfrm>
            <a:off x="7106577" y="4497318"/>
            <a:ext cx="1538716" cy="375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Closing Tag</a:t>
            </a:r>
          </a:p>
        </p:txBody>
      </p:sp>
      <p:sp>
        <p:nvSpPr>
          <p:cNvPr id="287" name="Shape 541"/>
          <p:cNvSpPr txBox="1"/>
          <p:nvPr/>
        </p:nvSpPr>
        <p:spPr>
          <a:xfrm>
            <a:off x="4148832" y="1420478"/>
            <a:ext cx="1134027" cy="375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Content </a:t>
            </a:r>
          </a:p>
        </p:txBody>
      </p:sp>
      <p:cxnSp>
        <p:nvCxnSpPr>
          <p:cNvPr id="288" name="Connector 542"/>
          <p:cNvCxnSpPr>
            <a:stCxn id="285" idx="0"/>
            <a:endCxn id="282" idx="0"/>
          </p:cNvCxnSpPr>
          <p:nvPr/>
        </p:nvCxnSpPr>
        <p:spPr>
          <a:xfrm flipV="1">
            <a:off x="1535453" y="3297794"/>
            <a:ext cx="47966" cy="1387138"/>
          </a:xfrm>
          <a:prstGeom prst="straightConnector1">
            <a:avLst/>
          </a:prstGeom>
          <a:ln w="63500">
            <a:solidFill>
              <a:srgbClr val="5B9BD5"/>
            </a:solidFill>
            <a:miter/>
            <a:tailEnd type="triangle"/>
          </a:ln>
        </p:spPr>
      </p:cxnSp>
      <p:sp>
        <p:nvSpPr>
          <p:cNvPr id="289" name="Shape 543"/>
          <p:cNvSpPr/>
          <p:nvPr/>
        </p:nvSpPr>
        <p:spPr>
          <a:xfrm flipV="1">
            <a:off x="7923562" y="3682522"/>
            <a:ext cx="5" cy="814801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0" name="Shape 544"/>
          <p:cNvSpPr/>
          <p:nvPr/>
        </p:nvSpPr>
        <p:spPr>
          <a:xfrm>
            <a:off x="4761341" y="1982715"/>
            <a:ext cx="5" cy="989088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179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546"/>
          <p:cNvSpPr txBox="1">
            <a:spLocks noGrp="1"/>
          </p:cNvSpPr>
          <p:nvPr>
            <p:ph type="title"/>
          </p:nvPr>
        </p:nvSpPr>
        <p:spPr>
          <a:xfrm>
            <a:off x="304800" y="-3"/>
            <a:ext cx="6858000" cy="653860"/>
          </a:xfrm>
          <a:prstGeom prst="rect">
            <a:avLst/>
          </a:prstGeom>
        </p:spPr>
        <p:txBody>
          <a:bodyPr/>
          <a:lstStyle/>
          <a:p>
            <a:r>
              <a:t>HTML Syntax (with Attribute)</a:t>
            </a:r>
          </a:p>
        </p:txBody>
      </p:sp>
      <p:pic>
        <p:nvPicPr>
          <p:cNvPr id="293" name="image14.png" descr="image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00" y="1325999"/>
            <a:ext cx="9251754" cy="468233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0576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549"/>
          <p:cNvSpPr txBox="1">
            <a:spLocks noGrp="1"/>
          </p:cNvSpPr>
          <p:nvPr>
            <p:ph type="title"/>
          </p:nvPr>
        </p:nvSpPr>
        <p:spPr>
          <a:xfrm>
            <a:off x="304800" y="-3"/>
            <a:ext cx="6858000" cy="653860"/>
          </a:xfrm>
          <a:prstGeom prst="rect">
            <a:avLst/>
          </a:prstGeom>
        </p:spPr>
        <p:txBody>
          <a:bodyPr/>
          <a:lstStyle/>
          <a:p>
            <a:r>
              <a:t>Tricky Tags (Self-Closing)</a:t>
            </a:r>
          </a:p>
        </p:txBody>
      </p:sp>
      <p:pic>
        <p:nvPicPr>
          <p:cNvPr id="296" name="image15.png" descr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072" y="1439590"/>
            <a:ext cx="7907199" cy="371888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3428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552"/>
          <p:cNvSpPr txBox="1">
            <a:spLocks noGrp="1"/>
          </p:cNvSpPr>
          <p:nvPr>
            <p:ph type="title"/>
          </p:nvPr>
        </p:nvSpPr>
        <p:spPr>
          <a:xfrm>
            <a:off x="304800" y="-3"/>
            <a:ext cx="6858000" cy="653860"/>
          </a:xfrm>
          <a:prstGeom prst="rect">
            <a:avLst/>
          </a:prstGeom>
        </p:spPr>
        <p:txBody>
          <a:bodyPr/>
          <a:lstStyle/>
          <a:p>
            <a:r>
              <a:t>Important Common Tags</a:t>
            </a:r>
          </a:p>
        </p:txBody>
      </p:sp>
      <p:sp>
        <p:nvSpPr>
          <p:cNvPr id="299" name="Shape 553"/>
          <p:cNvSpPr txBox="1"/>
          <p:nvPr/>
        </p:nvSpPr>
        <p:spPr>
          <a:xfrm>
            <a:off x="457199" y="783748"/>
            <a:ext cx="8782009" cy="4652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Headings: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&lt;h1&gt; &lt;/h1&gt; </a:t>
            </a:r>
            <a:r>
              <a:rPr b="0"/>
              <a:t>- Heading 1 (Largest Heading)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&lt;h2&gt; &lt;/h2&gt; </a:t>
            </a:r>
            <a:r>
              <a:rPr b="0"/>
              <a:t>- Heading 2 (Next Largest Heading)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&lt;h3&gt; &lt;/h3&gt; </a:t>
            </a:r>
            <a:r>
              <a:rPr b="0"/>
              <a:t>- Heading 3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…</a:t>
            </a:r>
            <a:endParaRPr sz="2000"/>
          </a:p>
          <a:p>
            <a:pPr defTabSz="685800">
              <a:lnSpc>
                <a:spcPct val="80000"/>
              </a:lnSpc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sz="20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Containers: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&lt;html&gt; &lt;/html&gt; </a:t>
            </a:r>
            <a:r>
              <a:rPr b="0"/>
              <a:t>- Wraps the entire page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&lt;head&gt; &lt;/head&gt;</a:t>
            </a:r>
            <a:r>
              <a:rPr b="0"/>
              <a:t> - Wraps the header of the page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&lt;body&gt; &lt;/body&gt; </a:t>
            </a:r>
            <a:r>
              <a:rPr b="0"/>
              <a:t>- Wraps the main content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&lt;div&gt; &lt;/div&gt; </a:t>
            </a:r>
            <a:r>
              <a:rPr b="0"/>
              <a:t>- Logical Container ***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&lt;p&gt; &lt;/p&gt; </a:t>
            </a:r>
            <a:r>
              <a:rPr b="0"/>
              <a:t>- Wraps individual Paragraphs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sz="20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Others: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&lt;strong&gt; </a:t>
            </a:r>
            <a:r>
              <a:rPr b="0"/>
              <a:t>(bold), </a:t>
            </a:r>
            <a:r>
              <a:t>&lt;em&gt; </a:t>
            </a:r>
            <a:r>
              <a:rPr b="0"/>
              <a:t>(emphasis)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&lt;img&gt; </a:t>
            </a:r>
            <a:r>
              <a:rPr b="0"/>
              <a:t>(images)</a:t>
            </a:r>
            <a:r>
              <a:t>, &lt;a href&gt; </a:t>
            </a:r>
            <a:r>
              <a:rPr b="0"/>
              <a:t>(links)</a:t>
            </a:r>
            <a:r>
              <a:t>, &lt;li&gt; </a:t>
            </a:r>
            <a:r>
              <a:rPr b="0"/>
              <a:t>(list items)</a:t>
            </a:r>
            <a:r>
              <a:t> , &lt;title&gt;</a:t>
            </a:r>
            <a:r>
              <a:rPr b="0"/>
              <a:t> (title), </a:t>
            </a:r>
            <a:br>
              <a:rPr b="0"/>
            </a:br>
            <a:r>
              <a:t>&lt;br&gt;</a:t>
            </a:r>
            <a:r>
              <a:rPr b="0"/>
              <a:t> (line break), </a:t>
            </a:r>
            <a:r>
              <a:t>&lt;table&gt; </a:t>
            </a:r>
            <a:r>
              <a:rPr b="0"/>
              <a:t>(tables), </a:t>
            </a:r>
            <a:r>
              <a:t>&lt;!-- --&gt;</a:t>
            </a:r>
            <a:r>
              <a:rPr b="0"/>
              <a:t> (comments)</a:t>
            </a:r>
          </a:p>
        </p:txBody>
      </p:sp>
    </p:spTree>
    <p:extLst>
      <p:ext uri="{BB962C8B-B14F-4D97-AF65-F5344CB8AC3E}">
        <p14:creationId xmlns:p14="http://schemas.microsoft.com/office/powerpoint/2010/main" val="310667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555"/>
          <p:cNvSpPr txBox="1">
            <a:spLocks noGrp="1"/>
          </p:cNvSpPr>
          <p:nvPr>
            <p:ph type="title"/>
          </p:nvPr>
        </p:nvSpPr>
        <p:spPr>
          <a:xfrm>
            <a:off x="304800" y="-3"/>
            <a:ext cx="6858000" cy="653860"/>
          </a:xfrm>
          <a:prstGeom prst="rect">
            <a:avLst/>
          </a:prstGeom>
        </p:spPr>
        <p:txBody>
          <a:bodyPr/>
          <a:lstStyle/>
          <a:p>
            <a:r>
              <a:t>Less Common Tags</a:t>
            </a:r>
          </a:p>
        </p:txBody>
      </p:sp>
      <p:sp>
        <p:nvSpPr>
          <p:cNvPr id="302" name="Shape 556"/>
          <p:cNvSpPr txBox="1"/>
          <p:nvPr/>
        </p:nvSpPr>
        <p:spPr>
          <a:xfrm>
            <a:off x="457199" y="783751"/>
            <a:ext cx="8782009" cy="436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254601" indent="-254601" defTabSz="678941">
              <a:spcBef>
                <a:spcPts val="400"/>
              </a:spcBef>
              <a:buSzPct val="100000"/>
              <a:buFont typeface="Arial"/>
              <a:buChar char="•"/>
              <a:defRPr sz="1900" b="1">
                <a:latin typeface="Arial"/>
                <a:ea typeface="Arial"/>
                <a:cs typeface="Arial"/>
                <a:sym typeface="Arial"/>
              </a:defRPr>
            </a:pPr>
            <a:r>
              <a:t>All HTML Tags are listed here: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" action="ppaction://noaction"/>
              </a:rPr>
              <a:t>http://www.w3schools.com/tags/</a:t>
            </a:r>
          </a:p>
          <a:p>
            <a:pPr defTabSz="678941">
              <a:spcBef>
                <a:spcPts val="500"/>
              </a:spcBef>
              <a:defRPr sz="19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b="0" u="sng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" action="ppaction://noaction"/>
            </a:endParaRPr>
          </a:p>
          <a:p>
            <a:pPr marL="254601" indent="-254601" defTabSz="678941">
              <a:spcBef>
                <a:spcPts val="400"/>
              </a:spcBef>
              <a:buSzPct val="100000"/>
              <a:buFont typeface="Arial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Don’t try to memorize them! Simply refer back to documentation as needed. </a:t>
            </a:r>
            <a:endParaRPr sz="2300"/>
          </a:p>
          <a:p>
            <a:pPr marL="254601" indent="-254601" defTabSz="678941">
              <a:spcBef>
                <a:spcPts val="500"/>
              </a:spcBef>
              <a:buSzPct val="100000"/>
              <a:buFont typeface="Arial"/>
              <a:buChar char="•"/>
              <a:defRPr sz="2300">
                <a:latin typeface="Arial"/>
                <a:ea typeface="Arial"/>
                <a:cs typeface="Arial"/>
                <a:sym typeface="Arial"/>
              </a:defRPr>
            </a:pPr>
            <a:endParaRPr sz="2300"/>
          </a:p>
          <a:p>
            <a:pPr marL="254601" indent="-254601" defTabSz="678941">
              <a:spcBef>
                <a:spcPts val="400"/>
              </a:spcBef>
              <a:buSzPct val="100000"/>
              <a:buFont typeface="Arial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Other tags:</a:t>
            </a:r>
            <a:endParaRPr sz="230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&lt;video&gt; for Videos</a:t>
            </a:r>
            <a:endParaRPr sz="200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&lt;audio&gt; for Audio files</a:t>
            </a:r>
            <a:endParaRPr sz="200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&lt;embed&gt; for Embedded files</a:t>
            </a:r>
            <a:endParaRPr sz="200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&lt;code&gt; for including computer code</a:t>
            </a:r>
            <a:endParaRPr sz="200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&lt;header&gt; for headers</a:t>
            </a:r>
            <a:endParaRPr sz="200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&lt;nav&gt; for navigation bars</a:t>
            </a:r>
            <a:endParaRPr sz="200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&lt;footer&gt; for footers </a:t>
            </a:r>
          </a:p>
        </p:txBody>
      </p:sp>
    </p:spTree>
    <p:extLst>
      <p:ext uri="{BB962C8B-B14F-4D97-AF65-F5344CB8AC3E}">
        <p14:creationId xmlns:p14="http://schemas.microsoft.com/office/powerpoint/2010/main" val="238743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558"/>
          <p:cNvSpPr txBox="1">
            <a:spLocks noGrp="1"/>
          </p:cNvSpPr>
          <p:nvPr>
            <p:ph type="title"/>
          </p:nvPr>
        </p:nvSpPr>
        <p:spPr>
          <a:xfrm>
            <a:off x="304800" y="-3"/>
            <a:ext cx="6858000" cy="653860"/>
          </a:xfrm>
          <a:prstGeom prst="rect">
            <a:avLst/>
          </a:prstGeom>
        </p:spPr>
        <p:txBody>
          <a:bodyPr/>
          <a:lstStyle/>
          <a:p>
            <a:r>
              <a:t>HTML for Forms</a:t>
            </a:r>
          </a:p>
        </p:txBody>
      </p:sp>
      <p:sp>
        <p:nvSpPr>
          <p:cNvPr id="305" name="Shape 559"/>
          <p:cNvSpPr txBox="1"/>
          <p:nvPr/>
        </p:nvSpPr>
        <p:spPr>
          <a:xfrm>
            <a:off x="457199" y="783751"/>
            <a:ext cx="8782009" cy="4349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defTabSz="685800">
              <a:lnSpc>
                <a:spcPct val="90000"/>
              </a:lnSpc>
              <a:spcBef>
                <a:spcPts val="5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r>
              <a:t>Common UI (User Interface) Form Elements:</a:t>
            </a:r>
            <a:endParaRPr sz="2400"/>
          </a:p>
          <a:p>
            <a:pPr defTabSz="685800">
              <a:lnSpc>
                <a:spcPct val="90000"/>
              </a:lnSpc>
              <a:spcBef>
                <a:spcPts val="500"/>
              </a:spcBef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&lt;form&gt; </a:t>
            </a:r>
            <a:r>
              <a:rPr b="0"/>
              <a:t>- Creates a form section in HTML</a:t>
            </a:r>
            <a:endParaRPr sz="2400"/>
          </a:p>
          <a:p>
            <a:pPr marL="257175" indent="-257175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&lt;input&gt; </a:t>
            </a:r>
            <a:r>
              <a:rPr b="0"/>
              <a:t>- Input boxes</a:t>
            </a:r>
            <a:endParaRPr sz="2400"/>
          </a:p>
          <a:p>
            <a:pPr marL="257175" indent="-257175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&lt;label&gt; </a:t>
            </a:r>
            <a:r>
              <a:rPr b="0"/>
              <a:t>- Labels for boxes</a:t>
            </a:r>
            <a:endParaRPr sz="2400"/>
          </a:p>
          <a:p>
            <a:pPr marL="257175" indent="-257175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&lt;button&gt; </a:t>
            </a:r>
            <a:r>
              <a:rPr b="0"/>
              <a:t>- Button</a:t>
            </a:r>
            <a:endParaRPr sz="2400"/>
          </a:p>
          <a:p>
            <a:pPr marL="257175" indent="-257175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&lt;textarea&gt; </a:t>
            </a:r>
            <a:r>
              <a:rPr b="0"/>
              <a:t>- Large textbox</a:t>
            </a:r>
          </a:p>
        </p:txBody>
      </p:sp>
    </p:spTree>
    <p:extLst>
      <p:ext uri="{BB962C8B-B14F-4D97-AF65-F5344CB8AC3E}">
        <p14:creationId xmlns:p14="http://schemas.microsoft.com/office/powerpoint/2010/main" val="423452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561"/>
          <p:cNvSpPr txBox="1">
            <a:spLocks noGrp="1"/>
          </p:cNvSpPr>
          <p:nvPr>
            <p:ph type="title"/>
          </p:nvPr>
        </p:nvSpPr>
        <p:spPr>
          <a:xfrm>
            <a:off x="304800" y="-3"/>
            <a:ext cx="6858000" cy="653860"/>
          </a:xfrm>
          <a:prstGeom prst="rect">
            <a:avLst/>
          </a:prstGeom>
        </p:spPr>
        <p:txBody>
          <a:bodyPr/>
          <a:lstStyle/>
          <a:p>
            <a:r>
              <a:t>HTML for Forms</a:t>
            </a:r>
          </a:p>
        </p:txBody>
      </p:sp>
      <p:pic>
        <p:nvPicPr>
          <p:cNvPr id="308" name="image16.png" descr="image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867716"/>
            <a:ext cx="6429375" cy="3514727"/>
          </a:xfrm>
          <a:prstGeom prst="rect">
            <a:avLst/>
          </a:prstGeom>
          <a:ln>
            <a:solidFill>
              <a:srgbClr val="333F50"/>
            </a:solidFill>
          </a:ln>
        </p:spPr>
      </p:pic>
      <p:pic>
        <p:nvPicPr>
          <p:cNvPr id="309" name="image17.png" descr="image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7400" y="4615338"/>
            <a:ext cx="4333875" cy="1562105"/>
          </a:xfrm>
          <a:prstGeom prst="rect">
            <a:avLst/>
          </a:prstGeom>
          <a:ln>
            <a:solidFill>
              <a:srgbClr val="2E75B6"/>
            </a:solidFill>
          </a:ln>
        </p:spPr>
      </p:pic>
      <p:sp>
        <p:nvSpPr>
          <p:cNvPr id="310" name="Shape 564"/>
          <p:cNvSpPr/>
          <p:nvPr/>
        </p:nvSpPr>
        <p:spPr>
          <a:xfrm flipH="1">
            <a:off x="4521425" y="4387220"/>
            <a:ext cx="84456" cy="223377"/>
          </a:xfrm>
          <a:prstGeom prst="line">
            <a:avLst/>
          </a:prstGeom>
          <a:ln w="73025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395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566"/>
          <p:cNvSpPr txBox="1">
            <a:spLocks noGrp="1"/>
          </p:cNvSpPr>
          <p:nvPr>
            <p:ph type="title"/>
          </p:nvPr>
        </p:nvSpPr>
        <p:spPr>
          <a:xfrm>
            <a:off x="304800" y="-3"/>
            <a:ext cx="6858000" cy="653860"/>
          </a:xfrm>
          <a:prstGeom prst="rect">
            <a:avLst/>
          </a:prstGeom>
        </p:spPr>
        <p:txBody>
          <a:bodyPr/>
          <a:lstStyle/>
          <a:p>
            <a:r>
              <a:t>On Ugly HTML</a:t>
            </a:r>
          </a:p>
        </p:txBody>
      </p:sp>
      <p:pic>
        <p:nvPicPr>
          <p:cNvPr id="313" name="image18.png" descr="image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035" y="914400"/>
            <a:ext cx="8543929" cy="3181350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Shape 568"/>
          <p:cNvSpPr txBox="1"/>
          <p:nvPr/>
        </p:nvSpPr>
        <p:spPr>
          <a:xfrm>
            <a:off x="304800" y="4343398"/>
            <a:ext cx="8686800" cy="1859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Don’t do this… Use proper indentation and sectioning.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Readable code is easier to maintain.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Invest time to get better about this now. It will pay dividends!</a:t>
            </a:r>
          </a:p>
        </p:txBody>
      </p:sp>
    </p:spTree>
    <p:extLst>
      <p:ext uri="{BB962C8B-B14F-4D97-AF65-F5344CB8AC3E}">
        <p14:creationId xmlns:p14="http://schemas.microsoft.com/office/powerpoint/2010/main" val="416427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570"/>
          <p:cNvSpPr txBox="1">
            <a:spLocks noGrp="1"/>
          </p:cNvSpPr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317" name="Shape 571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18" name="Shape 572"/>
          <p:cNvSpPr txBox="1"/>
          <p:nvPr/>
        </p:nvSpPr>
        <p:spPr>
          <a:xfrm>
            <a:off x="304800" y="914397"/>
            <a:ext cx="8686800" cy="2570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create a student bio using HTML. You will then add, commit, and push your completed HTML to GitHub for the world to see.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Additional instructions, sent via Slack.</a:t>
            </a:r>
          </a:p>
        </p:txBody>
      </p:sp>
      <p:sp>
        <p:nvSpPr>
          <p:cNvPr id="319" name="Shape 573"/>
          <p:cNvSpPr txBox="1"/>
          <p:nvPr/>
        </p:nvSpPr>
        <p:spPr>
          <a:xfrm>
            <a:off x="3657600" y="124821"/>
            <a:ext cx="5334000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1-HTML_Git </a:t>
            </a:r>
            <a:r>
              <a:t>|  Suggested Time: </a:t>
            </a:r>
            <a:r>
              <a:rPr b="0"/>
              <a:t>20 min</a:t>
            </a:r>
          </a:p>
        </p:txBody>
      </p:sp>
    </p:spTree>
    <p:extLst>
      <p:ext uri="{BB962C8B-B14F-4D97-AF65-F5344CB8AC3E}">
        <p14:creationId xmlns:p14="http://schemas.microsoft.com/office/powerpoint/2010/main" val="281353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226"/>
          <p:cNvSpPr txBox="1">
            <a:spLocks noGrp="1"/>
          </p:cNvSpPr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r>
              <a:t>Homework #1 - Assignment</a:t>
            </a:r>
          </a:p>
        </p:txBody>
      </p:sp>
      <p:sp>
        <p:nvSpPr>
          <p:cNvPr id="70" name="Shape 227"/>
          <p:cNvSpPr txBox="1"/>
          <p:nvPr/>
        </p:nvSpPr>
        <p:spPr>
          <a:xfrm>
            <a:off x="304799" y="761997"/>
            <a:ext cx="8740776" cy="3736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Also, at this point everyone should have access to the class content and homework repository</a:t>
            </a:r>
            <a:r>
              <a:rPr lang="en-US" dirty="0"/>
              <a:t> (Gitlab)</a:t>
            </a:r>
          </a:p>
          <a:p>
            <a:pPr lvl="2" indent="0" defTabSz="685800">
              <a:spcBef>
                <a:spcPts val="500"/>
              </a:spcBef>
              <a:buSzPct val="100000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lang="en-US" sz="2400" dirty="0"/>
              <a:t>	</a:t>
            </a:r>
            <a:r>
              <a:rPr lang="en-US" sz="2400" dirty="0">
                <a:hlinkClick r:id="rId2"/>
              </a:rPr>
              <a:t>https://columbia.bootcampcontent.com/columbia-bootcamp/COLNYC201904FSF2/blob/master/Homeworks/Week-1-HTML-CSS-Git/Instructions/</a:t>
            </a:r>
            <a:r>
              <a:rPr lang="en-US" sz="2400" dirty="0"/>
              <a:t> </a:t>
            </a: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Homework Assignment #1 is due next week</a:t>
            </a:r>
            <a:endParaRPr lang="en-US"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endParaRPr lang="en-US" sz="2400" dirty="0"/>
          </a:p>
          <a:p>
            <a:pPr defTabSz="685800">
              <a:spcBef>
                <a:spcPts val="500"/>
              </a:spcBef>
              <a:buSzPct val="100000"/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r>
              <a:rPr lang="en-US" sz="2400" dirty="0"/>
              <a:t>Due </a:t>
            </a:r>
            <a:r>
              <a:rPr lang="en-US" sz="2400" u="sng" dirty="0">
                <a:sym typeface="Arial"/>
              </a:rPr>
              <a:t>Saturday, April 20, 2019 11:59 PM (Next Saturday)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89427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575"/>
          <p:cNvSpPr txBox="1">
            <a:spLocks noGrp="1"/>
          </p:cNvSpPr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322" name="Shape 576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23" name="image19.png" descr="image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4400" y="860038"/>
            <a:ext cx="7696200" cy="528573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786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579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r>
              <a:t>CSS Stylin’</a:t>
            </a:r>
          </a:p>
        </p:txBody>
      </p:sp>
    </p:spTree>
    <p:extLst>
      <p:ext uri="{BB962C8B-B14F-4D97-AF65-F5344CB8AC3E}">
        <p14:creationId xmlns:p14="http://schemas.microsoft.com/office/powerpoint/2010/main" val="357388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581"/>
          <p:cNvSpPr txBox="1">
            <a:spLocks noGrp="1"/>
          </p:cNvSpPr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r>
              <a:t>HTML / CSS Definitions </a:t>
            </a:r>
            <a:r>
              <a:rPr sz="1000"/>
              <a:t>(*yawn* unimportant)</a:t>
            </a:r>
          </a:p>
        </p:txBody>
      </p:sp>
      <p:sp>
        <p:nvSpPr>
          <p:cNvPr id="328" name="Shape 582"/>
          <p:cNvSpPr txBox="1"/>
          <p:nvPr/>
        </p:nvSpPr>
        <p:spPr>
          <a:xfrm>
            <a:off x="457200" y="1142999"/>
            <a:ext cx="8153400" cy="2977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257175" indent="-257175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HTML:</a:t>
            </a:r>
            <a:r>
              <a:rPr b="0"/>
              <a:t> Hypertext Markup Language – (Content)</a:t>
            </a:r>
            <a:endParaRPr sz="2400"/>
          </a:p>
          <a:p>
            <a:pPr marL="257175" indent="-257175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CSS: </a:t>
            </a:r>
            <a:r>
              <a:rPr b="0"/>
              <a:t>Cascading Style Sheets – (Appearance)</a:t>
            </a:r>
            <a:endParaRPr sz="2400"/>
          </a:p>
          <a:p>
            <a:pPr marL="257175" indent="-257175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HTML/CSS are the “languages of the web.” </a:t>
            </a:r>
            <a:r>
              <a:rPr b="0"/>
              <a:t>Together they define both the content and the aesthetics of a webpage – handling everything from the layouts, colors, fonts and  content placement.  </a:t>
            </a:r>
            <a:r>
              <a:rPr sz="1400" b="0"/>
              <a:t>(JavaScript is the third – handling logic, animation, etc.)</a:t>
            </a:r>
          </a:p>
        </p:txBody>
      </p:sp>
      <p:pic>
        <p:nvPicPr>
          <p:cNvPr id="329" name="image6.jpeg" descr="image6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285" y="4631587"/>
            <a:ext cx="1873919" cy="149428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0" name="image20.png" descr="image2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3200" y="4648200"/>
            <a:ext cx="2971800" cy="14921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3602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586"/>
          <p:cNvSpPr txBox="1">
            <a:spLocks noGrp="1"/>
          </p:cNvSpPr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r>
              <a:t>HTML / CSS Analogy</a:t>
            </a:r>
          </a:p>
        </p:txBody>
      </p:sp>
      <p:sp>
        <p:nvSpPr>
          <p:cNvPr id="333" name="Shape 587"/>
          <p:cNvSpPr txBox="1"/>
          <p:nvPr/>
        </p:nvSpPr>
        <p:spPr>
          <a:xfrm>
            <a:off x="457196" y="990599"/>
            <a:ext cx="4100952" cy="2405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algn="ctr" defTabSz="685800">
              <a:lnSpc>
                <a:spcPct val="90000"/>
              </a:lnSpc>
              <a:spcBef>
                <a:spcPts val="500"/>
              </a:spcBef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r>
              <a:t>HTML Alone</a:t>
            </a:r>
          </a:p>
          <a:p>
            <a:pPr marL="257175" indent="-257175" algn="ctr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“Notepad.” </a:t>
            </a:r>
          </a:p>
          <a:p>
            <a:pPr marL="257175" indent="-257175" algn="ctr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algn="ctr" defTabSz="6858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only write unformatted text. </a:t>
            </a:r>
          </a:p>
        </p:txBody>
      </p:sp>
      <p:sp>
        <p:nvSpPr>
          <p:cNvPr id="334" name="Shape 588"/>
          <p:cNvSpPr txBox="1"/>
          <p:nvPr/>
        </p:nvSpPr>
        <p:spPr>
          <a:xfrm>
            <a:off x="4743201" y="990599"/>
            <a:ext cx="4100946" cy="3142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r>
              <a:t>HTML / CSS</a:t>
            </a:r>
            <a:endParaRPr sz="3200"/>
          </a:p>
          <a:p>
            <a:pPr marL="342900" indent="-342900" algn="ctr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Microsoft Word.</a:t>
            </a:r>
            <a:endParaRPr sz="3200"/>
          </a:p>
          <a:p>
            <a:pPr marL="342900" indent="-342900" algn="ctr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3200" b="1" u="sng">
                <a:latin typeface="Arial"/>
                <a:ea typeface="Arial"/>
                <a:cs typeface="Arial"/>
                <a:sym typeface="Arial"/>
              </a:defRPr>
            </a:pPr>
            <a:endParaRPr sz="3200"/>
          </a:p>
          <a:p>
            <a:pPr marL="342900" indent="-342900" algn="ctr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format text, page settings, alignment, etc. based on “highlighting” and menu options.</a:t>
            </a:r>
          </a:p>
        </p:txBody>
      </p:sp>
      <p:pic>
        <p:nvPicPr>
          <p:cNvPr id="335" name="image21.png" descr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3827" y="4449762"/>
            <a:ext cx="1676401" cy="16764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image22.png" descr="image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4876" y="4602162"/>
            <a:ext cx="1475770" cy="144893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7067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592"/>
          <p:cNvSpPr txBox="1">
            <a:spLocks noGrp="1"/>
          </p:cNvSpPr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r>
              <a:t>Basic HTML Page</a:t>
            </a:r>
          </a:p>
        </p:txBody>
      </p:sp>
      <p:pic>
        <p:nvPicPr>
          <p:cNvPr id="339" name="snippet.jpeg" descr="snippet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91280" y="-707612"/>
            <a:ext cx="9144001" cy="5276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" name="snippet.jpeg" descr="snippet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0097" y="925970"/>
            <a:ext cx="7363808" cy="500606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0067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596"/>
          <p:cNvSpPr txBox="1">
            <a:spLocks noGrp="1"/>
          </p:cNvSpPr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r>
              <a:t>Basic HTML Page - Result</a:t>
            </a:r>
          </a:p>
        </p:txBody>
      </p:sp>
      <p:pic>
        <p:nvPicPr>
          <p:cNvPr id="343" name="image24.png" descr="image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  <p:extLst>
      <p:ext uri="{BB962C8B-B14F-4D97-AF65-F5344CB8AC3E}">
        <p14:creationId xmlns:p14="http://schemas.microsoft.com/office/powerpoint/2010/main" val="21702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599"/>
          <p:cNvSpPr txBox="1">
            <a:spLocks noGrp="1"/>
          </p:cNvSpPr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r>
              <a:t>Basic HTML Page - Result</a:t>
            </a:r>
          </a:p>
        </p:txBody>
      </p:sp>
      <p:pic>
        <p:nvPicPr>
          <p:cNvPr id="346" name="image24.png" descr="image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347" name="Shape 601"/>
          <p:cNvSpPr/>
          <p:nvPr/>
        </p:nvSpPr>
        <p:spPr>
          <a:xfrm>
            <a:off x="4267200" y="4571998"/>
            <a:ext cx="4609591" cy="830993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Super</a:t>
            </a:r>
            <a:r>
              <a:rPr dirty="0"/>
              <a:t> Boring…</a:t>
            </a:r>
          </a:p>
        </p:txBody>
      </p:sp>
    </p:spTree>
    <p:extLst>
      <p:ext uri="{BB962C8B-B14F-4D97-AF65-F5344CB8AC3E}">
        <p14:creationId xmlns:p14="http://schemas.microsoft.com/office/powerpoint/2010/main" val="92271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603"/>
          <p:cNvSpPr txBox="1">
            <a:spLocks noGrp="1"/>
          </p:cNvSpPr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r>
              <a:t>Enter CSS</a:t>
            </a:r>
          </a:p>
        </p:txBody>
      </p:sp>
      <p:pic>
        <p:nvPicPr>
          <p:cNvPr id="350" name="image25.png" descr="image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61998"/>
            <a:ext cx="4724400" cy="4953187"/>
          </a:xfrm>
          <a:prstGeom prst="rect">
            <a:avLst/>
          </a:prstGeom>
          <a:ln w="12700">
            <a:miter lim="400000"/>
          </a:ln>
        </p:spPr>
      </p:pic>
      <p:pic>
        <p:nvPicPr>
          <p:cNvPr id="351" name="image26.png" descr="image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76197" y="761998"/>
            <a:ext cx="4855103" cy="495318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5028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607"/>
          <p:cNvSpPr txBox="1">
            <a:spLocks noGrp="1"/>
          </p:cNvSpPr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r>
              <a:t>Enter CSS - Result</a:t>
            </a:r>
          </a:p>
        </p:txBody>
      </p:sp>
      <p:pic>
        <p:nvPicPr>
          <p:cNvPr id="354" name="image27.png" descr="image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  <p:extLst>
      <p:ext uri="{BB962C8B-B14F-4D97-AF65-F5344CB8AC3E}">
        <p14:creationId xmlns:p14="http://schemas.microsoft.com/office/powerpoint/2010/main" val="246578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610"/>
          <p:cNvSpPr txBox="1">
            <a:spLocks noGrp="1"/>
          </p:cNvSpPr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r>
              <a:t>CSS Syntax</a:t>
            </a:r>
          </a:p>
        </p:txBody>
      </p:sp>
      <p:sp>
        <p:nvSpPr>
          <p:cNvPr id="357" name="Shape 611"/>
          <p:cNvSpPr txBox="1"/>
          <p:nvPr/>
        </p:nvSpPr>
        <p:spPr>
          <a:xfrm>
            <a:off x="457200" y="828113"/>
            <a:ext cx="8153400" cy="2432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CSS works by hooking onto </a:t>
            </a:r>
            <a:r>
              <a:rPr b="1"/>
              <a:t>selectors</a:t>
            </a:r>
            <a:r>
              <a:t> added into HTML using </a:t>
            </a:r>
            <a:r>
              <a:rPr b="1"/>
              <a:t>classes</a:t>
            </a:r>
            <a:r>
              <a:t> and </a:t>
            </a:r>
            <a:r>
              <a:rPr b="1"/>
              <a:t>identifiers.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Once hooked, we apply </a:t>
            </a:r>
            <a:r>
              <a:rPr b="1"/>
              <a:t>styles </a:t>
            </a:r>
            <a:r>
              <a:t>to those HTML elements using CSS.</a:t>
            </a:r>
          </a:p>
        </p:txBody>
      </p:sp>
      <p:pic>
        <p:nvPicPr>
          <p:cNvPr id="358" name="image28.png" descr="image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281" y="2629935"/>
            <a:ext cx="8409696" cy="2883330"/>
          </a:xfrm>
          <a:prstGeom prst="rect">
            <a:avLst/>
          </a:prstGeom>
          <a:ln>
            <a:solidFill>
              <a:srgbClr val="2E75B6"/>
            </a:solidFill>
          </a:ln>
        </p:spPr>
      </p:pic>
    </p:spTree>
    <p:extLst>
      <p:ext uri="{BB962C8B-B14F-4D97-AF65-F5344CB8AC3E}">
        <p14:creationId xmlns:p14="http://schemas.microsoft.com/office/powerpoint/2010/main" val="297503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Homework Assignment</a:t>
            </a:r>
          </a:p>
        </p:txBody>
      </p:sp>
      <p:sp>
        <p:nvSpPr>
          <p:cNvPr id="259" name="Shape 70"/>
          <p:cNvSpPr txBox="1"/>
          <p:nvPr/>
        </p:nvSpPr>
        <p:spPr>
          <a:xfrm>
            <a:off x="304799" y="761998"/>
            <a:ext cx="8740776" cy="5401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Really, work hard on this assignment! </a:t>
            </a:r>
            <a:r>
              <a:rPr b="0" dirty="0"/>
              <a:t>This assignment introduces you to fundamental concepts that we’ll be building the entire course-long.</a:t>
            </a: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Review In Class Material, </a:t>
            </a:r>
            <a:r>
              <a:rPr i="1" dirty="0"/>
              <a:t>especially</a:t>
            </a:r>
            <a:r>
              <a:rPr dirty="0"/>
              <a:t> Exercises:</a:t>
            </a:r>
            <a:br>
              <a:rPr dirty="0"/>
            </a:br>
            <a:r>
              <a:rPr lang="en-US" sz="2200" b="1" dirty="0">
                <a:sym typeface="Arial"/>
                <a:hlinkClick r:id="rId2"/>
              </a:rPr>
              <a:t>https://columbia.bootcampcontent.com/columbia-bootcamp/COLNYC201904FSF2/tree/master/Activities/Week-1-HTML-CSS-Git</a:t>
            </a: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Work with your peers! </a:t>
            </a:r>
            <a:r>
              <a:rPr b="0" dirty="0"/>
              <a:t>It’s much better than screaming at your computer alone.</a:t>
            </a: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Ask Questions on Slack! </a:t>
            </a:r>
            <a:r>
              <a:rPr b="0" dirty="0"/>
              <a:t>Your peers, TAs, and Instructors are all here to help when they can.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614"/>
          <p:cNvSpPr txBox="1">
            <a:spLocks noGrp="1"/>
          </p:cNvSpPr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r>
              <a:t>CSS Example</a:t>
            </a:r>
          </a:p>
        </p:txBody>
      </p:sp>
      <p:sp>
        <p:nvSpPr>
          <p:cNvPr id="361" name="Shape 615"/>
          <p:cNvSpPr txBox="1"/>
          <p:nvPr/>
        </p:nvSpPr>
        <p:spPr>
          <a:xfrm>
            <a:off x="457200" y="862011"/>
            <a:ext cx="8153400" cy="4257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In the below example the “Header” would be turned blue and MUCH larger because of the CSS.</a:t>
            </a:r>
            <a:endParaRPr sz="13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300">
                <a:latin typeface="Arial"/>
                <a:ea typeface="Arial"/>
                <a:cs typeface="Arial"/>
                <a:sym typeface="Arial"/>
              </a:defRPr>
            </a:pPr>
            <a:endParaRPr sz="13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We can incorporate an element’s class or ID to apply a CSS style to a particular part of the document. </a:t>
            </a:r>
            <a:endParaRPr sz="1300"/>
          </a:p>
          <a:p>
            <a:pPr marL="479203" lvl="1" indent="-184309" defTabSz="589787">
              <a:lnSpc>
                <a:spcPct val="80000"/>
              </a:lnSpc>
              <a:spcBef>
                <a:spcPts val="200"/>
              </a:spcBef>
              <a:buSzPct val="100000"/>
              <a:buFont typeface="Arial"/>
              <a:buChar char="–"/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Just remember to include the necessary symbol before the CSS: “.” for class, “#” for ID.</a:t>
            </a:r>
          </a:p>
          <a:p>
            <a:pPr defTabSz="589787">
              <a:lnSpc>
                <a:spcPct val="80000"/>
              </a:lnSpc>
              <a:spcBef>
                <a:spcPts val="3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589787">
              <a:lnSpc>
                <a:spcPct val="80000"/>
              </a:lnSpc>
              <a:spcBef>
                <a:spcPts val="300"/>
              </a:spcBef>
              <a:defRPr sz="1200" b="1" u="sng">
                <a:latin typeface="Arial"/>
                <a:ea typeface="Arial"/>
                <a:cs typeface="Arial"/>
                <a:sym typeface="Arial"/>
              </a:defRPr>
            </a:pPr>
            <a:r>
              <a:t>Example (HTML): </a:t>
            </a:r>
            <a:endParaRPr sz="1300"/>
          </a:p>
          <a:p>
            <a:pPr defTabSz="589787">
              <a:lnSpc>
                <a:spcPct val="80000"/>
              </a:lnSpc>
              <a:spcBef>
                <a:spcPts val="300"/>
              </a:spcBef>
              <a:defRPr sz="1300" b="1" u="sng">
                <a:latin typeface="Arial"/>
                <a:ea typeface="Arial"/>
                <a:cs typeface="Arial"/>
                <a:sym typeface="Arial"/>
              </a:defRPr>
            </a:pPr>
            <a:endParaRPr sz="13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&lt;p </a:t>
            </a:r>
            <a:r>
              <a:rPr>
                <a:solidFill>
                  <a:srgbClr val="00B0F0"/>
                </a:solidFill>
              </a:rPr>
              <a:t>class=“bigBlue”</a:t>
            </a:r>
            <a:r>
              <a:t>&gt;Header&lt;/p&gt;</a:t>
            </a:r>
            <a:endParaRPr sz="12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200" b="1">
                <a:latin typeface="Arial"/>
                <a:ea typeface="Arial"/>
                <a:cs typeface="Arial"/>
                <a:sym typeface="Arial"/>
              </a:defRPr>
            </a:pPr>
            <a:endParaRPr sz="1200"/>
          </a:p>
          <a:p>
            <a:pPr defTabSz="589787">
              <a:lnSpc>
                <a:spcPct val="80000"/>
              </a:lnSpc>
              <a:spcBef>
                <a:spcPts val="300"/>
              </a:spcBef>
              <a:defRPr sz="1200" b="1" u="sng">
                <a:latin typeface="Arial"/>
                <a:ea typeface="Arial"/>
                <a:cs typeface="Arial"/>
                <a:sym typeface="Arial"/>
              </a:defRPr>
            </a:pPr>
            <a:r>
              <a:t>Example (CSS):</a:t>
            </a:r>
            <a:endParaRPr sz="1300"/>
          </a:p>
          <a:p>
            <a:pPr defTabSz="589787">
              <a:lnSpc>
                <a:spcPct val="80000"/>
              </a:lnSpc>
              <a:spcBef>
                <a:spcPts val="300"/>
              </a:spcBef>
              <a:defRPr sz="1300" b="1" u="sng">
                <a:latin typeface="Arial"/>
                <a:ea typeface="Arial"/>
                <a:cs typeface="Arial"/>
                <a:sym typeface="Arial"/>
              </a:defRPr>
            </a:pPr>
            <a:endParaRPr sz="13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.bigBlue </a:t>
            </a:r>
            <a:endParaRPr sz="12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{</a:t>
            </a:r>
            <a:endParaRPr sz="12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	font-size: 100px;</a:t>
            </a:r>
            <a:endParaRPr sz="12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	color: blue;</a:t>
            </a:r>
            <a:endParaRPr sz="12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950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617"/>
          <p:cNvSpPr txBox="1">
            <a:spLocks noGrp="1"/>
          </p:cNvSpPr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r>
              <a:t>Key CSS Attributes</a:t>
            </a:r>
          </a:p>
        </p:txBody>
      </p:sp>
      <p:sp>
        <p:nvSpPr>
          <p:cNvPr id="364" name="Shape 618"/>
          <p:cNvSpPr txBox="1"/>
          <p:nvPr/>
        </p:nvSpPr>
        <p:spPr>
          <a:xfrm>
            <a:off x="457200" y="783748"/>
            <a:ext cx="8153400" cy="4502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defTabSz="589787">
              <a:lnSpc>
                <a:spcPct val="80000"/>
              </a:lnSpc>
              <a:spcBef>
                <a:spcPts val="300"/>
              </a:spcBef>
              <a:defRPr sz="1500" b="1" u="sng">
                <a:latin typeface="Arial"/>
                <a:ea typeface="Arial"/>
                <a:cs typeface="Arial"/>
                <a:sym typeface="Arial"/>
              </a:defRPr>
            </a:pPr>
            <a:r>
              <a:t>Font / Color: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color</a:t>
            </a:r>
            <a:r>
              <a:rPr b="0"/>
              <a:t>: Sets color of text.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font-size</a:t>
            </a:r>
            <a:r>
              <a:rPr b="0"/>
              <a:t>: Sets size of the font.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font-style</a:t>
            </a:r>
            <a:r>
              <a:rPr b="0"/>
              <a:t>: Sets italics.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font-weight</a:t>
            </a:r>
            <a:r>
              <a:rPr b="0"/>
              <a:t>: Sets bold.</a:t>
            </a:r>
            <a:endParaRPr sz="1700"/>
          </a:p>
          <a:p>
            <a:pPr defTabSz="589787">
              <a:lnSpc>
                <a:spcPct val="80000"/>
              </a:lnSpc>
              <a:spcBef>
                <a:spcPts val="400"/>
              </a:spcBef>
              <a:defRPr sz="1700" b="1">
                <a:latin typeface="Arial"/>
                <a:ea typeface="Arial"/>
                <a:cs typeface="Arial"/>
                <a:sym typeface="Arial"/>
              </a:defRPr>
            </a:pPr>
            <a:endParaRPr sz="1700"/>
          </a:p>
          <a:p>
            <a:pPr defTabSz="589787">
              <a:lnSpc>
                <a:spcPct val="80000"/>
              </a:lnSpc>
              <a:spcBef>
                <a:spcPts val="300"/>
              </a:spcBef>
              <a:defRPr sz="1500" b="1" u="sng">
                <a:latin typeface="Arial"/>
                <a:ea typeface="Arial"/>
                <a:cs typeface="Arial"/>
                <a:sym typeface="Arial"/>
              </a:defRPr>
            </a:pPr>
            <a:r>
              <a:t>Alignment / Spacing: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padding (top/right/bottom/left): </a:t>
            </a:r>
            <a:r>
              <a:rPr b="0"/>
              <a:t>Adds space between element and its own border.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1700" b="1">
                <a:latin typeface="Arial"/>
                <a:ea typeface="Arial"/>
                <a:cs typeface="Arial"/>
                <a:sym typeface="Arial"/>
              </a:defRPr>
            </a:pP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margin (top/right/bottom/left): </a:t>
            </a:r>
            <a:r>
              <a:rPr b="0"/>
              <a:t>Adds space between element and surrounding elements.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1700" b="1">
                <a:latin typeface="Arial"/>
                <a:ea typeface="Arial"/>
                <a:cs typeface="Arial"/>
                <a:sym typeface="Arial"/>
              </a:defRPr>
            </a:pP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float: </a:t>
            </a:r>
            <a:r>
              <a:rPr b="0"/>
              <a:t>Forces elements to the sides, centers, or tops.</a:t>
            </a:r>
            <a:endParaRPr sz="1700"/>
          </a:p>
          <a:p>
            <a:pPr defTabSz="589787">
              <a:lnSpc>
                <a:spcPct val="80000"/>
              </a:lnSpc>
              <a:spcBef>
                <a:spcPts val="400"/>
              </a:spcBef>
              <a:defRPr sz="1700" b="1">
                <a:latin typeface="Arial"/>
                <a:ea typeface="Arial"/>
                <a:cs typeface="Arial"/>
                <a:sym typeface="Arial"/>
              </a:defRPr>
            </a:pPr>
            <a:endParaRPr sz="1700"/>
          </a:p>
          <a:p>
            <a:pPr defTabSz="589787">
              <a:lnSpc>
                <a:spcPct val="80000"/>
              </a:lnSpc>
              <a:spcBef>
                <a:spcPts val="300"/>
              </a:spcBef>
              <a:defRPr sz="1500" b="1" u="sng">
                <a:latin typeface="Arial"/>
                <a:ea typeface="Arial"/>
                <a:cs typeface="Arial"/>
                <a:sym typeface="Arial"/>
              </a:defRPr>
            </a:pPr>
            <a:r>
              <a:t>Background: 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background-color: </a:t>
            </a:r>
            <a:r>
              <a:rPr b="0"/>
              <a:t>sets background color.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background-image: </a:t>
            </a:r>
            <a:r>
              <a:rPr b="0"/>
              <a:t>sets background image.</a:t>
            </a:r>
          </a:p>
        </p:txBody>
      </p:sp>
    </p:spTree>
    <p:extLst>
      <p:ext uri="{BB962C8B-B14F-4D97-AF65-F5344CB8AC3E}">
        <p14:creationId xmlns:p14="http://schemas.microsoft.com/office/powerpoint/2010/main" val="274189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620"/>
          <p:cNvSpPr txBox="1">
            <a:spLocks noGrp="1"/>
          </p:cNvSpPr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r>
              <a:t>Powerful Duo</a:t>
            </a:r>
          </a:p>
        </p:txBody>
      </p:sp>
      <p:sp>
        <p:nvSpPr>
          <p:cNvPr id="367" name="Shape 621"/>
          <p:cNvSpPr txBox="1"/>
          <p:nvPr/>
        </p:nvSpPr>
        <p:spPr>
          <a:xfrm>
            <a:off x="443344" y="1981199"/>
            <a:ext cx="8229601" cy="968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algn="ctr" defTabSz="685800">
              <a:lnSpc>
                <a:spcPct val="90000"/>
              </a:lnSpc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Believe it or not, HTML / CSS is all you need </a:t>
            </a:r>
            <a:endParaRPr sz="2400"/>
          </a:p>
          <a:p>
            <a:pPr algn="ctr" defTabSz="685800">
              <a:lnSpc>
                <a:spcPct val="90000"/>
              </a:lnSpc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to develop a vivid, full-blown website. </a:t>
            </a:r>
          </a:p>
        </p:txBody>
      </p:sp>
    </p:spTree>
    <p:extLst>
      <p:ext uri="{BB962C8B-B14F-4D97-AF65-F5344CB8AC3E}">
        <p14:creationId xmlns:p14="http://schemas.microsoft.com/office/powerpoint/2010/main" val="322219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623"/>
          <p:cNvSpPr txBox="1">
            <a:spLocks noGrp="1"/>
          </p:cNvSpPr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r>
              <a:t>INSTRUCTOR DEMO</a:t>
            </a:r>
          </a:p>
        </p:txBody>
      </p:sp>
      <p:sp>
        <p:nvSpPr>
          <p:cNvPr id="370" name="Shape 624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algn="ctr" defTabSz="685800">
              <a:defRPr sz="3600" b="1" i="1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r>
              <a:t>(quickexample_internalcss.html | 2-BasicCSS) </a:t>
            </a:r>
          </a:p>
        </p:txBody>
      </p:sp>
    </p:spTree>
    <p:extLst>
      <p:ext uri="{BB962C8B-B14F-4D97-AF65-F5344CB8AC3E}">
        <p14:creationId xmlns:p14="http://schemas.microsoft.com/office/powerpoint/2010/main" val="71424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626"/>
          <p:cNvSpPr txBox="1">
            <a:spLocks noGrp="1"/>
          </p:cNvSpPr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373" name="Shape 627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74" name="Shape 628"/>
          <p:cNvSpPr txBox="1"/>
          <p:nvPr/>
        </p:nvSpPr>
        <p:spPr>
          <a:xfrm>
            <a:off x="304800" y="914399"/>
            <a:ext cx="8686800" cy="2570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upgrade your previous HTML bio-page using CSS style rules. Once you’re done, commit and push up your changes to GitHub.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We’ll send you additional instructions via Slack.</a:t>
            </a:r>
          </a:p>
        </p:txBody>
      </p:sp>
      <p:sp>
        <p:nvSpPr>
          <p:cNvPr id="375" name="Shape 629"/>
          <p:cNvSpPr txBox="1"/>
          <p:nvPr/>
        </p:nvSpPr>
        <p:spPr>
          <a:xfrm>
            <a:off x="2590800" y="124821"/>
            <a:ext cx="6400800" cy="350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3-HTML_CSS_Layout </a:t>
            </a:r>
            <a:r>
              <a:t>|  Suggested Time: </a:t>
            </a:r>
            <a:r>
              <a:rPr b="0"/>
              <a:t>20 min</a:t>
            </a:r>
          </a:p>
        </p:txBody>
      </p:sp>
    </p:spTree>
    <p:extLst>
      <p:ext uri="{BB962C8B-B14F-4D97-AF65-F5344CB8AC3E}">
        <p14:creationId xmlns:p14="http://schemas.microsoft.com/office/powerpoint/2010/main" val="29416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631"/>
          <p:cNvSpPr txBox="1">
            <a:spLocks noGrp="1"/>
          </p:cNvSpPr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pic>
        <p:nvPicPr>
          <p:cNvPr id="378" name="image29.png" descr="image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14400"/>
            <a:ext cx="8455743" cy="32766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8761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634"/>
          <p:cNvSpPr txBox="1">
            <a:spLocks noGrp="1"/>
          </p:cNvSpPr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r>
              <a:t>Video Walkthrough!!</a:t>
            </a:r>
          </a:p>
        </p:txBody>
      </p:sp>
      <p:pic>
        <p:nvPicPr>
          <p:cNvPr id="381" name="image30.png" descr="image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838200"/>
            <a:ext cx="8229600" cy="4752975"/>
          </a:xfrm>
          <a:prstGeom prst="rect">
            <a:avLst/>
          </a:prstGeom>
          <a:ln w="12700">
            <a:miter lim="400000"/>
          </a:ln>
        </p:spPr>
      </p:pic>
      <p:sp>
        <p:nvSpPr>
          <p:cNvPr id="382" name="Shape 636"/>
          <p:cNvSpPr txBox="1"/>
          <p:nvPr/>
        </p:nvSpPr>
        <p:spPr>
          <a:xfrm>
            <a:off x="457200" y="5638798"/>
            <a:ext cx="8229600" cy="617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  <a:hlinkClick r:id="" action="ppaction://noaction"/>
              </a:defRPr>
            </a:lvl1pPr>
          </a:lstStyle>
          <a:p>
            <a:r>
              <a:rPr>
                <a:hlinkClick r:id="rId3"/>
              </a:rPr>
              <a:t>https://www.youtube.com/watch?v=kMBinXTCrXI&amp;list=PLgJ8UgkiorCnMLsUevoQRxH8t9bt7ne14&amp;index=2</a:t>
            </a:r>
          </a:p>
        </p:txBody>
      </p:sp>
    </p:spTree>
    <p:extLst>
      <p:ext uri="{BB962C8B-B14F-4D97-AF65-F5344CB8AC3E}">
        <p14:creationId xmlns:p14="http://schemas.microsoft.com/office/powerpoint/2010/main" val="73178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638"/>
          <p:cNvSpPr txBox="1">
            <a:spLocks noGrp="1"/>
          </p:cNvSpPr>
          <p:nvPr>
            <p:ph type="title"/>
          </p:nvPr>
        </p:nvSpPr>
        <p:spPr>
          <a:xfrm>
            <a:off x="304797" y="-3"/>
            <a:ext cx="5470532" cy="653860"/>
          </a:xfrm>
          <a:prstGeom prst="rect">
            <a:avLst/>
          </a:prstGeom>
        </p:spPr>
        <p:txBody>
          <a:bodyPr/>
          <a:lstStyle/>
          <a:p>
            <a:r>
              <a:t>Still a Bit Confused?</a:t>
            </a:r>
          </a:p>
        </p:txBody>
      </p:sp>
      <p:sp>
        <p:nvSpPr>
          <p:cNvPr id="385" name="Shape 639"/>
          <p:cNvSpPr txBox="1"/>
          <p:nvPr/>
        </p:nvSpPr>
        <p:spPr>
          <a:xfrm>
            <a:off x="381000" y="914399"/>
            <a:ext cx="8001000" cy="4892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Remember! We’ve got video guides for key activities like that last one.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t>If you feel like you are EVER falling behind, use those online walkthroughs to help catch back up. They are made to be easy to understand.</a:t>
            </a:r>
          </a:p>
          <a:p>
            <a:endParaRPr/>
          </a:p>
          <a:p>
            <a:r>
              <a:t>Still having trouble? Shoot your instructor or one of your TAs a message!</a:t>
            </a:r>
          </a:p>
          <a:p>
            <a:r>
              <a:t>We are here to help you out in whatever way we can! </a:t>
            </a:r>
          </a:p>
        </p:txBody>
      </p:sp>
      <p:pic>
        <p:nvPicPr>
          <p:cNvPr id="386" name="image31.png" descr="image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9800" y="1600200"/>
            <a:ext cx="4572000" cy="25717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2948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r>
              <a:t>CSS Recap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Critical Question</a:t>
            </a:r>
          </a:p>
        </p:txBody>
      </p:sp>
      <p:sp>
        <p:nvSpPr>
          <p:cNvPr id="278" name="Title 1"/>
          <p:cNvSpPr txBox="1"/>
          <p:nvPr/>
        </p:nvSpPr>
        <p:spPr>
          <a:xfrm>
            <a:off x="1438275" y="2819400"/>
            <a:ext cx="6457951" cy="1098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algn="ctr" defTabSz="685800">
              <a:defRPr sz="6000" b="1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What is “CSS?”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Most Important of All….</a:t>
            </a:r>
          </a:p>
        </p:txBody>
      </p:sp>
      <p:sp>
        <p:nvSpPr>
          <p:cNvPr id="262" name="Shape 70"/>
          <p:cNvSpPr txBox="1"/>
          <p:nvPr/>
        </p:nvSpPr>
        <p:spPr>
          <a:xfrm>
            <a:off x="304799" y="5715000"/>
            <a:ext cx="8740776" cy="50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 defTabSz="685800">
              <a:spcBef>
                <a:spcPts val="500"/>
              </a:spcBef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Just Submit SOMETHING </a:t>
            </a:r>
            <a:r>
              <a:rPr b="0"/>
              <a:t>(even if it seems pretty crummy)!</a:t>
            </a:r>
          </a:p>
        </p:txBody>
      </p:sp>
      <p:pic>
        <p:nvPicPr>
          <p:cNvPr id="26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0" y="914400"/>
            <a:ext cx="6172200" cy="46044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HTML / CSS Definitions </a:t>
            </a:r>
            <a:r>
              <a:rPr sz="1000"/>
              <a:t>(*yawn* unimportant)</a:t>
            </a:r>
          </a:p>
        </p:txBody>
      </p:sp>
      <p:sp>
        <p:nvSpPr>
          <p:cNvPr id="281" name="Content Placeholder 2"/>
          <p:cNvSpPr txBox="1"/>
          <p:nvPr/>
        </p:nvSpPr>
        <p:spPr>
          <a:xfrm>
            <a:off x="457200" y="1143000"/>
            <a:ext cx="8153400" cy="4659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HTML:</a:t>
            </a:r>
            <a:r>
              <a:rPr b="0"/>
              <a:t> Hypertext Markup Language – (Content)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CSS: </a:t>
            </a:r>
            <a:r>
              <a:rPr b="0"/>
              <a:t>Cascading Style Sheets – (Appearance)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HTML/CSS are the “languages of the web.” </a:t>
            </a:r>
            <a:r>
              <a:rPr b="0"/>
              <a:t>Together they define both the content and the aesthetics of a webpage – handling everything from the layouts, colors, fonts, and content placement.  </a:t>
            </a:r>
            <a:r>
              <a:rPr sz="1400" b="0"/>
              <a:t>(JavaScript is the third – handling logic, animation, etc.)</a:t>
            </a:r>
          </a:p>
        </p:txBody>
      </p:sp>
      <p:pic>
        <p:nvPicPr>
          <p:cNvPr id="28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285" y="4631587"/>
            <a:ext cx="1873915" cy="14942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3200" y="4648200"/>
            <a:ext cx="2971800" cy="1492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HTML / CSS Analogy</a:t>
            </a:r>
          </a:p>
        </p:txBody>
      </p:sp>
      <p:sp>
        <p:nvSpPr>
          <p:cNvPr id="286" name="Content Placeholder 2"/>
          <p:cNvSpPr txBox="1"/>
          <p:nvPr/>
        </p:nvSpPr>
        <p:spPr>
          <a:xfrm>
            <a:off x="457200" y="990600"/>
            <a:ext cx="4100946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algn="ctr" defTabSz="685800">
              <a:spcBef>
                <a:spcPts val="500"/>
              </a:spcBef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r>
              <a:t>HTML Alone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“Notepad.” 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only write unformatted text. </a:t>
            </a:r>
          </a:p>
        </p:txBody>
      </p:sp>
      <p:sp>
        <p:nvSpPr>
          <p:cNvPr id="287" name="Content Placeholder 2"/>
          <p:cNvSpPr txBox="1"/>
          <p:nvPr/>
        </p:nvSpPr>
        <p:spPr>
          <a:xfrm>
            <a:off x="4743201" y="990600"/>
            <a:ext cx="4100946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algn="ctr">
              <a:spcBef>
                <a:spcPts val="500"/>
              </a:spcBef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r>
              <a:t>HTML / CSS</a:t>
            </a:r>
            <a:endParaRPr sz="3200"/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Microsoft Word.</a:t>
            </a:r>
            <a:endParaRPr sz="3200"/>
          </a:p>
          <a:p>
            <a:pPr marL="342900" indent="-342900" algn="ctr">
              <a:spcBef>
                <a:spcPts val="700"/>
              </a:spcBef>
              <a:buSzPct val="100000"/>
              <a:buFont typeface="Arial"/>
              <a:buChar char="•"/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endParaRPr sz="3200"/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format text, page settings, alignment, etc. based on “highlighting” and menu options.</a:t>
            </a:r>
          </a:p>
        </p:txBody>
      </p:sp>
      <p:pic>
        <p:nvPicPr>
          <p:cNvPr id="28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3827" y="4449762"/>
            <a:ext cx="1676401" cy="167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4876" y="4602162"/>
            <a:ext cx="1475766" cy="14489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Basic HTML Page - Result</a:t>
            </a:r>
          </a:p>
        </p:txBody>
      </p:sp>
      <p:pic>
        <p:nvPicPr>
          <p:cNvPr id="29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Enter CSS - Result</a:t>
            </a:r>
          </a:p>
        </p:txBody>
      </p:sp>
      <p:pic>
        <p:nvPicPr>
          <p:cNvPr id="29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Critical Question</a:t>
            </a:r>
          </a:p>
        </p:txBody>
      </p:sp>
      <p:sp>
        <p:nvSpPr>
          <p:cNvPr id="298" name="Title 1"/>
          <p:cNvSpPr txBox="1"/>
          <p:nvPr/>
        </p:nvSpPr>
        <p:spPr>
          <a:xfrm>
            <a:off x="457200" y="1752600"/>
            <a:ext cx="8382000" cy="3797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603504">
              <a:lnSpc>
                <a:spcPct val="80000"/>
              </a:lnSpc>
              <a:defRPr sz="3696" b="1" i="1">
                <a:latin typeface="Arial"/>
                <a:ea typeface="Arial"/>
                <a:cs typeface="Arial"/>
                <a:sym typeface="Arial"/>
              </a:defRPr>
            </a:pPr>
            <a:r>
              <a:t>How do we style HTML…</a:t>
            </a:r>
            <a:endParaRPr sz="2024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03504">
              <a:lnSpc>
                <a:spcPct val="80000"/>
              </a:lnSpc>
              <a:defRPr sz="5280" b="1" i="1">
                <a:latin typeface="Arial"/>
                <a:ea typeface="Arial"/>
                <a:cs typeface="Arial"/>
                <a:sym typeface="Arial"/>
              </a:defRPr>
            </a:pPr>
            <a:endParaRPr sz="2024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03504">
              <a:lnSpc>
                <a:spcPct val="80000"/>
              </a:lnSpc>
              <a:defRPr sz="3696" b="1" i="1">
                <a:latin typeface="Arial"/>
                <a:ea typeface="Arial"/>
                <a:cs typeface="Arial"/>
                <a:sym typeface="Arial"/>
              </a:defRPr>
            </a:pPr>
            <a:r>
              <a:t> </a:t>
            </a:r>
            <a:r>
              <a:rPr b="0"/>
              <a:t>Elements?</a:t>
            </a:r>
            <a:endParaRPr sz="2024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03504">
              <a:lnSpc>
                <a:spcPct val="80000"/>
              </a:lnSpc>
              <a:defRPr sz="5280" i="1">
                <a:latin typeface="Arial"/>
                <a:ea typeface="Arial"/>
                <a:cs typeface="Arial"/>
                <a:sym typeface="Arial"/>
              </a:defRPr>
            </a:pPr>
            <a:endParaRPr sz="2024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03504">
              <a:lnSpc>
                <a:spcPct val="80000"/>
              </a:lnSpc>
              <a:defRPr sz="3696" i="1">
                <a:latin typeface="Arial"/>
                <a:ea typeface="Arial"/>
                <a:cs typeface="Arial"/>
                <a:sym typeface="Arial"/>
              </a:defRPr>
            </a:pPr>
            <a:r>
              <a:t>Classes?</a:t>
            </a:r>
            <a:endParaRPr sz="2024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03504">
              <a:lnSpc>
                <a:spcPct val="80000"/>
              </a:lnSpc>
              <a:defRPr sz="5280" i="1">
                <a:latin typeface="Arial"/>
                <a:ea typeface="Arial"/>
                <a:cs typeface="Arial"/>
                <a:sym typeface="Arial"/>
              </a:defRPr>
            </a:pPr>
            <a:endParaRPr sz="2024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03504">
              <a:lnSpc>
                <a:spcPct val="80000"/>
              </a:lnSpc>
              <a:defRPr sz="3696" i="1">
                <a:latin typeface="Arial"/>
                <a:ea typeface="Arial"/>
                <a:cs typeface="Arial"/>
                <a:sym typeface="Arial"/>
              </a:defRPr>
            </a:pPr>
            <a:r>
              <a:t>IDs?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CSS Syntax</a:t>
            </a:r>
          </a:p>
        </p:txBody>
      </p:sp>
      <p:sp>
        <p:nvSpPr>
          <p:cNvPr id="301" name="Content Placeholder 2"/>
          <p:cNvSpPr txBox="1"/>
          <p:nvPr/>
        </p:nvSpPr>
        <p:spPr>
          <a:xfrm>
            <a:off x="457200" y="828114"/>
            <a:ext cx="8153400" cy="335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226313" indent="-226313" defTabSz="603504">
              <a:spcBef>
                <a:spcPts val="400"/>
              </a:spcBef>
              <a:buSzPct val="100000"/>
              <a:buFont typeface="Arial"/>
              <a:buChar char="•"/>
              <a:defRPr sz="1760">
                <a:latin typeface="Arial"/>
                <a:ea typeface="Arial"/>
                <a:cs typeface="Arial"/>
                <a:sym typeface="Arial"/>
              </a:defRPr>
            </a:pPr>
            <a:r>
              <a:t>CSS works by hooking onto </a:t>
            </a:r>
            <a:r>
              <a:rPr b="1"/>
              <a:t>selectors</a:t>
            </a:r>
            <a:r>
              <a:t> added into HTML using </a:t>
            </a:r>
            <a:r>
              <a:rPr b="1"/>
              <a:t>classes</a:t>
            </a:r>
            <a:r>
              <a:t> and </a:t>
            </a:r>
            <a:r>
              <a:rPr b="1"/>
              <a:t>identifiers.</a:t>
            </a:r>
            <a:endParaRPr sz="2112"/>
          </a:p>
          <a:p>
            <a:pPr marL="226313" indent="-226313" defTabSz="603504">
              <a:spcBef>
                <a:spcPts val="500"/>
              </a:spcBef>
              <a:buSzPct val="100000"/>
              <a:buFont typeface="Arial"/>
              <a:buChar char="•"/>
              <a:defRPr sz="1760">
                <a:latin typeface="Arial"/>
                <a:ea typeface="Arial"/>
                <a:cs typeface="Arial"/>
                <a:sym typeface="Arial"/>
              </a:defRPr>
            </a:pPr>
            <a:endParaRPr sz="2112"/>
          </a:p>
          <a:p>
            <a:pPr marL="226313" indent="-226313" defTabSz="603504">
              <a:spcBef>
                <a:spcPts val="400"/>
              </a:spcBef>
              <a:buSzPct val="100000"/>
              <a:buFont typeface="Arial"/>
              <a:buChar char="•"/>
              <a:defRPr sz="1760">
                <a:latin typeface="Arial"/>
                <a:ea typeface="Arial"/>
                <a:cs typeface="Arial"/>
                <a:sym typeface="Arial"/>
              </a:defRPr>
            </a:pPr>
            <a:r>
              <a:t>Classes use </a:t>
            </a:r>
            <a:r>
              <a:rPr b="1"/>
              <a:t>.classname, </a:t>
            </a:r>
            <a:r>
              <a:t>IDs use </a:t>
            </a:r>
            <a:r>
              <a:rPr b="1"/>
              <a:t>#idname</a:t>
            </a:r>
            <a:r>
              <a:t>, and elements use just their name.</a:t>
            </a:r>
            <a:endParaRPr b="1"/>
          </a:p>
          <a:p>
            <a:pPr marL="226313" indent="-226313" defTabSz="603504">
              <a:spcBef>
                <a:spcPts val="500"/>
              </a:spcBef>
              <a:buSzPct val="100000"/>
              <a:buFont typeface="Arial"/>
              <a:buChar char="•"/>
              <a:defRPr sz="176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marL="226313" indent="-226313" defTabSz="603504">
              <a:spcBef>
                <a:spcPts val="400"/>
              </a:spcBef>
              <a:buSzPct val="100000"/>
              <a:buFont typeface="Arial"/>
              <a:buChar char="•"/>
              <a:defRPr sz="1760">
                <a:latin typeface="Arial"/>
                <a:ea typeface="Arial"/>
                <a:cs typeface="Arial"/>
                <a:sym typeface="Arial"/>
              </a:defRPr>
            </a:pPr>
            <a:r>
              <a:t>Once hooked, we apply </a:t>
            </a:r>
            <a:r>
              <a:rPr b="1"/>
              <a:t>styles </a:t>
            </a:r>
            <a:r>
              <a:t>to those HTML elements using CSS.</a:t>
            </a:r>
            <a:endParaRPr sz="2112"/>
          </a:p>
          <a:p>
            <a:pPr marL="226313" indent="-226313" defTabSz="603504">
              <a:spcBef>
                <a:spcPts val="500"/>
              </a:spcBef>
              <a:buSzPct val="100000"/>
              <a:buFont typeface="Arial"/>
              <a:buChar char="•"/>
              <a:defRPr sz="1760">
                <a:latin typeface="Arial"/>
                <a:ea typeface="Arial"/>
                <a:cs typeface="Arial"/>
                <a:sym typeface="Arial"/>
              </a:defRPr>
            </a:pPr>
            <a:endParaRPr sz="2112"/>
          </a:p>
          <a:p>
            <a:pPr defTabSz="603504">
              <a:spcBef>
                <a:spcPts val="500"/>
              </a:spcBef>
              <a:defRPr sz="1760" b="1">
                <a:latin typeface="Arial"/>
                <a:ea typeface="Arial"/>
                <a:cs typeface="Arial"/>
                <a:sym typeface="Arial"/>
              </a:defRPr>
            </a:pPr>
            <a:endParaRPr sz="2112"/>
          </a:p>
          <a:p>
            <a:pPr defTabSz="603504">
              <a:spcBef>
                <a:spcPts val="500"/>
              </a:spcBef>
              <a:defRPr sz="1760" b="1">
                <a:latin typeface="Arial"/>
                <a:ea typeface="Arial"/>
                <a:cs typeface="Arial"/>
                <a:sym typeface="Arial"/>
              </a:defRPr>
            </a:pPr>
            <a:endParaRPr sz="2112"/>
          </a:p>
        </p:txBody>
      </p:sp>
      <p:pic>
        <p:nvPicPr>
          <p:cNvPr id="30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281" y="3365074"/>
            <a:ext cx="8409695" cy="2883326"/>
          </a:xfrm>
          <a:prstGeom prst="rect">
            <a:avLst/>
          </a:prstGeom>
          <a:ln>
            <a:solidFill>
              <a:srgbClr val="2E75B6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elect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Selectors</a:t>
            </a:r>
          </a:p>
        </p:txBody>
      </p:sp>
      <p:sp>
        <p:nvSpPr>
          <p:cNvPr id="305" name="Applies to all &lt;p&gt; elements…"/>
          <p:cNvSpPr txBox="1"/>
          <p:nvPr/>
        </p:nvSpPr>
        <p:spPr>
          <a:xfrm>
            <a:off x="3648169" y="690339"/>
            <a:ext cx="4869357" cy="462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Applies to all &lt;p&gt; elements</a:t>
            </a:r>
          </a:p>
          <a:p>
            <a:endParaRPr/>
          </a:p>
          <a:p>
            <a:pPr>
              <a:defRPr i="1">
                <a:solidFill>
                  <a:srgbClr val="5E5E5E"/>
                </a:solidFill>
              </a:defRPr>
            </a:pPr>
            <a:r>
              <a:t>p {</a:t>
            </a:r>
          </a:p>
          <a:p>
            <a:pPr>
              <a:defRPr i="1">
                <a:solidFill>
                  <a:srgbClr val="5E5E5E"/>
                </a:solidFill>
              </a:defRPr>
            </a:pPr>
            <a:r>
              <a:t>    background-color: blue;</a:t>
            </a:r>
          </a:p>
          <a:p>
            <a:pPr>
              <a:defRPr i="1">
                <a:solidFill>
                  <a:srgbClr val="5E5E5E"/>
                </a:solidFill>
              </a:defRPr>
            </a:pPr>
            <a:r>
              <a:t>}</a:t>
            </a:r>
          </a:p>
          <a:p>
            <a:endParaRPr/>
          </a:p>
          <a:p>
            <a:r>
              <a:t>Applies to all elements with class=“classItem"</a:t>
            </a:r>
          </a:p>
          <a:p>
            <a:endParaRPr/>
          </a:p>
          <a:p>
            <a:pPr>
              <a:defRPr i="1">
                <a:solidFill>
                  <a:srgbClr val="424242"/>
                </a:solidFill>
              </a:defRPr>
            </a:pPr>
            <a:r>
              <a:t>.classItem {</a:t>
            </a:r>
          </a:p>
          <a:p>
            <a:pPr>
              <a:defRPr i="1">
                <a:solidFill>
                  <a:srgbClr val="424242"/>
                </a:solidFill>
              </a:defRPr>
            </a:pPr>
            <a:r>
              <a:t>    background-color: orange;</a:t>
            </a:r>
          </a:p>
          <a:p>
            <a:pPr>
              <a:defRPr i="1">
                <a:solidFill>
                  <a:srgbClr val="424242"/>
                </a:solidFill>
              </a:defRPr>
            </a:pPr>
            <a:r>
              <a:t>}</a:t>
            </a:r>
          </a:p>
          <a:p>
            <a:endParaRPr/>
          </a:p>
          <a:p>
            <a:r>
              <a:t>Applies to all elements with id=“idItem"</a:t>
            </a:r>
          </a:p>
          <a:p>
            <a:endParaRPr/>
          </a:p>
          <a:p>
            <a:pPr>
              <a:defRPr>
                <a:solidFill>
                  <a:srgbClr val="424242"/>
                </a:solidFill>
              </a:defRPr>
            </a:pPr>
            <a:r>
              <a:t>#idItem {</a:t>
            </a:r>
          </a:p>
          <a:p>
            <a:pPr>
              <a:defRPr>
                <a:solidFill>
                  <a:srgbClr val="424242"/>
                </a:solidFill>
              </a:defRPr>
            </a:pPr>
            <a:r>
              <a:t>    background-color: green;</a:t>
            </a:r>
          </a:p>
          <a:p>
            <a:pPr>
              <a:defRPr>
                <a:solidFill>
                  <a:srgbClr val="424242"/>
                </a:solidFill>
              </a:defRPr>
            </a:pPr>
            <a:r>
              <a:t>}</a:t>
            </a:r>
          </a:p>
        </p:txBody>
      </p:sp>
      <p:sp>
        <p:nvSpPr>
          <p:cNvPr id="306" name="Element name…"/>
          <p:cNvSpPr txBox="1"/>
          <p:nvPr/>
        </p:nvSpPr>
        <p:spPr>
          <a:xfrm>
            <a:off x="311253" y="1225524"/>
            <a:ext cx="2207405" cy="631191"/>
          </a:xfrm>
          <a:prstGeom prst="rect">
            <a:avLst/>
          </a:prstGeom>
          <a:gradFill>
            <a:gsLst>
              <a:gs pos="0">
                <a:srgbClr val="5F82CB"/>
              </a:gs>
              <a:gs pos="50000">
                <a:srgbClr val="3E70CA"/>
              </a:gs>
              <a:gs pos="100000">
                <a:srgbClr val="2F61BA"/>
              </a:gs>
            </a:gsLst>
            <a:lin ang="5400000"/>
          </a:gra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Element name</a:t>
            </a:r>
          </a:p>
          <a:p>
            <a:pPr>
              <a:defRPr i="1">
                <a:solidFill>
                  <a:srgbClr val="FFFFFF"/>
                </a:solidFill>
              </a:defRPr>
            </a:pPr>
            <a:r>
              <a:t>(p, a, div, span, etc)</a:t>
            </a:r>
          </a:p>
        </p:txBody>
      </p:sp>
      <p:sp>
        <p:nvSpPr>
          <p:cNvPr id="307" name="Period (.) + variable name…"/>
          <p:cNvSpPr txBox="1"/>
          <p:nvPr/>
        </p:nvSpPr>
        <p:spPr>
          <a:xfrm>
            <a:off x="144431" y="2779488"/>
            <a:ext cx="3166218" cy="637541"/>
          </a:xfrm>
          <a:prstGeom prst="rect">
            <a:avLst/>
          </a:prstGeom>
          <a:solidFill>
            <a:schemeClr val="accent2"/>
          </a:solidFill>
          <a:ln w="12700">
            <a:solidFill>
              <a:srgbClr val="AD5B2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Period (.) + variable name</a:t>
            </a:r>
          </a:p>
          <a:p>
            <a:pPr>
              <a:defRPr i="1">
                <a:solidFill>
                  <a:srgbClr val="FFFFFF"/>
                </a:solidFill>
              </a:defRPr>
            </a:pPr>
            <a:r>
              <a:t>(.myDiv, .phoneNumber, etc.)</a:t>
            </a:r>
          </a:p>
        </p:txBody>
      </p:sp>
      <p:sp>
        <p:nvSpPr>
          <p:cNvPr id="308" name="Hash (#) + variable name…"/>
          <p:cNvSpPr txBox="1"/>
          <p:nvPr/>
        </p:nvSpPr>
        <p:spPr>
          <a:xfrm>
            <a:off x="162682" y="4269953"/>
            <a:ext cx="2734703" cy="631191"/>
          </a:xfrm>
          <a:prstGeom prst="rect">
            <a:avLst/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6350">
            <a:solidFill>
              <a:schemeClr val="accent1"/>
            </a:solidFill>
            <a:miter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Hash (#) + variable name</a:t>
            </a:r>
          </a:p>
          <a:p>
            <a:pPr>
              <a:defRPr i="1">
                <a:solidFill>
                  <a:srgbClr val="FFFFFF"/>
                </a:solidFill>
              </a:defRPr>
            </a:pPr>
            <a:r>
              <a:t>(#myDiv, #phoneNumber)</a:t>
            </a:r>
          </a:p>
        </p:txBody>
      </p:sp>
      <p:sp>
        <p:nvSpPr>
          <p:cNvPr id="309" name="Line"/>
          <p:cNvSpPr/>
          <p:nvPr/>
        </p:nvSpPr>
        <p:spPr>
          <a:xfrm>
            <a:off x="3000861" y="4603671"/>
            <a:ext cx="547007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0" name="Line"/>
          <p:cNvSpPr/>
          <p:nvPr/>
        </p:nvSpPr>
        <p:spPr>
          <a:xfrm>
            <a:off x="3294507" y="3041579"/>
            <a:ext cx="36309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1" name="Element selector"/>
          <p:cNvSpPr txBox="1"/>
          <p:nvPr/>
        </p:nvSpPr>
        <p:spPr>
          <a:xfrm>
            <a:off x="264282" y="769350"/>
            <a:ext cx="184219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Element selector</a:t>
            </a:r>
          </a:p>
        </p:txBody>
      </p:sp>
      <p:sp>
        <p:nvSpPr>
          <p:cNvPr id="312" name="Class Selector"/>
          <p:cNvSpPr txBox="1"/>
          <p:nvPr/>
        </p:nvSpPr>
        <p:spPr>
          <a:xfrm>
            <a:off x="302382" y="2325696"/>
            <a:ext cx="152440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Class Selector</a:t>
            </a:r>
          </a:p>
        </p:txBody>
      </p:sp>
      <p:sp>
        <p:nvSpPr>
          <p:cNvPr id="313" name="ID Selector"/>
          <p:cNvSpPr txBox="1"/>
          <p:nvPr/>
        </p:nvSpPr>
        <p:spPr>
          <a:xfrm>
            <a:off x="315082" y="3821430"/>
            <a:ext cx="1218901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ID Selector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SS Select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CSS Selectors</a:t>
            </a:r>
          </a:p>
        </p:txBody>
      </p:sp>
      <p:sp>
        <p:nvSpPr>
          <p:cNvPr id="316" name="p {…"/>
          <p:cNvSpPr txBox="1"/>
          <p:nvPr/>
        </p:nvSpPr>
        <p:spPr>
          <a:xfrm>
            <a:off x="638269" y="1046480"/>
            <a:ext cx="2480393" cy="2326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p {</a:t>
            </a:r>
          </a:p>
          <a:p>
            <a:pPr>
              <a:defRPr sz="1400"/>
            </a:pPr>
            <a:r>
              <a:t>    background-color: blue;</a:t>
            </a:r>
          </a:p>
          <a:p>
            <a:pPr>
              <a:defRPr sz="1400"/>
            </a:pPr>
            <a:r>
              <a:t>}</a:t>
            </a:r>
          </a:p>
          <a:p>
            <a:pPr>
              <a:defRPr sz="1400"/>
            </a:pPr>
            <a:endParaRPr/>
          </a:p>
          <a:p>
            <a:pPr>
              <a:defRPr sz="1400"/>
            </a:pPr>
            <a:r>
              <a:t>.classItem {</a:t>
            </a:r>
          </a:p>
          <a:p>
            <a:pPr>
              <a:defRPr sz="1400"/>
            </a:pPr>
            <a:r>
              <a:t>    background-color: orange;</a:t>
            </a:r>
          </a:p>
          <a:p>
            <a:pPr>
              <a:defRPr sz="1400"/>
            </a:pPr>
            <a:r>
              <a:t>}</a:t>
            </a:r>
          </a:p>
          <a:p>
            <a:pPr>
              <a:defRPr sz="1400"/>
            </a:pPr>
            <a:endParaRPr/>
          </a:p>
          <a:p>
            <a:pPr>
              <a:defRPr sz="1400"/>
            </a:pPr>
            <a:r>
              <a:t>#idItem {</a:t>
            </a:r>
          </a:p>
          <a:p>
            <a:pPr>
              <a:defRPr sz="1400"/>
            </a:pPr>
            <a:r>
              <a:t>    background-color: green;</a:t>
            </a:r>
          </a:p>
          <a:p>
            <a:pPr>
              <a:defRPr sz="1400"/>
            </a:pPr>
            <a:r>
              <a:t>}</a:t>
            </a:r>
          </a:p>
        </p:txBody>
      </p:sp>
      <p:sp>
        <p:nvSpPr>
          <p:cNvPr id="317" name="&lt;p&gt;…"/>
          <p:cNvSpPr txBox="1"/>
          <p:nvPr/>
        </p:nvSpPr>
        <p:spPr>
          <a:xfrm>
            <a:off x="4405617" y="932180"/>
            <a:ext cx="4488953" cy="275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    &lt;p&gt;</a:t>
            </a:r>
          </a:p>
          <a:p>
            <a:r>
              <a:t>        A paragraph with a blue background.</a:t>
            </a:r>
          </a:p>
          <a:p>
            <a:r>
              <a:t>    &lt;/p&gt;</a:t>
            </a:r>
          </a:p>
          <a:p>
            <a:r>
              <a:t>    &lt;div class=“classItem"&gt;</a:t>
            </a:r>
          </a:p>
          <a:p>
            <a:r>
              <a:t>        A div with an orange background.</a:t>
            </a:r>
          </a:p>
          <a:p>
            <a:r>
              <a:t>    &lt;/div&gt;</a:t>
            </a:r>
          </a:p>
          <a:p>
            <a:r>
              <a:t>    &lt;div id=“idItem"&gt;</a:t>
            </a:r>
          </a:p>
          <a:p>
            <a:r>
              <a:t>        A div with a green background.</a:t>
            </a:r>
          </a:p>
          <a:p>
            <a:r>
              <a:t>    &lt;/div&gt;</a:t>
            </a:r>
          </a:p>
        </p:txBody>
      </p:sp>
      <p:sp>
        <p:nvSpPr>
          <p:cNvPr id="318" name="+"/>
          <p:cNvSpPr txBox="1"/>
          <p:nvPr/>
        </p:nvSpPr>
        <p:spPr>
          <a:xfrm>
            <a:off x="3604382" y="1732279"/>
            <a:ext cx="583666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/>
            </a:lvl1pPr>
          </a:lstStyle>
          <a:p>
            <a:r>
              <a:t>+</a:t>
            </a:r>
          </a:p>
        </p:txBody>
      </p:sp>
      <p:pic>
        <p:nvPicPr>
          <p:cNvPr id="319" name="cssSelector.png" descr="cssSelecto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6464" y="3948308"/>
            <a:ext cx="7315201" cy="1981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Lingering Questions</a:t>
            </a:r>
          </a:p>
        </p:txBody>
      </p:sp>
      <p:sp>
        <p:nvSpPr>
          <p:cNvPr id="322" name="Title 1"/>
          <p:cNvSpPr txBox="1"/>
          <p:nvPr/>
        </p:nvSpPr>
        <p:spPr>
          <a:xfrm>
            <a:off x="1438275" y="2819400"/>
            <a:ext cx="6457951" cy="1098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algn="ctr" defTabSz="685800">
              <a:defRPr sz="5500" b="1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Questions so far?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r>
              <a:t>Relative File Paths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r>
              <a:t>Warning!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Relative File Paths</a:t>
            </a:r>
          </a:p>
        </p:txBody>
      </p:sp>
      <p:pic>
        <p:nvPicPr>
          <p:cNvPr id="32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" y="838200"/>
            <a:ext cx="9128760" cy="4483595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Content Placeholder 2"/>
          <p:cNvSpPr txBox="1"/>
          <p:nvPr/>
        </p:nvSpPr>
        <p:spPr>
          <a:xfrm>
            <a:off x="457200" y="5522538"/>
            <a:ext cx="8153400" cy="725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Relative file paths </a:t>
            </a:r>
            <a:r>
              <a:rPr b="0"/>
              <a:t>connect us with other files in our working directory. In this case, style.css is in the same folder as our html document.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Quick Demo</a:t>
            </a:r>
          </a:p>
        </p:txBody>
      </p:sp>
      <p:sp>
        <p:nvSpPr>
          <p:cNvPr id="338" name="Title 1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685800">
              <a:defRPr sz="3600" b="1" i="1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r>
              <a:t>(RelativePaths_DEMO | 1-RelativePaths)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Absolutely No Absolute Paths</a:t>
            </a:r>
          </a:p>
        </p:txBody>
      </p:sp>
      <p:pic>
        <p:nvPicPr>
          <p:cNvPr id="331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30" y="1447800"/>
            <a:ext cx="9123745" cy="1048707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Content Placeholder 2"/>
          <p:cNvSpPr txBox="1"/>
          <p:nvPr/>
        </p:nvSpPr>
        <p:spPr>
          <a:xfrm>
            <a:off x="29900" y="2805111"/>
            <a:ext cx="4748516" cy="3367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defTabSz="685800"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ALWAYS USE RELATIVE FILE PATHS. 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If you deploy your sites without them, </a:t>
            </a:r>
            <a:r>
              <a:rPr b="1"/>
              <a:t>all of your links will fail</a:t>
            </a:r>
            <a:r>
              <a:t>.</a:t>
            </a:r>
            <a:endParaRPr sz="2400"/>
          </a:p>
          <a:p>
            <a:pPr marL="557212" lvl="1" indent="-214313" defTabSz="685800">
              <a:spcBef>
                <a:spcPts val="400"/>
              </a:spcBef>
              <a:buSzPct val="100000"/>
              <a:buFont typeface="Arial"/>
              <a:buChar char="–"/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The same will happen if you move your project from one folder to another. </a:t>
            </a:r>
            <a:endParaRPr sz="2100"/>
          </a:p>
          <a:p>
            <a:pPr marL="557212" lvl="1" indent="-214313" defTabSz="685800">
              <a:spcBef>
                <a:spcPts val="5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endParaRPr sz="21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Remember, there is no such thing as a “C:” drive on the internet. </a:t>
            </a:r>
          </a:p>
        </p:txBody>
      </p:sp>
      <p:pic>
        <p:nvPicPr>
          <p:cNvPr id="33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30814" y="2667000"/>
            <a:ext cx="3945456" cy="3393091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Content Placeholder 2"/>
          <p:cNvSpPr txBox="1"/>
          <p:nvPr/>
        </p:nvSpPr>
        <p:spPr>
          <a:xfrm>
            <a:off x="29900" y="816767"/>
            <a:ext cx="4748516" cy="631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defTabSz="685800">
              <a:lnSpc>
                <a:spcPct val="90000"/>
              </a:lnSpc>
              <a:spcBef>
                <a:spcPts val="800"/>
              </a:spcBef>
              <a:defRPr sz="37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VERY </a:t>
            </a:r>
            <a:r>
              <a:rPr u="sng"/>
              <a:t>VERY</a:t>
            </a:r>
            <a:r>
              <a:t> BAD</a:t>
            </a:r>
          </a:p>
        </p:txBody>
      </p:sp>
      <p:sp>
        <p:nvSpPr>
          <p:cNvPr id="335" name="Straight Arrow Connector 10"/>
          <p:cNvSpPr/>
          <p:nvPr/>
        </p:nvSpPr>
        <p:spPr>
          <a:xfrm>
            <a:off x="3962399" y="1132283"/>
            <a:ext cx="1600201" cy="620318"/>
          </a:xfrm>
          <a:prstGeom prst="line">
            <a:avLst/>
          </a:prstGeom>
          <a:ln w="73025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Rectangle 2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41" name="TextBox 3"/>
          <p:cNvSpPr txBox="1"/>
          <p:nvPr/>
        </p:nvSpPr>
        <p:spPr>
          <a:xfrm>
            <a:off x="304800" y="914399"/>
            <a:ext cx="8686800" cy="3637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1. Unzip the folder sent to you via Slack. 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2. Edit the HTML files in all of the “RelativePaths” folders. You need to write relative paths that link the HTML documents with CSS stylesheets.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Tip: Check out the “RelativePaths_WorkingExample” folder. </a:t>
            </a:r>
          </a:p>
        </p:txBody>
      </p:sp>
      <p:sp>
        <p:nvSpPr>
          <p:cNvPr id="342" name="Rectangle 4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sp>
        <p:nvSpPr>
          <p:cNvPr id="343" name="TextBox 5"/>
          <p:cNvSpPr txBox="1"/>
          <p:nvPr/>
        </p:nvSpPr>
        <p:spPr>
          <a:xfrm>
            <a:off x="2971800" y="124824"/>
            <a:ext cx="60198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1-RelativePaths</a:t>
            </a:r>
            <a:r>
              <a:t>|  Suggested Time: </a:t>
            </a:r>
            <a:r>
              <a:rPr b="0"/>
              <a:t>10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Brace Yourselves</a:t>
            </a:r>
          </a:p>
        </p:txBody>
      </p:sp>
      <p:sp>
        <p:nvSpPr>
          <p:cNvPr id="268" name="Title 1"/>
          <p:cNvSpPr txBox="1"/>
          <p:nvPr/>
        </p:nvSpPr>
        <p:spPr>
          <a:xfrm>
            <a:off x="152400" y="653853"/>
            <a:ext cx="8915400" cy="1098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algn="ctr" defTabSz="685800">
              <a:defRPr sz="4000" b="1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Today is going to be a bit tough.</a:t>
            </a:r>
          </a:p>
        </p:txBody>
      </p:sp>
      <p:sp>
        <p:nvSpPr>
          <p:cNvPr id="269" name="Title 1"/>
          <p:cNvSpPr txBox="1"/>
          <p:nvPr/>
        </p:nvSpPr>
        <p:spPr>
          <a:xfrm>
            <a:off x="228600" y="5181600"/>
            <a:ext cx="8915400" cy="1098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685800">
              <a:lnSpc>
                <a:spcPct val="80000"/>
              </a:lnSpc>
              <a:defRPr sz="3300" b="1" i="1">
                <a:latin typeface="Arial"/>
                <a:ea typeface="Arial"/>
                <a:cs typeface="Arial"/>
                <a:sym typeface="Arial"/>
              </a:defRPr>
            </a:pPr>
            <a:r>
              <a:t>But trust us! </a:t>
            </a:r>
            <a:endParaRPr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lnSpc>
                <a:spcPct val="80000"/>
              </a:lnSpc>
              <a:defRPr sz="3300" i="1">
                <a:latin typeface="Arial"/>
                <a:ea typeface="Arial"/>
                <a:cs typeface="Arial"/>
                <a:sym typeface="Arial"/>
              </a:defRPr>
            </a:pPr>
            <a:r>
              <a:t>It will all look easy a few weeks from now.</a:t>
            </a:r>
          </a:p>
        </p:txBody>
      </p:sp>
      <p:pic>
        <p:nvPicPr>
          <p:cNvPr id="270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2600" y="1707737"/>
            <a:ext cx="5486400" cy="35181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Brace Yourselves</a:t>
            </a:r>
          </a:p>
        </p:txBody>
      </p:sp>
      <p:sp>
        <p:nvSpPr>
          <p:cNvPr id="273" name="Title 1"/>
          <p:cNvSpPr txBox="1"/>
          <p:nvPr/>
        </p:nvSpPr>
        <p:spPr>
          <a:xfrm>
            <a:off x="0" y="2057400"/>
            <a:ext cx="9067800" cy="2545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685800">
              <a:defRPr sz="4000" b="1" i="1">
                <a:latin typeface="Arial"/>
                <a:ea typeface="Arial"/>
                <a:cs typeface="Arial"/>
                <a:sym typeface="Arial"/>
              </a:defRPr>
            </a:pPr>
            <a:r>
              <a:t>Don’t expect to understand EVERYTHING at once.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sz="4000" b="1" i="1">
                <a:latin typeface="Arial"/>
                <a:ea typeface="Arial"/>
                <a:cs typeface="Arial"/>
                <a:sym typeface="Arial"/>
              </a:defRPr>
            </a:pP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sz="4000" i="1">
                <a:latin typeface="Arial"/>
                <a:ea typeface="Arial"/>
                <a:cs typeface="Arial"/>
                <a:sym typeface="Arial"/>
              </a:defRPr>
            </a:pPr>
            <a:r>
              <a:t>Today is all about getting immersed.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it Workflow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r>
              <a:t>Git Workflow</a:t>
            </a:r>
          </a:p>
        </p:txBody>
      </p:sp>
    </p:spTree>
    <p:extLst>
      <p:ext uri="{BB962C8B-B14F-4D97-AF65-F5344CB8AC3E}">
        <p14:creationId xmlns:p14="http://schemas.microsoft.com/office/powerpoint/2010/main" val="159319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in_Unbranded">
  <a:themeElements>
    <a:clrScheme name="Main_Unbranded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Main_Unbrande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ain_Unbrand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ain_Unbranded">
  <a:themeElements>
    <a:clrScheme name="Main_Unbrande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Main_Unbrande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ain_Unbrand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2085</Words>
  <Application>Microsoft Macintosh PowerPoint</Application>
  <PresentationFormat>On-screen Show (4:3)</PresentationFormat>
  <Paragraphs>358</Paragraphs>
  <Slides>63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Andale Mono</vt:lpstr>
      <vt:lpstr>Arial</vt:lpstr>
      <vt:lpstr>Calibri</vt:lpstr>
      <vt:lpstr>Calibri Light</vt:lpstr>
      <vt:lpstr>Main_Unbranded</vt:lpstr>
      <vt:lpstr>Heroes of CSS</vt:lpstr>
      <vt:lpstr>Admin Work</vt:lpstr>
      <vt:lpstr>Homework #1 - Assignment</vt:lpstr>
      <vt:lpstr>Homework Assignment</vt:lpstr>
      <vt:lpstr>Most Important of All….</vt:lpstr>
      <vt:lpstr>Warning!</vt:lpstr>
      <vt:lpstr>Brace Yourselves</vt:lpstr>
      <vt:lpstr>Brace Yourselves</vt:lpstr>
      <vt:lpstr>Git Workflow</vt:lpstr>
      <vt:lpstr>The .git Folder</vt:lpstr>
      <vt:lpstr>Git Workflow</vt:lpstr>
      <vt:lpstr>Workspace</vt:lpstr>
      <vt:lpstr>Setting the Stage</vt:lpstr>
      <vt:lpstr>Setting the Stage Continued</vt:lpstr>
      <vt:lpstr>Keeping It Local</vt:lpstr>
      <vt:lpstr>The Remote Repository</vt:lpstr>
      <vt:lpstr>Still a Bit Lost? Never Worry!</vt:lpstr>
      <vt:lpstr>Still a Bit Lost? Never Worry!</vt:lpstr>
      <vt:lpstr>If You’re Still Lost… Here’s Some (Free) Resources</vt:lpstr>
      <vt:lpstr>HTML Round 2</vt:lpstr>
      <vt:lpstr>HTML Syntax (Basic)</vt:lpstr>
      <vt:lpstr>HTML Syntax (with Attribute)</vt:lpstr>
      <vt:lpstr>Tricky Tags (Self-Closing)</vt:lpstr>
      <vt:lpstr>Important Common Tags</vt:lpstr>
      <vt:lpstr>Less Common Tags</vt:lpstr>
      <vt:lpstr>HTML for Forms</vt:lpstr>
      <vt:lpstr>HTML for Forms</vt:lpstr>
      <vt:lpstr>On Ugly HTML</vt:lpstr>
      <vt:lpstr>&gt; YOUR TURN!</vt:lpstr>
      <vt:lpstr>&gt; YOUR TURN!</vt:lpstr>
      <vt:lpstr>CSS Stylin’</vt:lpstr>
      <vt:lpstr>HTML / CSS Definitions (*yawn* unimportant)</vt:lpstr>
      <vt:lpstr>HTML / CSS Analogy</vt:lpstr>
      <vt:lpstr>Basic HTML Page</vt:lpstr>
      <vt:lpstr>Basic HTML Page - Result</vt:lpstr>
      <vt:lpstr>Basic HTML Page - Result</vt:lpstr>
      <vt:lpstr>Enter CSS</vt:lpstr>
      <vt:lpstr>Enter CSS - Result</vt:lpstr>
      <vt:lpstr>CSS Syntax</vt:lpstr>
      <vt:lpstr>CSS Example</vt:lpstr>
      <vt:lpstr>Key CSS Attributes</vt:lpstr>
      <vt:lpstr>Powerful Duo</vt:lpstr>
      <vt:lpstr>INSTRUCTOR DEMO</vt:lpstr>
      <vt:lpstr>&gt; YOUR TURN!</vt:lpstr>
      <vt:lpstr>&gt; YOUR TURN!</vt:lpstr>
      <vt:lpstr>Video Walkthrough!!</vt:lpstr>
      <vt:lpstr>Still a Bit Confused?</vt:lpstr>
      <vt:lpstr>CSS Recap</vt:lpstr>
      <vt:lpstr>Critical Question</vt:lpstr>
      <vt:lpstr>HTML / CSS Definitions (*yawn* unimportant)</vt:lpstr>
      <vt:lpstr>HTML / CSS Analogy</vt:lpstr>
      <vt:lpstr>Basic HTML Page - Result</vt:lpstr>
      <vt:lpstr>Enter CSS - Result</vt:lpstr>
      <vt:lpstr>Critical Question</vt:lpstr>
      <vt:lpstr>CSS Syntax</vt:lpstr>
      <vt:lpstr>Selectors</vt:lpstr>
      <vt:lpstr>CSS Selectors</vt:lpstr>
      <vt:lpstr>Lingering Questions</vt:lpstr>
      <vt:lpstr>Relative File Paths</vt:lpstr>
      <vt:lpstr>Relative File Paths</vt:lpstr>
      <vt:lpstr>Quick Demo</vt:lpstr>
      <vt:lpstr>Absolutely No Absolute Paths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Heroes of CSS</dc:title>
  <cp:lastModifiedBy>Nicholas Bartlett</cp:lastModifiedBy>
  <cp:revision>12</cp:revision>
  <dcterms:modified xsi:type="dcterms:W3CDTF">2019-04-14T05:07:05Z</dcterms:modified>
</cp:coreProperties>
</file>