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6B_0.xml" ContentType="application/vnd.ms-powerpoint.comments+xml"/>
  <Override PartName="/ppt/notesSlides/notesSlide17.xml" ContentType="application/vnd.openxmlformats-officedocument.presentationml.notesSlide+xml"/>
  <Override PartName="/ppt/comments/modernComment_16D_0.xml" ContentType="application/vnd.ms-powerpoint.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omments/modernComment_181_0.xml" ContentType="application/vnd.ms-powerpoint.comments+xml"/>
  <Override PartName="/ppt/notesSlides/notesSlide23.xml" ContentType="application/vnd.openxmlformats-officedocument.presentationml.notesSlide+xml"/>
  <Override PartName="/ppt/changesInfos/changesInfo1.xml" ContentType="application/vnd.ms-powerpoint.changes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8" r:id="rId3"/>
  </p:sldMasterIdLst>
  <p:notesMasterIdLst>
    <p:notesMasterId r:id="rId30"/>
  </p:notesMasterIdLst>
  <p:handoutMasterIdLst>
    <p:handoutMasterId r:id="rId31"/>
  </p:handoutMasterIdLst>
  <p:sldIdLst>
    <p:sldId id="413" r:id="rId4"/>
    <p:sldId id="409" r:id="rId5"/>
    <p:sldId id="353" r:id="rId6"/>
    <p:sldId id="354" r:id="rId7"/>
    <p:sldId id="355" r:id="rId8"/>
    <p:sldId id="395" r:id="rId9"/>
    <p:sldId id="396" r:id="rId10"/>
    <p:sldId id="397" r:id="rId11"/>
    <p:sldId id="357" r:id="rId12"/>
    <p:sldId id="388" r:id="rId13"/>
    <p:sldId id="358" r:id="rId14"/>
    <p:sldId id="359" r:id="rId15"/>
    <p:sldId id="406" r:id="rId16"/>
    <p:sldId id="360" r:id="rId17"/>
    <p:sldId id="361" r:id="rId18"/>
    <p:sldId id="398" r:id="rId19"/>
    <p:sldId id="399" r:id="rId20"/>
    <p:sldId id="363" r:id="rId21"/>
    <p:sldId id="365" r:id="rId22"/>
    <p:sldId id="400" r:id="rId23"/>
    <p:sldId id="367" r:id="rId24"/>
    <p:sldId id="368" r:id="rId25"/>
    <p:sldId id="407" r:id="rId26"/>
    <p:sldId id="402" r:id="rId27"/>
    <p:sldId id="385" r:id="rId28"/>
    <p:sldId id="380" r:id="rId29"/>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12">
          <p15:clr>
            <a:srgbClr val="A4A3A4"/>
          </p15:clr>
        </p15:guide>
        <p15:guide id="2" pos="297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FDAC198-86B7-732F-C3C1-5C1D912AE37B}" name="Stephanie Duncan" initials="SD" userId="S::stephanieduncan@sppconsulting.ca::de647105-7bd3-4d6d-a668-5e8ca86fe384" providerId="AD"/>
  <p188:author id="{478E3EA1-1AD1-59D8-32E6-64D9BD331D64}" name="Elspeth McFadden" initials="EM" userId="ff4d41971d765cab" providerId="Windows Live"/>
  <p188:author id="{E63426C3-9BCD-630A-2BE6-BA2454D6E34F}" name="Langer, Rachel" initials="LR" userId="S::rachel.langer@cengage.com::a65629b2-35f0-4658-9431-187268192657"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155C"/>
    <a:srgbClr val="F12B9C"/>
    <a:srgbClr val="EB641B"/>
    <a:srgbClr val="D6E5F7"/>
    <a:srgbClr val="DA1F28"/>
    <a:srgbClr val="0070C0"/>
    <a:srgbClr val="FFE7E7"/>
    <a:srgbClr val="EC767C"/>
    <a:srgbClr val="F2A4A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90" autoAdjust="0"/>
    <p:restoredTop sz="80680" autoAdjust="0"/>
  </p:normalViewPr>
  <p:slideViewPr>
    <p:cSldViewPr>
      <p:cViewPr varScale="1">
        <p:scale>
          <a:sx n="90" d="100"/>
          <a:sy n="90" d="100"/>
        </p:scale>
        <p:origin x="2220" y="84"/>
      </p:cViewPr>
      <p:guideLst>
        <p:guide orient="horz" pos="2112"/>
        <p:guide pos="2976"/>
      </p:guideLst>
    </p:cSldViewPr>
  </p:slideViewPr>
  <p:outlineViewPr>
    <p:cViewPr>
      <p:scale>
        <a:sx n="33" d="100"/>
        <a:sy n="33" d="100"/>
      </p:scale>
      <p:origin x="0" y="38112"/>
    </p:cViewPr>
  </p:outlineViewPr>
  <p:notesTextViewPr>
    <p:cViewPr>
      <p:scale>
        <a:sx n="100" d="100"/>
        <a:sy n="100" d="100"/>
      </p:scale>
      <p:origin x="0" y="0"/>
    </p:cViewPr>
  </p:notesTextViewPr>
  <p:sorterViewPr>
    <p:cViewPr>
      <p:scale>
        <a:sx n="200" d="100"/>
        <a:sy n="200" d="100"/>
      </p:scale>
      <p:origin x="0" y="22104"/>
    </p:cViewPr>
  </p:sorterViewPr>
  <p:notesViewPr>
    <p:cSldViewPr>
      <p:cViewPr>
        <p:scale>
          <a:sx n="200" d="100"/>
          <a:sy n="200" d="100"/>
        </p:scale>
        <p:origin x="-1184" y="248"/>
      </p:cViewPr>
      <p:guideLst>
        <p:guide orient="horz" pos="2928"/>
        <p:guide pos="2208"/>
      </p:guideLst>
    </p:cSldViewPr>
  </p:notesViewPr>
  <p:gridSpacing cx="75895" cy="75895"/>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21" Type="http://schemas.openxmlformats.org/officeDocument/2006/relationships/slide" Target="slides/slide18.xml"/><Relationship Id="rId34" Type="http://schemas.openxmlformats.org/officeDocument/2006/relationships/theme" Target="theme/theme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microsoft.com/office/2016/11/relationships/changesInfo" Target="changesInfos/changesInfo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5.xml"/><Relationship Id="rId3" Type="http://schemas.openxmlformats.org/officeDocument/2006/relationships/slideMaster" Target="slideMasters/slide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ke Hall" userId="8524365d-56a5-4bcc-b545-875ac1057548" providerId="ADAL" clId="{9A44CEC0-D977-480C-ACD2-04A7FAD3D4A0}"/>
    <pc:docChg chg="modSld">
      <pc:chgData name="Ike Hall" userId="8524365d-56a5-4bcc-b545-875ac1057548" providerId="ADAL" clId="{9A44CEC0-D977-480C-ACD2-04A7FAD3D4A0}" dt="2025-03-17T05:13:59.901" v="8" actId="20577"/>
      <pc:docMkLst>
        <pc:docMk/>
      </pc:docMkLst>
      <pc:sldChg chg="modSp mod">
        <pc:chgData name="Ike Hall" userId="8524365d-56a5-4bcc-b545-875ac1057548" providerId="ADAL" clId="{9A44CEC0-D977-480C-ACD2-04A7FAD3D4A0}" dt="2025-03-17T05:13:59.901" v="8" actId="20577"/>
        <pc:sldMkLst>
          <pc:docMk/>
          <pc:sldMk cId="1074388568" sldId="409"/>
        </pc:sldMkLst>
        <pc:spChg chg="mod">
          <ac:chgData name="Ike Hall" userId="8524365d-56a5-4bcc-b545-875ac1057548" providerId="ADAL" clId="{9A44CEC0-D977-480C-ACD2-04A7FAD3D4A0}" dt="2025-03-17T05:13:59.901" v="8" actId="20577"/>
          <ac:spMkLst>
            <pc:docMk/>
            <pc:sldMk cId="1074388568" sldId="409"/>
            <ac:spMk id="3" creationId="{00000000-0000-0000-0000-000000000000}"/>
          </ac:spMkLst>
        </pc:spChg>
      </pc:sldChg>
    </pc:docChg>
  </pc:docChgLst>
</pc:chgInfo>
</file>

<file path=ppt/comments/modernComment_16B_0.xml><?xml version="1.0" encoding="utf-8"?>
<p188:cmLst xmlns:a="http://schemas.openxmlformats.org/drawingml/2006/main" xmlns:r="http://schemas.openxmlformats.org/officeDocument/2006/relationships" xmlns:p188="http://schemas.microsoft.com/office/powerpoint/2018/8/main">
  <p188:cm id="{6519E491-30AD-8A40-A029-979A11A2B25B}" authorId="{478E3EA1-1AD1-59D8-32E6-64D9BD331D64}" created="2023-03-09T21:37:40.523">
    <pc:sldMkLst xmlns:pc="http://schemas.microsoft.com/office/powerpoint/2013/main/command">
      <pc:docMk/>
      <pc:sldMk cId="0" sldId="363"/>
    </pc:sldMkLst>
    <p188:txBody>
      <a:bodyPr/>
      <a:lstStyle/>
      <a:p>
        <a:r>
          <a:rPr lang="en-US"/>
          <a:t>“Studies have found…” in the resume section of the Notes: I can’t find the information in the sentence in the text. What is the source of these statistics? Is it the reference on Slide 24?</a:t>
        </a:r>
      </a:p>
    </p188:txBody>
  </p188:cm>
</p188:cmLst>
</file>

<file path=ppt/comments/modernComment_16D_0.xml><?xml version="1.0" encoding="utf-8"?>
<p188:cmLst xmlns:a="http://schemas.openxmlformats.org/drawingml/2006/main" xmlns:r="http://schemas.openxmlformats.org/officeDocument/2006/relationships" xmlns:p188="http://schemas.microsoft.com/office/powerpoint/2018/8/main">
  <p188:cm id="{789D726A-B565-C34A-BBE6-37C65F96C8D1}" authorId="{478E3EA1-1AD1-59D8-32E6-64D9BD331D64}" created="2023-03-09T21:41:36.087">
    <pc:sldMkLst xmlns:pc="http://schemas.microsoft.com/office/powerpoint/2013/main/command">
      <pc:docMk/>
      <pc:sldMk cId="0" sldId="365"/>
    </pc:sldMkLst>
    <p188:txBody>
      <a:bodyPr/>
      <a:lstStyle/>
      <a:p>
        <a:r>
          <a:rPr lang="en-US"/>
          <a:t>Source information: There are no statistics on this slide. Perhaps this comment goes on Slide 23??</a:t>
        </a:r>
      </a:p>
    </p188:txBody>
  </p188:cm>
</p188:cmLst>
</file>

<file path=ppt/comments/modernComment_181_0.xml><?xml version="1.0" encoding="utf-8"?>
<p188:cmLst xmlns:a="http://schemas.openxmlformats.org/drawingml/2006/main" xmlns:r="http://schemas.openxmlformats.org/officeDocument/2006/relationships" xmlns:p188="http://schemas.microsoft.com/office/powerpoint/2018/8/main">
  <p188:cm id="{3F6D7234-560B-DC4B-B143-6E1CD0912CCE}" authorId="{478E3EA1-1AD1-59D8-32E6-64D9BD331D64}" created="2023-03-09T23:04:08.191">
    <pc:sldMkLst xmlns:pc="http://schemas.microsoft.com/office/powerpoint/2013/main/command">
      <pc:docMk/>
      <pc:sldMk cId="0" sldId="385"/>
    </pc:sldMkLst>
    <p188:txBody>
      <a:bodyPr/>
      <a:lstStyle/>
      <a:p>
        <a:r>
          <a:rPr lang="en-US"/>
          <a:t>I couldn’t find the Note about the negative aspects of 360-degree feedback in the text. It’s the last sentence in the Notes section. Delete? or add source?</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ltLang="en-US" dirty="0"/>
          </a:p>
        </p:txBody>
      </p:sp>
      <p:sp>
        <p:nvSpPr>
          <p:cNvPr id="6147"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r>
              <a:rPr lang="en-US" altLang="en-US" dirty="0"/>
              <a:t>Chapter 1</a:t>
            </a:r>
          </a:p>
        </p:txBody>
      </p:sp>
      <p:sp>
        <p:nvSpPr>
          <p:cNvPr id="6148"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ltLang="en-US" dirty="0"/>
          </a:p>
        </p:txBody>
      </p:sp>
      <p:sp>
        <p:nvSpPr>
          <p:cNvPr id="6149"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71F5F3B1-1E03-4CF4-87A9-5D1E719F81FD}" type="slidenum">
              <a:rPr lang="en-US" altLang="en-US"/>
              <a:pPr>
                <a:defRPr/>
              </a:pPr>
              <a:t>‹#›</a:t>
            </a:fld>
            <a:endParaRPr lang="en-US" altLang="en-US" dirty="0"/>
          </a:p>
        </p:txBody>
      </p:sp>
    </p:spTree>
    <p:extLst>
      <p:ext uri="{BB962C8B-B14F-4D97-AF65-F5344CB8AC3E}">
        <p14:creationId xmlns:p14="http://schemas.microsoft.com/office/powerpoint/2010/main" val="230405797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a:latin typeface="Arial" charset="0"/>
              </a:defRPr>
            </a:lvl1pPr>
          </a:lstStyle>
          <a:p>
            <a:pPr>
              <a:defRPr/>
            </a:pPr>
            <a:endParaRPr lang="en-US" altLang="en-US" dirty="0"/>
          </a:p>
        </p:txBody>
      </p:sp>
      <p:sp>
        <p:nvSpPr>
          <p:cNvPr id="512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a:latin typeface="Arial" charset="0"/>
              </a:defRPr>
            </a:lvl1pPr>
          </a:lstStyle>
          <a:p>
            <a:pPr>
              <a:defRPr/>
            </a:pPr>
            <a:r>
              <a:rPr lang="en-US" altLang="en-US" dirty="0"/>
              <a:t>Chapter 1 Management</a:t>
            </a:r>
          </a:p>
        </p:txBody>
      </p:sp>
      <p:sp>
        <p:nvSpPr>
          <p:cNvPr id="410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512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a:latin typeface="Arial" charset="0"/>
              </a:defRPr>
            </a:lvl1pPr>
          </a:lstStyle>
          <a:p>
            <a:pPr>
              <a:defRPr/>
            </a:pPr>
            <a:endParaRPr lang="en-US" altLang="en-US" dirty="0"/>
          </a:p>
        </p:txBody>
      </p:sp>
      <p:sp>
        <p:nvSpPr>
          <p:cNvPr id="512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9F8D78FF-3E95-4170-80DF-381F75B2F70F}" type="slidenum">
              <a:rPr lang="en-US" altLang="en-US"/>
              <a:pPr>
                <a:defRPr/>
              </a:pPr>
              <a:t>‹#›</a:t>
            </a:fld>
            <a:endParaRPr lang="en-US" altLang="en-US" dirty="0"/>
          </a:p>
        </p:txBody>
      </p:sp>
    </p:spTree>
    <p:extLst>
      <p:ext uri="{BB962C8B-B14F-4D97-AF65-F5344CB8AC3E}">
        <p14:creationId xmlns:p14="http://schemas.microsoft.com/office/powerpoint/2010/main" val="3640454218"/>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p:cNvSpPr>
            <a:spLocks noGrp="1" noRot="1" noChangeAspect="1" noTextEdit="1"/>
          </p:cNvSpPr>
          <p:nvPr>
            <p:ph type="sldImg"/>
          </p:nvPr>
        </p:nvSpPr>
        <p:spPr>
          <a:ln/>
        </p:spPr>
      </p:sp>
      <p:sp>
        <p:nvSpPr>
          <p:cNvPr id="1433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latin typeface="Arial" panose="020B0604020202020204" pitchFamily="34" charset="0"/>
              </a:rPr>
              <a:t>Human resource</a:t>
            </a:r>
            <a:r>
              <a:rPr lang="en-CA" altLang="en-US" b="1" dirty="0">
                <a:latin typeface="Arial" panose="020B0604020202020204" pitchFamily="34" charset="0"/>
              </a:rPr>
              <a:t> management: </a:t>
            </a:r>
            <a:r>
              <a:rPr lang="en-CA" altLang="en-US" dirty="0">
                <a:latin typeface="Arial" panose="020B0604020202020204" pitchFamily="34" charset="0"/>
              </a:rPr>
              <a:t>the process of attracting, developing, and keeping qualified employees—which remains one of most important and difficult of management tasks. </a:t>
            </a:r>
          </a:p>
          <a:p>
            <a:r>
              <a:rPr lang="en-US" altLang="en-US" dirty="0">
                <a:latin typeface="Arial" panose="020B0604020202020204" pitchFamily="34" charset="0"/>
              </a:rPr>
              <a:t>Human resource</a:t>
            </a:r>
            <a:r>
              <a:rPr lang="en-CA" altLang="en-US" dirty="0">
                <a:latin typeface="Arial" panose="020B0604020202020204" pitchFamily="34" charset="0"/>
              </a:rPr>
              <a:t> process components are interdependent issues. You can’t solve one problem without considering the impact on others. The exhibit shows how </a:t>
            </a:r>
            <a:r>
              <a:rPr lang="en-US" altLang="en-US" dirty="0">
                <a:latin typeface="Arial" panose="020B0604020202020204" pitchFamily="34" charset="0"/>
              </a:rPr>
              <a:t>human resource</a:t>
            </a:r>
            <a:r>
              <a:rPr lang="en-CA" altLang="en-US" dirty="0">
                <a:latin typeface="Arial" panose="020B0604020202020204" pitchFamily="34" charset="0"/>
              </a:rPr>
              <a:t> needs affect how a company uses recruiting and selection to attract employees. The kind and number of employees hired influence the orientation, training, performance appraisal, and compensation strategies a company uses, which in turn affect who stays and who leaves. As indicated by the feedback loop, the process comes full circle as the number and kind of employees who leave a company affect its </a:t>
            </a:r>
            <a:r>
              <a:rPr lang="en-US" altLang="en-US" dirty="0">
                <a:latin typeface="Arial" panose="020B0604020202020204" pitchFamily="34" charset="0"/>
              </a:rPr>
              <a:t>human resource</a:t>
            </a:r>
            <a:r>
              <a:rPr lang="en-CA" altLang="en-US" dirty="0">
                <a:latin typeface="Arial" panose="020B0604020202020204" pitchFamily="34" charset="0"/>
              </a:rPr>
              <a:t> needs and planning. </a:t>
            </a:r>
          </a:p>
          <a:p>
            <a:endParaRPr lang="en-CA" altLang="en-US" dirty="0">
              <a:latin typeface="Arial" panose="020B0604020202020204" pitchFamily="34" charset="0"/>
            </a:endParaRPr>
          </a:p>
          <a:p>
            <a:endParaRPr lang="en-CA" altLang="en-US" dirty="0">
              <a:latin typeface="Arial" panose="020B0604020202020204" pitchFamily="34" charset="0"/>
            </a:endParaRPr>
          </a:p>
        </p:txBody>
      </p:sp>
      <p:sp>
        <p:nvSpPr>
          <p:cNvPr id="1434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BBE4160-1A96-404F-9D98-5B0B0FDA7220}" type="slidenum">
              <a:rPr lang="en-US" altLang="en-US" sz="1200">
                <a:latin typeface="Arial" panose="020B0604020202020204" pitchFamily="34" charset="0"/>
              </a:rPr>
              <a:pPr/>
              <a:t>3</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4123456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dirty="0">
              <a:latin typeface="Arial" panose="020B0604020202020204" pitchFamily="34" charset="0"/>
            </a:endParaRPr>
          </a:p>
        </p:txBody>
      </p:sp>
      <p:sp>
        <p:nvSpPr>
          <p:cNvPr id="3277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C974E29-AA93-4EDF-B45E-69B0F3E68A06}" type="slidenum">
              <a:rPr lang="en-US" altLang="en-US" sz="1200">
                <a:latin typeface="Arial" panose="020B0604020202020204" pitchFamily="34" charset="0"/>
              </a:rPr>
              <a:pPr/>
              <a:t>12</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0164057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panose="020B0604020202020204" pitchFamily="34" charset="0"/>
              </a:rPr>
              <a:t>Human resource planning ensures that the organization has the appropriate human resources to implement its chosen strategy, that all parts of the HR function embrace the chosen strategy, and that the other functional departments (finance, manufacturing, marketing, etc.) have the human resources they need to accomplish their own strategic objectives.</a:t>
            </a:r>
          </a:p>
          <a:p>
            <a:endParaRPr lang="en-US" dirty="0">
              <a:latin typeface="Arial" panose="020B0604020202020204" pitchFamily="34" charset="0"/>
            </a:endParaRPr>
          </a:p>
          <a:p>
            <a:r>
              <a:rPr lang="en-US" dirty="0">
                <a:latin typeface="Arial" panose="020B0604020202020204" pitchFamily="34" charset="0"/>
              </a:rPr>
              <a:t>Example: If the organization has adopted a strategy of </a:t>
            </a:r>
            <a:r>
              <a:rPr lang="en-US" i="1" dirty="0">
                <a:latin typeface="Arial" panose="020B0604020202020204" pitchFamily="34" charset="0"/>
              </a:rPr>
              <a:t>customer service</a:t>
            </a:r>
            <a:r>
              <a:rPr lang="en-US" dirty="0">
                <a:latin typeface="Arial" panose="020B0604020202020204" pitchFamily="34" charset="0"/>
              </a:rPr>
              <a:t>, then the HR department must ensure that its policies, processes, and actions will help the organization realize that chosen “customer service” strategy. HR planning ensures that all parts of the HR function embrace the chosen strategy and ensures that the other functional departments (finance, manufacturing, marketing, etc.) have the human resources they need to accomplish their own strategic “customer service” objectives.</a:t>
            </a:r>
          </a:p>
          <a:p>
            <a:endParaRPr lang="en-US" dirty="0">
              <a:latin typeface="Arial" panose="020B0604020202020204" pitchFamily="34" charset="0"/>
            </a:endParaRPr>
          </a:p>
          <a:p>
            <a:endParaRPr lang="en-US" dirty="0">
              <a:latin typeface="Arial" panose="020B0604020202020204" pitchFamily="34" charset="0"/>
            </a:endParaRPr>
          </a:p>
        </p:txBody>
      </p:sp>
      <p:sp>
        <p:nvSpPr>
          <p:cNvPr id="3482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757066" indent="-291179">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9FEE0CE-3A1D-4731-BBA8-02C05B0D6E2B}" type="slidenum">
              <a:rPr lang="en-US" altLang="en-US" sz="1200">
                <a:latin typeface="Arial" panose="020B0604020202020204" pitchFamily="34" charset="0"/>
              </a:rPr>
              <a:pPr/>
              <a:t>13</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7875805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32CC7A4-F8D2-476D-A581-4E75287DDD50}" type="slidenum">
              <a:rPr lang="en-US" altLang="en-US" sz="1200">
                <a:latin typeface="Arial" panose="020B0604020202020204" pitchFamily="34" charset="0"/>
              </a:rPr>
              <a:pPr/>
              <a:t>14</a:t>
            </a:fld>
            <a:endParaRPr lang="en-US" altLang="en-US" sz="1200" dirty="0">
              <a:latin typeface="Arial" panose="020B0604020202020204" pitchFamily="34" charset="0"/>
            </a:endParaRPr>
          </a:p>
        </p:txBody>
      </p:sp>
      <p:sp>
        <p:nvSpPr>
          <p:cNvPr id="36867" name="Rectangle 2"/>
          <p:cNvSpPr>
            <a:spLocks noGrp="1" noRot="1" noChangeAspect="1" noChangeArrowheads="1" noTextEdit="1"/>
          </p:cNvSpPr>
          <p:nvPr>
            <p:ph type="sldImg"/>
          </p:nvPr>
        </p:nvSpPr>
        <p:spPr>
          <a:ln/>
        </p:spPr>
      </p:sp>
      <p:sp>
        <p:nvSpPr>
          <p:cNvPr id="3686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Tree>
    <p:extLst>
      <p:ext uri="{BB962C8B-B14F-4D97-AF65-F5344CB8AC3E}">
        <p14:creationId xmlns:p14="http://schemas.microsoft.com/office/powerpoint/2010/main" val="17656219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0" i="0" dirty="0">
                <a:effectLst/>
                <a:latin typeface="Arial"/>
                <a:ea typeface="MS PGothic"/>
                <a:cs typeface="Arial"/>
              </a:rPr>
              <a:t>Job analyses, job descriptions, and job specifications are the foundation on which all critical human resource </a:t>
            </a:r>
            <a:r>
              <a:rPr lang="en-US" dirty="0">
                <a:latin typeface="Arial"/>
                <a:ea typeface="MS PGothic"/>
                <a:cs typeface="Arial"/>
              </a:rPr>
              <a:t>activities</a:t>
            </a:r>
            <a:r>
              <a:rPr lang="en-US" b="0" i="0" dirty="0">
                <a:effectLst/>
                <a:latin typeface="Arial"/>
                <a:ea typeface="MS PGothic"/>
                <a:cs typeface="Arial"/>
              </a:rPr>
              <a:t> are built.</a:t>
            </a:r>
            <a:endParaRPr lang="en-US" altLang="en-US" dirty="0">
              <a:latin typeface="Arial"/>
              <a:ea typeface="MS PGothic"/>
              <a:cs typeface="Arial"/>
            </a:endParaRPr>
          </a:p>
          <a:p>
            <a:endParaRPr lang="en-US" altLang="en-US" dirty="0">
              <a:latin typeface="Arial" panose="020B0604020202020204" pitchFamily="34" charset="0"/>
            </a:endParaRPr>
          </a:p>
          <a:p>
            <a:r>
              <a:rPr lang="en-US" altLang="en-US" dirty="0">
                <a:latin typeface="Arial" panose="020B0604020202020204" pitchFamily="34" charset="0"/>
              </a:rPr>
              <a:t>Information derived from job analysis is vital to effective human resource planning. </a:t>
            </a:r>
            <a:r>
              <a:rPr lang="en-US" altLang="en-US" b="1" dirty="0">
                <a:latin typeface="Arial" panose="020B0604020202020204" pitchFamily="34" charset="0"/>
              </a:rPr>
              <a:t>Job analysis </a:t>
            </a:r>
            <a:r>
              <a:rPr lang="en-US" altLang="en-US" dirty="0">
                <a:latin typeface="Arial" panose="020B0604020202020204" pitchFamily="34" charset="0"/>
              </a:rPr>
              <a:t>collects four kinds of information: </a:t>
            </a:r>
          </a:p>
          <a:p>
            <a:pPr>
              <a:buFont typeface="Calibri" panose="020F0502020204030204" pitchFamily="34" charset="0"/>
              <a:buAutoNum type="arabicPeriod"/>
            </a:pPr>
            <a:r>
              <a:rPr lang="en-US" altLang="en-US" dirty="0">
                <a:latin typeface="Arial" panose="020B0604020202020204" pitchFamily="34" charset="0"/>
              </a:rPr>
              <a:t> Work activities, such as what workers do and how, when, and why they do it</a:t>
            </a:r>
          </a:p>
          <a:p>
            <a:pPr>
              <a:buFont typeface="Calibri" panose="020F0502020204030204" pitchFamily="34" charset="0"/>
              <a:buAutoNum type="arabicPeriod"/>
            </a:pPr>
            <a:r>
              <a:rPr lang="en-US" altLang="en-US" dirty="0">
                <a:latin typeface="Arial" panose="020B0604020202020204" pitchFamily="34" charset="0"/>
              </a:rPr>
              <a:t> Tools and equipment used to do a job </a:t>
            </a:r>
          </a:p>
          <a:p>
            <a:pPr>
              <a:buFont typeface="Calibri" panose="020F0502020204030204" pitchFamily="34" charset="0"/>
              <a:buAutoNum type="arabicPeriod"/>
            </a:pPr>
            <a:r>
              <a:rPr lang="en-US" altLang="en-US" dirty="0">
                <a:latin typeface="Arial" panose="020B0604020202020204" pitchFamily="34" charset="0"/>
              </a:rPr>
              <a:t> Context in which the job is performed, such as actual working conditions and schedule</a:t>
            </a:r>
          </a:p>
          <a:p>
            <a:pPr>
              <a:buFont typeface="Calibri" panose="020F0502020204030204" pitchFamily="34" charset="0"/>
              <a:buAutoNum type="arabicPeriod"/>
            </a:pPr>
            <a:r>
              <a:rPr lang="en-US" altLang="en-US" dirty="0">
                <a:latin typeface="Arial" panose="020B0604020202020204" pitchFamily="34" charset="0"/>
              </a:rPr>
              <a:t> Personnel requirements for performing the job, meaning the knowledge, skills, and abilities needed to do the job well</a:t>
            </a:r>
          </a:p>
          <a:p>
            <a:pPr>
              <a:buFont typeface="Calibri" panose="020F0502020204030204" pitchFamily="34" charset="0"/>
              <a:buNone/>
            </a:pPr>
            <a:endParaRPr lang="en-US" altLang="en-US" dirty="0">
              <a:latin typeface="Arial" panose="020B0604020202020204" pitchFamily="34" charset="0"/>
            </a:endParaRPr>
          </a:p>
          <a:p>
            <a:pPr>
              <a:buFont typeface="Calibri" panose="020F0502020204030204" pitchFamily="34" charset="0"/>
              <a:buNone/>
            </a:pPr>
            <a:r>
              <a:rPr lang="en-US" altLang="en-US" dirty="0">
                <a:latin typeface="Arial" panose="020B0604020202020204" pitchFamily="34" charset="0"/>
              </a:rPr>
              <a:t>Tools: </a:t>
            </a:r>
            <a:r>
              <a:rPr lang="en-CA" dirty="0">
                <a:latin typeface="Arial" panose="020B0604020202020204" pitchFamily="34" charset="0"/>
              </a:rPr>
              <a:t>Job analysis information can be collected by having job incumbents and/or supervisors </a:t>
            </a:r>
            <a:r>
              <a:rPr lang="en-US" dirty="0">
                <a:latin typeface="Arial" panose="020B0604020202020204" pitchFamily="34" charset="0"/>
              </a:rPr>
              <a:t>complete </a:t>
            </a:r>
            <a:r>
              <a:rPr lang="en-CA" i="0" dirty="0">
                <a:latin typeface="Arial" panose="020B0604020202020204" pitchFamily="34" charset="0"/>
              </a:rPr>
              <a:t>questionnaires, by direct observation, by interviews, or by filming employees as they perform their jobs. </a:t>
            </a:r>
            <a:r>
              <a:rPr lang="en-CA" altLang="en-US" b="1" dirty="0">
                <a:latin typeface="Arial" panose="020B0604020202020204" pitchFamily="34" charset="0"/>
              </a:rPr>
              <a:t>Job descriptions </a:t>
            </a:r>
            <a:r>
              <a:rPr lang="en-CA" altLang="en-US" dirty="0">
                <a:latin typeface="Arial" panose="020B0604020202020204" pitchFamily="34" charset="0"/>
              </a:rPr>
              <a:t>and</a:t>
            </a:r>
            <a:r>
              <a:rPr lang="en-CA" altLang="en-US" b="1" dirty="0">
                <a:latin typeface="Arial" panose="020B0604020202020204" pitchFamily="34" charset="0"/>
              </a:rPr>
              <a:t> job specifications</a:t>
            </a:r>
            <a:r>
              <a:rPr lang="en-CA" altLang="en-US" dirty="0">
                <a:latin typeface="Arial" panose="020B0604020202020204" pitchFamily="34" charset="0"/>
              </a:rPr>
              <a:t> are two of the most important results of job analysis. </a:t>
            </a:r>
          </a:p>
          <a:p>
            <a:endParaRPr lang="en-CA" altLang="en-US" dirty="0">
              <a:latin typeface="Arial" panose="020B0604020202020204" pitchFamily="34" charset="0"/>
            </a:endParaRPr>
          </a:p>
          <a:p>
            <a:r>
              <a:rPr lang="en-US" dirty="0">
                <a:latin typeface="Arial" panose="020B0604020202020204" pitchFamily="34" charset="0"/>
              </a:rPr>
              <a:t>Job analyses, job descriptions, and job specifications also help companies meet the legal requirement that their human resource decisions be job-related. To be judged </a:t>
            </a:r>
            <a:r>
              <a:rPr lang="en-US" i="0" dirty="0">
                <a:latin typeface="Arial" panose="020B0604020202020204" pitchFamily="34" charset="0"/>
              </a:rPr>
              <a:t>job-related, </a:t>
            </a:r>
            <a:r>
              <a:rPr lang="en-US" dirty="0">
                <a:latin typeface="Arial" panose="020B0604020202020204" pitchFamily="34" charset="0"/>
              </a:rPr>
              <a:t>recruitment, selection, training, performance appraisals, and employee separations must be valid and be directly related to the important aspects of the job as identified by a careful job analysis.  </a:t>
            </a:r>
          </a:p>
          <a:p>
            <a:endParaRPr lang="en-CA" altLang="en-US" dirty="0">
              <a:latin typeface="Arial" panose="020B0604020202020204" pitchFamily="34" charset="0"/>
            </a:endParaRPr>
          </a:p>
        </p:txBody>
      </p:sp>
      <p:sp>
        <p:nvSpPr>
          <p:cNvPr id="4301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A8970443-7928-464E-BE4B-CCFEF74EB065}" type="slidenum">
              <a:rPr lang="en-US" altLang="en-US" sz="1200">
                <a:latin typeface="Arial" panose="020B0604020202020204" pitchFamily="34" charset="0"/>
              </a:rPr>
              <a:pPr/>
              <a:t>15</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156168463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b="1" noProof="0" dirty="0">
                <a:latin typeface="Arial"/>
                <a:ea typeface="MS PGothic"/>
                <a:cs typeface="Arial"/>
              </a:rPr>
              <a:t>Internal recruiting </a:t>
            </a:r>
            <a:r>
              <a:rPr lang="en-CA" altLang="en-US" noProof="0" dirty="0">
                <a:latin typeface="Arial"/>
                <a:ea typeface="MS PGothic"/>
                <a:cs typeface="Arial"/>
              </a:rPr>
              <a:t>(a.k.a., “promotion from within”)</a:t>
            </a:r>
            <a:r>
              <a:rPr lang="en-CA" altLang="en-US" b="0" noProof="0" dirty="0">
                <a:latin typeface="Arial"/>
                <a:ea typeface="MS PGothic"/>
                <a:cs typeface="Arial"/>
              </a:rPr>
              <a:t>:</a:t>
            </a:r>
            <a:r>
              <a:rPr lang="en-CA" altLang="en-US" b="1" noProof="0" dirty="0">
                <a:latin typeface="Arial"/>
                <a:ea typeface="MS PGothic"/>
                <a:cs typeface="Arial"/>
              </a:rPr>
              <a:t> </a:t>
            </a:r>
            <a:r>
              <a:rPr lang="en-CA" noProof="0" dirty="0">
                <a:latin typeface="Arial"/>
                <a:ea typeface="MS PGothic"/>
                <a:cs typeface="Arial"/>
              </a:rPr>
              <a:t>the process of developing a pool of qualified job applicants from people who already work in the company. It</a:t>
            </a:r>
            <a:r>
              <a:rPr lang="en-CA" altLang="en-US" noProof="0" dirty="0">
                <a:latin typeface="Arial"/>
                <a:ea typeface="MS PGothic"/>
                <a:cs typeface="Arial"/>
              </a:rPr>
              <a:t> improves employee commitment, morale, and motivation.</a:t>
            </a:r>
            <a:r>
              <a:rPr lang="en-CA" altLang="en-US" dirty="0">
                <a:latin typeface="Arial"/>
                <a:ea typeface="MS PGothic"/>
                <a:cs typeface="Arial"/>
              </a:rPr>
              <a:t> </a:t>
            </a:r>
            <a:r>
              <a:rPr lang="en-CA" altLang="en-US" noProof="0" dirty="0">
                <a:latin typeface="Arial"/>
                <a:ea typeface="MS PGothic"/>
                <a:cs typeface="Arial"/>
              </a:rPr>
              <a:t> Recruiting current employees reduces recruitment </a:t>
            </a:r>
            <a:r>
              <a:rPr lang="en-CA" altLang="en-US" dirty="0">
                <a:latin typeface="Arial"/>
                <a:ea typeface="MS PGothic"/>
                <a:cs typeface="Arial"/>
              </a:rPr>
              <a:t>start-up</a:t>
            </a:r>
            <a:r>
              <a:rPr lang="en-CA" altLang="en-US" noProof="0" dirty="0">
                <a:latin typeface="Arial"/>
                <a:ea typeface="MS PGothic"/>
                <a:cs typeface="Arial"/>
              </a:rPr>
              <a:t> time and costs; and because employees are already familiar with the company’s culture and procedures, they are more likely to succeed in their new jobs.</a:t>
            </a:r>
            <a:endParaRPr lang="en-CA" altLang="en-US" i="1" noProof="0" dirty="0">
              <a:latin typeface="Arial"/>
              <a:ea typeface="MS PGothic"/>
              <a:cs typeface="Arial"/>
            </a:endParaRPr>
          </a:p>
          <a:p>
            <a:endParaRPr lang="en-CA" altLang="en-US" noProof="0" dirty="0">
              <a:latin typeface="Arial" panose="020B0604020202020204" pitchFamily="34" charset="0"/>
            </a:endParaRPr>
          </a:p>
          <a:p>
            <a:r>
              <a:rPr lang="en-CA" altLang="en-US" b="1" u="sng" noProof="0" dirty="0">
                <a:latin typeface="Arial"/>
                <a:ea typeface="MS PGothic"/>
                <a:cs typeface="Arial"/>
              </a:rPr>
              <a:t>Methods</a:t>
            </a:r>
            <a:r>
              <a:rPr lang="en-CA" altLang="en-US" dirty="0">
                <a:latin typeface="Arial"/>
                <a:ea typeface="MS PGothic"/>
                <a:cs typeface="Arial"/>
              </a:rPr>
              <a:t> – </a:t>
            </a:r>
            <a:r>
              <a:rPr lang="en-CA" altLang="en-US" i="1" dirty="0">
                <a:latin typeface="Arial"/>
                <a:ea typeface="MS PGothic"/>
                <a:cs typeface="Arial"/>
              </a:rPr>
              <a:t>Job posting</a:t>
            </a:r>
            <a:r>
              <a:rPr lang="en-CA" altLang="en-US" dirty="0">
                <a:latin typeface="Arial"/>
                <a:ea typeface="MS PGothic"/>
                <a:cs typeface="Arial"/>
              </a:rPr>
              <a:t> and </a:t>
            </a:r>
            <a:r>
              <a:rPr lang="en-CA" altLang="en-US" i="1" dirty="0">
                <a:latin typeface="Arial"/>
                <a:ea typeface="MS PGothic"/>
                <a:cs typeface="Arial"/>
              </a:rPr>
              <a:t>career paths </a:t>
            </a:r>
            <a:r>
              <a:rPr lang="en-CA" altLang="en-US" dirty="0">
                <a:latin typeface="Arial"/>
                <a:ea typeface="MS PGothic"/>
                <a:cs typeface="Arial"/>
              </a:rPr>
              <a:t>are two methods of internal recruiting.</a:t>
            </a:r>
            <a:endParaRPr lang="en-CA" altLang="en-US" noProof="0" dirty="0">
              <a:latin typeface="Arial" panose="020B0604020202020204" pitchFamily="34" charset="0"/>
              <a:cs typeface="Arial"/>
            </a:endParaRPr>
          </a:p>
          <a:p>
            <a:r>
              <a:rPr lang="en-CA" altLang="en-US" b="1" noProof="0" dirty="0">
                <a:latin typeface="Arial"/>
                <a:ea typeface="MS PGothic"/>
                <a:cs typeface="Arial"/>
              </a:rPr>
              <a:t>Job posting: </a:t>
            </a:r>
            <a:r>
              <a:rPr lang="en-CA" altLang="en-US" noProof="0" dirty="0">
                <a:latin typeface="Arial"/>
                <a:ea typeface="MS PGothic"/>
                <a:cs typeface="Arial"/>
              </a:rPr>
              <a:t>the</a:t>
            </a:r>
            <a:r>
              <a:rPr lang="en-CA" altLang="en-US" b="1" noProof="0" dirty="0">
                <a:latin typeface="Arial"/>
                <a:ea typeface="MS PGothic"/>
                <a:cs typeface="Arial"/>
              </a:rPr>
              <a:t> </a:t>
            </a:r>
            <a:r>
              <a:rPr lang="en-CA" altLang="en-US" noProof="0" dirty="0">
                <a:latin typeface="Arial"/>
                <a:ea typeface="MS PGothic"/>
                <a:cs typeface="Arial"/>
              </a:rPr>
              <a:t>procedure for advertising job openings within a company to existing employees. The job description and requirements are typically posted on a bulletin board, in a company newsletter, or in an internal computerized job bank accessible only to employees.</a:t>
            </a:r>
            <a:r>
              <a:rPr lang="en-CA" altLang="en-US" dirty="0">
                <a:latin typeface="Arial"/>
                <a:ea typeface="MS PGothic"/>
                <a:cs typeface="Arial"/>
              </a:rPr>
              <a:t> </a:t>
            </a:r>
            <a:r>
              <a:rPr lang="en-CA" dirty="0">
                <a:latin typeface="Arial"/>
                <a:ea typeface="MS PGothic"/>
                <a:cs typeface="Arial"/>
              </a:rPr>
              <a:t>Job posting helps organizations discover hidden talent, allows employees to take responsibility for career planning, and makes it easier for companies to retain talented workers who are dissatisfied in their current jobs and would otherwise leave the company. In fact, a LinkedIn survey of workers who changed jobs found that 42 percent would have stayed with their former employers if a relevant position had been available.</a:t>
            </a:r>
          </a:p>
          <a:p>
            <a:r>
              <a:rPr lang="en-CA" altLang="en-US" b="1" noProof="0" dirty="0">
                <a:latin typeface="Arial"/>
                <a:ea typeface="MS PGothic"/>
                <a:cs typeface="Arial"/>
              </a:rPr>
              <a:t>Career path: </a:t>
            </a:r>
            <a:r>
              <a:rPr lang="en-CA" altLang="en-US" noProof="0" dirty="0">
                <a:latin typeface="Arial"/>
                <a:ea typeface="MS PGothic"/>
                <a:cs typeface="Arial"/>
              </a:rPr>
              <a:t>the planned sequence of jobs through which employees may advance within in an organization. For example, the person who starts as a sales representative may move up to sales manager, then to district/regional sales manager. Career paths help employees focus on long-term goals and</a:t>
            </a:r>
            <a:r>
              <a:rPr lang="en-CA" altLang="en-US" dirty="0">
                <a:latin typeface="Arial"/>
                <a:ea typeface="MS PGothic"/>
                <a:cs typeface="Arial"/>
              </a:rPr>
              <a:t> </a:t>
            </a:r>
            <a:r>
              <a:rPr lang="en-CA" altLang="en-US" noProof="0" dirty="0">
                <a:latin typeface="Arial"/>
                <a:ea typeface="MS PGothic"/>
                <a:cs typeface="Arial"/>
              </a:rPr>
              <a:t>development while helping companies do </a:t>
            </a:r>
            <a:r>
              <a:rPr lang="en-CA" altLang="en-US" i="1" noProof="0" dirty="0">
                <a:latin typeface="Arial"/>
                <a:ea typeface="MS PGothic"/>
                <a:cs typeface="Arial"/>
              </a:rPr>
              <a:t>succession planning</a:t>
            </a:r>
            <a:r>
              <a:rPr lang="en-CA" altLang="en-US" noProof="0" dirty="0">
                <a:latin typeface="Arial"/>
                <a:ea typeface="MS PGothic"/>
                <a:cs typeface="Arial"/>
              </a:rPr>
              <a:t>.</a:t>
            </a:r>
            <a:r>
              <a:rPr lang="en-CA" altLang="en-US" dirty="0">
                <a:latin typeface="Arial"/>
                <a:ea typeface="MS PGothic"/>
                <a:cs typeface="Arial"/>
              </a:rPr>
              <a:t> </a:t>
            </a:r>
            <a:endParaRPr lang="en-CA" dirty="0"/>
          </a:p>
          <a:p>
            <a:r>
              <a:rPr lang="en-CA" altLang="en-US" b="1" noProof="0" dirty="0">
                <a:latin typeface="Arial" panose="020B0604020202020204" pitchFamily="34" charset="0"/>
              </a:rPr>
              <a:t>Succession planning: </a:t>
            </a:r>
            <a:r>
              <a:rPr lang="en-CA" noProof="0" dirty="0">
                <a:latin typeface="Arial" panose="020B0604020202020204" pitchFamily="34" charset="0"/>
              </a:rPr>
              <a:t>evaluating the staffing that will be required in future years to replace people who retire, or who may leave, and to provide personnel for needed strategic growth requirements. </a:t>
            </a:r>
            <a:endParaRPr lang="en-CA" altLang="en-US" b="1" noProof="0" dirty="0">
              <a:latin typeface="Arial" panose="020B0604020202020204" pitchFamily="34" charset="0"/>
            </a:endParaRPr>
          </a:p>
          <a:p>
            <a:endParaRPr lang="en-US" altLang="en-US" dirty="0">
              <a:latin typeface="Arial" panose="020B0604020202020204" pitchFamily="34" charset="0"/>
            </a:endParaRPr>
          </a:p>
        </p:txBody>
      </p:sp>
      <p:sp>
        <p:nvSpPr>
          <p:cNvPr id="4710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FFE0394-2E84-4E4F-B046-C35AEE52697A}" type="slidenum">
              <a:rPr lang="en-US" altLang="en-US" sz="1200">
                <a:latin typeface="Arial" panose="020B0604020202020204" pitchFamily="34" charset="0"/>
              </a:rPr>
              <a:pPr/>
              <a:t>16</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1034722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b="1" dirty="0">
                <a:latin typeface="Arial" panose="020B0604020202020204" pitchFamily="34" charset="0"/>
              </a:rPr>
              <a:t>External recruiting: </a:t>
            </a:r>
            <a:r>
              <a:rPr lang="en-CA" altLang="en-US" dirty="0">
                <a:latin typeface="Arial" panose="020B0604020202020204" pitchFamily="34" charset="0"/>
              </a:rPr>
              <a:t>the process of developing a pool of qualified job applicants from outside a company. External recruitment methods include advertising (newspapers, magazines, direct mail, radio, television), employee referrals (asking current employees to recommend possible job applicants), walk-ins (people who apply on their own), outside organizations (universities, technical/trade schools, professional societies), employment services (state/ private employment agencies, temporary agencies, and professional search firms), special events (career conferences/ job fairs), and Internet job sites. </a:t>
            </a:r>
          </a:p>
          <a:p>
            <a:endParaRPr lang="en-CA" altLang="en-US" b="1" dirty="0">
              <a:latin typeface="Arial" panose="020B0604020202020204" pitchFamily="34" charset="0"/>
            </a:endParaRPr>
          </a:p>
          <a:p>
            <a:r>
              <a:rPr lang="en-CA" altLang="en-US" b="1" dirty="0">
                <a:latin typeface="Arial" panose="020B0604020202020204" pitchFamily="34" charset="0"/>
              </a:rPr>
              <a:t>Which external recruiting method should you use? </a:t>
            </a:r>
            <a:endParaRPr lang="en-CA" altLang="en-US" dirty="0">
              <a:latin typeface="Arial" panose="020B0604020202020204" pitchFamily="34" charset="0"/>
            </a:endParaRPr>
          </a:p>
          <a:p>
            <a:r>
              <a:rPr lang="en-CA" altLang="en-US" dirty="0">
                <a:latin typeface="Arial" panose="020B0604020202020204" pitchFamily="34" charset="0"/>
              </a:rPr>
              <a:t>Studies show that employee referrals, walk-ins, newspaper advertisements, and employment agencies tend to be used most frequently for office/clerical and production/service employees. Newspaper advertisements and college/university recruiting are used most frequently for professional/technical employees. When recruiting managers, organizations tend to rely heavily on newspaper advertisements, employee referrals, and search firms.</a:t>
            </a:r>
          </a:p>
          <a:p>
            <a:r>
              <a:rPr lang="en-CA" b="1" dirty="0">
                <a:latin typeface="Arial" panose="020B0604020202020204" pitchFamily="34" charset="0"/>
              </a:rPr>
              <a:t>Realistic job previews: </a:t>
            </a:r>
            <a:r>
              <a:rPr lang="en-CA" dirty="0">
                <a:latin typeface="Arial" panose="020B0604020202020204" pitchFamily="34" charset="0"/>
              </a:rPr>
              <a:t>a tool used to explain to potential new employees both the positive and negative aspects of a new job; ensures that new applicants are provided with sufficient information to arrive at an informed decision. They provide information about pay and hours of work, but they also discuss aspects of the job such as promotion rates, job progression, amount of flexibility, self-autonomy, stress, interaction with customers, amount of travel, and the corporate culture.</a:t>
            </a:r>
            <a:endParaRPr lang="en-US" dirty="0">
              <a:latin typeface="Arial" panose="020B0604020202020204" pitchFamily="34" charset="0"/>
            </a:endParaRPr>
          </a:p>
          <a:p>
            <a:endParaRPr lang="en-CA" altLang="en-US" dirty="0">
              <a:latin typeface="Arial" panose="020B0604020202020204" pitchFamily="34" charset="0"/>
            </a:endParaRPr>
          </a:p>
        </p:txBody>
      </p:sp>
      <p:sp>
        <p:nvSpPr>
          <p:cNvPr id="4915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8F665DFD-4F0D-4CB6-A25F-0E8778A7A830}" type="slidenum">
              <a:rPr lang="en-US" altLang="en-US" sz="1200">
                <a:latin typeface="Arial" panose="020B0604020202020204" pitchFamily="34" charset="0"/>
              </a:rPr>
              <a:pPr/>
              <a:t>17</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42722636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0F3A4693-B696-4278-BD63-8041FD468C9F}" type="slidenum">
              <a:rPr lang="en-US" altLang="en-US" sz="1200">
                <a:latin typeface="Arial" panose="020B0604020202020204" pitchFamily="34" charset="0"/>
              </a:rPr>
              <a:pPr/>
              <a:t>18</a:t>
            </a:fld>
            <a:endParaRPr lang="en-US" altLang="en-US" sz="1200" dirty="0">
              <a:latin typeface="Arial" panose="020B0604020202020204" pitchFamily="34"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b="1" noProof="0" dirty="0">
                <a:latin typeface="Arial" panose="020B0604020202020204" pitchFamily="34" charset="0"/>
              </a:rPr>
              <a:t>Selection:</a:t>
            </a:r>
            <a:r>
              <a:rPr lang="en-CA" altLang="en-US" noProof="0" dirty="0">
                <a:latin typeface="Arial" panose="020B0604020202020204" pitchFamily="34" charset="0"/>
              </a:rPr>
              <a:t> the process of gathering information about job applicants to decide who should be offered the job</a:t>
            </a:r>
          </a:p>
          <a:p>
            <a:r>
              <a:rPr lang="en-CA" altLang="en-US" noProof="0" dirty="0">
                <a:latin typeface="Arial" panose="020B0604020202020204" pitchFamily="34" charset="0"/>
              </a:rPr>
              <a:t> </a:t>
            </a:r>
          </a:p>
          <a:p>
            <a:r>
              <a:rPr lang="en-CA" altLang="en-US" b="1" noProof="0" dirty="0">
                <a:latin typeface="Arial" panose="020B0604020202020204" pitchFamily="34" charset="0"/>
              </a:rPr>
              <a:t>Validation: </a:t>
            </a:r>
            <a:r>
              <a:rPr lang="en-CA" altLang="en-US" noProof="0" dirty="0">
                <a:latin typeface="Arial" panose="020B0604020202020204" pitchFamily="34" charset="0"/>
              </a:rPr>
              <a:t>the process of determining how well a selection test or procedure predicts future job performance. The better or more accurate the prediction of future job performance, the more valid a test is said to be. </a:t>
            </a:r>
          </a:p>
          <a:p>
            <a:endParaRPr lang="en-CA" altLang="en-US" noProof="0" dirty="0">
              <a:latin typeface="Arial" panose="020B0604020202020204" pitchFamily="34" charset="0"/>
            </a:endParaRPr>
          </a:p>
          <a:p>
            <a:r>
              <a:rPr lang="en-CA" noProof="0" dirty="0">
                <a:latin typeface="Arial" panose="020B0604020202020204" pitchFamily="34" charset="0"/>
              </a:rPr>
              <a:t>Although an application form often asks for information already provided by the résumé (such as the applicant’s name, address, and job and educational history), most organizations prefer to collect this information in their own format (i.e., the application form) for entry into a </a:t>
            </a:r>
            <a:r>
              <a:rPr lang="en-CA" b="1" noProof="0" dirty="0">
                <a:latin typeface="Arial" panose="020B0604020202020204" pitchFamily="34" charset="0"/>
              </a:rPr>
              <a:t>human resource information system (HRIS). </a:t>
            </a:r>
            <a:endParaRPr lang="en-CA" altLang="en-US" noProof="0" dirty="0">
              <a:latin typeface="Arial" panose="020B0604020202020204" pitchFamily="34" charset="0"/>
            </a:endParaRPr>
          </a:p>
          <a:p>
            <a:endParaRPr lang="en-CA" altLang="en-US" noProof="0" dirty="0">
              <a:latin typeface="Arial" panose="020B0604020202020204" pitchFamily="34" charset="0"/>
            </a:endParaRPr>
          </a:p>
          <a:p>
            <a:r>
              <a:rPr lang="en-CA" altLang="en-US" noProof="0" dirty="0">
                <a:latin typeface="Arial" panose="020B0604020202020204" pitchFamily="34" charset="0"/>
              </a:rPr>
              <a:t>Employment-related laws apply to application forms just as they do all selection devices. </a:t>
            </a:r>
            <a:r>
              <a:rPr lang="en-CA" altLang="en-US" i="1" noProof="0" dirty="0">
                <a:latin typeface="Arial" panose="020B0604020202020204" pitchFamily="34" charset="0"/>
              </a:rPr>
              <a:t>Application forms </a:t>
            </a:r>
            <a:r>
              <a:rPr lang="en-CA" altLang="en-US" noProof="0" dirty="0">
                <a:latin typeface="Arial" panose="020B0604020202020204" pitchFamily="34" charset="0"/>
              </a:rPr>
              <a:t>may ask applicants about valid, job-related information. However, </a:t>
            </a:r>
            <a:r>
              <a:rPr lang="en-CA" altLang="en-US" i="0" noProof="0" dirty="0">
                <a:latin typeface="Arial" panose="020B0604020202020204" pitchFamily="34" charset="0"/>
              </a:rPr>
              <a:t>application forms </a:t>
            </a:r>
            <a:r>
              <a:rPr lang="en-CA" altLang="en-US" noProof="0" dirty="0">
                <a:latin typeface="Arial" panose="020B0604020202020204" pitchFamily="34" charset="0"/>
              </a:rPr>
              <a:t>commonly ask applicants to report non-job-related information such as marital status, maiden name, age, date of high school graduation. </a:t>
            </a:r>
            <a:r>
              <a:rPr lang="en-CA" noProof="0" dirty="0">
                <a:latin typeface="Arial" panose="020B0604020202020204" pitchFamily="34" charset="0"/>
              </a:rPr>
              <a:t>(See various websites, such as the Alberta Human Rights Commission website, www.albertahumanrights.ab.ca, for information on pre-employment questions.) There is quite a bit of information that companies are not permitted to request in application forms, during job interviews, or in any other part of the selection process. Courts will assume that you consider all of the information you request of applicants, even if you don’t. So be sure to ask only those questions that directly relate to the candidate’s ability and motivation to perform the job.</a:t>
            </a:r>
          </a:p>
          <a:p>
            <a:endParaRPr lang="en-CA" altLang="en-US" noProof="0" dirty="0">
              <a:latin typeface="Arial" panose="020B0604020202020204" pitchFamily="34" charset="0"/>
            </a:endParaRPr>
          </a:p>
          <a:p>
            <a:r>
              <a:rPr lang="en-CA" altLang="en-US" i="1" noProof="0" dirty="0">
                <a:latin typeface="Arial" panose="020B0604020202020204" pitchFamily="34" charset="0"/>
              </a:rPr>
              <a:t>Résumés</a:t>
            </a:r>
            <a:r>
              <a:rPr lang="en-CA" altLang="en-US" noProof="0" dirty="0">
                <a:latin typeface="Arial" panose="020B0604020202020204" pitchFamily="34" charset="0"/>
              </a:rPr>
              <a:t> pose problems for companies but in a different way. Studies </a:t>
            </a:r>
            <a:r>
              <a:rPr lang="en-CA" noProof="0" dirty="0">
                <a:latin typeface="Arial" panose="020B0604020202020204" pitchFamily="34" charset="0"/>
              </a:rPr>
              <a:t>have found that as many as one-third of job applicants intentionally falsify some information on their résumés and that 80 percent of the information on résumés may be misleading.</a:t>
            </a:r>
            <a:r>
              <a:rPr lang="en-CA" baseline="0" noProof="0" dirty="0">
                <a:latin typeface="Arial" panose="020B0604020202020204" pitchFamily="34" charset="0"/>
              </a:rPr>
              <a:t> </a:t>
            </a:r>
            <a:r>
              <a:rPr lang="en-CA" noProof="0" dirty="0">
                <a:latin typeface="Arial" panose="020B0604020202020204" pitchFamily="34" charset="0"/>
              </a:rPr>
              <a:t>Therefore, managers should verify the information collected via résumés and application forms by comparing it with additional information collected during interviews and other stages of the selection process, such as references and background checks. </a:t>
            </a:r>
          </a:p>
          <a:p>
            <a:endParaRPr lang="en-CA" altLang="en-US" dirty="0">
              <a:latin typeface="Arial" panose="020B0604020202020204" pitchFamily="34" charset="0"/>
            </a:endParaRPr>
          </a:p>
          <a:p>
            <a:endParaRPr lang="en-CA" altLang="en-US" dirty="0">
              <a:latin typeface="Arial" panose="020B0604020202020204" pitchFamily="34" charset="0"/>
            </a:endParaRPr>
          </a:p>
          <a:p>
            <a:endParaRPr lang="en-CA" altLang="en-US" dirty="0">
              <a:latin typeface="Arial" panose="020B0604020202020204" pitchFamily="34" charset="0"/>
            </a:endParaRPr>
          </a:p>
        </p:txBody>
      </p:sp>
    </p:spTree>
    <p:extLst>
      <p:ext uri="{BB962C8B-B14F-4D97-AF65-F5344CB8AC3E}">
        <p14:creationId xmlns:p14="http://schemas.microsoft.com/office/powerpoint/2010/main" val="25519580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5132D779-F200-4132-A937-96157AE4DBEB}" type="slidenum">
              <a:rPr lang="en-US" altLang="en-US" sz="1200">
                <a:latin typeface="Arial" panose="020B0604020202020204" pitchFamily="34" charset="0"/>
              </a:rPr>
              <a:pPr/>
              <a:t>19</a:t>
            </a:fld>
            <a:endParaRPr lang="en-US" altLang="en-US" sz="1200" dirty="0">
              <a:latin typeface="Arial" panose="020B0604020202020204" pitchFamily="34" charset="0"/>
            </a:endParaRPr>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xfrm>
            <a:off x="701040" y="4415790"/>
            <a:ext cx="5608320" cy="449326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dirty="0">
                <a:latin typeface="Arial"/>
                <a:ea typeface="MS PGothic"/>
                <a:cs typeface="Arial"/>
              </a:rPr>
              <a:t>According to the Society for Human Resource Management, 96 percent of companies conduct background checks and 80 percent conduct criminal record checks.</a:t>
            </a:r>
            <a:endParaRPr lang="en-US" dirty="0">
              <a:latin typeface="Arial"/>
              <a:ea typeface="MS PGothic"/>
              <a:cs typeface="Arial"/>
            </a:endParaRPr>
          </a:p>
          <a:p>
            <a:r>
              <a:rPr lang="en-CA" b="1" noProof="0" dirty="0">
                <a:latin typeface="Arial"/>
                <a:ea typeface="MS PGothic"/>
                <a:cs typeface="Arial"/>
              </a:rPr>
              <a:t>Employment references: </a:t>
            </a:r>
            <a:r>
              <a:rPr lang="en-CA" noProof="0" dirty="0">
                <a:latin typeface="Arial"/>
                <a:ea typeface="MS PGothic"/>
                <a:cs typeface="Arial"/>
              </a:rPr>
              <a:t>sources such as previous employers or coworkers who can provide job-related information about job candidates</a:t>
            </a:r>
            <a:endParaRPr lang="en-CA" dirty="0">
              <a:latin typeface="Arial"/>
              <a:ea typeface="MS PGothic"/>
              <a:cs typeface="Arial"/>
            </a:endParaRPr>
          </a:p>
          <a:p>
            <a:r>
              <a:rPr lang="en-CA" b="1" noProof="0" dirty="0">
                <a:latin typeface="Arial" panose="020B0604020202020204" pitchFamily="34" charset="0"/>
              </a:rPr>
              <a:t>Background checks: </a:t>
            </a:r>
            <a:r>
              <a:rPr lang="en-CA" noProof="0" dirty="0">
                <a:latin typeface="Arial" panose="020B0604020202020204" pitchFamily="34" charset="0"/>
              </a:rPr>
              <a:t>procedures used to verify the truthfulness and accuracy of information that applicants provide about themselves and to uncover negative, job-related background information not provided by applicants.</a:t>
            </a:r>
          </a:p>
          <a:p>
            <a:r>
              <a:rPr lang="en-CA" noProof="0" dirty="0">
                <a:latin typeface="Arial" panose="020B0604020202020204" pitchFamily="34" charset="0"/>
              </a:rPr>
              <a:t>Background checks are conducted by contacting “educational institutions, prior employers, court records, police and governmental agencies, and other informational sources either by telephone, mail, remote computer access, or through in-person investigations.”</a:t>
            </a:r>
          </a:p>
          <a:p>
            <a:r>
              <a:rPr lang="en-CA" altLang="en-US" noProof="0" dirty="0">
                <a:latin typeface="Arial" panose="020B0604020202020204" pitchFamily="34" charset="0"/>
              </a:rPr>
              <a:t>Previous employers are increasingly reluctant to provide references/ background check information for fear of being sued by previous employees for defamation. If former employers provide unsubstantiated information to potential employers that damages the applicant’s chances of being hired, applicants can and do sue for defamation. Many employers provide only dates of employment, positions held, and date of separation. </a:t>
            </a:r>
          </a:p>
          <a:p>
            <a:r>
              <a:rPr lang="en-CA" altLang="en-US" sz="900" dirty="0">
                <a:latin typeface="Arial" panose="020B0604020202020204" pitchFamily="34" charset="0"/>
              </a:rPr>
              <a:t>(Source: Statistics in the slide provided by the Society for Human Resource Management.)</a:t>
            </a:r>
          </a:p>
          <a:p>
            <a:endParaRPr lang="en-CA" altLang="en-US" noProof="0" dirty="0">
              <a:latin typeface="Arial" panose="020B0604020202020204" pitchFamily="34" charset="0"/>
            </a:endParaRPr>
          </a:p>
          <a:p>
            <a:endParaRPr lang="en-CA" altLang="en-US" noProof="0" dirty="0">
              <a:latin typeface="Arial" panose="020B0604020202020204" pitchFamily="34" charset="0"/>
            </a:endParaRPr>
          </a:p>
        </p:txBody>
      </p:sp>
    </p:spTree>
    <p:extLst>
      <p:ext uri="{BB962C8B-B14F-4D97-AF65-F5344CB8AC3E}">
        <p14:creationId xmlns:p14="http://schemas.microsoft.com/office/powerpoint/2010/main" val="229743594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xfrm>
            <a:off x="0" y="4338320"/>
            <a:ext cx="6776720" cy="495808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b="1" noProof="0" dirty="0">
                <a:latin typeface="Arial" panose="020B0604020202020204" pitchFamily="34" charset="0"/>
              </a:rPr>
              <a:t>Selection tests </a:t>
            </a:r>
            <a:r>
              <a:rPr lang="en-CA" altLang="en-US" noProof="0" dirty="0">
                <a:latin typeface="Arial" panose="020B0604020202020204" pitchFamily="34" charset="0"/>
              </a:rPr>
              <a:t>give organizational decision makers a chance to know who will, and won’t, likely do well </a:t>
            </a:r>
            <a:r>
              <a:rPr lang="en-CA" altLang="ja-JP" noProof="0" dirty="0">
                <a:latin typeface="Arial" panose="020B0604020202020204" pitchFamily="34" charset="0"/>
              </a:rPr>
              <a:t>in a job.</a:t>
            </a:r>
            <a:endParaRPr lang="en-CA" altLang="en-US" b="1" noProof="0" dirty="0">
              <a:latin typeface="Arial" panose="020B0604020202020204" pitchFamily="34" charset="0"/>
            </a:endParaRPr>
          </a:p>
          <a:p>
            <a:r>
              <a:rPr lang="en-CA" altLang="en-US" b="1" noProof="0" dirty="0">
                <a:latin typeface="Arial" panose="020B0604020202020204" pitchFamily="34" charset="0"/>
              </a:rPr>
              <a:t>Specific ability tests</a:t>
            </a:r>
            <a:r>
              <a:rPr lang="en-CA" altLang="en-US" noProof="0" dirty="0">
                <a:latin typeface="Arial" panose="020B0604020202020204" pitchFamily="34" charset="0"/>
              </a:rPr>
              <a:t> measure the extent to which an applicant possesses a particular kind of ability needed to do a job well. Specific ability tests are also called </a:t>
            </a:r>
            <a:r>
              <a:rPr lang="en-CA" altLang="en-US" b="1" noProof="0" dirty="0">
                <a:latin typeface="Arial" panose="020B0604020202020204" pitchFamily="34" charset="0"/>
              </a:rPr>
              <a:t>aptitude tests</a:t>
            </a:r>
            <a:r>
              <a:rPr lang="en-CA" altLang="en-US" noProof="0" dirty="0">
                <a:latin typeface="Arial" panose="020B0604020202020204" pitchFamily="34" charset="0"/>
              </a:rPr>
              <a:t> because they measure aptitude for doing a particular task well. </a:t>
            </a:r>
            <a:endParaRPr lang="en-CA" altLang="en-US" b="1" noProof="0" dirty="0">
              <a:latin typeface="Arial" panose="020B0604020202020204" pitchFamily="34" charset="0"/>
            </a:endParaRPr>
          </a:p>
          <a:p>
            <a:r>
              <a:rPr lang="en-CA" altLang="en-US" b="1" noProof="0" dirty="0">
                <a:latin typeface="Arial" panose="020B0604020202020204" pitchFamily="34" charset="0"/>
              </a:rPr>
              <a:t>Cognitive ability tests</a:t>
            </a:r>
            <a:r>
              <a:rPr lang="en-CA" altLang="en-US" noProof="0" dirty="0">
                <a:latin typeface="Arial" panose="020B0604020202020204" pitchFamily="34" charset="0"/>
              </a:rPr>
              <a:t> measure the extent to which applicants have abilities in perceptual speed, verbal comprehension, numerical aptitude, general reasoning, and spatial aptitude. These tests indicate how quickly and how well people understand words, numbers, logic, and spatial dimensions. </a:t>
            </a:r>
            <a:r>
              <a:rPr lang="en-CA" altLang="en-US" i="1" noProof="0" dirty="0">
                <a:latin typeface="Arial" panose="020B0604020202020204" pitchFamily="34" charset="0"/>
              </a:rPr>
              <a:t>Specific ability tests predict job performance only in particular types of jobs; cognitive ability tests accurately predict job performance in almost all kinds of jobs. </a:t>
            </a:r>
            <a:endParaRPr lang="en-CA" altLang="en-US" b="1" i="1" noProof="0" dirty="0">
              <a:latin typeface="Arial" panose="020B0604020202020204" pitchFamily="34" charset="0"/>
            </a:endParaRPr>
          </a:p>
          <a:p>
            <a:r>
              <a:rPr lang="en-CA" altLang="en-US" b="1" noProof="0" dirty="0">
                <a:latin typeface="Arial" panose="020B0604020202020204" pitchFamily="34" charset="0"/>
              </a:rPr>
              <a:t>Biographical data</a:t>
            </a:r>
            <a:r>
              <a:rPr lang="en-CA" altLang="en-US" noProof="0" dirty="0">
                <a:latin typeface="Arial" panose="020B0604020202020204" pitchFamily="34" charset="0"/>
              </a:rPr>
              <a:t>/</a:t>
            </a:r>
            <a:r>
              <a:rPr lang="en-CA" altLang="en-US" b="1" noProof="0" dirty="0">
                <a:latin typeface="Arial" panose="020B0604020202020204" pitchFamily="34" charset="0"/>
              </a:rPr>
              <a:t>biodata</a:t>
            </a:r>
            <a:r>
              <a:rPr lang="en-CA" altLang="en-US" noProof="0" dirty="0">
                <a:latin typeface="Arial" panose="020B0604020202020204" pitchFamily="34" charset="0"/>
              </a:rPr>
              <a:t> are extensive surveys that ask applicants questions about their personal background and life experiences. The basic idea behind biodata is that past behaviour (personal background and life experience) is the best predictor of future behaviour. </a:t>
            </a:r>
          </a:p>
          <a:p>
            <a:r>
              <a:rPr lang="en-CA" altLang="en-US" b="1" noProof="0" dirty="0">
                <a:latin typeface="Arial" panose="020B0604020202020204" pitchFamily="34" charset="0"/>
              </a:rPr>
              <a:t>Personality tests</a:t>
            </a:r>
            <a:r>
              <a:rPr lang="en-CA" altLang="en-US" noProof="0" dirty="0">
                <a:latin typeface="Arial" panose="020B0604020202020204" pitchFamily="34" charset="0"/>
              </a:rPr>
              <a:t> measure the extent to which applicants possess different job-related personality dimensions. </a:t>
            </a:r>
            <a:endParaRPr lang="en-CA" altLang="en-US" b="1" noProof="0" dirty="0">
              <a:latin typeface="Arial" panose="020B0604020202020204" pitchFamily="34" charset="0"/>
            </a:endParaRPr>
          </a:p>
          <a:p>
            <a:r>
              <a:rPr lang="en-CA" altLang="en-US" b="1" noProof="0" dirty="0">
                <a:latin typeface="Arial" panose="020B0604020202020204" pitchFamily="34" charset="0"/>
              </a:rPr>
              <a:t>Work sample tests</a:t>
            </a:r>
            <a:r>
              <a:rPr lang="en-CA" altLang="en-US" noProof="0" dirty="0">
                <a:latin typeface="Arial" panose="020B0604020202020204" pitchFamily="34" charset="0"/>
              </a:rPr>
              <a:t>, a.k.a. </a:t>
            </a:r>
            <a:r>
              <a:rPr lang="en-CA" altLang="en-US" i="1" noProof="0" dirty="0">
                <a:latin typeface="Arial" panose="020B0604020202020204" pitchFamily="34" charset="0"/>
              </a:rPr>
              <a:t>performance tests</a:t>
            </a:r>
            <a:r>
              <a:rPr lang="en-CA" altLang="en-US" noProof="0" dirty="0">
                <a:latin typeface="Arial" panose="020B0604020202020204" pitchFamily="34" charset="0"/>
              </a:rPr>
              <a:t>, require applicants to perform tasks that are done on the job. Unlike specific ability, cognitive ability, biographical data, and personality tests, work sample tests directly measure a job applicant’s capability to do the job. </a:t>
            </a:r>
            <a:endParaRPr lang="en-CA" altLang="en-US" b="1" noProof="0" dirty="0">
              <a:latin typeface="Arial" panose="020B0604020202020204" pitchFamily="34" charset="0"/>
            </a:endParaRPr>
          </a:p>
          <a:p>
            <a:r>
              <a:rPr lang="en-CA" altLang="en-US" b="1" noProof="0" dirty="0">
                <a:latin typeface="Arial" panose="020B0604020202020204" pitchFamily="34" charset="0"/>
              </a:rPr>
              <a:t>Assessment centres</a:t>
            </a:r>
            <a:r>
              <a:rPr lang="en-CA" altLang="en-US" noProof="0" dirty="0">
                <a:latin typeface="Arial" panose="020B0604020202020204" pitchFamily="34" charset="0"/>
              </a:rPr>
              <a:t> use a series of job-specific simulations that are graded by multiple trained observers to determine the extent to which applicants can perform managerial work. </a:t>
            </a:r>
            <a:r>
              <a:rPr lang="en-CA" dirty="0"/>
              <a:t>Some of the more common assessment centre exercises are </a:t>
            </a:r>
            <a:r>
              <a:rPr lang="en-CA" i="1" dirty="0"/>
              <a:t>in-basket exercises, role plays, small-group presentations, and leaderless group discussions. </a:t>
            </a:r>
            <a:r>
              <a:rPr lang="en-CA" dirty="0"/>
              <a:t>An </a:t>
            </a:r>
            <a:r>
              <a:rPr lang="en-CA" b="1" dirty="0"/>
              <a:t>in-basket exercise </a:t>
            </a:r>
            <a:r>
              <a:rPr lang="en-CA" dirty="0"/>
              <a:t>is usually a computer-simulated test in which the applicant is given a manager’s in-basket containing emails, memos, phone messages, VoIP messages, organizational policies, and other communications normally received by and available to managers. Applicants explain how they would deal with each item. In a</a:t>
            </a:r>
            <a:r>
              <a:rPr lang="en-CA" b="1" dirty="0"/>
              <a:t> leaderless group discussion, </a:t>
            </a:r>
            <a:r>
              <a:rPr lang="en-CA" dirty="0"/>
              <a:t>a group of six applicants is given approximately two hours to solve a problem, but no one is put in charge (hence “leaderless”). Trained observers watch and score each participant on the extent to which he or she facilitates discussion, listens, leads, persuades, and works well with others.</a:t>
            </a:r>
          </a:p>
        </p:txBody>
      </p:sp>
      <p:sp>
        <p:nvSpPr>
          <p:cNvPr id="5734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FFA14AA9-6701-4267-93BA-4DB3EECF77D2}" type="slidenum">
              <a:rPr lang="en-US" altLang="en-US" sz="1200">
                <a:latin typeface="Arial" panose="020B0604020202020204" pitchFamily="34" charset="0"/>
              </a:rPr>
              <a:pPr/>
              <a:t>20</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63358091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F53FFD3E-27B2-4544-9843-9C6FF890F32D}" type="slidenum">
              <a:rPr lang="en-US" altLang="en-US" sz="1200">
                <a:latin typeface="Arial" panose="020B0604020202020204" pitchFamily="34" charset="0"/>
              </a:rPr>
              <a:pPr/>
              <a:t>21</a:t>
            </a:fld>
            <a:endParaRPr lang="en-US" altLang="en-US" sz="1200" dirty="0">
              <a:latin typeface="Arial" panose="020B0604020202020204" pitchFamily="34" charset="0"/>
            </a:endParaRPr>
          </a:p>
        </p:txBody>
      </p:sp>
      <p:sp>
        <p:nvSpPr>
          <p:cNvPr id="59395" name="Rectangle 2"/>
          <p:cNvSpPr>
            <a:spLocks noGrp="1" noRot="1" noChangeAspect="1" noChangeArrowheads="1" noTextEdit="1"/>
          </p:cNvSpPr>
          <p:nvPr>
            <p:ph type="sldImg"/>
          </p:nvPr>
        </p:nvSpPr>
        <p:spPr>
          <a:ln/>
        </p:spPr>
      </p:sp>
      <p:sp>
        <p:nvSpPr>
          <p:cNvPr id="59396" name="Rectangle 3"/>
          <p:cNvSpPr>
            <a:spLocks noGrp="1" noChangeArrowheads="1"/>
          </p:cNvSpPr>
          <p:nvPr>
            <p:ph type="body" idx="1"/>
          </p:nvPr>
        </p:nvSpPr>
        <p:spPr>
          <a:xfrm>
            <a:off x="701040" y="4415790"/>
            <a:ext cx="5608320" cy="441579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b="1" dirty="0"/>
              <a:t>Interviews:</a:t>
            </a:r>
            <a:r>
              <a:rPr lang="en-CA" dirty="0"/>
              <a:t> a selection tool in which company representatives ask job applicants job-related questions to determine whether they are qualified for the job. </a:t>
            </a:r>
            <a:endParaRPr lang="en-CA" altLang="en-US" b="1" noProof="0" dirty="0">
              <a:latin typeface="Arial" panose="020B0604020202020204" pitchFamily="34" charset="0"/>
            </a:endParaRPr>
          </a:p>
          <a:p>
            <a:r>
              <a:rPr lang="en-CA" altLang="en-US" b="1" noProof="0" dirty="0">
                <a:latin typeface="Arial" panose="020B0604020202020204" pitchFamily="34" charset="0"/>
              </a:rPr>
              <a:t>Unstructured interviews: </a:t>
            </a:r>
            <a:r>
              <a:rPr lang="en-CA" altLang="en-US" noProof="0" dirty="0">
                <a:latin typeface="Arial" panose="020B0604020202020204" pitchFamily="34" charset="0"/>
              </a:rPr>
              <a:t>interviewers are free to ask applicants anything they want. Unstructured interviews work half as well as structured interviews in accurately predicting which job applicants should be hired. </a:t>
            </a:r>
            <a:endParaRPr lang="en-CA" altLang="en-US" b="1" noProof="0" dirty="0">
              <a:latin typeface="Arial" panose="020B0604020202020204" pitchFamily="34" charset="0"/>
            </a:endParaRPr>
          </a:p>
          <a:p>
            <a:r>
              <a:rPr lang="en-CA" altLang="en-US" b="1" noProof="0" dirty="0">
                <a:latin typeface="Arial" panose="020B0604020202020204" pitchFamily="34" charset="0"/>
              </a:rPr>
              <a:t>Structured interviews: </a:t>
            </a:r>
            <a:r>
              <a:rPr lang="en-CA" altLang="en-US" noProof="0" dirty="0">
                <a:latin typeface="Arial" panose="020B0604020202020204" pitchFamily="34" charset="0"/>
              </a:rPr>
              <a:t>standardized interview questions prepared ahead of time, so applicants are asked the same job-related questions. </a:t>
            </a:r>
          </a:p>
          <a:p>
            <a:pPr defTabSz="931774">
              <a:defRPr/>
            </a:pPr>
            <a:r>
              <a:rPr lang="en-CA" altLang="en-US" b="1" noProof="0" dirty="0">
                <a:latin typeface="Arial" panose="020B0604020202020204" pitchFamily="34" charset="0"/>
              </a:rPr>
              <a:t>Semi-structured interviews: </a:t>
            </a:r>
            <a:r>
              <a:rPr lang="en-CA" altLang="en-US" noProof="0" dirty="0">
                <a:latin typeface="Arial" panose="020B0604020202020204" pitchFamily="34" charset="0"/>
              </a:rPr>
              <a:t>lie between structured and unstructured interviews. A major part of a semi‑structured interview (perhaps as much as 80 percent) is based on structured questions,</a:t>
            </a:r>
            <a:r>
              <a:rPr lang="en-CA" altLang="en-US" baseline="0" noProof="0" dirty="0">
                <a:latin typeface="Arial" panose="020B0604020202020204" pitchFamily="34" charset="0"/>
              </a:rPr>
              <a:t> </a:t>
            </a:r>
            <a:r>
              <a:rPr lang="en-CA" dirty="0"/>
              <a:t>but some time is set aside for unstructured interviewing to allow the interviewer to probe into ambiguous or missing information uncovered during the structured portion of the interview.</a:t>
            </a:r>
          </a:p>
          <a:p>
            <a:pPr defTabSz="931774">
              <a:defRPr/>
            </a:pPr>
            <a:endParaRPr lang="en-CA" dirty="0"/>
          </a:p>
          <a:p>
            <a:r>
              <a:rPr lang="en-CA" altLang="en-US" noProof="0" dirty="0">
                <a:latin typeface="Arial" panose="020B0604020202020204" pitchFamily="34" charset="0"/>
              </a:rPr>
              <a:t>How well do interviews predict future job performance? Contrary to what you’ve probably heard, evidence shows that even unstructured interviews do a fairly good job. When conducted properly, structured interviews can lead to more accurate hiring decisions than can unstructured interviews. The validity of structured interviews can rival that of cognitive ability tests. Since interviews are especially good at assessing applicants’ interpersonal skills, they work well together with cognitive ability tests. </a:t>
            </a:r>
          </a:p>
          <a:p>
            <a:endParaRPr lang="en-CA" altLang="en-US" noProof="0" dirty="0">
              <a:latin typeface="Arial" panose="020B0604020202020204" pitchFamily="34" charset="0"/>
            </a:endParaRPr>
          </a:p>
        </p:txBody>
      </p:sp>
    </p:spTree>
    <p:extLst>
      <p:ext uri="{BB962C8B-B14F-4D97-AF65-F5344CB8AC3E}">
        <p14:creationId xmlns:p14="http://schemas.microsoft.com/office/powerpoint/2010/main" val="17991759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79C00998-F061-47BD-B546-233E9F30E6D3}" type="slidenum">
              <a:rPr lang="en-US" altLang="en-US" sz="1200">
                <a:latin typeface="Arial" panose="020B0604020202020204" pitchFamily="34" charset="0"/>
              </a:rPr>
              <a:pPr/>
              <a:t>4</a:t>
            </a:fld>
            <a:endParaRPr lang="en-US" altLang="en-US" sz="1200" dirty="0">
              <a:latin typeface="Arial" panose="020B0604020202020204" pitchFamily="34"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dirty="0">
                <a:latin typeface="Arial" panose="020B0604020202020204" pitchFamily="34" charset="0"/>
              </a:rPr>
              <a:t>Canada’s employment laws rest primarily with the provinces and territories. The federal government has laws that quite often mirror those of the provinces, but human rights, employment standards, labour relations, health and safety, employment equity, and other employment-related legislation belongs to the ten provinces and three territories. Canada’s legal system is based on both British and French colonial law. The Constitution Act of 1867 (formerly known as the British North America Act) laid the foundation for our systems today. Part I of the Canadian Labour Code sets out industrial relations (bargaining rights, strikes, union certifications); Part II sets out occupational health and safety guidelines; Part III sets out standards for hours, wages, vacations, and holidays.</a:t>
            </a:r>
          </a:p>
          <a:p>
            <a:endParaRPr lang="en-CA" altLang="en-US" dirty="0">
              <a:latin typeface="Arial" panose="020B0604020202020204" pitchFamily="34" charset="0"/>
              <a:cs typeface="Arial"/>
            </a:endParaRPr>
          </a:p>
          <a:p>
            <a:r>
              <a:rPr lang="en-CA" dirty="0">
                <a:latin typeface="Arial"/>
                <a:ea typeface="MS PGothic"/>
                <a:cs typeface="Arial"/>
              </a:rPr>
              <a:t>Pay equity (equal pay for work of equal value) is another area addressed by employment standards acts. An employer cannot pay women differently if they are performing the same work as men, and work of equal value must be equally paid as well. </a:t>
            </a:r>
            <a:endParaRPr lang="en-CA" dirty="0">
              <a:cs typeface="Arial"/>
            </a:endParaRPr>
          </a:p>
        </p:txBody>
      </p:sp>
    </p:spTree>
    <p:extLst>
      <p:ext uri="{BB962C8B-B14F-4D97-AF65-F5344CB8AC3E}">
        <p14:creationId xmlns:p14="http://schemas.microsoft.com/office/powerpoint/2010/main" val="39517790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D78026F-CAAC-4F61-A414-15BF7F47BEC1}" type="slidenum">
              <a:rPr lang="en-US" altLang="en-US" sz="1200">
                <a:latin typeface="Arial" panose="020B0604020202020204" pitchFamily="34" charset="0"/>
              </a:rPr>
              <a:pPr/>
              <a:t>22</a:t>
            </a:fld>
            <a:endParaRPr lang="en-US" altLang="en-US" sz="1200" dirty="0">
              <a:latin typeface="Arial" panose="020B0604020202020204" pitchFamily="34" charset="0"/>
            </a:endParaRPr>
          </a:p>
        </p:txBody>
      </p:sp>
      <p:sp>
        <p:nvSpPr>
          <p:cNvPr id="61443" name="Rectangle 2"/>
          <p:cNvSpPr>
            <a:spLocks noGrp="1" noRot="1" noChangeAspect="1" noChangeArrowheads="1" noTextEdit="1"/>
          </p:cNvSpPr>
          <p:nvPr>
            <p:ph type="sldImg"/>
          </p:nvPr>
        </p:nvSpPr>
        <p:spPr>
          <a:ln/>
        </p:spPr>
      </p:sp>
      <p:sp>
        <p:nvSpPr>
          <p:cNvPr id="61444"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b="1" noProof="0" dirty="0">
                <a:latin typeface="Arial" panose="020B0604020202020204" pitchFamily="34" charset="0"/>
              </a:rPr>
              <a:t>Situational questions </a:t>
            </a:r>
            <a:r>
              <a:rPr lang="en-CA" altLang="en-US" noProof="0" dirty="0">
                <a:latin typeface="Arial" panose="020B0604020202020204" pitchFamily="34" charset="0"/>
              </a:rPr>
              <a:t>ask applicants how they would respond in a hypothetical situation (e.g., “What would you do if . . . ”). This type of question is more appropriate when hiring new graduates, who are unlikely to have encountered real-work situations because of their limited experience.</a:t>
            </a:r>
            <a:endParaRPr lang="en-CA" altLang="en-US" b="1" noProof="0" dirty="0">
              <a:latin typeface="Arial" panose="020B0604020202020204" pitchFamily="34" charset="0"/>
            </a:endParaRPr>
          </a:p>
          <a:p>
            <a:r>
              <a:rPr lang="en-CA" altLang="en-US" b="1" noProof="0" dirty="0">
                <a:latin typeface="Arial" panose="020B0604020202020204" pitchFamily="34" charset="0"/>
              </a:rPr>
              <a:t>Behavioural questions </a:t>
            </a:r>
            <a:r>
              <a:rPr lang="en-CA" altLang="en-US" noProof="0" dirty="0">
                <a:latin typeface="Arial" panose="020B0604020202020204" pitchFamily="34" charset="0"/>
              </a:rPr>
              <a:t>ask applicants what they did in previous jobs that was similar to what is required for the job for which they are applying (e.g., “In your previous jobs, tell me about . . . ”). This type of question is more appropriate when hiring experienced individuals.  </a:t>
            </a:r>
          </a:p>
          <a:p>
            <a:r>
              <a:rPr lang="en-CA" altLang="en-US" b="1" noProof="0" dirty="0">
                <a:latin typeface="Arial" panose="020B0604020202020204" pitchFamily="34" charset="0"/>
              </a:rPr>
              <a:t>Background</a:t>
            </a:r>
            <a:r>
              <a:rPr lang="en-CA" altLang="en-US" noProof="0" dirty="0">
                <a:latin typeface="Arial" panose="020B0604020202020204" pitchFamily="34" charset="0"/>
              </a:rPr>
              <a:t> </a:t>
            </a:r>
            <a:r>
              <a:rPr lang="en-CA" altLang="en-US" b="1" noProof="0" dirty="0">
                <a:latin typeface="Arial" panose="020B0604020202020204" pitchFamily="34" charset="0"/>
              </a:rPr>
              <a:t>questions</a:t>
            </a:r>
            <a:r>
              <a:rPr lang="en-CA" altLang="en-US" noProof="0" dirty="0">
                <a:latin typeface="Arial" panose="020B0604020202020204" pitchFamily="34" charset="0"/>
              </a:rPr>
              <a:t> ask applicants about work experience, education, and other qualifications (e.g., “Tell me about the training you received at . . . ”). </a:t>
            </a:r>
          </a:p>
          <a:p>
            <a:r>
              <a:rPr lang="en-CA" altLang="en-US" b="1" noProof="0" dirty="0">
                <a:latin typeface="Arial" panose="020B0604020202020204" pitchFamily="34" charset="0"/>
              </a:rPr>
              <a:t>Job knowledge</a:t>
            </a:r>
            <a:r>
              <a:rPr lang="en-CA" altLang="en-US" noProof="0" dirty="0">
                <a:latin typeface="Arial" panose="020B0604020202020204" pitchFamily="34" charset="0"/>
              </a:rPr>
              <a:t> </a:t>
            </a:r>
            <a:r>
              <a:rPr lang="en-CA" altLang="en-US" b="1" noProof="0" dirty="0">
                <a:latin typeface="Arial" panose="020B0604020202020204" pitchFamily="34" charset="0"/>
              </a:rPr>
              <a:t>questions</a:t>
            </a:r>
            <a:r>
              <a:rPr lang="en-CA" altLang="en-US" noProof="0" dirty="0">
                <a:latin typeface="Arial" panose="020B0604020202020204" pitchFamily="34" charset="0"/>
              </a:rPr>
              <a:t> ask applicants to demonstrate job knowledge (e.g., nurses, “Give me an example of a time when one of your patients had a severe reaction to medication. How did you handle it?”) </a:t>
            </a:r>
          </a:p>
          <a:p>
            <a:endParaRPr lang="en-CA" altLang="en-US" noProof="0" dirty="0">
              <a:latin typeface="Arial" panose="020B0604020202020204" pitchFamily="34" charset="0"/>
            </a:endParaRPr>
          </a:p>
        </p:txBody>
      </p:sp>
    </p:spTree>
    <p:extLst>
      <p:ext uri="{BB962C8B-B14F-4D97-AF65-F5344CB8AC3E}">
        <p14:creationId xmlns:p14="http://schemas.microsoft.com/office/powerpoint/2010/main" val="40414467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Arial" panose="020B0604020202020204" pitchFamily="34" charset="0"/>
              </a:rPr>
              <a:t>Workers often have strong doubts about the accuracy of their performance appraisals—and they may be right. It’s widely known that assessors are prone to errors when rating worker performance. </a:t>
            </a:r>
            <a:r>
              <a:rPr lang="en-CA" altLang="en-US" dirty="0">
                <a:latin typeface="Arial" panose="020B0604020202020204" pitchFamily="34" charset="0"/>
              </a:rPr>
              <a:t>Three of the most common rater errors are central tendency, halo, </a:t>
            </a:r>
            <a:r>
              <a:rPr lang="en-US" altLang="en-US" dirty="0">
                <a:latin typeface="Arial" panose="020B0604020202020204" pitchFamily="34" charset="0"/>
              </a:rPr>
              <a:t>and</a:t>
            </a:r>
            <a:r>
              <a:rPr lang="en-CA" altLang="en-US" dirty="0">
                <a:latin typeface="Arial" panose="020B0604020202020204" pitchFamily="34" charset="0"/>
              </a:rPr>
              <a:t> leniency. </a:t>
            </a:r>
          </a:p>
          <a:p>
            <a:r>
              <a:rPr lang="en-CA" altLang="en-US" b="1" dirty="0">
                <a:latin typeface="Arial" panose="020B0604020202020204" pitchFamily="34" charset="0"/>
              </a:rPr>
              <a:t>Central tendency error</a:t>
            </a:r>
            <a:r>
              <a:rPr lang="en-CA" altLang="en-US" dirty="0">
                <a:latin typeface="Arial" panose="020B0604020202020204" pitchFamily="34" charset="0"/>
              </a:rPr>
              <a:t> occurs when assessors rate all workers as average or in the middle of the scale. </a:t>
            </a:r>
          </a:p>
          <a:p>
            <a:r>
              <a:rPr lang="en-CA" altLang="en-US" b="1" dirty="0">
                <a:latin typeface="Arial" panose="020B0604020202020204" pitchFamily="34" charset="0"/>
              </a:rPr>
              <a:t>Halo error </a:t>
            </a:r>
            <a:r>
              <a:rPr lang="en-CA" altLang="en-US" dirty="0">
                <a:latin typeface="Arial" panose="020B0604020202020204" pitchFamily="34" charset="0"/>
              </a:rPr>
              <a:t>occurs when assessors rate all workers as performing at the same level (good, bad, average) in all parts of their jobs. </a:t>
            </a:r>
          </a:p>
          <a:p>
            <a:r>
              <a:rPr lang="en-CA" altLang="en-US" b="1" dirty="0">
                <a:latin typeface="Arial" panose="020B0604020202020204" pitchFamily="34" charset="0"/>
              </a:rPr>
              <a:t>Leniency error </a:t>
            </a:r>
            <a:r>
              <a:rPr lang="en-CA" altLang="en-US" dirty="0">
                <a:latin typeface="Arial" panose="020B0604020202020204" pitchFamily="34" charset="0"/>
              </a:rPr>
              <a:t>occurs</a:t>
            </a:r>
            <a:r>
              <a:rPr lang="en-CA" altLang="en-US" b="1" dirty="0">
                <a:latin typeface="Arial" panose="020B0604020202020204" pitchFamily="34" charset="0"/>
              </a:rPr>
              <a:t> </a:t>
            </a:r>
            <a:r>
              <a:rPr lang="en-CA" altLang="en-US" dirty="0">
                <a:latin typeface="Arial" panose="020B0604020202020204" pitchFamily="34" charset="0"/>
              </a:rPr>
              <a:t>when assessors rate all workers as performing particularly well. </a:t>
            </a:r>
          </a:p>
          <a:p>
            <a:r>
              <a:rPr lang="en-CA" altLang="en-US" dirty="0">
                <a:latin typeface="Arial" panose="020B0604020202020204" pitchFamily="34" charset="0"/>
              </a:rPr>
              <a:t>One of the reasons why managers make errors is that they often don't spend enough time gathering and reviewing performance data. </a:t>
            </a:r>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32ABB125-F035-48B3-B40B-5931137FD94D}" type="slidenum">
              <a:rPr lang="en-US" altLang="en-US" sz="1200">
                <a:latin typeface="Arial" panose="020B0604020202020204" pitchFamily="34" charset="0"/>
              </a:rPr>
              <a:pPr/>
              <a:t>24</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22203798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xfrm>
            <a:off x="701040" y="4493260"/>
            <a:ext cx="5608320" cy="418338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90000"/>
              </a:lnSpc>
            </a:pPr>
            <a:r>
              <a:rPr lang="en-CA" altLang="en-US" dirty="0">
                <a:latin typeface="Arial" panose="020B0604020202020204" pitchFamily="34" charset="0"/>
              </a:rPr>
              <a:t>After gathering accurate performance data, the next step is to share performance feedback with employees. Even when performance appraisal ratings are accurate, the appraisal process often breaks down at the feedback stage. Employees become defensive </a:t>
            </a:r>
            <a:r>
              <a:rPr lang="en-US" altLang="en-US" dirty="0">
                <a:latin typeface="Arial" panose="020B0604020202020204" pitchFamily="34" charset="0"/>
              </a:rPr>
              <a:t>and</a:t>
            </a:r>
            <a:r>
              <a:rPr lang="en-CA" altLang="en-US" dirty="0">
                <a:latin typeface="Arial" panose="020B0604020202020204" pitchFamily="34" charset="0"/>
              </a:rPr>
              <a:t> dislike hearing any negative assessments of their work, no matter how small. Managers become defensive </a:t>
            </a:r>
            <a:r>
              <a:rPr lang="en-US" altLang="en-US" dirty="0">
                <a:latin typeface="Arial" panose="020B0604020202020204" pitchFamily="34" charset="0"/>
              </a:rPr>
              <a:t>and</a:t>
            </a:r>
            <a:r>
              <a:rPr lang="en-CA" altLang="en-US" dirty="0">
                <a:latin typeface="Arial" panose="020B0604020202020204" pitchFamily="34" charset="0"/>
              </a:rPr>
              <a:t> dislike giving appraisal feedback as much as employees dislike receiving it. </a:t>
            </a:r>
          </a:p>
          <a:p>
            <a:r>
              <a:rPr lang="en-CA" altLang="en-US" dirty="0">
                <a:latin typeface="Arial" panose="020B0604020202020204" pitchFamily="34" charset="0"/>
              </a:rPr>
              <a:t>Since </a:t>
            </a:r>
            <a:r>
              <a:rPr lang="en-US" altLang="en-US" dirty="0">
                <a:latin typeface="Arial" panose="020B0604020202020204" pitchFamily="34" charset="0"/>
              </a:rPr>
              <a:t>performance appraisal ratings have traditionally been the judgments of just one person—the boss—one possibility is to use </a:t>
            </a:r>
            <a:r>
              <a:rPr lang="en-CA" altLang="en-US" b="1" dirty="0">
                <a:latin typeface="Arial" panose="020B0604020202020204" pitchFamily="34" charset="0"/>
              </a:rPr>
              <a:t>360-degree feedback. </a:t>
            </a:r>
            <a:r>
              <a:rPr lang="en-US" altLang="en-US" dirty="0">
                <a:latin typeface="Arial" panose="020B0604020202020204" pitchFamily="34" charset="0"/>
              </a:rPr>
              <a:t>In this approach, feedback comes from four sources: the boss, subordinates, peers and coworkers, and the employees themselves. The data, which are obtained anonymously (except for the feedback from the boss), are compiled into a feedback report that compares the employee’s self-ratings with those of the boss, subordinates, peers, and coworkers. </a:t>
            </a:r>
            <a:endParaRPr lang="en-CA" altLang="en-US" dirty="0">
              <a:latin typeface="Arial" panose="020B0604020202020204" pitchFamily="34" charset="0"/>
            </a:endParaRPr>
          </a:p>
          <a:p>
            <a:pPr>
              <a:lnSpc>
                <a:spcPct val="90000"/>
              </a:lnSpc>
            </a:pPr>
            <a:r>
              <a:rPr lang="en-CA" altLang="en-US" dirty="0">
                <a:latin typeface="Arial" panose="020B0604020202020204" pitchFamily="34" charset="0"/>
              </a:rPr>
              <a:t>About </a:t>
            </a:r>
            <a:r>
              <a:rPr lang="en-US" altLang="en-US" dirty="0">
                <a:latin typeface="Arial" panose="020B0604020202020204" pitchFamily="34" charset="0"/>
              </a:rPr>
              <a:t>half</a:t>
            </a:r>
            <a:r>
              <a:rPr lang="en-CA" altLang="en-US" dirty="0">
                <a:latin typeface="Arial" panose="020B0604020202020204" pitchFamily="34" charset="0"/>
              </a:rPr>
              <a:t> of the companies using 360-degree feedback for performance appraisal now use feedback only for developmental purposes. Studies clearly show ratees prefer to receive feedback from multiple raters, so 360-degree feedback is likely to continue to grow in popularity.</a:t>
            </a:r>
          </a:p>
          <a:p>
            <a:pPr>
              <a:lnSpc>
                <a:spcPct val="90000"/>
              </a:lnSpc>
            </a:pPr>
            <a:r>
              <a:rPr lang="en-CA" altLang="en-US" dirty="0">
                <a:latin typeface="Arial" panose="020B0604020202020204" pitchFamily="34" charset="0"/>
              </a:rPr>
              <a:t>The 360-degree feedback system has some challenges, however: It was found that sometimes with raises </a:t>
            </a:r>
            <a:r>
              <a:rPr lang="en-US" altLang="en-US" dirty="0">
                <a:latin typeface="Arial" panose="020B0604020202020204" pitchFamily="34" charset="0"/>
              </a:rPr>
              <a:t>and</a:t>
            </a:r>
            <a:r>
              <a:rPr lang="en-CA" altLang="en-US" dirty="0">
                <a:latin typeface="Arial" panose="020B0604020202020204" pitchFamily="34" charset="0"/>
              </a:rPr>
              <a:t> promotions on the line, peers </a:t>
            </a:r>
            <a:r>
              <a:rPr lang="en-US" altLang="en-US" dirty="0">
                <a:latin typeface="Arial" panose="020B0604020202020204" pitchFamily="34" charset="0"/>
              </a:rPr>
              <a:t>and</a:t>
            </a:r>
            <a:r>
              <a:rPr lang="en-CA" altLang="en-US" dirty="0">
                <a:latin typeface="Arial" panose="020B0604020202020204" pitchFamily="34" charset="0"/>
              </a:rPr>
              <a:t> subordinates would distort ratings to harm competitors or to help people they liked, </a:t>
            </a:r>
            <a:r>
              <a:rPr lang="en-US" altLang="en-US" dirty="0">
                <a:latin typeface="Arial" panose="020B0604020202020204" pitchFamily="34" charset="0"/>
              </a:rPr>
              <a:t>and</a:t>
            </a:r>
            <a:r>
              <a:rPr lang="en-CA" altLang="en-US" dirty="0">
                <a:latin typeface="Arial" panose="020B0604020202020204" pitchFamily="34" charset="0"/>
              </a:rPr>
              <a:t> sometimes people would give high ratings in order to get high ratings from others. </a:t>
            </a:r>
          </a:p>
          <a:p>
            <a:pPr>
              <a:lnSpc>
                <a:spcPct val="90000"/>
              </a:lnSpc>
            </a:pPr>
            <a:endParaRPr lang="en-CA" altLang="en-US" dirty="0">
              <a:latin typeface="Arial" panose="020B0604020202020204" pitchFamily="34" charset="0"/>
            </a:endParaRPr>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D1875DC2-F744-44DD-AEBF-84D04BE1B49A}" type="slidenum">
              <a:rPr lang="en-US" altLang="en-US" sz="1200">
                <a:latin typeface="Arial" panose="020B0604020202020204" pitchFamily="34" charset="0"/>
              </a:rPr>
              <a:pPr/>
              <a:t>25</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4956886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35C525B6-A7E4-444E-83EE-3E78EE3675AC}" type="slidenum">
              <a:rPr lang="en-US" altLang="en-US" sz="1200">
                <a:latin typeface="Arial" panose="020B0604020202020204" pitchFamily="34" charset="0"/>
              </a:rPr>
              <a:pPr/>
              <a:t>26</a:t>
            </a:fld>
            <a:endParaRPr lang="en-US" altLang="en-US" sz="1200" dirty="0">
              <a:latin typeface="Arial" panose="020B0604020202020204" pitchFamily="34" charset="0"/>
            </a:endParaRPr>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xfrm>
            <a:off x="0" y="4260850"/>
            <a:ext cx="6854613" cy="5035550"/>
          </a:xfrm>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sz="900" b="1" dirty="0">
                <a:latin typeface="Arial"/>
                <a:ea typeface="MS PGothic"/>
                <a:cs typeface="Arial"/>
              </a:rPr>
              <a:t>Compensation: </a:t>
            </a:r>
            <a:r>
              <a:rPr lang="en-CA" altLang="en-US" sz="900" dirty="0">
                <a:latin typeface="Arial"/>
                <a:ea typeface="MS PGothic"/>
                <a:cs typeface="Arial"/>
              </a:rPr>
              <a:t>includes both the financial </a:t>
            </a:r>
            <a:r>
              <a:rPr lang="en-US" altLang="en-US" sz="900" dirty="0">
                <a:latin typeface="Arial"/>
                <a:ea typeface="MS PGothic"/>
                <a:cs typeface="Arial"/>
              </a:rPr>
              <a:t>and</a:t>
            </a:r>
            <a:r>
              <a:rPr lang="en-CA" altLang="en-US" sz="900" dirty="0">
                <a:latin typeface="Arial"/>
                <a:ea typeface="MS PGothic"/>
                <a:cs typeface="Arial"/>
              </a:rPr>
              <a:t> non-financial rewards that organizations give employees in exchange for work (often referred to as total rewards)</a:t>
            </a:r>
          </a:p>
          <a:p>
            <a:endParaRPr lang="en-CA" altLang="en-US" sz="900" b="1" dirty="0">
              <a:latin typeface="Arial"/>
              <a:ea typeface="MS PGothic"/>
              <a:cs typeface="Arial"/>
            </a:endParaRPr>
          </a:p>
          <a:p>
            <a:r>
              <a:rPr lang="en-CA" altLang="en-US" sz="900" b="1" dirty="0">
                <a:latin typeface="Arial"/>
                <a:ea typeface="MS PGothic"/>
                <a:cs typeface="Arial"/>
              </a:rPr>
              <a:t>1) </a:t>
            </a:r>
            <a:r>
              <a:rPr lang="en-CA" b="1" dirty="0">
                <a:latin typeface="Arial"/>
                <a:ea typeface="MS PGothic"/>
                <a:cs typeface="Arial"/>
              </a:rPr>
              <a:t>Pay-level decisions </a:t>
            </a:r>
            <a:r>
              <a:rPr lang="en-CA" dirty="0">
                <a:latin typeface="Arial"/>
                <a:ea typeface="MS PGothic"/>
                <a:cs typeface="Arial"/>
              </a:rPr>
              <a:t>are decisions about whether to pay workers at a level that is below, above, or at current market wages. Companies use job evaluation to set their pay structures.</a:t>
            </a:r>
            <a:br>
              <a:rPr lang="en-CA" dirty="0">
                <a:cs typeface="Arial"/>
              </a:rPr>
            </a:br>
            <a:r>
              <a:rPr lang="en-CA" altLang="en-US" sz="900" b="1" dirty="0">
                <a:latin typeface="Arial"/>
                <a:ea typeface="MS PGothic"/>
                <a:cs typeface="Arial"/>
              </a:rPr>
              <a:t>Job evaluation: </a:t>
            </a:r>
            <a:r>
              <a:rPr lang="en-US" dirty="0">
                <a:latin typeface="Arial"/>
                <a:ea typeface="MS PGothic"/>
                <a:cs typeface="Arial"/>
              </a:rPr>
              <a:t>a process that determines the worth of each job in a company by evaluating the market value of the knowledge, skills, and requirements needed to perform it.</a:t>
            </a:r>
            <a:endParaRPr lang="en-CA" altLang="en-US" sz="900" dirty="0">
              <a:latin typeface="Arial"/>
              <a:ea typeface="MS PGothic"/>
              <a:cs typeface="Arial"/>
            </a:endParaRPr>
          </a:p>
          <a:p>
            <a:pPr lvl="1" defTabSz="931774">
              <a:defRPr/>
            </a:pPr>
            <a:r>
              <a:rPr lang="en-US" i="1" dirty="0"/>
              <a:t>Above-market wages </a:t>
            </a:r>
            <a:r>
              <a:rPr lang="en-US" dirty="0"/>
              <a:t>can attract a larger, more qualified pool of job applicants, increase the rate of job acceptance, decrease the time it takes to fill positions, and increase the time that employees stay.</a:t>
            </a:r>
          </a:p>
          <a:p>
            <a:pPr lvl="1">
              <a:defRPr/>
            </a:pPr>
            <a:r>
              <a:rPr lang="en-US" altLang="en-US" b="0" i="1" dirty="0">
                <a:solidFill>
                  <a:srgbClr val="DA1F28"/>
                </a:solidFill>
                <a:latin typeface="Arial"/>
                <a:ea typeface="MS PGothic"/>
                <a:cs typeface="Arial"/>
              </a:rPr>
              <a:t>Foreign workers </a:t>
            </a:r>
            <a:r>
              <a:rPr lang="en-US" altLang="en-US" dirty="0">
                <a:latin typeface="Arial"/>
                <a:ea typeface="MS PGothic"/>
                <a:cs typeface="Arial"/>
              </a:rPr>
              <a:t>in many parts of the world end up in low-paying jobs that disappear at the whim of the employer, with little in the way of security or benefits. </a:t>
            </a:r>
            <a:r>
              <a:rPr lang="en-US" dirty="0">
                <a:latin typeface="Arial"/>
                <a:ea typeface="MS PGothic"/>
                <a:cs typeface="Arial"/>
              </a:rPr>
              <a:t>Canada has a Seasonal Agricultural Workers Program that is considered by many a model of well-managed temporary immigration. In the European Union, a third-country national (someone from outside the EU) who has held a legal temporary position for five years is entitled to permanent residency.</a:t>
            </a:r>
          </a:p>
          <a:p>
            <a:pPr>
              <a:defRPr/>
            </a:pPr>
            <a:endParaRPr lang="en-CA" altLang="en-US" sz="900" b="1" dirty="0">
              <a:latin typeface="Arial"/>
              <a:ea typeface="MS PGothic"/>
              <a:cs typeface="Arial"/>
            </a:endParaRPr>
          </a:p>
          <a:p>
            <a:pPr>
              <a:defRPr/>
            </a:pPr>
            <a:r>
              <a:rPr lang="en-CA" altLang="en-US" sz="900" b="1" dirty="0">
                <a:latin typeface="Arial"/>
                <a:ea typeface="MS PGothic"/>
                <a:cs typeface="Arial"/>
              </a:rPr>
              <a:t>2) Pay-variability </a:t>
            </a:r>
            <a:r>
              <a:rPr lang="en-CA" altLang="en-US" sz="900" dirty="0">
                <a:latin typeface="Arial"/>
                <a:ea typeface="MS PGothic"/>
                <a:cs typeface="Arial"/>
              </a:rPr>
              <a:t>decisions concern the extent to which employees’ pay varies with individual </a:t>
            </a:r>
            <a:r>
              <a:rPr lang="en-US" altLang="en-US" sz="900" dirty="0">
                <a:latin typeface="Arial"/>
                <a:ea typeface="MS PGothic"/>
                <a:cs typeface="Arial"/>
              </a:rPr>
              <a:t>and</a:t>
            </a:r>
            <a:r>
              <a:rPr lang="en-CA" altLang="en-US" sz="900" dirty="0">
                <a:latin typeface="Arial"/>
                <a:ea typeface="MS PGothic"/>
                <a:cs typeface="Arial"/>
              </a:rPr>
              <a:t> organizational performance. Linking pay to organizational performance is intended to increase employee motivation, effort, job performance.</a:t>
            </a:r>
            <a:endParaRPr lang="en-CA" dirty="0">
              <a:cs typeface="Arial"/>
            </a:endParaRPr>
          </a:p>
          <a:p>
            <a:pPr lvl="1"/>
            <a:r>
              <a:rPr lang="en-US" b="1" dirty="0"/>
              <a:t>Piecework:</a:t>
            </a:r>
            <a:r>
              <a:rPr lang="en-US" dirty="0"/>
              <a:t> a compensation system in which employees are paid a set rate for each item they produce </a:t>
            </a:r>
            <a:r>
              <a:rPr lang="en-CA" altLang="en-US" sz="900" dirty="0">
                <a:latin typeface="Arial" panose="020B0604020202020204" pitchFamily="34" charset="0"/>
              </a:rPr>
              <a:t>(e.g., $0.35 per item produced for an output of up to 100 units/day). Once productivity exceeds the standard, employees are paid a set amount for each unit of output over the standard (e.g., $0.45 for each unit above 100 units). </a:t>
            </a:r>
          </a:p>
          <a:p>
            <a:pPr lvl="1" defTabSz="931774">
              <a:defRPr/>
            </a:pPr>
            <a:r>
              <a:rPr lang="en-CA" altLang="en-US" sz="900" b="1" dirty="0">
                <a:latin typeface="Arial" panose="020B0604020202020204" pitchFamily="34" charset="0"/>
              </a:rPr>
              <a:t>Sales commission: </a:t>
            </a:r>
            <a:r>
              <a:rPr lang="en-US" dirty="0"/>
              <a:t>a compensation system in which employees earn a percentage of each sale they make. </a:t>
            </a:r>
            <a:r>
              <a:rPr lang="en-CA" altLang="en-US" sz="900" dirty="0">
                <a:latin typeface="Arial" panose="020B0604020202020204" pitchFamily="34" charset="0"/>
              </a:rPr>
              <a:t>The more they sell, the more they earn. </a:t>
            </a:r>
          </a:p>
          <a:p>
            <a:pPr lvl="1" defTabSz="931774">
              <a:defRPr/>
            </a:pPr>
            <a:r>
              <a:rPr lang="en-CA" altLang="en-US" sz="900" b="1" dirty="0">
                <a:latin typeface="Arial" panose="020B0604020202020204" pitchFamily="34" charset="0"/>
              </a:rPr>
              <a:t>Profit sharing: </a:t>
            </a:r>
            <a:r>
              <a:rPr lang="en-US" dirty="0"/>
              <a:t>a compensation system in which a company pays a percentage of its profits to employees in addition to their regular compensation. </a:t>
            </a:r>
            <a:r>
              <a:rPr lang="en-CA" altLang="en-US" sz="900" dirty="0">
                <a:latin typeface="Arial" panose="020B0604020202020204" pitchFamily="34" charset="0"/>
              </a:rPr>
              <a:t>T</a:t>
            </a:r>
            <a:r>
              <a:rPr lang="en-US" altLang="en-US" sz="900" dirty="0">
                <a:latin typeface="Arial" panose="020B0604020202020204" pitchFamily="34" charset="0"/>
              </a:rPr>
              <a:t>h</a:t>
            </a:r>
            <a:r>
              <a:rPr lang="en-CA" altLang="en-US" sz="900" dirty="0">
                <a:latin typeface="Arial" panose="020B0604020202020204" pitchFamily="34" charset="0"/>
              </a:rPr>
              <a:t>e more profitable the company, the more profit is shared. </a:t>
            </a:r>
          </a:p>
          <a:p>
            <a:pPr lvl="1" defTabSz="931774">
              <a:defRPr/>
            </a:pPr>
            <a:r>
              <a:rPr lang="en-CA" altLang="en-US" sz="900" b="1" dirty="0">
                <a:latin typeface="Arial" panose="020B0604020202020204" pitchFamily="34" charset="0"/>
              </a:rPr>
              <a:t>Employee stock ownership plans (ESOPs): </a:t>
            </a:r>
            <a:r>
              <a:rPr lang="en-US" dirty="0"/>
              <a:t>a compensation system that awards employees shares of company stock in addition to their regular compensation.</a:t>
            </a:r>
          </a:p>
          <a:p>
            <a:pPr lvl="1" defTabSz="931774">
              <a:defRPr/>
            </a:pPr>
            <a:r>
              <a:rPr lang="en-CA" altLang="en-US" sz="900" b="1" dirty="0">
                <a:latin typeface="Arial" panose="020B0604020202020204" pitchFamily="34" charset="0"/>
              </a:rPr>
              <a:t>Stock options: </a:t>
            </a:r>
            <a:r>
              <a:rPr lang="en-US" dirty="0"/>
              <a:t>a compensation system that gives employees the right to purchase shares of stock at a set price, even if the value of the stock increases above that price</a:t>
            </a:r>
            <a:r>
              <a:rPr lang="en-CA" dirty="0"/>
              <a:t> </a:t>
            </a:r>
            <a:r>
              <a:rPr lang="en-CA" altLang="en-US" sz="900" dirty="0">
                <a:latin typeface="Arial" panose="020B0604020202020204" pitchFamily="34" charset="0"/>
              </a:rPr>
              <a:t>(e.g., if you’re awarded the right/option to 100 shares of stock valued at $5/share </a:t>
            </a:r>
            <a:r>
              <a:rPr lang="en-US" altLang="en-US" sz="900" dirty="0">
                <a:latin typeface="Arial" panose="020B0604020202020204" pitchFamily="34" charset="0"/>
              </a:rPr>
              <a:t>and</a:t>
            </a:r>
            <a:r>
              <a:rPr lang="en-CA" altLang="en-US" sz="900" dirty="0">
                <a:latin typeface="Arial" panose="020B0604020202020204" pitchFamily="34" charset="0"/>
              </a:rPr>
              <a:t> stock price rises $15/share, you can exercise your options </a:t>
            </a:r>
            <a:r>
              <a:rPr lang="en-US" altLang="en-US" sz="900" dirty="0">
                <a:latin typeface="Arial" panose="020B0604020202020204" pitchFamily="34" charset="0"/>
              </a:rPr>
              <a:t>and</a:t>
            </a:r>
            <a:r>
              <a:rPr lang="en-CA" altLang="en-US" sz="900" dirty="0">
                <a:latin typeface="Arial" panose="020B0604020202020204" pitchFamily="34" charset="0"/>
              </a:rPr>
              <a:t> make $1000 [100 shares that have increased $10 in value, from $5 to $15]). As the company profits </a:t>
            </a:r>
            <a:r>
              <a:rPr lang="en-US" altLang="en-US" sz="900" dirty="0">
                <a:latin typeface="Arial" panose="020B0604020202020204" pitchFamily="34" charset="0"/>
              </a:rPr>
              <a:t>and</a:t>
            </a:r>
            <a:r>
              <a:rPr lang="en-CA" altLang="en-US" sz="900" dirty="0">
                <a:latin typeface="Arial" panose="020B0604020202020204" pitchFamily="34" charset="0"/>
              </a:rPr>
              <a:t> share values increase, stock options become more valuable to employees.</a:t>
            </a:r>
            <a:endParaRPr lang="en-US" altLang="en-US" sz="900" dirty="0">
              <a:latin typeface="Arial" panose="020B0604020202020204" pitchFamily="34" charset="0"/>
            </a:endParaRPr>
          </a:p>
          <a:p>
            <a:pPr lvl="1"/>
            <a:endParaRPr lang="en-CA" altLang="en-US" sz="900" dirty="0">
              <a:latin typeface="Arial"/>
              <a:ea typeface="MS PGothic"/>
              <a:cs typeface="Arial"/>
            </a:endParaRPr>
          </a:p>
          <a:p>
            <a:r>
              <a:rPr lang="en-CA" altLang="en-US" sz="900" b="1" dirty="0">
                <a:latin typeface="Arial"/>
                <a:ea typeface="MS PGothic"/>
                <a:cs typeface="Arial"/>
              </a:rPr>
              <a:t>2) Pay structure </a:t>
            </a:r>
            <a:r>
              <a:rPr lang="en-CA" altLang="en-US" sz="900" dirty="0">
                <a:latin typeface="Arial"/>
                <a:ea typeface="MS PGothic"/>
                <a:cs typeface="Arial"/>
              </a:rPr>
              <a:t>decisions are concerned with internal pay distributions, meaning the extent to which people in a company receive different levels of pay. With </a:t>
            </a:r>
            <a:r>
              <a:rPr lang="en-CA" altLang="en-US" sz="900" i="1" dirty="0">
                <a:latin typeface="Arial"/>
                <a:ea typeface="MS PGothic"/>
                <a:cs typeface="Arial"/>
              </a:rPr>
              <a:t>hierarchical pay structures</a:t>
            </a:r>
            <a:r>
              <a:rPr lang="en-CA" altLang="en-US" sz="900" dirty="0">
                <a:latin typeface="Arial"/>
                <a:ea typeface="MS PGothic"/>
                <a:cs typeface="Arial"/>
              </a:rPr>
              <a:t>, big differences from one pay level to another exist. The largest pay levels are for people near the top of the pay distribution. The idea behind hierarchical pay structures is that large differences in pay between jobs or organizational levels should motivate people to work harder to obtain higher-paying jobs.</a:t>
            </a:r>
          </a:p>
          <a:p>
            <a:r>
              <a:rPr lang="en-CA" altLang="en-US" sz="900" dirty="0">
                <a:latin typeface="Arial" panose="020B0604020202020204" pitchFamily="34" charset="0"/>
              </a:rPr>
              <a:t>With </a:t>
            </a:r>
            <a:r>
              <a:rPr lang="en-CA" altLang="en-US" sz="900" i="1" dirty="0">
                <a:latin typeface="Arial" panose="020B0604020202020204" pitchFamily="34" charset="0"/>
              </a:rPr>
              <a:t>compressed pay structures</a:t>
            </a:r>
            <a:r>
              <a:rPr lang="en-CA" altLang="en-US" sz="900" dirty="0">
                <a:latin typeface="Arial" panose="020B0604020202020204" pitchFamily="34" charset="0"/>
              </a:rPr>
              <a:t>, there are fewer pay levels </a:t>
            </a:r>
            <a:r>
              <a:rPr lang="en-US" altLang="en-US" sz="900" dirty="0">
                <a:latin typeface="Arial" panose="020B0604020202020204" pitchFamily="34" charset="0"/>
              </a:rPr>
              <a:t>and</a:t>
            </a:r>
            <a:r>
              <a:rPr lang="en-CA" altLang="en-US" sz="900" dirty="0">
                <a:latin typeface="Arial" panose="020B0604020202020204" pitchFamily="34" charset="0"/>
              </a:rPr>
              <a:t> smaller differences in pay between pay levels. Pay is less dispersed </a:t>
            </a:r>
            <a:r>
              <a:rPr lang="en-US" altLang="en-US" sz="900" dirty="0">
                <a:latin typeface="Arial" panose="020B0604020202020204" pitchFamily="34" charset="0"/>
              </a:rPr>
              <a:t>and</a:t>
            </a:r>
            <a:r>
              <a:rPr lang="en-CA" altLang="en-US" sz="900" dirty="0">
                <a:latin typeface="Arial" panose="020B0604020202020204" pitchFamily="34" charset="0"/>
              </a:rPr>
              <a:t> more similar across jobs in company. The idea behind compressed pay structures is similar: pay levels lead to higher levels of cooperation, feelings of fairness </a:t>
            </a:r>
            <a:r>
              <a:rPr lang="en-US" altLang="en-US" sz="900" dirty="0">
                <a:latin typeface="Arial" panose="020B0604020202020204" pitchFamily="34" charset="0"/>
              </a:rPr>
              <a:t>and</a:t>
            </a:r>
            <a:r>
              <a:rPr lang="en-CA" altLang="en-US" sz="900" dirty="0">
                <a:latin typeface="Arial" panose="020B0604020202020204" pitchFamily="34" charset="0"/>
              </a:rPr>
              <a:t> common purpose, </a:t>
            </a:r>
            <a:r>
              <a:rPr lang="en-US" altLang="en-US" sz="900" dirty="0">
                <a:latin typeface="Arial" panose="020B0604020202020204" pitchFamily="34" charset="0"/>
              </a:rPr>
              <a:t>and</a:t>
            </a:r>
            <a:r>
              <a:rPr lang="en-CA" altLang="en-US" sz="900" dirty="0">
                <a:latin typeface="Arial" panose="020B0604020202020204" pitchFamily="34" charset="0"/>
              </a:rPr>
              <a:t> better group </a:t>
            </a:r>
            <a:r>
              <a:rPr lang="en-US" altLang="en-US" sz="900" dirty="0">
                <a:latin typeface="Arial" panose="020B0604020202020204" pitchFamily="34" charset="0"/>
              </a:rPr>
              <a:t>and</a:t>
            </a:r>
            <a:r>
              <a:rPr lang="en-CA" altLang="en-US" sz="900" dirty="0">
                <a:latin typeface="Arial" panose="020B0604020202020204" pitchFamily="34" charset="0"/>
              </a:rPr>
              <a:t> team performance. </a:t>
            </a:r>
          </a:p>
          <a:p>
            <a:r>
              <a:rPr lang="en-US" dirty="0"/>
              <a:t>Hierarchical pay structures work best when clear links can be drawn between individual performance and individual rewards. By contrast, compressed pay structures, in which everyone receives similar pay, seem to work best for work that requires employees to work together. Some companies are pursuing a middle ground, combining hierarchical and compressed pay structures by giving ordinary workers the chance to earn more through ESOPs, stock options, and profit sharing.</a:t>
            </a:r>
          </a:p>
        </p:txBody>
      </p:sp>
    </p:spTree>
    <p:extLst>
      <p:ext uri="{BB962C8B-B14F-4D97-AF65-F5344CB8AC3E}">
        <p14:creationId xmlns:p14="http://schemas.microsoft.com/office/powerpoint/2010/main" val="1547828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CA" altLang="en-US" dirty="0">
              <a:latin typeface="Arial" panose="020B0604020202020204" pitchFamily="34" charset="0"/>
            </a:endParaRPr>
          </a:p>
        </p:txBody>
      </p:sp>
      <p:sp>
        <p:nvSpPr>
          <p:cNvPr id="1843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22B62BFA-A2BF-4957-AB62-2AB758AF837A}" type="slidenum">
              <a:rPr lang="en-US" altLang="en-US" sz="1200">
                <a:latin typeface="Arial" panose="020B0604020202020204" pitchFamily="34" charset="0"/>
              </a:rPr>
              <a:pPr/>
              <a:t>5</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2817676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0" i="0" dirty="0">
                <a:effectLst/>
                <a:latin typeface="Arial" panose="020B0604020202020204" pitchFamily="34" charset="0"/>
              </a:rPr>
              <a:t>Note that these laws apply to the entire HRM process and not just to selection decisions (i.e., hiring and promotion). Thus, these laws also cover all training and development activities, performance appraisals, terminations, and compensation decisions. Employers who use gender, age, race, or religion to make employment-related decisions when those factors are unrelated to an applicant’s or employee’s ability to perform a job may face charges of discrimination before human rights tribunals, as well as employee lawsuits.</a:t>
            </a:r>
            <a:endParaRPr lang="en-CA" altLang="en-US" dirty="0">
              <a:latin typeface="Arial" panose="020B0604020202020204" pitchFamily="34" charset="0"/>
            </a:endParaRPr>
          </a:p>
        </p:txBody>
      </p:sp>
      <p:sp>
        <p:nvSpPr>
          <p:cNvPr id="2048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B3F8FE21-282D-4F35-9E42-8BC13E5EDCD6}" type="slidenum">
              <a:rPr lang="en-US" altLang="en-US" sz="1200">
                <a:latin typeface="Arial" panose="020B0604020202020204" pitchFamily="34" charset="0"/>
              </a:rPr>
              <a:pPr/>
              <a:t>6</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17912185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0" i="0" dirty="0">
                <a:effectLst/>
                <a:latin typeface="Arial"/>
                <a:ea typeface="MS PGothic"/>
                <a:cs typeface="Arial"/>
              </a:rPr>
              <a:t>For example, if Victoria’s Secret hires models for its </a:t>
            </a:r>
            <a:r>
              <a:rPr lang="en-US" dirty="0">
                <a:latin typeface="Arial"/>
                <a:ea typeface="MS PGothic"/>
                <a:cs typeface="Arial"/>
              </a:rPr>
              <a:t>women's swimwear line</a:t>
            </a:r>
            <a:r>
              <a:rPr lang="en-US" b="0" i="0" dirty="0">
                <a:effectLst/>
                <a:latin typeface="Arial"/>
                <a:ea typeface="MS PGothic"/>
                <a:cs typeface="Arial"/>
              </a:rPr>
              <a:t>, it probably won’t be taken to task for hiring women, as being female would be seen as a BFOQ for being a women’s </a:t>
            </a:r>
            <a:r>
              <a:rPr lang="en-US" dirty="0">
                <a:latin typeface="Arial"/>
                <a:ea typeface="MS PGothic"/>
                <a:cs typeface="Arial"/>
              </a:rPr>
              <a:t>swimwear model.</a:t>
            </a:r>
            <a:endParaRPr lang="en-US" altLang="en-US" dirty="0">
              <a:latin typeface="Arial" panose="020B0604020202020204" pitchFamily="34" charset="0"/>
            </a:endParaRPr>
          </a:p>
        </p:txBody>
      </p:sp>
      <p:sp>
        <p:nvSpPr>
          <p:cNvPr id="22532"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51F7634C-54FB-48AC-AEC0-A1A67511B546}" type="slidenum">
              <a:rPr lang="en-US" altLang="en-US" sz="1200">
                <a:latin typeface="Arial" panose="020B0604020202020204" pitchFamily="34" charset="0"/>
              </a:rPr>
              <a:pPr/>
              <a:t>7</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4087095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latin typeface="Arial" panose="020B0604020202020204" pitchFamily="34" charset="0"/>
            </a:endParaRPr>
          </a:p>
        </p:txBody>
      </p:sp>
      <p:sp>
        <p:nvSpPr>
          <p:cNvPr id="24580"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78973AA0-0ED9-46A2-9A91-5835DC8FB13B}" type="slidenum">
              <a:rPr lang="en-US" altLang="en-US" sz="1200">
                <a:latin typeface="Arial" panose="020B0604020202020204" pitchFamily="34" charset="0"/>
              </a:rPr>
              <a:pPr/>
              <a:t>8</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14708701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39CC2AF5-433B-4834-9014-4C2AD8332B0A}" type="slidenum">
              <a:rPr lang="en-US" altLang="en-US" sz="1200">
                <a:latin typeface="Arial" panose="020B0604020202020204" pitchFamily="34" charset="0"/>
              </a:rPr>
              <a:pPr/>
              <a:t>9</a:t>
            </a:fld>
            <a:endParaRPr lang="en-US" altLang="en-US" sz="1200" dirty="0">
              <a:latin typeface="Arial" panose="020B0604020202020204" pitchFamily="34"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dirty="0">
                <a:latin typeface="Arial" panose="020B0604020202020204" pitchFamily="34" charset="0"/>
              </a:rPr>
              <a:t>The Canadian Human Rights Commission offers a wealth of information, fact sheets, examples, past cases, and video clips.</a:t>
            </a:r>
          </a:p>
          <a:p>
            <a:r>
              <a:rPr lang="en-CA" altLang="en-US" dirty="0">
                <a:latin typeface="Arial" panose="020B0604020202020204" pitchFamily="34" charset="0"/>
              </a:rPr>
              <a:t>Have students visit these links:</a:t>
            </a:r>
          </a:p>
          <a:p>
            <a:r>
              <a:rPr lang="en-CA" altLang="en-US" dirty="0">
                <a:latin typeface="Arial" panose="020B0604020202020204" pitchFamily="34" charset="0"/>
              </a:rPr>
              <a:t>http://www.c</a:t>
            </a:r>
            <a:r>
              <a:rPr lang="en-US" altLang="en-US" dirty="0">
                <a:latin typeface="Arial" panose="020B0604020202020204" pitchFamily="34" charset="0"/>
              </a:rPr>
              <a:t>human resource</a:t>
            </a:r>
            <a:r>
              <a:rPr lang="en-CA" altLang="en-US" dirty="0">
                <a:latin typeface="Arial" panose="020B0604020202020204" pitchFamily="34" charset="0"/>
              </a:rPr>
              <a:t>c-ccdp.ca/eng/content/your-guide-understanding-canadian-human-rights-act-page1</a:t>
            </a:r>
          </a:p>
          <a:p>
            <a:r>
              <a:rPr lang="en-CA" altLang="en-US" dirty="0">
                <a:latin typeface="Arial" panose="020B0604020202020204" pitchFamily="34" charset="0"/>
              </a:rPr>
              <a:t>http://www.c</a:t>
            </a:r>
            <a:r>
              <a:rPr lang="en-US" altLang="en-US" dirty="0">
                <a:latin typeface="Arial" panose="020B0604020202020204" pitchFamily="34" charset="0"/>
              </a:rPr>
              <a:t>human resource</a:t>
            </a:r>
            <a:r>
              <a:rPr lang="en-CA" altLang="en-US" dirty="0">
                <a:latin typeface="Arial" panose="020B0604020202020204" pitchFamily="34" charset="0"/>
              </a:rPr>
              <a:t>c-ccdp.ca/eng/content/duty-accommodate</a:t>
            </a:r>
          </a:p>
          <a:p>
            <a:r>
              <a:rPr lang="en-CA" altLang="en-US" dirty="0">
                <a:latin typeface="Arial" panose="020B0604020202020204" pitchFamily="34" charset="0"/>
              </a:rPr>
              <a:t>The latter link provides the duty of an employer or service provider to accommodate groups or individuals by eliminating “different and negative treatment…based on prohibited grounds of discrimination.”</a:t>
            </a:r>
          </a:p>
        </p:txBody>
      </p:sp>
    </p:spTree>
    <p:extLst>
      <p:ext uri="{BB962C8B-B14F-4D97-AF65-F5344CB8AC3E}">
        <p14:creationId xmlns:p14="http://schemas.microsoft.com/office/powerpoint/2010/main" val="29046663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CA" altLang="en-US" noProof="0" dirty="0">
                <a:latin typeface="Arial" panose="020B0604020202020204" pitchFamily="34" charset="0"/>
              </a:rPr>
              <a:t>In some provinces, cases are handled by a Human Rights Commission; in other provinces, cases are handled by a Human Rights Tribunal. Most of the cases involve infractions of the Labour Code and are dealt with under the Human Rights Act. Individuals and employers deal with issues through civil courts. </a:t>
            </a:r>
            <a:endParaRPr lang="en-CA" altLang="en-US" i="1" noProof="0" dirty="0">
              <a:latin typeface="Arial" panose="020B0604020202020204" pitchFamily="34" charset="0"/>
            </a:endParaRPr>
          </a:p>
          <a:p>
            <a:r>
              <a:rPr lang="en-CA" altLang="en-US" i="1" noProof="0" dirty="0">
                <a:latin typeface="Arial" panose="020B0604020202020204" pitchFamily="34" charset="0"/>
              </a:rPr>
              <a:t>Alpaerts v. Obront </a:t>
            </a:r>
            <a:r>
              <a:rPr lang="en-CA" altLang="en-US" noProof="0" dirty="0">
                <a:latin typeface="Arial" panose="020B0604020202020204" pitchFamily="34" charset="0"/>
              </a:rPr>
              <a:t>was one case that had limited success in challenging the exclusive remedial jurisdiction of the Labour Code. The plaintiff alleged sexual harassment in her workplace to the point of constructive dismissal (i.e., intolerable circumstances). She sued for wrongful dismissal, alleging in part human rights violations by the employer. The case was allowed to proceed, partly on the basis that the plaintiff had a cause of action separate from the code violation. The court was concerned that if a code complaint had been brought at the same time, the result could have been different and a stay might have been merited. None of the provinces—or, for that matter, the Canadian Human Rights Commission—will investigate without the formal filing of a complaint.</a:t>
            </a:r>
          </a:p>
        </p:txBody>
      </p:sp>
      <p:sp>
        <p:nvSpPr>
          <p:cNvPr id="28676"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B050A24-E562-455C-A0EE-7A20BD2F4552}" type="slidenum">
              <a:rPr lang="en-US" altLang="en-US" sz="1200">
                <a:latin typeface="Arial" panose="020B0604020202020204" pitchFamily="34" charset="0"/>
              </a:rPr>
              <a:pPr/>
              <a:t>10</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680143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a:ln/>
        </p:spPr>
      </p:sp>
      <p:sp>
        <p:nvSpPr>
          <p:cNvPr id="30723" name="Notes Placeholder 2"/>
          <p:cNvSpPr>
            <a:spLocks noGrp="1"/>
          </p:cNvSpPr>
          <p:nvPr>
            <p:ph type="body" idx="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b="1" i="0" dirty="0">
                <a:effectLst/>
                <a:latin typeface="Arial" panose="020B0604020202020204" pitchFamily="34" charset="0"/>
              </a:rPr>
              <a:t>Sexual harassment: </a:t>
            </a:r>
            <a:r>
              <a:rPr lang="en-US" b="0" i="0" dirty="0">
                <a:effectLst/>
                <a:latin typeface="Arial" panose="020B0604020202020204" pitchFamily="34" charset="0"/>
              </a:rPr>
              <a:t>A form of discrimination in which unwelcome sexual advances, requests for sexual </a:t>
            </a:r>
            <a:r>
              <a:rPr lang="en-US" b="0" i="0" dirty="0" err="1">
                <a:effectLst/>
                <a:latin typeface="Arial" panose="020B0604020202020204" pitchFamily="34" charset="0"/>
              </a:rPr>
              <a:t>favours</a:t>
            </a:r>
            <a:r>
              <a:rPr lang="en-US" b="0" i="0" dirty="0">
                <a:effectLst/>
                <a:latin typeface="Arial" panose="020B0604020202020204" pitchFamily="34" charset="0"/>
              </a:rPr>
              <a:t>, or other verbal or physical conduct of a sexual nature occur while performing one’s job; another form of sexual harassment is when employment outcomes, such as hiring, promotion, or simply keeping one’s job, depend on whether an individual submits to sexual harassment.</a:t>
            </a:r>
            <a:endParaRPr lang="en-CA" altLang="en-US" dirty="0">
              <a:latin typeface="Arial" panose="020B0604020202020204" pitchFamily="34" charset="0"/>
            </a:endParaRPr>
          </a:p>
          <a:p>
            <a:endParaRPr lang="en-CA" altLang="en-US" dirty="0">
              <a:latin typeface="Arial" panose="020B0604020202020204" pitchFamily="34" charset="0"/>
            </a:endParaRPr>
          </a:p>
          <a:p>
            <a:r>
              <a:rPr lang="en-CA" altLang="en-US" dirty="0">
                <a:latin typeface="Arial" panose="020B0604020202020204" pitchFamily="34" charset="0"/>
              </a:rPr>
              <a:t>A </a:t>
            </a:r>
            <a:r>
              <a:rPr lang="en-CA" altLang="en-US" b="1" dirty="0">
                <a:latin typeface="Arial" panose="020B0604020202020204" pitchFamily="34" charset="0"/>
              </a:rPr>
              <a:t>hostile work environment</a:t>
            </a:r>
            <a:r>
              <a:rPr lang="en-CA" altLang="en-US" dirty="0">
                <a:latin typeface="Arial" panose="020B0604020202020204" pitchFamily="34" charset="0"/>
              </a:rPr>
              <a:t> occurs when unwelcome and demeaning behaviour creates an intimidating, hostile, and offensive work environment.</a:t>
            </a:r>
          </a:p>
          <a:p>
            <a:endParaRPr lang="en-CA" altLang="en-US" dirty="0">
              <a:latin typeface="Arial" panose="020B0604020202020204" pitchFamily="34" charset="0"/>
            </a:endParaRPr>
          </a:p>
          <a:p>
            <a:r>
              <a:rPr lang="en-CA" altLang="en-US" dirty="0">
                <a:latin typeface="Arial" panose="020B0604020202020204" pitchFamily="34" charset="0"/>
              </a:rPr>
              <a:t>One province defines harassment as </a:t>
            </a:r>
            <a:r>
              <a:rPr lang="en-CA" altLang="en-US" i="0" dirty="0">
                <a:latin typeface="Arial" panose="020B0604020202020204" pitchFamily="34" charset="0"/>
              </a:rPr>
              <a:t>“engaging in a course of vexatious comment or conduct against a worker in a workplace that is known or ought reasonably to be known as unwelcome” (</a:t>
            </a:r>
            <a:r>
              <a:rPr lang="en-CA" altLang="en-US" i="1" dirty="0">
                <a:latin typeface="Arial" panose="020B0604020202020204" pitchFamily="34" charset="0"/>
              </a:rPr>
              <a:t>vexatious </a:t>
            </a:r>
            <a:r>
              <a:rPr lang="en-US" altLang="en-US" dirty="0">
                <a:latin typeface="Arial" panose="020B0604020202020204" pitchFamily="34" charset="0"/>
              </a:rPr>
              <a:t>generally is taken as action that is </a:t>
            </a:r>
            <a:r>
              <a:rPr lang="en-CA" altLang="en-US" dirty="0">
                <a:latin typeface="Arial" panose="020B0604020202020204" pitchFamily="34" charset="0"/>
              </a:rPr>
              <a:t>distressing... full of disorder or stress). In Quebec, the first province to prohibit </a:t>
            </a:r>
            <a:r>
              <a:rPr lang="en-CA" altLang="en-US" i="0" dirty="0">
                <a:latin typeface="Arial" panose="020B0604020202020204" pitchFamily="34" charset="0"/>
              </a:rPr>
              <a:t>“psychological harassment”</a:t>
            </a:r>
            <a:r>
              <a:rPr lang="en-CA" altLang="en-US" dirty="0">
                <a:latin typeface="Arial" panose="020B0604020202020204" pitchFamily="34" charset="0"/>
              </a:rPr>
              <a:t> at work, the Labour Standards Tribunal listed some </a:t>
            </a:r>
            <a:r>
              <a:rPr lang="en-CA" altLang="en-US" i="0" dirty="0">
                <a:latin typeface="Arial" panose="020B0604020202020204" pitchFamily="34" charset="0"/>
              </a:rPr>
              <a:t>examples of bullying:</a:t>
            </a:r>
            <a:r>
              <a:rPr lang="en-CA" altLang="en-US" dirty="0">
                <a:latin typeface="Arial" panose="020B0604020202020204" pitchFamily="34" charset="0"/>
              </a:rPr>
              <a:t> “rude, degrading or offensive remarks, spreading rumours, ridicule, shouting abuse, belittling employees, ignoring them or making fun of their personal choices.” Harassment has been endemic in some Canadian organizations, such as the RCMP, and it will take concerted efforts of today’s managers as well as future managers (the students reading the textbook) to make Canada a harassment-free place to work.</a:t>
            </a:r>
            <a:r>
              <a:rPr lang="en-US" altLang="en-US" dirty="0">
                <a:latin typeface="Arial" panose="020B0604020202020204" pitchFamily="34" charset="0"/>
              </a:rPr>
              <a:t> </a:t>
            </a:r>
          </a:p>
          <a:p>
            <a:endParaRPr lang="en-CA" altLang="en-US" dirty="0">
              <a:latin typeface="Arial" panose="020B0604020202020204" pitchFamily="34" charset="0"/>
            </a:endParaRPr>
          </a:p>
        </p:txBody>
      </p:sp>
      <p:sp>
        <p:nvSpPr>
          <p:cNvPr id="30724" name="Slide Number Placeholder 3"/>
          <p:cNvSpPr>
            <a:spLocks noGrp="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6D99574-36CF-47DD-9316-EC2E3A755C3D}" type="slidenum">
              <a:rPr lang="en-US" altLang="en-US" sz="1200">
                <a:latin typeface="Arial" panose="020B0604020202020204" pitchFamily="34" charset="0"/>
              </a:rPr>
              <a:pPr/>
              <a:t>11</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336842070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ook Title Page">
    <p:spTree>
      <p:nvGrpSpPr>
        <p:cNvPr id="1" name=""/>
        <p:cNvGrpSpPr/>
        <p:nvPr/>
      </p:nvGrpSpPr>
      <p:grpSpPr>
        <a:xfrm>
          <a:off x="0" y="0"/>
          <a:ext cx="0" cy="0"/>
          <a:chOff x="0" y="0"/>
          <a:chExt cx="0" cy="0"/>
        </a:xfrm>
      </p:grpSpPr>
      <p:sp>
        <p:nvSpPr>
          <p:cNvPr id="5" name="TextBox 4"/>
          <p:cNvSpPr txBox="1"/>
          <p:nvPr userDrawn="1"/>
        </p:nvSpPr>
        <p:spPr>
          <a:xfrm>
            <a:off x="685800" y="533400"/>
            <a:ext cx="3352800" cy="5029200"/>
          </a:xfrm>
          <a:prstGeom prst="rect">
            <a:avLst/>
          </a:prstGeom>
        </p:spPr>
        <p:txBody>
          <a:bodyPr vert="horz" wrap="square" lIns="91440" tIns="45720" rIns="91440" bIns="45720" rtlCol="0" anchor="ctr">
            <a:noAutofit/>
          </a:bodyPr>
          <a:lstStyle/>
          <a:p>
            <a:endParaRPr lang="en-CA" dirty="0"/>
          </a:p>
        </p:txBody>
      </p:sp>
      <p:sp>
        <p:nvSpPr>
          <p:cNvPr id="6" name="TextBox 5"/>
          <p:cNvSpPr txBox="1"/>
          <p:nvPr userDrawn="1"/>
        </p:nvSpPr>
        <p:spPr>
          <a:xfrm>
            <a:off x="473670" y="772675"/>
            <a:ext cx="3810000" cy="5105400"/>
          </a:xfrm>
          <a:prstGeom prst="rect">
            <a:avLst/>
          </a:prstGeom>
        </p:spPr>
        <p:txBody>
          <a:bodyPr vert="horz" wrap="square" lIns="91440" tIns="45720" rIns="91440" bIns="45720" rtlCol="0" anchor="ctr">
            <a:noAutofit/>
          </a:bodyPr>
          <a:lstStyle/>
          <a:p>
            <a:pPr algn="ctr"/>
            <a:r>
              <a:rPr lang="en-CA" sz="2800" b="0" cap="none" baseline="0" noProof="0" dirty="0">
                <a:solidFill>
                  <a:schemeClr val="tx1"/>
                </a:solidFill>
                <a:latin typeface="Calibri"/>
                <a:cs typeface="Calibri"/>
              </a:rPr>
              <a:t>NETA PowerPoint Slides </a:t>
            </a:r>
          </a:p>
          <a:p>
            <a:pPr algn="ctr"/>
            <a:r>
              <a:rPr lang="en-CA" sz="2800" b="0" cap="none" baseline="0" noProof="0" dirty="0">
                <a:solidFill>
                  <a:schemeClr val="tx1"/>
                </a:solidFill>
                <a:latin typeface="Calibri"/>
                <a:cs typeface="Calibri"/>
              </a:rPr>
              <a:t>to accompany</a:t>
            </a:r>
          </a:p>
          <a:p>
            <a:pPr algn="ctr"/>
            <a:endParaRPr lang="en-CA" sz="2800" b="0" cap="none" baseline="0" noProof="0" dirty="0">
              <a:latin typeface="Calibri"/>
              <a:cs typeface="Calibri"/>
            </a:endParaRPr>
          </a:p>
          <a:p>
            <a:pPr marL="0" marR="0" indent="0" algn="ctr" defTabSz="914400" rtl="0" eaLnBrk="0" fontAlgn="base" latinLnBrk="0" hangingPunct="0">
              <a:lnSpc>
                <a:spcPct val="100000"/>
              </a:lnSpc>
              <a:spcBef>
                <a:spcPct val="0"/>
              </a:spcBef>
              <a:spcAft>
                <a:spcPct val="0"/>
              </a:spcAft>
              <a:buClrTx/>
              <a:buSzTx/>
              <a:buFontTx/>
              <a:buNone/>
              <a:tabLst/>
              <a:defRPr/>
            </a:pPr>
            <a:r>
              <a:rPr lang="en-CA" sz="2600" cap="none" baseline="0" noProof="0" dirty="0">
                <a:solidFill>
                  <a:schemeClr val="tx1"/>
                </a:solidFill>
                <a:latin typeface="Calibri"/>
                <a:cs typeface="Calibri"/>
              </a:rPr>
              <a:t>Williams/Champion/Hall</a:t>
            </a:r>
          </a:p>
          <a:p>
            <a:pPr marL="0" marR="0" indent="0" algn="ctr" defTabSz="914400" rtl="0" eaLnBrk="0" fontAlgn="base" latinLnBrk="0" hangingPunct="0">
              <a:lnSpc>
                <a:spcPct val="100000"/>
              </a:lnSpc>
              <a:spcBef>
                <a:spcPct val="0"/>
              </a:spcBef>
              <a:spcAft>
                <a:spcPct val="0"/>
              </a:spcAft>
              <a:buClrTx/>
              <a:buSzTx/>
              <a:buFontTx/>
              <a:buNone/>
              <a:tabLst/>
              <a:defRPr/>
            </a:pPr>
            <a:endParaRPr lang="en-CA" sz="1200" cap="none" baseline="0" noProof="0" dirty="0">
              <a:solidFill>
                <a:schemeClr val="tx1"/>
              </a:solidFill>
              <a:latin typeface="Calibri"/>
              <a:cs typeface="Calibri"/>
            </a:endParaRPr>
          </a:p>
          <a:p>
            <a:pPr algn="ctr"/>
            <a:r>
              <a:rPr lang="en-CA" sz="5200" b="1" i="0" cap="all" baseline="0" noProof="0" dirty="0">
                <a:solidFill>
                  <a:srgbClr val="E7155C"/>
                </a:solidFill>
                <a:latin typeface="Calibri"/>
                <a:cs typeface="Calibri"/>
              </a:rPr>
              <a:t>MGMT</a:t>
            </a:r>
          </a:p>
          <a:p>
            <a:pPr algn="ctr"/>
            <a:endParaRPr lang="en-CA" sz="1200" b="1" i="0" kern="1200" cap="all" baseline="0" noProof="0" dirty="0">
              <a:solidFill>
                <a:srgbClr val="E7155C"/>
              </a:solidFill>
              <a:latin typeface="Calibri"/>
              <a:ea typeface="ヒラギノ角ゴ Pro W3" charset="-128"/>
              <a:cs typeface="Calibri"/>
            </a:endParaRPr>
          </a:p>
          <a:p>
            <a:pPr algn="ctr"/>
            <a:r>
              <a:rPr lang="en-CA" sz="2600" cap="none" baseline="0" noProof="0" dirty="0">
                <a:solidFill>
                  <a:schemeClr val="tx1"/>
                </a:solidFill>
                <a:latin typeface="Calibri"/>
                <a:cs typeface="Calibri"/>
              </a:rPr>
              <a:t>Fourth Canadian Edition</a:t>
            </a:r>
            <a:endParaRPr lang="en-CA" sz="2600" b="1" cap="all" baseline="0" noProof="0" dirty="0">
              <a:solidFill>
                <a:schemeClr val="tx1"/>
              </a:solidFill>
              <a:latin typeface="Calibri"/>
              <a:cs typeface="Calibri"/>
            </a:endParaRPr>
          </a:p>
          <a:p>
            <a:pPr algn="ctr"/>
            <a:endParaRPr lang="en-CA" sz="2000" b="1" cap="none" baseline="0" dirty="0">
              <a:solidFill>
                <a:schemeClr val="tx1"/>
              </a:solidFill>
              <a:latin typeface="+mn-lt"/>
            </a:endParaRPr>
          </a:p>
        </p:txBody>
      </p:sp>
      <p:pic>
        <p:nvPicPr>
          <p:cNvPr id="8" name="Picture 7"/>
          <p:cNvPicPr>
            <a:picLocks noChangeAspect="1"/>
          </p:cNvPicPr>
          <p:nvPr userDrawn="1"/>
        </p:nvPicPr>
        <p:blipFill>
          <a:blip r:embed="rId2"/>
          <a:stretch>
            <a:fillRect/>
          </a:stretch>
        </p:blipFill>
        <p:spPr>
          <a:xfrm>
            <a:off x="4951475" y="1152150"/>
            <a:ext cx="3415275" cy="4357953"/>
          </a:xfrm>
          <a:prstGeom prst="rect">
            <a:avLst/>
          </a:prstGeom>
        </p:spPr>
      </p:pic>
    </p:spTree>
    <p:extLst>
      <p:ext uri="{BB962C8B-B14F-4D97-AF65-F5344CB8AC3E}">
        <p14:creationId xmlns:p14="http://schemas.microsoft.com/office/powerpoint/2010/main" val="3819910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hapter Title">
    <p:spTree>
      <p:nvGrpSpPr>
        <p:cNvPr id="1" name=""/>
        <p:cNvGrpSpPr/>
        <p:nvPr/>
      </p:nvGrpSpPr>
      <p:grpSpPr>
        <a:xfrm>
          <a:off x="0" y="0"/>
          <a:ext cx="0" cy="0"/>
          <a:chOff x="0" y="0"/>
          <a:chExt cx="0" cy="0"/>
        </a:xfrm>
      </p:grpSpPr>
      <p:sp>
        <p:nvSpPr>
          <p:cNvPr id="2" name="Title 1"/>
          <p:cNvSpPr>
            <a:spLocks noGrp="1"/>
          </p:cNvSpPr>
          <p:nvPr>
            <p:ph type="ctrTitle"/>
          </p:nvPr>
        </p:nvSpPr>
        <p:spPr>
          <a:xfrm>
            <a:off x="625460" y="1152150"/>
            <a:ext cx="7772400" cy="1470025"/>
          </a:xfrm>
        </p:spPr>
        <p:txBody>
          <a:bodyPr>
            <a:normAutofit/>
          </a:bodyPr>
          <a:lstStyle>
            <a:lvl1pPr>
              <a:defRPr sz="4400" b="1" cap="all" baseline="0">
                <a:solidFill>
                  <a:srgbClr val="E7155C"/>
                </a:solidFill>
              </a:defRPr>
            </a:lvl1pPr>
          </a:lstStyle>
          <a:p>
            <a:r>
              <a:rPr lang="en-CA" noProof="0" dirty="0"/>
              <a:t>Click to edit Master title style</a:t>
            </a:r>
          </a:p>
        </p:txBody>
      </p:sp>
      <p:sp>
        <p:nvSpPr>
          <p:cNvPr id="3" name="Subtitle 2"/>
          <p:cNvSpPr>
            <a:spLocks noGrp="1"/>
          </p:cNvSpPr>
          <p:nvPr>
            <p:ph type="subTitle" idx="1"/>
          </p:nvPr>
        </p:nvSpPr>
        <p:spPr>
          <a:xfrm>
            <a:off x="1308515" y="2821840"/>
            <a:ext cx="6400800" cy="1752600"/>
          </a:xfrm>
        </p:spPr>
        <p:txBody>
          <a:bodyPr>
            <a:normAutofit/>
          </a:bodyPr>
          <a:lstStyle>
            <a:lvl1pPr marL="0" indent="0" algn="ctr">
              <a:buNone/>
              <a:defRPr sz="4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noProof="0" dirty="0"/>
              <a:t>Click to edit Master subtitle style</a:t>
            </a:r>
          </a:p>
        </p:txBody>
      </p:sp>
      <p:sp>
        <p:nvSpPr>
          <p:cNvPr id="4" name="Footer Placeholder 7"/>
          <p:cNvSpPr>
            <a:spLocks noGrp="1"/>
          </p:cNvSpPr>
          <p:nvPr>
            <p:ph type="ftr" sz="quarter" idx="10"/>
          </p:nvPr>
        </p:nvSpPr>
        <p:spPr/>
        <p:txBody>
          <a:bodyPr/>
          <a:lstStyle>
            <a:lvl1pPr>
              <a:defRPr sz="1200"/>
            </a:lvl1pPr>
          </a:lstStyle>
          <a:p>
            <a:pPr>
              <a:defRPr/>
            </a:pPr>
            <a:r>
              <a:rPr lang="sk-SK"/>
              <a:t>Copyright © 2017 by Nelson Education Ltd. </a:t>
            </a:r>
            <a:endParaRPr lang="en-CA" dirty="0"/>
          </a:p>
        </p:txBody>
      </p:sp>
      <p:sp>
        <p:nvSpPr>
          <p:cNvPr id="5" name="Slide Number Placeholder 8"/>
          <p:cNvSpPr>
            <a:spLocks noGrp="1"/>
          </p:cNvSpPr>
          <p:nvPr>
            <p:ph type="sldNum" sz="quarter" idx="11"/>
          </p:nvPr>
        </p:nvSpPr>
        <p:spPr/>
        <p:txBody>
          <a:bodyPr/>
          <a:lstStyle>
            <a:lvl1pPr>
              <a:defRPr sz="1400"/>
            </a:lvl1pPr>
          </a:lstStyle>
          <a:p>
            <a:pPr>
              <a:defRPr/>
            </a:pPr>
            <a:r>
              <a:rPr lang="en-CA" dirty="0"/>
              <a:t>10-</a:t>
            </a:r>
            <a:fld id="{EFD4C4E6-C5BB-41FB-8108-C4713E176018}" type="slidenum">
              <a:rPr lang="en-CA" smtClean="0"/>
              <a:pPr>
                <a:defRPr/>
              </a:pPr>
              <a:t>‹#›</a:t>
            </a:fld>
            <a:endParaRPr lang="en-CA" dirty="0"/>
          </a:p>
        </p:txBody>
      </p:sp>
    </p:spTree>
    <p:extLst>
      <p:ext uri="{BB962C8B-B14F-4D97-AF65-F5344CB8AC3E}">
        <p14:creationId xmlns:p14="http://schemas.microsoft.com/office/powerpoint/2010/main" val="2014420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earning Outcomes">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97775" y="317305"/>
            <a:ext cx="8272462" cy="1107996"/>
          </a:xfrm>
          <a:prstGeom prst="rect">
            <a:avLst/>
          </a:prstGeom>
          <a:noFill/>
          <a:ln>
            <a:noFill/>
          </a:ln>
        </p:spPr>
        <p:txBody>
          <a:bodyPr>
            <a:spAutoFit/>
          </a:bodyP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defRPr/>
            </a:pPr>
            <a:r>
              <a:rPr lang="en-CA" altLang="en-US" sz="3600" b="1" noProof="0" dirty="0">
                <a:latin typeface="Calibri" pitchFamily="34" charset="0"/>
                <a:cs typeface="+mn-cs"/>
              </a:rPr>
              <a:t>Learning Outcomes</a:t>
            </a:r>
          </a:p>
          <a:p>
            <a:pPr>
              <a:defRPr/>
            </a:pPr>
            <a:r>
              <a:rPr lang="en-CA" altLang="en-US" sz="3000" noProof="0" dirty="0">
                <a:solidFill>
                  <a:srgbClr val="E7155C"/>
                </a:solidFill>
                <a:latin typeface="Calibri" pitchFamily="34" charset="0"/>
                <a:cs typeface="+mn-cs"/>
              </a:rPr>
              <a:t>After reading this chapter, you should be</a:t>
            </a:r>
            <a:r>
              <a:rPr lang="en-CA" altLang="en-US" sz="3000" baseline="0" noProof="0" dirty="0">
                <a:solidFill>
                  <a:srgbClr val="E7155C"/>
                </a:solidFill>
                <a:latin typeface="Calibri" pitchFamily="34" charset="0"/>
                <a:cs typeface="+mn-cs"/>
              </a:rPr>
              <a:t> </a:t>
            </a:r>
            <a:r>
              <a:rPr lang="en-CA" altLang="en-US" sz="3000" noProof="0" dirty="0">
                <a:solidFill>
                  <a:srgbClr val="E7155C"/>
                </a:solidFill>
                <a:latin typeface="Calibri" pitchFamily="34" charset="0"/>
                <a:cs typeface="+mn-cs"/>
              </a:rPr>
              <a:t>able to:</a:t>
            </a:r>
          </a:p>
        </p:txBody>
      </p:sp>
      <p:sp>
        <p:nvSpPr>
          <p:cNvPr id="3" name="Content Placeholder 2"/>
          <p:cNvSpPr>
            <a:spLocks noGrp="1"/>
          </p:cNvSpPr>
          <p:nvPr>
            <p:ph idx="1"/>
          </p:nvPr>
        </p:nvSpPr>
        <p:spPr>
          <a:xfrm>
            <a:off x="473670" y="1531625"/>
            <a:ext cx="8229600" cy="4746328"/>
          </a:xfrm>
        </p:spPr>
        <p:txBody>
          <a:bodyPr anchor="t" anchorCtr="0"/>
          <a:lstStyle>
            <a:lvl1pPr algn="l">
              <a:defRPr sz="3200"/>
            </a:lvl1pPr>
            <a:lvl2pPr algn="l">
              <a:defRPr/>
            </a:lvl2pPr>
            <a:lvl3pPr algn="l">
              <a:defRPr/>
            </a:lvl3pPr>
            <a:lvl4pPr algn="l">
              <a:defRPr/>
            </a:lvl4pPr>
            <a:lvl5pPr algn="l">
              <a:defRPr/>
            </a:lvl5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5" name="Rectangle 5"/>
          <p:cNvSpPr>
            <a:spLocks noGrp="1" noChangeArrowheads="1"/>
          </p:cNvSpPr>
          <p:nvPr>
            <p:ph type="ftr" sz="quarter" idx="10"/>
          </p:nvPr>
        </p:nvSpPr>
        <p:spPr/>
        <p:txBody>
          <a:bodyPr/>
          <a:lstStyle>
            <a:lvl1pPr>
              <a:defRPr/>
            </a:lvl1pPr>
          </a:lstStyle>
          <a:p>
            <a:r>
              <a:rPr lang="sk-SK"/>
              <a:t>Copyright © 2017 by Nelson Education Ltd. </a:t>
            </a:r>
            <a:endParaRPr lang="en-US" dirty="0"/>
          </a:p>
        </p:txBody>
      </p:sp>
      <p:sp>
        <p:nvSpPr>
          <p:cNvPr id="6" name="Rectangle 6"/>
          <p:cNvSpPr>
            <a:spLocks noGrp="1" noChangeArrowheads="1"/>
          </p:cNvSpPr>
          <p:nvPr>
            <p:ph type="sldNum" sz="quarter" idx="11"/>
          </p:nvPr>
        </p:nvSpPr>
        <p:spPr/>
        <p:txBody>
          <a:bodyPr/>
          <a:lstStyle>
            <a:lvl1pPr>
              <a:defRPr/>
            </a:lvl1pPr>
          </a:lstStyle>
          <a:p>
            <a:r>
              <a:rPr lang="en-US" dirty="0"/>
              <a:t>10-</a:t>
            </a:r>
            <a:fld id="{A21EB1E3-9DFA-324B-908A-02E6D3EE5DC2}" type="slidenum">
              <a:rPr lang="en-US"/>
              <a:pPr/>
              <a:t>‹#›</a:t>
            </a:fld>
            <a:endParaRPr lang="en-US" dirty="0"/>
          </a:p>
        </p:txBody>
      </p:sp>
    </p:spTree>
    <p:extLst>
      <p:ext uri="{BB962C8B-B14F-4D97-AF65-F5344CB8AC3E}">
        <p14:creationId xmlns:p14="http://schemas.microsoft.com/office/powerpoint/2010/main" val="59085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CA"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en-US" dirty="0"/>
              <a:t>Copyright © 2017 by Nelson Education Ltd. </a:t>
            </a:r>
          </a:p>
        </p:txBody>
      </p:sp>
      <p:sp>
        <p:nvSpPr>
          <p:cNvPr id="5" name="Rectangle 6"/>
          <p:cNvSpPr>
            <a:spLocks noGrp="1" noChangeArrowheads="1"/>
          </p:cNvSpPr>
          <p:nvPr>
            <p:ph type="sldNum" sz="quarter" idx="11"/>
          </p:nvPr>
        </p:nvSpPr>
        <p:spPr>
          <a:ln/>
        </p:spPr>
        <p:txBody>
          <a:bodyPr/>
          <a:lstStyle>
            <a:lvl1pPr>
              <a:defRPr/>
            </a:lvl1pPr>
          </a:lstStyle>
          <a:p>
            <a:pPr>
              <a:defRPr/>
            </a:pPr>
            <a:r>
              <a:rPr lang="en-US" altLang="en-US" dirty="0"/>
              <a:t>10-</a:t>
            </a:r>
            <a:fld id="{C96607A1-B0A2-4BB3-9A06-5D28B01250EE}" type="slidenum">
              <a:rPr lang="en-US" altLang="en-US" smtClean="0"/>
              <a:pPr>
                <a:defRPr/>
              </a:pPr>
              <a:t>‹#›</a:t>
            </a:fld>
            <a:endParaRPr lang="en-US" altLang="en-US" dirty="0"/>
          </a:p>
        </p:txBody>
      </p:sp>
    </p:spTree>
    <p:extLst>
      <p:ext uri="{BB962C8B-B14F-4D97-AF65-F5344CB8AC3E}">
        <p14:creationId xmlns:p14="http://schemas.microsoft.com/office/powerpoint/2010/main" val="2888450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CA" dirty="0"/>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en-US" dirty="0"/>
              <a:t>Copyright © 2017 by Nelson Education Ltd. </a:t>
            </a:r>
          </a:p>
        </p:txBody>
      </p:sp>
      <p:sp>
        <p:nvSpPr>
          <p:cNvPr id="6" name="Rectangle 6"/>
          <p:cNvSpPr>
            <a:spLocks noGrp="1" noChangeArrowheads="1"/>
          </p:cNvSpPr>
          <p:nvPr>
            <p:ph type="sldNum" sz="quarter" idx="11"/>
          </p:nvPr>
        </p:nvSpPr>
        <p:spPr>
          <a:ln/>
        </p:spPr>
        <p:txBody>
          <a:bodyPr/>
          <a:lstStyle>
            <a:lvl1pPr>
              <a:defRPr/>
            </a:lvl1pPr>
          </a:lstStyle>
          <a:p>
            <a:pPr>
              <a:defRPr/>
            </a:pPr>
            <a:r>
              <a:rPr lang="en-US" altLang="en-US" dirty="0"/>
              <a:t>10-</a:t>
            </a:r>
            <a:fld id="{C938F145-AD8B-47EB-A235-8CAAF0407764}" type="slidenum">
              <a:rPr lang="en-US" altLang="en-US"/>
              <a:pPr>
                <a:defRPr/>
              </a:pPr>
              <a:t>‹#›</a:t>
            </a:fld>
            <a:endParaRPr lang="en-US" altLang="en-US" dirty="0"/>
          </a:p>
        </p:txBody>
      </p:sp>
    </p:spTree>
    <p:extLst>
      <p:ext uri="{BB962C8B-B14F-4D97-AF65-F5344CB8AC3E}">
        <p14:creationId xmlns:p14="http://schemas.microsoft.com/office/powerpoint/2010/main" val="4260644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endParaRPr lang="en-CA" dirty="0"/>
          </a:p>
        </p:txBody>
      </p:sp>
      <p:sp>
        <p:nvSpPr>
          <p:cNvPr id="3" name="Rectangle 5"/>
          <p:cNvSpPr>
            <a:spLocks noGrp="1" noChangeArrowheads="1"/>
          </p:cNvSpPr>
          <p:nvPr>
            <p:ph type="ftr" sz="quarter" idx="10"/>
          </p:nvPr>
        </p:nvSpPr>
        <p:spPr>
          <a:ln/>
        </p:spPr>
        <p:txBody>
          <a:bodyPr/>
          <a:lstStyle>
            <a:lvl1pPr>
              <a:defRPr/>
            </a:lvl1pPr>
          </a:lstStyle>
          <a:p>
            <a:pPr>
              <a:defRPr/>
            </a:pPr>
            <a:r>
              <a:rPr lang="en-US" altLang="en-US" dirty="0"/>
              <a:t>Copyright © 2017 by Nelson Education Ltd. </a:t>
            </a:r>
          </a:p>
        </p:txBody>
      </p:sp>
      <p:sp>
        <p:nvSpPr>
          <p:cNvPr id="4" name="Rectangle 6"/>
          <p:cNvSpPr>
            <a:spLocks noGrp="1" noChangeArrowheads="1"/>
          </p:cNvSpPr>
          <p:nvPr>
            <p:ph type="sldNum" sz="quarter" idx="11"/>
          </p:nvPr>
        </p:nvSpPr>
        <p:spPr>
          <a:ln/>
        </p:spPr>
        <p:txBody>
          <a:bodyPr/>
          <a:lstStyle>
            <a:lvl1pPr>
              <a:defRPr/>
            </a:lvl1pPr>
          </a:lstStyle>
          <a:p>
            <a:pPr>
              <a:defRPr/>
            </a:pPr>
            <a:r>
              <a:rPr lang="en-US" altLang="en-US" dirty="0"/>
              <a:t>10-</a:t>
            </a:r>
            <a:fld id="{F1C69754-76F0-410A-BECD-F7E7410BFE4C}" type="slidenum">
              <a:rPr lang="en-US" altLang="en-US"/>
              <a:pPr>
                <a:defRPr/>
              </a:pPr>
              <a:t>‹#›</a:t>
            </a:fld>
            <a:endParaRPr lang="en-US" altLang="en-US" dirty="0"/>
          </a:p>
        </p:txBody>
      </p:sp>
    </p:spTree>
    <p:extLst>
      <p:ext uri="{BB962C8B-B14F-4D97-AF65-F5344CB8AC3E}">
        <p14:creationId xmlns:p14="http://schemas.microsoft.com/office/powerpoint/2010/main" val="22768909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2341" name="Rectangle 5"/>
          <p:cNvSpPr>
            <a:spLocks noGrp="1" noChangeArrowheads="1"/>
          </p:cNvSpPr>
          <p:nvPr>
            <p:ph type="ftr" sz="quarter" idx="3"/>
          </p:nvPr>
        </p:nvSpPr>
        <p:spPr bwMode="auto">
          <a:xfrm>
            <a:off x="2590800" y="6400800"/>
            <a:ext cx="3962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a:latin typeface="Calibri" pitchFamily="34" charset="0"/>
              </a:defRPr>
            </a:lvl1pPr>
          </a:lstStyle>
          <a:p>
            <a:pPr>
              <a:defRPr/>
            </a:pPr>
            <a:r>
              <a:rPr lang="en-US" altLang="en-US" dirty="0"/>
              <a:t>Copyright © 2017 by Nelson Education Ltd. </a:t>
            </a:r>
          </a:p>
        </p:txBody>
      </p:sp>
      <p:sp>
        <p:nvSpPr>
          <p:cNvPr id="142342"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panose="020F0502020204030204" pitchFamily="34" charset="0"/>
              </a:defRPr>
            </a:lvl1pPr>
          </a:lstStyle>
          <a:p>
            <a:pPr>
              <a:defRPr/>
            </a:pPr>
            <a:r>
              <a:rPr lang="en-US" altLang="en-US" dirty="0"/>
              <a:t>10-</a:t>
            </a:r>
            <a:fld id="{EA66565A-2938-4D75-B784-B84061811FCB}"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sldLayoutIdLst>
    <p:sldLayoutId id="2147484678" r:id="rId1"/>
    <p:sldLayoutId id="2147484679" r:id="rId2"/>
    <p:sldLayoutId id="2147484680" r:id="rId3"/>
    <p:sldLayoutId id="2147484673" r:id="rId4"/>
    <p:sldLayoutId id="2147484674" r:id="rId5"/>
    <p:sldLayoutId id="2147484675" r:id="rId6"/>
  </p:sldLayoutIdLst>
  <p:hf sldNum="0" hdr="0" dt="0"/>
  <p:txStyles>
    <p:titleStyle>
      <a:lvl1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1pPr>
      <a:lvl2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2pPr>
      <a:lvl3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3pPr>
      <a:lvl4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4pPr>
      <a:lvl5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pitchFamily="34" charset="0"/>
          <a:ea typeface="MS PGothic" pitchFamily="34" charset="-128"/>
          <a:cs typeface="Calibri" pitchFamily="34" charset="0"/>
        </a:defRPr>
      </a:lvl1pPr>
      <a:lvl2pPr marL="742950" indent="-285750" algn="l" rtl="0" eaLnBrk="0" fontAlgn="base" hangingPunct="0">
        <a:spcBef>
          <a:spcPct val="20000"/>
        </a:spcBef>
        <a:spcAft>
          <a:spcPct val="0"/>
        </a:spcAft>
        <a:buChar char="–"/>
        <a:defRPr sz="2800">
          <a:solidFill>
            <a:schemeClr val="tx1"/>
          </a:solidFill>
          <a:latin typeface="Calibri" pitchFamily="34" charset="0"/>
          <a:ea typeface="Calibri"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ea typeface="Calibri"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Calibri"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Calibri"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6B_0.xm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6D_0.xml"/><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microsoft.com/office/2018/10/relationships/comments" Target="../comments/modernComment_181_0.xm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hyperlink" Target="https://www.chrc-ccdp.gc.ca/en/resources/your-guide-understanding-the-canadian-human-rights-act-page1" TargetMode="External"/><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www.chrc-ccdp.gc.ca/en/about-human-rights/what-the-duty-accommodat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with medium confidence">
            <a:extLst>
              <a:ext uri="{FF2B5EF4-FFF2-40B4-BE49-F238E27FC236}">
                <a16:creationId xmlns:a16="http://schemas.microsoft.com/office/drawing/2014/main" id="{2A0C7FF7-1C22-1D8C-CC9C-31C8919564F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572000" y="924465"/>
            <a:ext cx="3914536" cy="5009070"/>
          </a:xfrm>
          <a:prstGeom prst="rect">
            <a:avLst/>
          </a:prstGeom>
        </p:spPr>
      </p:pic>
    </p:spTree>
    <p:extLst>
      <p:ext uri="{BB962C8B-B14F-4D97-AF65-F5344CB8AC3E}">
        <p14:creationId xmlns:p14="http://schemas.microsoft.com/office/powerpoint/2010/main" val="227028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CA" altLang="en-US" noProof="0" dirty="0"/>
              <a:t>Workplace Harassment</a:t>
            </a:r>
          </a:p>
        </p:txBody>
      </p:sp>
      <p:sp>
        <p:nvSpPr>
          <p:cNvPr id="27651" name="Content Placeholder 2"/>
          <p:cNvSpPr>
            <a:spLocks noGrp="1"/>
          </p:cNvSpPr>
          <p:nvPr>
            <p:ph idx="1"/>
          </p:nvPr>
        </p:nvSpPr>
        <p:spPr>
          <a:xfrm>
            <a:off x="457200" y="1531626"/>
            <a:ext cx="8229600" cy="4594538"/>
          </a:xfrm>
        </p:spPr>
        <p:txBody>
          <a:bodyPr/>
          <a:lstStyle/>
          <a:p>
            <a:r>
              <a:rPr lang="en-CA" altLang="en-US" sz="2700" b="1" noProof="0" dirty="0">
                <a:solidFill>
                  <a:srgbClr val="E7155C"/>
                </a:solidFill>
              </a:rPr>
              <a:t>Workplace harassment:</a:t>
            </a:r>
            <a:r>
              <a:rPr lang="en-CA" altLang="en-US" sz="2700" noProof="0" dirty="0">
                <a:solidFill>
                  <a:srgbClr val="E7155C"/>
                </a:solidFill>
              </a:rPr>
              <a:t> </a:t>
            </a:r>
          </a:p>
          <a:p>
            <a:pPr lvl="1"/>
            <a:r>
              <a:rPr lang="en-CA" altLang="en-US" sz="2700" noProof="0" dirty="0">
                <a:ea typeface="Calibri" panose="020F0502020204030204" pitchFamily="34" charset="0"/>
              </a:rPr>
              <a:t>Prohibited by several laws, both federal and provincial</a:t>
            </a:r>
          </a:p>
          <a:p>
            <a:pPr lvl="1"/>
            <a:r>
              <a:rPr lang="en-CA" altLang="en-US" sz="2700" noProof="0" dirty="0">
                <a:ea typeface="Calibri" panose="020F0502020204030204" pitchFamily="34" charset="0"/>
              </a:rPr>
              <a:t>Does not have to be sexual in nature, although it commonly is</a:t>
            </a:r>
          </a:p>
          <a:p>
            <a:r>
              <a:rPr lang="en-CA" altLang="en-US" sz="2700" noProof="0" dirty="0"/>
              <a:t>Harassment can also mean that someone is </a:t>
            </a:r>
            <a:r>
              <a:rPr lang="en-CA" altLang="en-US" sz="2700" b="1" noProof="0" dirty="0">
                <a:solidFill>
                  <a:srgbClr val="E7155C"/>
                </a:solidFill>
              </a:rPr>
              <a:t>bullying you about your work </a:t>
            </a:r>
            <a:r>
              <a:rPr lang="en-CA" altLang="en-US" sz="2700" noProof="0" dirty="0"/>
              <a:t>or </a:t>
            </a:r>
            <a:r>
              <a:rPr lang="en-CA" altLang="en-US" sz="2700" b="1" noProof="0" dirty="0">
                <a:solidFill>
                  <a:srgbClr val="E7155C"/>
                </a:solidFill>
              </a:rPr>
              <a:t>tormenting you</a:t>
            </a:r>
            <a:r>
              <a:rPr lang="en-CA" altLang="en-US" sz="2700" noProof="0" dirty="0">
                <a:solidFill>
                  <a:srgbClr val="E7155C"/>
                </a:solidFill>
              </a:rPr>
              <a:t> </a:t>
            </a:r>
            <a:r>
              <a:rPr lang="en-CA" altLang="en-US" sz="2700" noProof="0" dirty="0"/>
              <a:t>simply because you are a man or a woman. </a:t>
            </a:r>
          </a:p>
          <a:p>
            <a:r>
              <a:rPr lang="en-CA" altLang="en-US" sz="2700" b="1" noProof="0" dirty="0">
                <a:solidFill>
                  <a:srgbClr val="E7155C"/>
                </a:solidFill>
              </a:rPr>
              <a:t>Expressing</a:t>
            </a:r>
            <a:r>
              <a:rPr lang="en-CA" altLang="en-US" sz="2700" b="1" noProof="0" dirty="0"/>
              <a:t> </a:t>
            </a:r>
            <a:r>
              <a:rPr lang="en-CA" altLang="en-US" sz="2700" b="1" noProof="0" dirty="0">
                <a:solidFill>
                  <a:srgbClr val="E7155C"/>
                </a:solidFill>
              </a:rPr>
              <a:t>stereotypes</a:t>
            </a:r>
            <a:r>
              <a:rPr lang="en-CA" altLang="en-US" sz="2700" b="1" noProof="0" dirty="0"/>
              <a:t> </a:t>
            </a:r>
            <a:r>
              <a:rPr lang="en-CA" altLang="en-US" sz="2700" noProof="0" dirty="0"/>
              <a:t>about one gender, for example, can be a form of harassment.</a:t>
            </a:r>
          </a:p>
        </p:txBody>
      </p:sp>
      <p:sp>
        <p:nvSpPr>
          <p:cNvPr id="27653"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30627230-EF4E-4122-9B5A-AF621009530C}" type="slidenum">
              <a:rPr lang="en-US" altLang="en-US" sz="1400"/>
              <a:pPr algn="r">
                <a:spcBef>
                  <a:spcPct val="0"/>
                </a:spcBef>
                <a:buFontTx/>
                <a:buNone/>
              </a:pPr>
              <a:t>10</a:t>
            </a:fld>
            <a:endParaRPr lang="en-US" altLang="en-US" sz="140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CA" altLang="en-US" noProof="0" dirty="0"/>
              <a:t>Sexual Harassment</a:t>
            </a:r>
          </a:p>
        </p:txBody>
      </p:sp>
      <p:sp>
        <p:nvSpPr>
          <p:cNvPr id="29699" name="Content Placeholder 2"/>
          <p:cNvSpPr>
            <a:spLocks noGrp="1"/>
          </p:cNvSpPr>
          <p:nvPr>
            <p:ph idx="1"/>
          </p:nvPr>
        </p:nvSpPr>
        <p:spPr>
          <a:xfrm>
            <a:off x="453498" y="1166018"/>
            <a:ext cx="8229600" cy="4525963"/>
          </a:xfrm>
        </p:spPr>
        <p:txBody>
          <a:bodyPr/>
          <a:lstStyle/>
          <a:p>
            <a:pPr marL="0" indent="0">
              <a:buNone/>
            </a:pPr>
            <a:r>
              <a:rPr lang="en-CA" altLang="en-US" sz="2600" b="1" noProof="0" dirty="0">
                <a:solidFill>
                  <a:srgbClr val="E7155C"/>
                </a:solidFill>
              </a:rPr>
              <a:t>Sexual harassment: </a:t>
            </a:r>
            <a:r>
              <a:rPr lang="en-CA" altLang="en-US" sz="2600" noProof="0" dirty="0"/>
              <a:t>a form of discrimination in which unwelcome sexual advances, requests for sexual favours, or other verbal or physical conduct of a sexual nature occurs while performing one’s</a:t>
            </a:r>
            <a:r>
              <a:rPr lang="en-CA" altLang="ja-JP" sz="2600" noProof="0" dirty="0"/>
              <a:t> job.</a:t>
            </a:r>
          </a:p>
          <a:p>
            <a:pPr marL="0" indent="0">
              <a:spcBef>
                <a:spcPts val="0"/>
              </a:spcBef>
              <a:buNone/>
            </a:pPr>
            <a:endParaRPr lang="en-CA" altLang="en-US" sz="2600" b="1" noProof="0" dirty="0">
              <a:solidFill>
                <a:srgbClr val="E7155C"/>
              </a:solidFill>
              <a:ea typeface="Calibri" panose="020F0502020204030204" pitchFamily="34" charset="0"/>
            </a:endParaRPr>
          </a:p>
          <a:p>
            <a:pPr marL="0" indent="0">
              <a:spcBef>
                <a:spcPts val="0"/>
              </a:spcBef>
              <a:buNone/>
            </a:pPr>
            <a:r>
              <a:rPr lang="en-US" altLang="en-US" sz="2600" noProof="0" dirty="0">
                <a:ea typeface="Calibri" panose="020F0502020204030204" pitchFamily="34" charset="0"/>
              </a:rPr>
              <a:t>Another form of sexual harassment is when employment outcomes, such as hiring, promotion, or simply keeping one’s job, depend on whether an individual submits to sexual harassment.</a:t>
            </a:r>
            <a:endParaRPr lang="en-CA" altLang="en-US" sz="2600" noProof="0" dirty="0"/>
          </a:p>
        </p:txBody>
      </p:sp>
      <p:sp>
        <p:nvSpPr>
          <p:cNvPr id="29701"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2D1B98B1-8509-4F6C-ACDC-EF4A0E54C5F1}" type="slidenum">
              <a:rPr lang="en-US" altLang="en-US" sz="1400"/>
              <a:pPr algn="r">
                <a:spcBef>
                  <a:spcPct val="0"/>
                </a:spcBef>
                <a:buFontTx/>
                <a:buNone/>
              </a:pPr>
              <a:t>11</a:t>
            </a:fld>
            <a:endParaRPr lang="en-US" altLang="en-US" sz="1400" dirty="0"/>
          </a:p>
        </p:txBody>
      </p:sp>
      <p:sp>
        <p:nvSpPr>
          <p:cNvPr id="5" name="Footer Placeholder 4"/>
          <p:cNvSpPr>
            <a:spLocks noGrp="1"/>
          </p:cNvSpPr>
          <p:nvPr>
            <p:ph type="ftr" sz="quarter" idx="10"/>
          </p:nvPr>
        </p:nvSpPr>
        <p:spPr/>
        <p:txBody>
          <a:bodyPr/>
          <a:lstStyle/>
          <a:p>
            <a:pPr>
              <a:defRPr/>
            </a:pPr>
            <a:r>
              <a:rPr lang="en-US" altLang="en-US" dirty="0"/>
              <a:t>Copyright © 2024 by Cengage</a:t>
            </a:r>
          </a:p>
        </p:txBody>
      </p:sp>
      <p:pic>
        <p:nvPicPr>
          <p:cNvPr id="3" name="Picture 2" descr="A picture containing text, person&#10;&#10;Description automatically generated">
            <a:extLst>
              <a:ext uri="{FF2B5EF4-FFF2-40B4-BE49-F238E27FC236}">
                <a16:creationId xmlns:a16="http://schemas.microsoft.com/office/drawing/2014/main" id="{AA822480-6A93-7D48-80E5-AC98ED0F0C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20210" y="4436450"/>
            <a:ext cx="3048568" cy="19643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CA" altLang="en-US" sz="3600" noProof="0" dirty="0"/>
              <a:t>Sexual Harassment: </a:t>
            </a:r>
            <a:br>
              <a:rPr lang="en-CA" altLang="en-US" sz="3600" noProof="0" dirty="0"/>
            </a:br>
            <a:r>
              <a:rPr lang="en-CA" altLang="en-US" sz="3600" noProof="0" dirty="0">
                <a:solidFill>
                  <a:srgbClr val="E7155C"/>
                </a:solidFill>
              </a:rPr>
              <a:t>What Companies Should Do</a:t>
            </a:r>
          </a:p>
        </p:txBody>
      </p:sp>
      <p:sp>
        <p:nvSpPr>
          <p:cNvPr id="31747" name="Content Placeholder 2"/>
          <p:cNvSpPr>
            <a:spLocks noGrp="1"/>
          </p:cNvSpPr>
          <p:nvPr>
            <p:ph idx="1"/>
          </p:nvPr>
        </p:nvSpPr>
        <p:spPr/>
        <p:txBody>
          <a:bodyPr/>
          <a:lstStyle/>
          <a:p>
            <a:pPr marL="457200" indent="-457200">
              <a:spcBef>
                <a:spcPct val="0"/>
              </a:spcBef>
              <a:buFontTx/>
              <a:buAutoNum type="arabicPeriod"/>
            </a:pPr>
            <a:r>
              <a:rPr lang="en-CA" altLang="en-US" sz="3000" noProof="0" dirty="0"/>
              <a:t>Respond immediately to reports.</a:t>
            </a:r>
          </a:p>
          <a:p>
            <a:pPr marL="457200" indent="-457200">
              <a:spcBef>
                <a:spcPct val="0"/>
              </a:spcBef>
              <a:buFontTx/>
              <a:buAutoNum type="arabicPeriod"/>
            </a:pPr>
            <a:r>
              <a:rPr lang="en-CA" altLang="en-US" sz="3000" noProof="0" dirty="0"/>
              <a:t>Engage in a quick and fair investigation.</a:t>
            </a:r>
          </a:p>
          <a:p>
            <a:pPr marL="457200" indent="-457200">
              <a:spcBef>
                <a:spcPct val="0"/>
              </a:spcBef>
              <a:buFontTx/>
              <a:buAutoNum type="arabicPeriod"/>
            </a:pPr>
            <a:r>
              <a:rPr lang="en-CA" altLang="en-US" sz="3000" noProof="0" dirty="0"/>
              <a:t>Create a sexual harassment policy.</a:t>
            </a:r>
          </a:p>
          <a:p>
            <a:pPr marL="457200" indent="-457200">
              <a:spcBef>
                <a:spcPct val="0"/>
              </a:spcBef>
              <a:buFontTx/>
              <a:buAutoNum type="arabicPeriod"/>
            </a:pPr>
            <a:r>
              <a:rPr lang="en-CA" altLang="en-US" sz="3000" noProof="0" dirty="0"/>
              <a:t>Communicate this policy (zero tolerance).</a:t>
            </a:r>
          </a:p>
          <a:p>
            <a:pPr marL="457200" indent="-457200">
              <a:spcBef>
                <a:spcPct val="0"/>
              </a:spcBef>
              <a:buFontTx/>
              <a:buAutoNum type="arabicPeriod"/>
            </a:pPr>
            <a:r>
              <a:rPr lang="en-CA" altLang="en-US" sz="3000" noProof="0" dirty="0"/>
              <a:t>Establish clear reporting procedures.</a:t>
            </a:r>
          </a:p>
          <a:p>
            <a:pPr marL="457200" indent="-457200">
              <a:spcBef>
                <a:spcPct val="0"/>
              </a:spcBef>
              <a:buFontTx/>
              <a:buAutoNum type="arabicPeriod"/>
            </a:pPr>
            <a:r>
              <a:rPr lang="en-CA" altLang="en-US" sz="3000" noProof="0" dirty="0"/>
              <a:t>Provide an impartial, nonthreatening avenue for employees to access.</a:t>
            </a:r>
          </a:p>
          <a:p>
            <a:pPr marL="457200" indent="-457200">
              <a:spcBef>
                <a:spcPct val="0"/>
              </a:spcBef>
              <a:buFontTx/>
              <a:buAutoNum type="arabicPeriod"/>
            </a:pPr>
            <a:r>
              <a:rPr lang="en-CA" altLang="en-US" sz="3000" noProof="0" dirty="0"/>
              <a:t>Be aware of federal, provincial, and municipal laws. </a:t>
            </a:r>
          </a:p>
          <a:p>
            <a:pPr marL="457200" indent="-457200">
              <a:spcBef>
                <a:spcPct val="0"/>
              </a:spcBef>
              <a:buFontTx/>
              <a:buAutoNum type="arabicPeriod"/>
            </a:pPr>
            <a:endParaRPr lang="en-CA" altLang="en-US" noProof="0" dirty="0"/>
          </a:p>
        </p:txBody>
      </p:sp>
      <p:sp>
        <p:nvSpPr>
          <p:cNvPr id="31749"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14E21505-4E46-444A-98B5-8C3F3C8E1517}" type="slidenum">
              <a:rPr lang="en-US" altLang="en-US" sz="1400"/>
              <a:pPr algn="r">
                <a:spcBef>
                  <a:spcPct val="0"/>
                </a:spcBef>
                <a:buFontTx/>
                <a:buNone/>
              </a:pPr>
              <a:t>12</a:t>
            </a:fld>
            <a:endParaRPr lang="en-US" altLang="en-US" sz="140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r>
              <a:rPr lang="en-CA" noProof="0" dirty="0"/>
              <a:t>Human Resource Planning</a:t>
            </a:r>
          </a:p>
        </p:txBody>
      </p:sp>
      <p:sp>
        <p:nvSpPr>
          <p:cNvPr id="3" name="Content Placeholder 2"/>
          <p:cNvSpPr>
            <a:spLocks noGrp="1"/>
          </p:cNvSpPr>
          <p:nvPr>
            <p:ph idx="1"/>
          </p:nvPr>
        </p:nvSpPr>
        <p:spPr/>
        <p:txBody>
          <a:bodyPr/>
          <a:lstStyle/>
          <a:p>
            <a:pPr marL="0" indent="0">
              <a:buFontTx/>
              <a:buNone/>
              <a:defRPr/>
            </a:pPr>
            <a:endParaRPr lang="en-CA" b="1" noProof="0" dirty="0">
              <a:solidFill>
                <a:srgbClr val="E7155C"/>
              </a:solidFill>
            </a:endParaRPr>
          </a:p>
          <a:p>
            <a:pPr marL="0" indent="0">
              <a:buFontTx/>
              <a:buNone/>
              <a:defRPr/>
            </a:pPr>
            <a:r>
              <a:rPr lang="en-CA" b="1" noProof="0" dirty="0">
                <a:solidFill>
                  <a:srgbClr val="E7155C"/>
                </a:solidFill>
              </a:rPr>
              <a:t>Human resource planning: </a:t>
            </a:r>
            <a:r>
              <a:rPr lang="en-CA" noProof="0" dirty="0"/>
              <a:t>an umbrella term that encompasses overarching philosophies, policies, and practices that are in line with the organization’s strategy.</a:t>
            </a:r>
          </a:p>
          <a:p>
            <a:pPr>
              <a:defRPr/>
            </a:pPr>
            <a:endParaRPr lang="en-CA" noProof="0" dirty="0"/>
          </a:p>
          <a:p>
            <a:pPr marL="0" indent="0">
              <a:buFontTx/>
              <a:buNone/>
              <a:defRPr/>
            </a:pPr>
            <a:endParaRPr lang="en-CA" noProof="0" dirty="0"/>
          </a:p>
        </p:txBody>
      </p:sp>
      <p:sp>
        <p:nvSpPr>
          <p:cNvPr id="5"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10-15</a:t>
            </a:r>
          </a:p>
        </p:txBody>
      </p:sp>
      <p:sp>
        <p:nvSpPr>
          <p:cNvPr id="4" name="Footer Placeholder 3"/>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CA" altLang="en-US" noProof="0" dirty="0"/>
              <a:t>Recruiting</a:t>
            </a:r>
          </a:p>
        </p:txBody>
      </p:sp>
      <p:grpSp>
        <p:nvGrpSpPr>
          <p:cNvPr id="35844" name="Group 9"/>
          <p:cNvGrpSpPr>
            <a:grpSpLocks/>
          </p:cNvGrpSpPr>
          <p:nvPr/>
        </p:nvGrpSpPr>
        <p:grpSpPr bwMode="auto">
          <a:xfrm>
            <a:off x="457200" y="3200400"/>
            <a:ext cx="8001000" cy="2120900"/>
            <a:chOff x="432" y="1200"/>
            <a:chExt cx="5040" cy="1336"/>
          </a:xfrm>
        </p:grpSpPr>
        <p:sp>
          <p:nvSpPr>
            <p:cNvPr id="24586" name="AutoShape 5"/>
            <p:cNvSpPr>
              <a:spLocks noChangeArrowheads="1"/>
            </p:cNvSpPr>
            <p:nvPr/>
          </p:nvSpPr>
          <p:spPr bwMode="auto">
            <a:xfrm>
              <a:off x="432" y="1200"/>
              <a:ext cx="1847" cy="1336"/>
            </a:xfrm>
            <a:prstGeom prst="cube">
              <a:avLst>
                <a:gd name="adj" fmla="val 25000"/>
              </a:avLst>
            </a:prstGeom>
            <a:solidFill>
              <a:srgbClr val="DA1F28"/>
            </a:solidFill>
            <a:ln w="9525">
              <a:noFill/>
              <a:miter lim="800000"/>
              <a:headEnd/>
              <a:tailEnd/>
            </a:ln>
            <a:effectLst>
              <a:outerShdw blurRad="63500" dist="107763" dir="2700000" algn="ctr" rotWithShape="0">
                <a:schemeClr val="bg2">
                  <a:alpha val="50000"/>
                </a:schemeClr>
              </a:outerShdw>
            </a:effectLst>
          </p:spPr>
          <p:txBody>
            <a:bodyPr wrap="none"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800" b="1" dirty="0">
                  <a:solidFill>
                    <a:schemeClr val="bg1"/>
                  </a:solidFill>
                  <a:latin typeface="Calibri" pitchFamily="34" charset="0"/>
                </a:rPr>
                <a:t>Job Analysis</a:t>
              </a:r>
            </a:p>
            <a:p>
              <a:pPr algn="ctr">
                <a:defRPr/>
              </a:pPr>
              <a:r>
                <a:rPr lang="en-US" altLang="en-US" sz="2800" b="1" dirty="0">
                  <a:solidFill>
                    <a:schemeClr val="bg1"/>
                  </a:solidFill>
                  <a:latin typeface="Calibri" pitchFamily="34" charset="0"/>
                </a:rPr>
                <a:t>and</a:t>
              </a:r>
            </a:p>
            <a:p>
              <a:pPr algn="ctr">
                <a:defRPr/>
              </a:pPr>
              <a:r>
                <a:rPr lang="en-US" altLang="en-US" sz="2800" b="1" dirty="0">
                  <a:solidFill>
                    <a:schemeClr val="bg1"/>
                  </a:solidFill>
                  <a:latin typeface="Calibri" pitchFamily="34" charset="0"/>
                </a:rPr>
                <a:t>Recruiting</a:t>
              </a:r>
            </a:p>
          </p:txBody>
        </p:sp>
        <p:sp>
          <p:nvSpPr>
            <p:cNvPr id="24587" name="AutoShape 6"/>
            <p:cNvSpPr>
              <a:spLocks noChangeArrowheads="1"/>
            </p:cNvSpPr>
            <p:nvPr/>
          </p:nvSpPr>
          <p:spPr bwMode="auto">
            <a:xfrm>
              <a:off x="2029" y="1200"/>
              <a:ext cx="1846" cy="1336"/>
            </a:xfrm>
            <a:prstGeom prst="cube">
              <a:avLst>
                <a:gd name="adj" fmla="val 25000"/>
              </a:avLst>
            </a:prstGeom>
            <a:solidFill>
              <a:srgbClr val="0070C0"/>
            </a:solidFill>
            <a:ln w="9525">
              <a:noFill/>
              <a:miter lim="800000"/>
              <a:headEnd/>
              <a:tailEnd/>
            </a:ln>
            <a:effectLst>
              <a:outerShdw blurRad="63500" dist="107763" dir="2700000" algn="ctr" rotWithShape="0">
                <a:schemeClr val="bg2">
                  <a:alpha val="50000"/>
                </a:schemeClr>
              </a:outerShdw>
            </a:effectLst>
          </p:spPr>
          <p:txBody>
            <a:bodyPr wrap="none"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800" b="1" dirty="0">
                  <a:solidFill>
                    <a:schemeClr val="bg1"/>
                  </a:solidFill>
                  <a:latin typeface="Calibri" pitchFamily="34" charset="0"/>
                </a:rPr>
                <a:t>Internal</a:t>
              </a:r>
              <a:br>
                <a:rPr lang="en-US" altLang="en-US" sz="2800" b="1" dirty="0">
                  <a:solidFill>
                    <a:schemeClr val="bg1"/>
                  </a:solidFill>
                  <a:latin typeface="Calibri" pitchFamily="34" charset="0"/>
                </a:rPr>
              </a:br>
              <a:r>
                <a:rPr lang="en-US" altLang="en-US" sz="2800" b="1" dirty="0">
                  <a:solidFill>
                    <a:schemeClr val="bg1"/>
                  </a:solidFill>
                  <a:latin typeface="Calibri" pitchFamily="34" charset="0"/>
                </a:rPr>
                <a:t>Recruiting</a:t>
              </a:r>
            </a:p>
          </p:txBody>
        </p:sp>
        <p:sp>
          <p:nvSpPr>
            <p:cNvPr id="35850" name="AutoShape 7"/>
            <p:cNvSpPr>
              <a:spLocks noChangeArrowheads="1"/>
            </p:cNvSpPr>
            <p:nvPr/>
          </p:nvSpPr>
          <p:spPr bwMode="auto">
            <a:xfrm>
              <a:off x="3625" y="1200"/>
              <a:ext cx="1847" cy="1336"/>
            </a:xfrm>
            <a:prstGeom prst="cube">
              <a:avLst>
                <a:gd name="adj" fmla="val 25000"/>
              </a:avLst>
            </a:prstGeom>
            <a:solidFill>
              <a:srgbClr val="35385A"/>
            </a:solidFill>
            <a:ln>
              <a:noFill/>
            </a:ln>
            <a:effectLst>
              <a:outerShdw dist="107763" dir="2700000" algn="ctr" rotWithShape="0">
                <a:schemeClr val="bg2">
                  <a:alpha val="50000"/>
                </a:schemeClr>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0"/>
                </a:spcBef>
                <a:buFontTx/>
                <a:buNone/>
              </a:pPr>
              <a:r>
                <a:rPr lang="en-US" altLang="en-US" sz="2800" b="1" dirty="0">
                  <a:solidFill>
                    <a:schemeClr val="bg1"/>
                  </a:solidFill>
                </a:rPr>
                <a:t>External</a:t>
              </a:r>
              <a:br>
                <a:rPr lang="en-US" altLang="en-US" sz="2800" b="1" dirty="0">
                  <a:solidFill>
                    <a:schemeClr val="bg1"/>
                  </a:solidFill>
                </a:rPr>
              </a:br>
              <a:r>
                <a:rPr lang="en-US" altLang="en-US" sz="2800" b="1" dirty="0">
                  <a:solidFill>
                    <a:schemeClr val="bg1"/>
                  </a:solidFill>
                </a:rPr>
                <a:t>Recruiting</a:t>
              </a:r>
            </a:p>
          </p:txBody>
        </p:sp>
      </p:grpSp>
      <p:sp>
        <p:nvSpPr>
          <p:cNvPr id="35845" name="Slide Number Placeholder 5"/>
          <p:cNvSpPr txBox="1">
            <a:spLocks/>
          </p:cNvSpPr>
          <p:nvPr/>
        </p:nvSpPr>
        <p:spPr bwMode="auto">
          <a:xfrm>
            <a:off x="8129588" y="5734050"/>
            <a:ext cx="609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spcBef>
                <a:spcPct val="0"/>
              </a:spcBef>
              <a:buFontTx/>
              <a:buNone/>
            </a:pPr>
            <a:fld id="{AE4ED36C-187C-4213-A61D-BF584ACB40AB}" type="slidenum">
              <a:rPr lang="en-US" altLang="en-US" sz="1200" b="1">
                <a:solidFill>
                  <a:schemeClr val="bg1"/>
                </a:solidFill>
              </a:rPr>
              <a:pPr algn="ctr" eaLnBrk="1" hangingPunct="1">
                <a:spcBef>
                  <a:spcPct val="0"/>
                </a:spcBef>
                <a:buFontTx/>
                <a:buNone/>
              </a:pPr>
              <a:t>14</a:t>
            </a:fld>
            <a:endParaRPr lang="en-US" altLang="en-US" sz="1200" b="1" dirty="0">
              <a:solidFill>
                <a:schemeClr val="bg1"/>
              </a:solidFill>
            </a:endParaRPr>
          </a:p>
        </p:txBody>
      </p:sp>
      <p:sp>
        <p:nvSpPr>
          <p:cNvPr id="35846" name="TextBox 10"/>
          <p:cNvSpPr txBox="1">
            <a:spLocks noChangeArrowheads="1"/>
          </p:cNvSpPr>
          <p:nvPr/>
        </p:nvSpPr>
        <p:spPr bwMode="auto">
          <a:xfrm>
            <a:off x="853145" y="1683415"/>
            <a:ext cx="7604125"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0"/>
              </a:spcBef>
              <a:buFontTx/>
              <a:buNone/>
            </a:pPr>
            <a:r>
              <a:rPr lang="en-CA" altLang="en-US" sz="3000" b="1" dirty="0">
                <a:solidFill>
                  <a:srgbClr val="E7155C"/>
                </a:solidFill>
              </a:rPr>
              <a:t>Recruiting</a:t>
            </a:r>
            <a:r>
              <a:rPr lang="en-CA" altLang="en-US" sz="3000" dirty="0"/>
              <a:t> is the process of developing a pool of qualified job applicants.</a:t>
            </a:r>
          </a:p>
        </p:txBody>
      </p:sp>
      <p:sp>
        <p:nvSpPr>
          <p:cNvPr id="35847"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520252C3-1FC5-44FC-8720-CD605F91A675}" type="slidenum">
              <a:rPr lang="en-US" altLang="en-US" sz="1400"/>
              <a:pPr algn="r">
                <a:spcBef>
                  <a:spcPct val="0"/>
                </a:spcBef>
                <a:buFontTx/>
                <a:buNone/>
              </a:pPr>
              <a:t>14</a:t>
            </a:fld>
            <a:endParaRPr lang="en-US" altLang="en-US" sz="140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Tree>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itle 6"/>
          <p:cNvSpPr>
            <a:spLocks noGrp="1"/>
          </p:cNvSpPr>
          <p:nvPr>
            <p:ph type="title"/>
          </p:nvPr>
        </p:nvSpPr>
        <p:spPr/>
        <p:txBody>
          <a:bodyPr/>
          <a:lstStyle/>
          <a:p>
            <a:r>
              <a:rPr lang="en-CA" altLang="en-US" sz="3600" noProof="0" dirty="0"/>
              <a:t>Job Analysis and Recruiting</a:t>
            </a:r>
          </a:p>
        </p:txBody>
      </p:sp>
      <p:sp>
        <p:nvSpPr>
          <p:cNvPr id="41987" name="Content Placeholder 1"/>
          <p:cNvSpPr>
            <a:spLocks noGrp="1"/>
          </p:cNvSpPr>
          <p:nvPr>
            <p:ph idx="1"/>
          </p:nvPr>
        </p:nvSpPr>
        <p:spPr/>
        <p:txBody>
          <a:bodyPr/>
          <a:lstStyle/>
          <a:p>
            <a:pPr>
              <a:lnSpc>
                <a:spcPct val="90000"/>
              </a:lnSpc>
              <a:spcBef>
                <a:spcPts val="600"/>
              </a:spcBef>
            </a:pPr>
            <a:r>
              <a:rPr lang="en-CA" altLang="en-US" sz="2600" b="1" noProof="0" dirty="0">
                <a:solidFill>
                  <a:srgbClr val="E7155C"/>
                </a:solidFill>
              </a:rPr>
              <a:t>Job Analysis</a:t>
            </a:r>
          </a:p>
          <a:p>
            <a:pPr lvl="1">
              <a:lnSpc>
                <a:spcPct val="90000"/>
              </a:lnSpc>
              <a:spcBef>
                <a:spcPts val="600"/>
              </a:spcBef>
            </a:pPr>
            <a:r>
              <a:rPr lang="en-CA" altLang="en-US" sz="2600" noProof="0" dirty="0">
                <a:ea typeface="Calibri" panose="020F0502020204030204" pitchFamily="34" charset="0"/>
              </a:rPr>
              <a:t>A purposeful, systematic process for collecting information on the important work-related aspects of a job</a:t>
            </a:r>
          </a:p>
          <a:p>
            <a:pPr>
              <a:lnSpc>
                <a:spcPct val="90000"/>
              </a:lnSpc>
              <a:spcBef>
                <a:spcPts val="600"/>
              </a:spcBef>
            </a:pPr>
            <a:r>
              <a:rPr lang="en-CA" altLang="en-US" sz="2600" b="1" noProof="0" dirty="0">
                <a:solidFill>
                  <a:srgbClr val="E7155C"/>
                </a:solidFill>
              </a:rPr>
              <a:t>Job Description</a:t>
            </a:r>
          </a:p>
          <a:p>
            <a:pPr lvl="1">
              <a:lnSpc>
                <a:spcPct val="90000"/>
              </a:lnSpc>
              <a:spcBef>
                <a:spcPts val="600"/>
              </a:spcBef>
            </a:pPr>
            <a:r>
              <a:rPr lang="en-CA" altLang="en-US" sz="2600" noProof="0" dirty="0">
                <a:ea typeface="Calibri" panose="020F0502020204030204" pitchFamily="34" charset="0"/>
              </a:rPr>
              <a:t>A written description of the basic tasks, duties, and responsibilities required of an employee holding a particular job</a:t>
            </a:r>
          </a:p>
          <a:p>
            <a:pPr>
              <a:lnSpc>
                <a:spcPct val="90000"/>
              </a:lnSpc>
              <a:spcBef>
                <a:spcPts val="600"/>
              </a:spcBef>
            </a:pPr>
            <a:r>
              <a:rPr lang="en-CA" altLang="en-US" sz="2600" b="1" noProof="0" dirty="0">
                <a:solidFill>
                  <a:srgbClr val="E7155C"/>
                </a:solidFill>
              </a:rPr>
              <a:t>Job Specifications</a:t>
            </a:r>
          </a:p>
          <a:p>
            <a:pPr lvl="1">
              <a:lnSpc>
                <a:spcPct val="90000"/>
              </a:lnSpc>
              <a:spcBef>
                <a:spcPts val="600"/>
              </a:spcBef>
            </a:pPr>
            <a:r>
              <a:rPr lang="en-CA" altLang="en-US" sz="2600" noProof="0" dirty="0">
                <a:ea typeface="Calibri" panose="020F0502020204030204" pitchFamily="34" charset="0"/>
              </a:rPr>
              <a:t>A written summary of the qualifications needed to successfully perform a job</a:t>
            </a:r>
          </a:p>
        </p:txBody>
      </p:sp>
      <p:sp>
        <p:nvSpPr>
          <p:cNvPr id="41989"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66A90D08-44D3-422D-9B25-6CF56E1F3B55}" type="slidenum">
              <a:rPr lang="en-US" altLang="en-US" sz="1400" smtClean="0"/>
              <a:pPr algn="r">
                <a:spcBef>
                  <a:spcPct val="0"/>
                </a:spcBef>
                <a:buFontTx/>
                <a:buNone/>
              </a:pPr>
              <a:t>15</a:t>
            </a:fld>
            <a:endParaRPr lang="en-US" altLang="en-US" sz="140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CA" altLang="en-US" noProof="0" dirty="0"/>
              <a:t>Internal and External Recruiting</a:t>
            </a:r>
          </a:p>
        </p:txBody>
      </p:sp>
      <p:sp>
        <p:nvSpPr>
          <p:cNvPr id="48131" name="Content Placeholder 2"/>
          <p:cNvSpPr>
            <a:spLocks noGrp="1"/>
          </p:cNvSpPr>
          <p:nvPr>
            <p:ph idx="1"/>
          </p:nvPr>
        </p:nvSpPr>
        <p:spPr/>
        <p:txBody>
          <a:bodyPr/>
          <a:lstStyle/>
          <a:p>
            <a:pPr marL="457200" indent="-457200">
              <a:buFontTx/>
              <a:buNone/>
              <a:defRPr/>
            </a:pPr>
            <a:r>
              <a:rPr lang="en-CA" altLang="en-US" sz="3000" b="1" noProof="0" dirty="0">
                <a:solidFill>
                  <a:srgbClr val="E7155C"/>
                </a:solidFill>
              </a:rPr>
              <a:t>Internal Recruitment</a:t>
            </a:r>
          </a:p>
          <a:p>
            <a:pPr marL="365760" indent="-365760">
              <a:defRPr/>
            </a:pPr>
            <a:r>
              <a:rPr lang="en-CA" altLang="ja-JP" sz="3000" noProof="0" dirty="0">
                <a:latin typeface="Calibri"/>
                <a:ea typeface="MS PGothic"/>
                <a:cs typeface="Calibri"/>
              </a:rPr>
              <a:t>“Promotion from within”</a:t>
            </a:r>
            <a:r>
              <a:rPr lang="en-CA" altLang="ja-JP" sz="3000" dirty="0">
                <a:latin typeface="Calibri"/>
                <a:ea typeface="MS PGothic"/>
                <a:cs typeface="Calibri"/>
              </a:rPr>
              <a:t> or "lateral transfers"</a:t>
            </a:r>
          </a:p>
          <a:p>
            <a:pPr marL="365760" indent="-365760">
              <a:defRPr/>
            </a:pPr>
            <a:r>
              <a:rPr lang="en-CA" altLang="en-US" sz="3000" noProof="0" dirty="0">
                <a:latin typeface="Calibri"/>
                <a:ea typeface="MS PGothic"/>
                <a:cs typeface="Calibri"/>
              </a:rPr>
              <a:t>Improves employee morale </a:t>
            </a:r>
            <a:r>
              <a:rPr lang="en-CA" altLang="en-US" sz="3000" dirty="0">
                <a:latin typeface="Calibri"/>
                <a:ea typeface="MS PGothic"/>
                <a:cs typeface="Calibri"/>
              </a:rPr>
              <a:t>and</a:t>
            </a:r>
            <a:r>
              <a:rPr lang="en-CA" altLang="en-US" sz="3000" noProof="0" dirty="0">
                <a:latin typeface="Calibri"/>
                <a:ea typeface="MS PGothic"/>
                <a:cs typeface="Calibri"/>
              </a:rPr>
              <a:t> motivation</a:t>
            </a:r>
          </a:p>
          <a:p>
            <a:pPr marL="365760" indent="-365760">
              <a:defRPr/>
            </a:pPr>
            <a:r>
              <a:rPr lang="en-CA" altLang="en-US" sz="3000" noProof="0" dirty="0">
                <a:latin typeface="Calibri"/>
                <a:ea typeface="MS PGothic"/>
                <a:cs typeface="Calibri"/>
              </a:rPr>
              <a:t>Reduces </a:t>
            </a:r>
            <a:r>
              <a:rPr lang="en-CA" altLang="en-US" sz="3000" dirty="0">
                <a:latin typeface="Calibri"/>
                <a:ea typeface="MS PGothic"/>
                <a:cs typeface="Calibri"/>
              </a:rPr>
              <a:t>start-up</a:t>
            </a:r>
            <a:r>
              <a:rPr lang="en-CA" altLang="en-US" sz="3000" noProof="0" dirty="0">
                <a:latin typeface="Calibri"/>
                <a:ea typeface="MS PGothic"/>
                <a:cs typeface="Calibri"/>
              </a:rPr>
              <a:t> time and </a:t>
            </a:r>
            <a:r>
              <a:rPr lang="en-CA" altLang="en-US" sz="3000" dirty="0">
                <a:latin typeface="Calibri"/>
                <a:ea typeface="MS PGothic"/>
                <a:cs typeface="Calibri"/>
              </a:rPr>
              <a:t>costs</a:t>
            </a:r>
            <a:endParaRPr lang="en-CA" altLang="en-US" sz="3000" noProof="0" dirty="0">
              <a:latin typeface="Calibri"/>
              <a:ea typeface="MS PGothic"/>
              <a:cs typeface="Calibri"/>
            </a:endParaRPr>
          </a:p>
          <a:p>
            <a:pPr marL="365760" indent="-365760">
              <a:defRPr/>
            </a:pPr>
            <a:r>
              <a:rPr lang="en-CA" altLang="en-US" sz="3000" dirty="0">
                <a:latin typeface="Calibri"/>
                <a:ea typeface="MS PGothic"/>
                <a:cs typeface="Calibri"/>
              </a:rPr>
              <a:t>Job posting and career paths are two methods of internal recruiting</a:t>
            </a:r>
          </a:p>
          <a:p>
            <a:pPr marL="365760" indent="-365760">
              <a:defRPr/>
            </a:pPr>
            <a:r>
              <a:rPr lang="en-CA" altLang="en-US" sz="3000" noProof="0" dirty="0">
                <a:latin typeface="Calibri"/>
                <a:ea typeface="MS PGothic"/>
                <a:cs typeface="Calibri"/>
              </a:rPr>
              <a:t>Succession planning</a:t>
            </a:r>
            <a:endParaRPr lang="en-CA" altLang="en-US" sz="3000" noProof="0" dirty="0"/>
          </a:p>
          <a:p>
            <a:pPr marL="457200" indent="-457200">
              <a:defRPr/>
            </a:pPr>
            <a:endParaRPr lang="en-CA" altLang="en-US" sz="4400" noProof="0" dirty="0">
              <a:latin typeface="Century Schoolbook" pitchFamily="18" charset="0"/>
            </a:endParaRPr>
          </a:p>
          <a:p>
            <a:pPr marL="457200" indent="-457200">
              <a:defRPr/>
            </a:pPr>
            <a:endParaRPr lang="en-CA" altLang="en-US" noProof="0" dirty="0"/>
          </a:p>
          <a:p>
            <a:pPr marL="457200" indent="-457200">
              <a:defRPr/>
            </a:pPr>
            <a:endParaRPr lang="en-CA" altLang="en-US" noProof="0" dirty="0"/>
          </a:p>
        </p:txBody>
      </p:sp>
      <p:sp>
        <p:nvSpPr>
          <p:cNvPr id="46085"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B02FFC43-4C6D-4EF2-9A54-8CD8FA8D87CE}" type="slidenum">
              <a:rPr lang="en-US" altLang="en-US" sz="1400" smtClean="0"/>
              <a:pPr algn="r">
                <a:spcBef>
                  <a:spcPct val="0"/>
                </a:spcBef>
                <a:buFontTx/>
                <a:buNone/>
              </a:pPr>
              <a:t>16</a:t>
            </a:fld>
            <a:endParaRPr lang="en-US" altLang="en-US" sz="140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CA" altLang="en-US" noProof="0" dirty="0"/>
              <a:t>Internal and External Recruiting</a:t>
            </a:r>
          </a:p>
        </p:txBody>
      </p:sp>
      <p:sp>
        <p:nvSpPr>
          <p:cNvPr id="50179" name="Content Placeholder 2"/>
          <p:cNvSpPr>
            <a:spLocks noGrp="1"/>
          </p:cNvSpPr>
          <p:nvPr>
            <p:ph idx="1"/>
          </p:nvPr>
        </p:nvSpPr>
        <p:spPr/>
        <p:txBody>
          <a:bodyPr>
            <a:normAutofit/>
          </a:bodyPr>
          <a:lstStyle/>
          <a:p>
            <a:pPr marL="0" indent="0">
              <a:lnSpc>
                <a:spcPct val="90000"/>
              </a:lnSpc>
              <a:buFontTx/>
              <a:buNone/>
              <a:defRPr/>
            </a:pPr>
            <a:r>
              <a:rPr lang="en-CA" altLang="en-US" sz="3000" b="1" noProof="0" dirty="0">
                <a:solidFill>
                  <a:srgbClr val="E7155C"/>
                </a:solidFill>
              </a:rPr>
              <a:t>External Recruitment</a:t>
            </a:r>
          </a:p>
          <a:p>
            <a:pPr marL="763200" indent="-365760">
              <a:lnSpc>
                <a:spcPct val="90000"/>
              </a:lnSpc>
              <a:defRPr/>
            </a:pPr>
            <a:r>
              <a:rPr lang="en-CA" altLang="en-US" sz="3000" noProof="0" dirty="0"/>
              <a:t>Advertising</a:t>
            </a:r>
          </a:p>
          <a:p>
            <a:pPr marL="763200" indent="-365760">
              <a:lnSpc>
                <a:spcPct val="90000"/>
              </a:lnSpc>
              <a:defRPr/>
            </a:pPr>
            <a:r>
              <a:rPr lang="en-CA" altLang="en-US" sz="3000" noProof="0" dirty="0"/>
              <a:t>Employee referrals</a:t>
            </a:r>
          </a:p>
          <a:p>
            <a:pPr marL="763200" indent="-365760">
              <a:lnSpc>
                <a:spcPct val="90000"/>
              </a:lnSpc>
              <a:defRPr/>
            </a:pPr>
            <a:r>
              <a:rPr lang="en-CA" altLang="en-US" sz="3000" noProof="0" dirty="0"/>
              <a:t>Walk-ins</a:t>
            </a:r>
          </a:p>
          <a:p>
            <a:pPr marL="763200" indent="-365760">
              <a:lnSpc>
                <a:spcPct val="90000"/>
              </a:lnSpc>
              <a:defRPr/>
            </a:pPr>
            <a:r>
              <a:rPr lang="en-CA" altLang="en-US" sz="3000" noProof="0" dirty="0"/>
              <a:t>Outside organizations</a:t>
            </a:r>
          </a:p>
          <a:p>
            <a:pPr marL="763200" indent="-365760">
              <a:lnSpc>
                <a:spcPct val="90000"/>
              </a:lnSpc>
              <a:defRPr/>
            </a:pPr>
            <a:r>
              <a:rPr lang="en-CA" altLang="en-US" sz="3000" noProof="0" dirty="0"/>
              <a:t>Employment services</a:t>
            </a:r>
          </a:p>
          <a:p>
            <a:pPr marL="763200" indent="-365760">
              <a:lnSpc>
                <a:spcPct val="90000"/>
              </a:lnSpc>
              <a:defRPr/>
            </a:pPr>
            <a:r>
              <a:rPr lang="en-CA" altLang="en-US" sz="3000" noProof="0" dirty="0"/>
              <a:t>Special events</a:t>
            </a:r>
          </a:p>
          <a:p>
            <a:pPr marL="763200" indent="-365760">
              <a:lnSpc>
                <a:spcPct val="90000"/>
              </a:lnSpc>
              <a:defRPr/>
            </a:pPr>
            <a:r>
              <a:rPr lang="en-CA" altLang="en-US" sz="3000" noProof="0" dirty="0"/>
              <a:t>Internet job sites</a:t>
            </a:r>
          </a:p>
          <a:p>
            <a:pPr marL="0" indent="0">
              <a:lnSpc>
                <a:spcPct val="90000"/>
              </a:lnSpc>
              <a:buFont typeface="Wingdings" charset="2"/>
              <a:buChar char=""/>
              <a:defRPr/>
            </a:pPr>
            <a:endParaRPr lang="en-CA" altLang="en-US" noProof="0" dirty="0"/>
          </a:p>
          <a:p>
            <a:pPr marL="0" indent="0">
              <a:lnSpc>
                <a:spcPct val="90000"/>
              </a:lnSpc>
              <a:defRPr/>
            </a:pPr>
            <a:endParaRPr lang="en-CA" altLang="en-US" noProof="0" dirty="0"/>
          </a:p>
        </p:txBody>
      </p:sp>
      <p:sp>
        <p:nvSpPr>
          <p:cNvPr id="48133"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AB144E4F-2E73-483E-9E9E-7216BC142C14}" type="slidenum">
              <a:rPr lang="en-US" altLang="en-US" sz="1400" smtClean="0"/>
              <a:pPr algn="r">
                <a:spcBef>
                  <a:spcPct val="0"/>
                </a:spcBef>
                <a:buFontTx/>
                <a:buNone/>
              </a:pPr>
              <a:t>17</a:t>
            </a:fld>
            <a:endParaRPr lang="en-US" altLang="en-US" sz="140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en-CA" altLang="en-US" noProof="0" dirty="0"/>
              <a:t>Selection</a:t>
            </a:r>
          </a:p>
        </p:txBody>
      </p:sp>
      <p:sp>
        <p:nvSpPr>
          <p:cNvPr id="50179" name="AutoShape 4"/>
          <p:cNvSpPr>
            <a:spLocks noChangeArrowheads="1"/>
          </p:cNvSpPr>
          <p:nvPr/>
        </p:nvSpPr>
        <p:spPr bwMode="auto">
          <a:xfrm>
            <a:off x="742950" y="3429000"/>
            <a:ext cx="3805238" cy="2120900"/>
          </a:xfrm>
          <a:prstGeom prst="cube">
            <a:avLst>
              <a:gd name="adj" fmla="val 25000"/>
            </a:avLst>
          </a:prstGeom>
          <a:solidFill>
            <a:srgbClr val="153E6F"/>
          </a:solidFill>
          <a:ln>
            <a:noFill/>
          </a:ln>
          <a:effectLst>
            <a:outerShdw dist="107763" dir="2700000" algn="ctr" rotWithShape="0">
              <a:schemeClr val="bg2">
                <a:alpha val="50000"/>
              </a:schemeClr>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0"/>
              </a:spcBef>
              <a:buFontTx/>
              <a:buNone/>
            </a:pPr>
            <a:r>
              <a:rPr lang="en-US" altLang="en-US" sz="2800" b="1" dirty="0">
                <a:solidFill>
                  <a:srgbClr val="FFFFFF"/>
                </a:solidFill>
              </a:rPr>
              <a:t>Selection</a:t>
            </a:r>
            <a:br>
              <a:rPr lang="en-US" altLang="en-US" sz="2800" b="1" dirty="0">
                <a:solidFill>
                  <a:srgbClr val="FFFFFF"/>
                </a:solidFill>
              </a:rPr>
            </a:br>
            <a:r>
              <a:rPr lang="en-US" altLang="en-US" sz="2800" b="1" dirty="0">
                <a:solidFill>
                  <a:srgbClr val="FFFFFF"/>
                </a:solidFill>
              </a:rPr>
              <a:t>Tests</a:t>
            </a:r>
          </a:p>
        </p:txBody>
      </p:sp>
      <p:sp>
        <p:nvSpPr>
          <p:cNvPr id="33796" name="AutoShape 5"/>
          <p:cNvSpPr>
            <a:spLocks noChangeArrowheads="1"/>
          </p:cNvSpPr>
          <p:nvPr/>
        </p:nvSpPr>
        <p:spPr bwMode="auto">
          <a:xfrm>
            <a:off x="4629150" y="3429000"/>
            <a:ext cx="3810000" cy="2120900"/>
          </a:xfrm>
          <a:prstGeom prst="cube">
            <a:avLst>
              <a:gd name="adj" fmla="val 25000"/>
            </a:avLst>
          </a:prstGeom>
          <a:solidFill>
            <a:srgbClr val="0070C0"/>
          </a:solidFill>
          <a:ln w="9525">
            <a:noFill/>
            <a:miter lim="800000"/>
            <a:headEnd/>
            <a:tailEnd/>
          </a:ln>
          <a:effectLst>
            <a:outerShdw blurRad="63500" dist="107763" dir="2700000" algn="ctr" rotWithShape="0">
              <a:schemeClr val="bg2">
                <a:alpha val="50000"/>
              </a:schemeClr>
            </a:outerShdw>
          </a:effectLst>
        </p:spPr>
        <p:txBody>
          <a:bodyPr wrap="none"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800" b="1" dirty="0">
                <a:solidFill>
                  <a:srgbClr val="FFFFFF"/>
                </a:solidFill>
                <a:latin typeface="Calibri" pitchFamily="34" charset="0"/>
              </a:rPr>
              <a:t>Interviews</a:t>
            </a:r>
          </a:p>
        </p:txBody>
      </p:sp>
      <p:sp>
        <p:nvSpPr>
          <p:cNvPr id="50181" name="AutoShape 6"/>
          <p:cNvSpPr>
            <a:spLocks noChangeArrowheads="1"/>
          </p:cNvSpPr>
          <p:nvPr/>
        </p:nvSpPr>
        <p:spPr bwMode="auto">
          <a:xfrm>
            <a:off x="723900" y="1447800"/>
            <a:ext cx="3805238" cy="2120900"/>
          </a:xfrm>
          <a:prstGeom prst="cube">
            <a:avLst>
              <a:gd name="adj" fmla="val 25000"/>
            </a:avLst>
          </a:prstGeom>
          <a:solidFill>
            <a:srgbClr val="A3171E"/>
          </a:solidFill>
          <a:ln>
            <a:noFill/>
          </a:ln>
          <a:effectLst>
            <a:outerShdw dist="107763" dir="2700000" algn="ctr" rotWithShape="0">
              <a:schemeClr val="bg2">
                <a:alpha val="50000"/>
              </a:schemeClr>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0"/>
              </a:spcBef>
              <a:buFontTx/>
              <a:buNone/>
            </a:pPr>
            <a:r>
              <a:rPr lang="en-US" altLang="en-US" sz="2800" b="1" dirty="0">
                <a:solidFill>
                  <a:srgbClr val="FFFFFF"/>
                </a:solidFill>
              </a:rPr>
              <a:t>Application Forms</a:t>
            </a:r>
            <a:br>
              <a:rPr lang="en-US" altLang="en-US" sz="2800" b="1" dirty="0">
                <a:solidFill>
                  <a:srgbClr val="FFFFFF"/>
                </a:solidFill>
              </a:rPr>
            </a:br>
            <a:r>
              <a:rPr lang="en-US" altLang="en-US" sz="2800" b="1" dirty="0">
                <a:solidFill>
                  <a:srgbClr val="FFFFFF"/>
                </a:solidFill>
              </a:rPr>
              <a:t>and Résumés</a:t>
            </a:r>
          </a:p>
        </p:txBody>
      </p:sp>
      <p:sp>
        <p:nvSpPr>
          <p:cNvPr id="23558" name="AutoShape 7"/>
          <p:cNvSpPr>
            <a:spLocks noChangeArrowheads="1"/>
          </p:cNvSpPr>
          <p:nvPr/>
        </p:nvSpPr>
        <p:spPr bwMode="auto">
          <a:xfrm>
            <a:off x="4610100" y="1447800"/>
            <a:ext cx="3810000" cy="2120900"/>
          </a:xfrm>
          <a:prstGeom prst="cube">
            <a:avLst>
              <a:gd name="adj" fmla="val 25000"/>
            </a:avLst>
          </a:prstGeom>
          <a:solidFill>
            <a:srgbClr val="DA1F28"/>
          </a:solidFill>
          <a:ln>
            <a:noFill/>
          </a:ln>
          <a:effectLst>
            <a:outerShdw blurRad="63500" dist="107763" dir="2700000" algn="ctr" rotWithShape="0">
              <a:schemeClr val="bg2">
                <a:alpha val="50000"/>
              </a:schemeClr>
            </a:outerShdw>
          </a:effectLst>
        </p:spPr>
        <p:txBody>
          <a:bodyPr wrap="none"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800" b="1" dirty="0">
                <a:solidFill>
                  <a:srgbClr val="FFFFFF"/>
                </a:solidFill>
                <a:latin typeface="Calibri" pitchFamily="34" charset="0"/>
              </a:rPr>
              <a:t>References and</a:t>
            </a:r>
            <a:br>
              <a:rPr lang="en-US" altLang="en-US" sz="2800" b="1" dirty="0">
                <a:solidFill>
                  <a:srgbClr val="FFFFFF"/>
                </a:solidFill>
                <a:latin typeface="Calibri" pitchFamily="34" charset="0"/>
              </a:rPr>
            </a:br>
            <a:r>
              <a:rPr lang="en-US" altLang="en-US" sz="2800" b="1" dirty="0">
                <a:solidFill>
                  <a:srgbClr val="FFFFFF"/>
                </a:solidFill>
                <a:latin typeface="Calibri" pitchFamily="34" charset="0"/>
              </a:rPr>
              <a:t>Background Checks</a:t>
            </a:r>
          </a:p>
        </p:txBody>
      </p:sp>
      <p:sp>
        <p:nvSpPr>
          <p:cNvPr id="50184"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ED09649C-9077-4E13-9792-30CB11C19E45}" type="slidenum">
              <a:rPr lang="en-US" altLang="en-US" sz="1400" smtClean="0"/>
              <a:pPr algn="r">
                <a:spcBef>
                  <a:spcPct val="0"/>
                </a:spcBef>
                <a:buFontTx/>
                <a:buNone/>
              </a:pPr>
              <a:t>18</a:t>
            </a:fld>
            <a:endParaRPr lang="en-US" altLang="en-US" sz="1400" dirty="0"/>
          </a:p>
        </p:txBody>
      </p:sp>
      <p:sp>
        <p:nvSpPr>
          <p:cNvPr id="4" name="Footer Placeholder 3"/>
          <p:cNvSpPr>
            <a:spLocks noGrp="1"/>
          </p:cNvSpPr>
          <p:nvPr>
            <p:ph type="ftr" sz="quarter" idx="10"/>
          </p:nvPr>
        </p:nvSpPr>
        <p:spPr/>
        <p:txBody>
          <a:bodyPr/>
          <a:lstStyle/>
          <a:p>
            <a:pPr>
              <a:defRPr/>
            </a:pPr>
            <a:r>
              <a:rPr lang="en-US" altLang="en-US" dirty="0"/>
              <a:t>Copyright © 2024 by Cengage</a:t>
            </a:r>
          </a:p>
        </p:txBody>
      </p:sp>
    </p:spTree>
  </p:cSld>
  <p:clrMapOvr>
    <a:masterClrMapping/>
  </p:clrMapOvr>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r>
              <a:rPr lang="en-CA" altLang="en-US" sz="3600" noProof="0" dirty="0"/>
              <a:t>References and Background Checks</a:t>
            </a:r>
          </a:p>
        </p:txBody>
      </p:sp>
      <p:sp>
        <p:nvSpPr>
          <p:cNvPr id="54275" name="Rectangle 4"/>
          <p:cNvSpPr>
            <a:spLocks noGrp="1" noChangeArrowheads="1"/>
          </p:cNvSpPr>
          <p:nvPr>
            <p:ph idx="1"/>
          </p:nvPr>
        </p:nvSpPr>
        <p:spPr/>
        <p:txBody>
          <a:bodyPr/>
          <a:lstStyle/>
          <a:p>
            <a:pPr>
              <a:lnSpc>
                <a:spcPct val="80000"/>
              </a:lnSpc>
            </a:pPr>
            <a:r>
              <a:rPr lang="en-CA" sz="3000" dirty="0">
                <a:latin typeface="Calibri"/>
                <a:ea typeface="MS PGothic"/>
                <a:cs typeface="Calibri"/>
              </a:rPr>
              <a:t>Background checks verify the truthfulness and accuracy of information that applicants provide about themselves. </a:t>
            </a:r>
          </a:p>
          <a:p>
            <a:pPr>
              <a:lnSpc>
                <a:spcPct val="80000"/>
              </a:lnSpc>
            </a:pPr>
            <a:r>
              <a:rPr lang="en-CA" altLang="en-US" sz="3000" dirty="0">
                <a:latin typeface="Calibri"/>
                <a:ea typeface="MS PGothic"/>
                <a:cs typeface="Calibri"/>
              </a:rPr>
              <a:t>Many previous employers are increasingly reluctant to provide references or background check information.</a:t>
            </a:r>
            <a:endParaRPr lang="en-CA" dirty="0">
              <a:latin typeface="Calibri"/>
              <a:ea typeface="MS PGothic"/>
              <a:cs typeface="Calibri"/>
            </a:endParaRPr>
          </a:p>
          <a:p>
            <a:pPr>
              <a:lnSpc>
                <a:spcPct val="90000"/>
              </a:lnSpc>
            </a:pPr>
            <a:r>
              <a:rPr lang="en-CA" sz="3000" noProof="0" dirty="0"/>
              <a:t>Many companies are starting to perform social media background checks (e.g., Facebook, Twitter).</a:t>
            </a:r>
            <a:endParaRPr lang="en-CA" altLang="en-US" sz="3000" noProof="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
        <p:nvSpPr>
          <p:cNvPr id="54277"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21C575CB-5338-409F-B4F3-0045D1559F88}" type="slidenum">
              <a:rPr lang="en-US" altLang="en-US" sz="1400" smtClean="0"/>
              <a:pPr algn="r">
                <a:spcBef>
                  <a:spcPct val="0"/>
                </a:spcBef>
                <a:buFontTx/>
                <a:buNone/>
              </a:pPr>
              <a:t>19</a:t>
            </a:fld>
            <a:endParaRPr lang="en-US" altLang="en-US" sz="1400" dirty="0"/>
          </a:p>
        </p:txBody>
      </p:sp>
    </p:spTree>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noProof="0" dirty="0"/>
              <a:t>Chapter 10</a:t>
            </a:r>
          </a:p>
        </p:txBody>
      </p:sp>
      <p:sp>
        <p:nvSpPr>
          <p:cNvPr id="3" name="Subtitle 2"/>
          <p:cNvSpPr>
            <a:spLocks noGrp="1"/>
          </p:cNvSpPr>
          <p:nvPr>
            <p:ph type="subTitle" idx="1"/>
          </p:nvPr>
        </p:nvSpPr>
        <p:spPr>
          <a:xfrm>
            <a:off x="1308515" y="2821839"/>
            <a:ext cx="6400800" cy="3263485"/>
          </a:xfrm>
        </p:spPr>
        <p:txBody>
          <a:bodyPr>
            <a:normAutofit fontScale="92500" lnSpcReduction="20000"/>
          </a:bodyPr>
          <a:lstStyle/>
          <a:p>
            <a:r>
              <a:rPr lang="en-CA" altLang="en-US" noProof="0" dirty="0"/>
              <a:t>Human Resource Management</a:t>
            </a:r>
          </a:p>
          <a:p>
            <a:r>
              <a:rPr lang="en-CA" altLang="en-US" noProof="0" dirty="0"/>
              <a:t>Lecture Week Twelve</a:t>
            </a:r>
          </a:p>
          <a:p>
            <a:r>
              <a:rPr lang="en-CA" altLang="en-US" dirty="0"/>
              <a:t>20 Mar 25</a:t>
            </a:r>
          </a:p>
          <a:p>
            <a:r>
              <a:rPr lang="en-CA" altLang="en-US" noProof="0" dirty="0"/>
              <a:t>Dr Ike</a:t>
            </a:r>
          </a:p>
        </p:txBody>
      </p:sp>
      <p:sp>
        <p:nvSpPr>
          <p:cNvPr id="6" name="Footer Placeholder 5"/>
          <p:cNvSpPr>
            <a:spLocks noGrp="1"/>
          </p:cNvSpPr>
          <p:nvPr>
            <p:ph type="ftr" sz="quarter" idx="10"/>
          </p:nvPr>
        </p:nvSpPr>
        <p:spPr/>
        <p:txBody>
          <a:bodyPr/>
          <a:lstStyle/>
          <a:p>
            <a:pPr>
              <a:defRPr/>
            </a:pPr>
            <a:r>
              <a:rPr lang="sk-SK" dirty="0"/>
              <a:t>Copyright © </a:t>
            </a:r>
            <a:r>
              <a:rPr lang="en-CA" dirty="0"/>
              <a:t>2024 by Cengage</a:t>
            </a:r>
          </a:p>
        </p:txBody>
      </p:sp>
      <p:sp>
        <p:nvSpPr>
          <p:cNvPr id="7" name="Slide Number Placeholder 6"/>
          <p:cNvSpPr>
            <a:spLocks noGrp="1"/>
          </p:cNvSpPr>
          <p:nvPr>
            <p:ph type="sldNum" sz="quarter" idx="11"/>
          </p:nvPr>
        </p:nvSpPr>
        <p:spPr/>
        <p:txBody>
          <a:bodyPr/>
          <a:lstStyle/>
          <a:p>
            <a:pPr>
              <a:defRPr/>
            </a:pPr>
            <a:r>
              <a:rPr lang="en-CA"/>
              <a:t>10-</a:t>
            </a:r>
            <a:fld id="{EFD4C4E6-C5BB-41FB-8108-C4713E176018}" type="slidenum">
              <a:rPr lang="en-CA" smtClean="0"/>
              <a:pPr>
                <a:defRPr/>
              </a:pPr>
              <a:t>2</a:t>
            </a:fld>
            <a:endParaRPr lang="en-CA" dirty="0"/>
          </a:p>
        </p:txBody>
      </p:sp>
    </p:spTree>
    <p:extLst>
      <p:ext uri="{BB962C8B-B14F-4D97-AF65-F5344CB8AC3E}">
        <p14:creationId xmlns:p14="http://schemas.microsoft.com/office/powerpoint/2010/main" val="10743885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p:txBody>
          <a:bodyPr/>
          <a:lstStyle/>
          <a:p>
            <a:r>
              <a:rPr lang="en-CA" altLang="en-US" noProof="0" dirty="0"/>
              <a:t>Selection Tests</a:t>
            </a:r>
          </a:p>
        </p:txBody>
      </p:sp>
      <p:sp>
        <p:nvSpPr>
          <p:cNvPr id="56323" name="Content Placeholder 2"/>
          <p:cNvSpPr>
            <a:spLocks noGrp="1"/>
          </p:cNvSpPr>
          <p:nvPr>
            <p:ph idx="1"/>
          </p:nvPr>
        </p:nvSpPr>
        <p:spPr/>
        <p:txBody>
          <a:bodyPr/>
          <a:lstStyle/>
          <a:p>
            <a:pPr>
              <a:buFontTx/>
              <a:buNone/>
            </a:pPr>
            <a:r>
              <a:rPr lang="en-CA" altLang="en-US" b="1" noProof="0" dirty="0">
                <a:solidFill>
                  <a:srgbClr val="E7155C"/>
                </a:solidFill>
              </a:rPr>
              <a:t>Selection tests</a:t>
            </a:r>
          </a:p>
          <a:p>
            <a:pPr lvl="1">
              <a:buFont typeface="Arial" panose="020B0604020202020204" pitchFamily="34" charset="0"/>
              <a:buChar char="•"/>
            </a:pPr>
            <a:r>
              <a:rPr lang="en-CA" altLang="en-US" noProof="0" dirty="0">
                <a:ea typeface="Calibri" panose="020F0502020204030204" pitchFamily="34" charset="0"/>
              </a:rPr>
              <a:t>Specific ability</a:t>
            </a:r>
          </a:p>
          <a:p>
            <a:pPr lvl="1">
              <a:buFont typeface="Arial" panose="020B0604020202020204" pitchFamily="34" charset="0"/>
              <a:buChar char="•"/>
            </a:pPr>
            <a:r>
              <a:rPr lang="en-CA" altLang="en-US" noProof="0" dirty="0">
                <a:ea typeface="Calibri" panose="020F0502020204030204" pitchFamily="34" charset="0"/>
              </a:rPr>
              <a:t>Cognitive ability</a:t>
            </a:r>
          </a:p>
          <a:p>
            <a:pPr lvl="1">
              <a:buFont typeface="Arial" panose="020B0604020202020204" pitchFamily="34" charset="0"/>
              <a:buChar char="•"/>
            </a:pPr>
            <a:r>
              <a:rPr lang="en-CA" altLang="en-US" noProof="0" dirty="0">
                <a:ea typeface="Calibri" panose="020F0502020204030204" pitchFamily="34" charset="0"/>
              </a:rPr>
              <a:t>Biographical data</a:t>
            </a:r>
          </a:p>
          <a:p>
            <a:pPr lvl="1">
              <a:buFont typeface="Arial" panose="020B0604020202020204" pitchFamily="34" charset="0"/>
              <a:buChar char="•"/>
            </a:pPr>
            <a:r>
              <a:rPr lang="en-CA" altLang="en-US" noProof="0" dirty="0">
                <a:ea typeface="Calibri" panose="020F0502020204030204" pitchFamily="34" charset="0"/>
              </a:rPr>
              <a:t>Personality</a:t>
            </a:r>
          </a:p>
          <a:p>
            <a:pPr lvl="1">
              <a:buFont typeface="Arial" panose="020B0604020202020204" pitchFamily="34" charset="0"/>
              <a:buChar char="•"/>
            </a:pPr>
            <a:r>
              <a:rPr lang="en-CA" altLang="en-US" noProof="0" dirty="0">
                <a:latin typeface="Calibri"/>
                <a:ea typeface="Calibri" panose="020F0502020204030204" pitchFamily="34" charset="0"/>
                <a:cs typeface="Calibri"/>
              </a:rPr>
              <a:t>Work sample </a:t>
            </a:r>
            <a:r>
              <a:rPr lang="en-CA" altLang="en-US" dirty="0">
                <a:latin typeface="Calibri"/>
                <a:ea typeface="Calibri" panose="020F0502020204030204" pitchFamily="34" charset="0"/>
                <a:cs typeface="Calibri"/>
              </a:rPr>
              <a:t>(also called performance tests)</a:t>
            </a:r>
            <a:endParaRPr lang="en-CA" altLang="en-US" noProof="0" dirty="0">
              <a:ea typeface="Calibri" panose="020F0502020204030204" pitchFamily="34" charset="0"/>
            </a:endParaRPr>
          </a:p>
          <a:p>
            <a:pPr lvl="1">
              <a:buFont typeface="Arial" panose="020B0604020202020204" pitchFamily="34" charset="0"/>
              <a:buChar char="•"/>
            </a:pPr>
            <a:r>
              <a:rPr lang="en-CA" altLang="en-US" noProof="0" dirty="0">
                <a:ea typeface="Calibri" panose="020F0502020204030204" pitchFamily="34" charset="0"/>
              </a:rPr>
              <a:t>Assessment centres</a:t>
            </a:r>
          </a:p>
          <a:p>
            <a:pPr lvl="1"/>
            <a:endParaRPr lang="en-CA" altLang="en-US" noProof="0" dirty="0">
              <a:ea typeface="Calibri" panose="020F0502020204030204" pitchFamily="34" charset="0"/>
            </a:endParaRPr>
          </a:p>
          <a:p>
            <a:pPr lvl="1"/>
            <a:endParaRPr lang="en-CA" altLang="en-US" noProof="0" dirty="0">
              <a:ea typeface="Calibri" panose="020F0502020204030204" pitchFamily="34" charset="0"/>
            </a:endParaRPr>
          </a:p>
          <a:p>
            <a:pPr lvl="1"/>
            <a:endParaRPr lang="en-CA" altLang="en-US" noProof="0" dirty="0">
              <a:ea typeface="Calibri" panose="020F0502020204030204" pitchFamily="34" charset="0"/>
            </a:endParaRPr>
          </a:p>
          <a:p>
            <a:pPr lvl="1"/>
            <a:endParaRPr lang="en-CA" altLang="en-US" noProof="0" dirty="0">
              <a:ea typeface="Calibri" panose="020F0502020204030204" pitchFamily="34" charset="0"/>
            </a:endParaRPr>
          </a:p>
          <a:p>
            <a:pPr lvl="1"/>
            <a:endParaRPr lang="en-CA" altLang="en-US" noProof="0" dirty="0">
              <a:ea typeface="Calibri" panose="020F0502020204030204" pitchFamily="34" charset="0"/>
            </a:endParaRPr>
          </a:p>
          <a:p>
            <a:endParaRPr lang="en-CA" altLang="en-US" noProof="0" dirty="0"/>
          </a:p>
          <a:p>
            <a:endParaRPr lang="en-CA" altLang="en-US" noProof="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
        <p:nvSpPr>
          <p:cNvPr id="56326"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34DD0685-7955-4E44-AA74-28019C877C47}" type="slidenum">
              <a:rPr lang="en-US" altLang="en-US" sz="1400" smtClean="0"/>
              <a:pPr algn="r">
                <a:spcBef>
                  <a:spcPct val="0"/>
                </a:spcBef>
                <a:buFontTx/>
                <a:buNone/>
              </a:pPr>
              <a:t>20</a:t>
            </a:fld>
            <a:endParaRPr lang="en-US" altLang="en-US" sz="1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en-CA" altLang="en-US" noProof="0" dirty="0"/>
              <a:t>Interviews</a:t>
            </a:r>
          </a:p>
        </p:txBody>
      </p:sp>
      <p:sp>
        <p:nvSpPr>
          <p:cNvPr id="58371" name="Content Placeholder 1"/>
          <p:cNvSpPr>
            <a:spLocks noGrp="1"/>
          </p:cNvSpPr>
          <p:nvPr>
            <p:ph idx="1"/>
          </p:nvPr>
        </p:nvSpPr>
        <p:spPr/>
        <p:txBody>
          <a:bodyPr/>
          <a:lstStyle/>
          <a:p>
            <a:r>
              <a:rPr lang="en-CA" altLang="en-US" b="1" noProof="0" dirty="0">
                <a:solidFill>
                  <a:srgbClr val="E7155C"/>
                </a:solidFill>
              </a:rPr>
              <a:t>Unstructured interviews</a:t>
            </a:r>
            <a:endParaRPr lang="en-CA" altLang="en-US" noProof="0" dirty="0">
              <a:solidFill>
                <a:srgbClr val="E7155C"/>
              </a:solidFill>
            </a:endParaRPr>
          </a:p>
          <a:p>
            <a:pPr lvl="1"/>
            <a:r>
              <a:rPr lang="en-CA" altLang="en-US" noProof="0" dirty="0">
                <a:ea typeface="Calibri" panose="020F0502020204030204" pitchFamily="34" charset="0"/>
              </a:rPr>
              <a:t>Free flow of questions</a:t>
            </a:r>
          </a:p>
          <a:p>
            <a:r>
              <a:rPr lang="en-CA" altLang="en-US" b="1" noProof="0" dirty="0">
                <a:solidFill>
                  <a:srgbClr val="E7155C"/>
                </a:solidFill>
              </a:rPr>
              <a:t>Structured interviews</a:t>
            </a:r>
            <a:endParaRPr lang="en-CA" altLang="en-US" noProof="0" dirty="0">
              <a:solidFill>
                <a:srgbClr val="E7155C"/>
              </a:solidFill>
            </a:endParaRPr>
          </a:p>
          <a:p>
            <a:pPr lvl="1"/>
            <a:r>
              <a:rPr lang="en-CA" altLang="en-US" noProof="0" dirty="0">
                <a:ea typeface="Calibri" panose="020F0502020204030204" pitchFamily="34" charset="0"/>
              </a:rPr>
              <a:t>Interviewer uses standard set of prepared questions</a:t>
            </a:r>
          </a:p>
          <a:p>
            <a:r>
              <a:rPr lang="en-CA" altLang="en-US" b="1" noProof="0" dirty="0">
                <a:solidFill>
                  <a:srgbClr val="E7155C"/>
                </a:solidFill>
              </a:rPr>
              <a:t>Semi-structured interviews</a:t>
            </a:r>
            <a:endParaRPr lang="en-CA" altLang="en-US" noProof="0" dirty="0">
              <a:solidFill>
                <a:srgbClr val="E7155C"/>
              </a:solidFill>
            </a:endParaRPr>
          </a:p>
          <a:p>
            <a:pPr lvl="1"/>
            <a:r>
              <a:rPr lang="en-CA" altLang="en-US" noProof="0" dirty="0">
                <a:ea typeface="Calibri" panose="020F0502020204030204" pitchFamily="34" charset="0"/>
              </a:rPr>
              <a:t>Some structure combined with interviewer judgment</a:t>
            </a:r>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
        <p:nvSpPr>
          <p:cNvPr id="58373"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2DD62D7B-C237-407F-8894-770471CCED1C}" type="slidenum">
              <a:rPr lang="en-US" altLang="en-US" sz="1400" smtClean="0"/>
              <a:pPr algn="r">
                <a:spcBef>
                  <a:spcPct val="0"/>
                </a:spcBef>
                <a:buFontTx/>
                <a:buNone/>
              </a:pPr>
              <a:t>21</a:t>
            </a:fld>
            <a:endParaRPr lang="en-US" altLang="en-US" sz="14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CA" altLang="en-US" noProof="0" dirty="0"/>
              <a:t>Questions in Structured Interviews</a:t>
            </a:r>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grpSp>
        <p:nvGrpSpPr>
          <p:cNvPr id="60420" name="Group 4"/>
          <p:cNvGrpSpPr>
            <a:grpSpLocks/>
          </p:cNvGrpSpPr>
          <p:nvPr/>
        </p:nvGrpSpPr>
        <p:grpSpPr bwMode="auto">
          <a:xfrm>
            <a:off x="1384410" y="1759310"/>
            <a:ext cx="6629400" cy="3883025"/>
            <a:chOff x="768" y="1442"/>
            <a:chExt cx="4176" cy="2446"/>
          </a:xfrm>
        </p:grpSpPr>
        <p:sp>
          <p:nvSpPr>
            <p:cNvPr id="60423" name="Rectangle 5"/>
            <p:cNvSpPr>
              <a:spLocks noChangeArrowheads="1"/>
            </p:cNvSpPr>
            <p:nvPr/>
          </p:nvSpPr>
          <p:spPr bwMode="auto">
            <a:xfrm>
              <a:off x="768" y="1442"/>
              <a:ext cx="4176" cy="567"/>
            </a:xfrm>
            <a:prstGeom prst="rect">
              <a:avLst/>
            </a:prstGeom>
            <a:solidFill>
              <a:srgbClr val="153E6F"/>
            </a:solidFill>
            <a:ln>
              <a:noFill/>
            </a:ln>
            <a:effectLst>
              <a:outerShdw dist="89803" dir="2700000" algn="ctr" rotWithShape="0">
                <a:schemeClr val="bg2"/>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none" lIns="90488" tIns="44450" rIns="90488" bIns="44450"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0"/>
                </a:spcBef>
                <a:buFontTx/>
                <a:buNone/>
              </a:pPr>
              <a:r>
                <a:rPr lang="en-CA" altLang="en-US" b="1" dirty="0">
                  <a:solidFill>
                    <a:srgbClr val="FFFFFF"/>
                  </a:solidFill>
                </a:rPr>
                <a:t>Situational Questions</a:t>
              </a:r>
            </a:p>
          </p:txBody>
        </p:sp>
        <p:sp>
          <p:nvSpPr>
            <p:cNvPr id="28679" name="Rectangle 6"/>
            <p:cNvSpPr>
              <a:spLocks noChangeArrowheads="1"/>
            </p:cNvSpPr>
            <p:nvPr/>
          </p:nvSpPr>
          <p:spPr bwMode="auto">
            <a:xfrm>
              <a:off x="768" y="2068"/>
              <a:ext cx="4175" cy="567"/>
            </a:xfrm>
            <a:prstGeom prst="rect">
              <a:avLst/>
            </a:prstGeom>
            <a:solidFill>
              <a:srgbClr val="0070C0"/>
            </a:solidFill>
            <a:ln>
              <a:noFill/>
            </a:ln>
            <a:effectLst>
              <a:outerShdw blurRad="63500" dist="89803" dir="2700000" algn="ctr" rotWithShape="0">
                <a:schemeClr val="bg2">
                  <a:alpha val="74998"/>
                </a:schemeClr>
              </a:outerShdw>
            </a:effectLst>
          </p:spPr>
          <p:txBody>
            <a:bodyPr wrap="none" lIns="90488" tIns="44450" rIns="90488" bIns="44450"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CA" altLang="en-US" sz="3200" b="1" dirty="0">
                  <a:solidFill>
                    <a:schemeClr val="bg1"/>
                  </a:solidFill>
                  <a:latin typeface="Calibri" pitchFamily="34" charset="0"/>
                </a:rPr>
                <a:t>Behavioural Questions</a:t>
              </a:r>
            </a:p>
          </p:txBody>
        </p:sp>
        <p:sp>
          <p:nvSpPr>
            <p:cNvPr id="38922" name="Rectangle 7"/>
            <p:cNvSpPr>
              <a:spLocks noChangeArrowheads="1"/>
            </p:cNvSpPr>
            <p:nvPr/>
          </p:nvSpPr>
          <p:spPr bwMode="auto">
            <a:xfrm>
              <a:off x="768" y="2694"/>
              <a:ext cx="4175" cy="567"/>
            </a:xfrm>
            <a:prstGeom prst="rect">
              <a:avLst/>
            </a:prstGeom>
            <a:solidFill>
              <a:srgbClr val="DA1F28"/>
            </a:solidFill>
            <a:ln w="12700">
              <a:noFill/>
              <a:miter lim="800000"/>
              <a:headEnd/>
              <a:tailEnd/>
            </a:ln>
            <a:effectLst>
              <a:outerShdw blurRad="63500" dist="89803" dir="2700000" algn="ctr" rotWithShape="0">
                <a:schemeClr val="bg2">
                  <a:alpha val="74998"/>
                </a:schemeClr>
              </a:outerShdw>
            </a:effectLst>
          </p:spPr>
          <p:txBody>
            <a:bodyPr wrap="none" lIns="90488" tIns="44450" rIns="90488" bIns="44450"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CA" altLang="en-US" sz="3200" b="1" dirty="0">
                  <a:solidFill>
                    <a:srgbClr val="FFFFFF"/>
                  </a:solidFill>
                  <a:latin typeface="Calibri" pitchFamily="34" charset="0"/>
                </a:rPr>
                <a:t>Background Questions</a:t>
              </a:r>
            </a:p>
          </p:txBody>
        </p:sp>
        <p:sp>
          <p:nvSpPr>
            <p:cNvPr id="60426" name="Rectangle 8"/>
            <p:cNvSpPr>
              <a:spLocks noChangeArrowheads="1"/>
            </p:cNvSpPr>
            <p:nvPr/>
          </p:nvSpPr>
          <p:spPr bwMode="auto">
            <a:xfrm>
              <a:off x="768" y="3320"/>
              <a:ext cx="4176" cy="568"/>
            </a:xfrm>
            <a:prstGeom prst="rect">
              <a:avLst/>
            </a:prstGeom>
            <a:solidFill>
              <a:srgbClr val="A3171E"/>
            </a:solidFill>
            <a:ln>
              <a:noFill/>
            </a:ln>
            <a:effectLst>
              <a:outerShdw dist="89803" dir="2700000" algn="ctr" rotWithShape="0">
                <a:schemeClr val="bg2"/>
              </a:outerShdw>
            </a:effectLst>
            <a:extLst>
              <a:ext uri="{91240B29-F687-4f45-9708-019B960494DF}">
                <a14:hiddenLine xmlns:a14="http://schemas.microsoft.com/office/drawing/2010/main" xmlns="" w="9525">
                  <a:solidFill>
                    <a:srgbClr val="000000"/>
                  </a:solidFill>
                  <a:miter lim="800000"/>
                  <a:headEnd/>
                  <a:tailEnd/>
                </a14:hiddenLine>
              </a:ext>
            </a:extLst>
          </p:spPr>
          <p:txBody>
            <a:bodyPr wrap="none" lIns="90488" tIns="44450" rIns="90488" bIns="44450"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a:spcBef>
                  <a:spcPct val="0"/>
                </a:spcBef>
                <a:buFontTx/>
                <a:buNone/>
              </a:pPr>
              <a:r>
                <a:rPr lang="en-CA" altLang="en-US" b="1" dirty="0">
                  <a:solidFill>
                    <a:schemeClr val="bg1"/>
                  </a:solidFill>
                </a:rPr>
                <a:t>Job-Knowledge Questions</a:t>
              </a:r>
            </a:p>
          </p:txBody>
        </p:sp>
      </p:grpSp>
      <p:sp>
        <p:nvSpPr>
          <p:cNvPr id="60421"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58FA5FD2-C318-4CB6-BC4B-A15832146680}" type="slidenum">
              <a:rPr lang="en-US" altLang="en-US" sz="1400" smtClean="0"/>
              <a:pPr algn="r">
                <a:spcBef>
                  <a:spcPct val="0"/>
                </a:spcBef>
                <a:buFontTx/>
                <a:buNone/>
              </a:pPr>
              <a:t>22</a:t>
            </a:fld>
            <a:endParaRPr lang="en-US" altLang="en-US" sz="14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0"/>
          <p:cNvSpPr>
            <a:spLocks noGrp="1"/>
          </p:cNvSpPr>
          <p:nvPr>
            <p:ph type="ftr" sz="quarter" idx="10"/>
          </p:nvPr>
        </p:nvSpPr>
        <p:spPr/>
        <p:txBody>
          <a:bodyPr/>
          <a:lstStyle/>
          <a:p>
            <a:pPr>
              <a:defRPr/>
            </a:pPr>
            <a:r>
              <a:rPr lang="en-US" altLang="en-US" dirty="0"/>
              <a:t>Copyright © 2024 by Cengage</a:t>
            </a:r>
          </a:p>
        </p:txBody>
      </p:sp>
      <p:sp>
        <p:nvSpPr>
          <p:cNvPr id="10"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10-30</a:t>
            </a:r>
          </a:p>
        </p:txBody>
      </p:sp>
      <p:pic>
        <p:nvPicPr>
          <p:cNvPr id="3" name="Picture 2" descr="Graphical user interface&#10;&#10;Description automatically generated with medium confidence">
            <a:extLst>
              <a:ext uri="{FF2B5EF4-FFF2-40B4-BE49-F238E27FC236}">
                <a16:creationId xmlns:a16="http://schemas.microsoft.com/office/drawing/2014/main" id="{B745B27D-B22C-7FF3-420A-636CC4D2AE1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485900" y="622300"/>
            <a:ext cx="6172200" cy="5613400"/>
          </a:xfrm>
          <a:prstGeom prst="rect">
            <a:avLst/>
          </a:prstGeom>
        </p:spPr>
      </p:pic>
    </p:spTree>
    <p:extLst>
      <p:ext uri="{BB962C8B-B14F-4D97-AF65-F5344CB8AC3E}">
        <p14:creationId xmlns:p14="http://schemas.microsoft.com/office/powerpoint/2010/main" val="291335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Title 1"/>
          <p:cNvSpPr>
            <a:spLocks noGrp="1"/>
          </p:cNvSpPr>
          <p:nvPr>
            <p:ph type="title"/>
          </p:nvPr>
        </p:nvSpPr>
        <p:spPr/>
        <p:txBody>
          <a:bodyPr/>
          <a:lstStyle/>
          <a:p>
            <a:br>
              <a:rPr lang="en-CA" altLang="en-US" sz="3600" noProof="0" dirty="0"/>
            </a:br>
            <a:r>
              <a:rPr lang="en-CA" altLang="en-US" sz="3600" noProof="0" dirty="0">
                <a:latin typeface="Calibri"/>
                <a:ea typeface="MS PGothic"/>
                <a:cs typeface="Calibri"/>
              </a:rPr>
              <a:t>Common Rating Errors</a:t>
            </a:r>
            <a:endParaRPr lang="en-US" dirty="0">
              <a:latin typeface="Calibri"/>
              <a:ea typeface="MS PGothic"/>
              <a:cs typeface="Calibri"/>
            </a:endParaRPr>
          </a:p>
        </p:txBody>
      </p:sp>
      <p:sp>
        <p:nvSpPr>
          <p:cNvPr id="82949" name="Content Placeholder 7"/>
          <p:cNvSpPr>
            <a:spLocks noGrp="1"/>
          </p:cNvSpPr>
          <p:nvPr>
            <p:ph idx="1"/>
          </p:nvPr>
        </p:nvSpPr>
        <p:spPr/>
        <p:txBody>
          <a:bodyPr/>
          <a:lstStyle/>
          <a:p>
            <a:pPr marL="0" indent="0" eaLnBrk="1" fontAlgn="ctr" hangingPunct="1">
              <a:buFontTx/>
              <a:buNone/>
              <a:defRPr/>
            </a:pPr>
            <a:r>
              <a:rPr lang="en-CA" altLang="en-US" sz="3000" b="1" noProof="0" dirty="0">
                <a:solidFill>
                  <a:srgbClr val="E7155C"/>
                </a:solidFill>
              </a:rPr>
              <a:t>Central tendency</a:t>
            </a:r>
          </a:p>
          <a:p>
            <a:pPr marL="274320" indent="-274320" eaLnBrk="1" fontAlgn="t" hangingPunct="1">
              <a:defRPr/>
            </a:pPr>
            <a:r>
              <a:rPr lang="en-CA" altLang="en-US" sz="3000" noProof="0" dirty="0"/>
              <a:t>All workers are rated as being “average.”</a:t>
            </a:r>
          </a:p>
          <a:p>
            <a:pPr marL="0" indent="0" eaLnBrk="1" fontAlgn="ctr" hangingPunct="1">
              <a:buFontTx/>
              <a:buNone/>
              <a:defRPr/>
            </a:pPr>
            <a:r>
              <a:rPr lang="en-CA" altLang="en-US" sz="3000" b="1" noProof="0" dirty="0">
                <a:solidFill>
                  <a:srgbClr val="E7155C"/>
                </a:solidFill>
              </a:rPr>
              <a:t>Halo error</a:t>
            </a:r>
          </a:p>
          <a:p>
            <a:pPr marL="274320" indent="-274320" eaLnBrk="1" fontAlgn="t" hangingPunct="1">
              <a:defRPr/>
            </a:pPr>
            <a:r>
              <a:rPr lang="en-CA" altLang="en-US" sz="3000" noProof="0" dirty="0"/>
              <a:t>All workers are rated as performing at the same level in all parts of their jobs.</a:t>
            </a:r>
          </a:p>
          <a:p>
            <a:pPr marL="0" indent="0" eaLnBrk="1" hangingPunct="1">
              <a:buFontTx/>
              <a:buNone/>
              <a:defRPr/>
            </a:pPr>
            <a:r>
              <a:rPr lang="en-CA" altLang="en-US" sz="3000" b="1" noProof="0" dirty="0">
                <a:solidFill>
                  <a:srgbClr val="E7155C"/>
                </a:solidFill>
              </a:rPr>
              <a:t>Leniency error</a:t>
            </a:r>
          </a:p>
          <a:p>
            <a:pPr marL="274320" indent="-274320" eaLnBrk="1" fontAlgn="t" hangingPunct="1">
              <a:defRPr/>
            </a:pPr>
            <a:r>
              <a:rPr lang="en-CA" altLang="en-US" sz="3000" noProof="0" dirty="0"/>
              <a:t>All workers are rated as performing at a high level.</a:t>
            </a:r>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
        <p:nvSpPr>
          <p:cNvPr id="80902"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B8774A64-786A-44FA-8165-7A22A96560F5}" type="slidenum">
              <a:rPr lang="en-US" altLang="en-US" sz="1400" smtClean="0"/>
              <a:pPr algn="r">
                <a:spcBef>
                  <a:spcPct val="0"/>
                </a:spcBef>
                <a:buFontTx/>
                <a:buNone/>
              </a:pPr>
              <a:t>24</a:t>
            </a:fld>
            <a:endParaRPr lang="en-US" altLang="en-US" sz="14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4"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D37F3560-9244-4BA1-A310-033BE8DE9A50}" type="slidenum">
              <a:rPr lang="en-US" altLang="en-US" sz="1400" smtClean="0"/>
              <a:pPr algn="r">
                <a:spcBef>
                  <a:spcPct val="0"/>
                </a:spcBef>
                <a:buFontTx/>
                <a:buNone/>
              </a:pPr>
              <a:t>25</a:t>
            </a:fld>
            <a:endParaRPr lang="en-US" altLang="en-US" sz="1400" dirty="0"/>
          </a:p>
        </p:txBody>
      </p:sp>
      <p:sp>
        <p:nvSpPr>
          <p:cNvPr id="2" name="TextBox 1">
            <a:extLst>
              <a:ext uri="{FF2B5EF4-FFF2-40B4-BE49-F238E27FC236}">
                <a16:creationId xmlns:a16="http://schemas.microsoft.com/office/drawing/2014/main" id="{DFAB1328-ACD1-AE97-A7BE-6E7FE2B9C23A}"/>
              </a:ext>
            </a:extLst>
          </p:cNvPr>
          <p:cNvSpPr txBox="1"/>
          <p:nvPr/>
        </p:nvSpPr>
        <p:spPr>
          <a:xfrm>
            <a:off x="1460305" y="729803"/>
            <a:ext cx="6223389"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3600" b="1" dirty="0">
                <a:latin typeface="Calibri"/>
                <a:ea typeface="MS PGothic"/>
                <a:cs typeface="Helvetica"/>
              </a:rPr>
              <a:t>Sharing </a:t>
            </a:r>
            <a:r>
              <a:rPr lang="en-US" sz="3600" b="1">
                <a:latin typeface="Calibri"/>
                <a:ea typeface="MS PGothic"/>
                <a:cs typeface="Helvetica"/>
              </a:rPr>
              <a:t>Performance </a:t>
            </a:r>
          </a:p>
          <a:p>
            <a:pPr algn="ctr"/>
            <a:r>
              <a:rPr lang="en-US" sz="3600" b="1">
                <a:latin typeface="Calibri"/>
                <a:ea typeface="MS PGothic"/>
                <a:cs typeface="Helvetica"/>
              </a:rPr>
              <a:t>Feedback</a:t>
            </a:r>
            <a:endParaRPr lang="en-US" sz="3600" b="1" dirty="0">
              <a:latin typeface="Calibri"/>
              <a:cs typeface="Calibri"/>
            </a:endParaRPr>
          </a:p>
        </p:txBody>
      </p:sp>
      <p:sp>
        <p:nvSpPr>
          <p:cNvPr id="3" name="TextBox 2">
            <a:extLst>
              <a:ext uri="{FF2B5EF4-FFF2-40B4-BE49-F238E27FC236}">
                <a16:creationId xmlns:a16="http://schemas.microsoft.com/office/drawing/2014/main" id="{098A7F10-54C9-113D-9173-F8C76985D181}"/>
              </a:ext>
            </a:extLst>
          </p:cNvPr>
          <p:cNvSpPr txBox="1"/>
          <p:nvPr/>
        </p:nvSpPr>
        <p:spPr>
          <a:xfrm>
            <a:off x="701354" y="2138785"/>
            <a:ext cx="7832743" cy="403187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dirty="0">
                <a:solidFill>
                  <a:srgbClr val="FF0000"/>
                </a:solidFill>
                <a:latin typeface="Calibri"/>
                <a:ea typeface="MS PGothic"/>
                <a:cs typeface="Helvetica"/>
              </a:rPr>
              <a:t>360-Degree Feedback</a:t>
            </a:r>
          </a:p>
          <a:p>
            <a:pPr marL="342900" indent="-342900">
              <a:buFont typeface="Arial"/>
              <a:buChar char="•"/>
            </a:pPr>
            <a:r>
              <a:rPr lang="en-US" sz="3200" dirty="0">
                <a:latin typeface="Calibri"/>
                <a:ea typeface="MS PGothic"/>
                <a:cs typeface="Helvetica"/>
              </a:rPr>
              <a:t>Used to overcome the inherent difficulties in performance feedback sessions</a:t>
            </a:r>
          </a:p>
          <a:p>
            <a:pPr marL="342900" indent="-342900">
              <a:buFont typeface="Arial"/>
              <a:buChar char="•"/>
            </a:pPr>
            <a:r>
              <a:rPr lang="en-US" sz="3200" dirty="0">
                <a:latin typeface="Calibri"/>
                <a:ea typeface="MS PGothic"/>
                <a:cs typeface="Helvetica"/>
              </a:rPr>
              <a:t>Feedback comes from four sources: boss, subordinates, peers and coworkers, and the employees themselves</a:t>
            </a:r>
          </a:p>
          <a:p>
            <a:pPr marL="342900" indent="-342900">
              <a:buFont typeface="Arial"/>
              <a:buChar char="•"/>
            </a:pPr>
            <a:r>
              <a:rPr lang="en-US" sz="3200" dirty="0">
                <a:latin typeface="Calibri"/>
                <a:ea typeface="MS PGothic"/>
                <a:cs typeface="Helvetica"/>
              </a:rPr>
              <a:t>Feedback compiled and compared against employee's self-ratings</a:t>
            </a:r>
            <a:endParaRPr lang="en-US" sz="3200" dirty="0" err="1">
              <a:latin typeface="Calibri"/>
              <a:cs typeface="Helvetica" panose="020B0604020202020204" pitchFamily="34" charset="0"/>
            </a:endParaRPr>
          </a:p>
        </p:txBody>
      </p:sp>
    </p:spTree>
  </p:cSld>
  <p:clrMapOvr>
    <a:masterClrMapping/>
  </p:clrMapOvr>
  <p:extLst>
    <p:ext uri="{6950BFC3-D8DA-4A85-94F7-54DA5524770B}">
      <p188:commentRel xmlns:p188="http://schemas.microsoft.com/office/powerpoint/2018/8/main" r:id="rId3"/>
    </p:ext>
  </p:extLs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CA" altLang="en-US" noProof="0" dirty="0"/>
              <a:t>Compensation</a:t>
            </a:r>
          </a:p>
        </p:txBody>
      </p:sp>
      <p:sp>
        <p:nvSpPr>
          <p:cNvPr id="89091" name="Content Placeholder 1"/>
          <p:cNvSpPr>
            <a:spLocks noGrp="1"/>
          </p:cNvSpPr>
          <p:nvPr>
            <p:ph idx="1"/>
          </p:nvPr>
        </p:nvSpPr>
        <p:spPr/>
        <p:txBody>
          <a:bodyPr/>
          <a:lstStyle/>
          <a:p>
            <a:pPr marL="0" indent="0">
              <a:spcBef>
                <a:spcPts val="600"/>
              </a:spcBef>
              <a:buNone/>
            </a:pPr>
            <a:r>
              <a:rPr lang="en-CA" altLang="en-US" sz="3000" b="1" dirty="0">
                <a:latin typeface="Calibri"/>
                <a:ea typeface="MS PGothic"/>
                <a:cs typeface="Calibri"/>
              </a:rPr>
              <a:t>3 basic kinds of compensation decisions:</a:t>
            </a:r>
          </a:p>
          <a:p>
            <a:pPr marL="0" indent="0">
              <a:spcBef>
                <a:spcPts val="600"/>
              </a:spcBef>
              <a:buFontTx/>
              <a:buNone/>
            </a:pPr>
            <a:r>
              <a:rPr lang="en-CA" altLang="en-US" sz="3000" b="1" noProof="0" dirty="0">
                <a:solidFill>
                  <a:srgbClr val="E7155C"/>
                </a:solidFill>
                <a:latin typeface="Calibri"/>
                <a:ea typeface="MS PGothic"/>
                <a:cs typeface="Calibri"/>
              </a:rPr>
              <a:t>Pay level (job evaluation)</a:t>
            </a:r>
            <a:endParaRPr lang="en-CA" dirty="0">
              <a:latin typeface="Calibri"/>
              <a:ea typeface="MS PGothic"/>
              <a:cs typeface="Calibri"/>
            </a:endParaRPr>
          </a:p>
          <a:p>
            <a:pPr lvl="1">
              <a:spcBef>
                <a:spcPts val="600"/>
              </a:spcBef>
              <a:buFontTx/>
              <a:buChar char="•"/>
            </a:pPr>
            <a:r>
              <a:rPr lang="en-CA" altLang="en-US" sz="3000" noProof="0" dirty="0">
                <a:ea typeface="Calibri" panose="020F0502020204030204" pitchFamily="34" charset="0"/>
              </a:rPr>
              <a:t>Determines market value and worth of the job</a:t>
            </a:r>
          </a:p>
          <a:p>
            <a:pPr marL="0" indent="0">
              <a:spcBef>
                <a:spcPts val="600"/>
              </a:spcBef>
              <a:buFontTx/>
              <a:buNone/>
            </a:pPr>
            <a:r>
              <a:rPr lang="en-CA" altLang="en-US" sz="3000" b="1" noProof="0" dirty="0">
                <a:solidFill>
                  <a:srgbClr val="E7155C"/>
                </a:solidFill>
              </a:rPr>
              <a:t>Pay variability</a:t>
            </a:r>
          </a:p>
          <a:p>
            <a:pPr lvl="1">
              <a:spcBef>
                <a:spcPts val="600"/>
              </a:spcBef>
              <a:buFontTx/>
              <a:buChar char="•"/>
            </a:pPr>
            <a:r>
              <a:rPr lang="en-CA" altLang="en-US" sz="3000" noProof="0" dirty="0">
                <a:ea typeface="Calibri" panose="020F0502020204030204" pitchFamily="34" charset="0"/>
              </a:rPr>
              <a:t>Piecework, commission, profit sharing, employee stock ownership plans, stock options</a:t>
            </a:r>
          </a:p>
          <a:p>
            <a:pPr marL="0" indent="0">
              <a:spcBef>
                <a:spcPts val="600"/>
              </a:spcBef>
              <a:buFontTx/>
              <a:buNone/>
            </a:pPr>
            <a:r>
              <a:rPr lang="en-CA" altLang="en-US" sz="3000" b="1" noProof="0" dirty="0">
                <a:solidFill>
                  <a:srgbClr val="E7155C"/>
                </a:solidFill>
              </a:rPr>
              <a:t>Pay structure</a:t>
            </a:r>
          </a:p>
          <a:p>
            <a:pPr lvl="1">
              <a:spcBef>
                <a:spcPts val="600"/>
              </a:spcBef>
              <a:buFontTx/>
              <a:buChar char="•"/>
            </a:pPr>
            <a:r>
              <a:rPr lang="en-CA" altLang="en-US" sz="3000" noProof="0" dirty="0">
                <a:ea typeface="Calibri" panose="020F0502020204030204" pitchFamily="34" charset="0"/>
              </a:rPr>
              <a:t>Hierarchical or compressed</a:t>
            </a:r>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
        <p:nvSpPr>
          <p:cNvPr id="89093" name="Slide Number Placeholder 3"/>
          <p:cNvSpPr txBox="1">
            <a:spLocks/>
          </p:cNvSpPr>
          <p:nvPr/>
        </p:nvSpPr>
        <p:spPr bwMode="auto">
          <a:xfrm>
            <a:off x="8129588" y="5734050"/>
            <a:ext cx="609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spcBef>
                <a:spcPct val="0"/>
              </a:spcBef>
              <a:buFontTx/>
              <a:buNone/>
            </a:pPr>
            <a:fld id="{FA33E5AD-70BA-46A6-BF56-93F269AD4D2B}" type="slidenum">
              <a:rPr lang="en-US" altLang="en-US" sz="1200" b="1">
                <a:solidFill>
                  <a:schemeClr val="bg1"/>
                </a:solidFill>
                <a:latin typeface="Helvetica" panose="020B0604020202020204" pitchFamily="34" charset="0"/>
              </a:rPr>
              <a:pPr algn="ctr" eaLnBrk="1" hangingPunct="1">
                <a:spcBef>
                  <a:spcPct val="0"/>
                </a:spcBef>
                <a:buFontTx/>
                <a:buNone/>
              </a:pPr>
              <a:t>26</a:t>
            </a:fld>
            <a:endParaRPr lang="en-US" altLang="en-US" sz="1200" b="1" dirty="0">
              <a:solidFill>
                <a:schemeClr val="bg1"/>
              </a:solidFill>
              <a:latin typeface="Helvetica" panose="020B0604020202020204" pitchFamily="34" charset="0"/>
            </a:endParaRPr>
          </a:p>
        </p:txBody>
      </p:sp>
      <p:sp>
        <p:nvSpPr>
          <p:cNvPr id="89095"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5A37C02E-7F2F-43D0-BC95-0EB005E254EB}" type="slidenum">
              <a:rPr lang="en-US" altLang="en-US" sz="1400" smtClean="0"/>
              <a:pPr algn="r">
                <a:spcBef>
                  <a:spcPct val="0"/>
                </a:spcBef>
                <a:buFontTx/>
                <a:buNone/>
              </a:pPr>
              <a:t>26</a:t>
            </a:fld>
            <a:endParaRPr lang="en-US" alt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AE3B9871-5835-45EB-854F-4120169E7722}" type="slidenum">
              <a:rPr lang="en-US" altLang="en-US" sz="1400"/>
              <a:pPr algn="r">
                <a:spcBef>
                  <a:spcPct val="0"/>
                </a:spcBef>
                <a:buFontTx/>
                <a:buNone/>
              </a:pPr>
              <a:t>3</a:t>
            </a:fld>
            <a:endParaRPr lang="en-US" altLang="en-US" sz="1400" dirty="0"/>
          </a:p>
        </p:txBody>
      </p:sp>
      <p:pic>
        <p:nvPicPr>
          <p:cNvPr id="3" name="Picture 2" descr="Diagram&#10;&#10;Description automatically generated">
            <a:extLst>
              <a:ext uri="{FF2B5EF4-FFF2-40B4-BE49-F238E27FC236}">
                <a16:creationId xmlns:a16="http://schemas.microsoft.com/office/drawing/2014/main" id="{F3AD8E06-AAF5-046F-2F44-4CD287B4E6C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78205" y="469095"/>
            <a:ext cx="3187589" cy="591980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457200" y="317305"/>
            <a:ext cx="8229600" cy="1143000"/>
          </a:xfrm>
        </p:spPr>
        <p:txBody>
          <a:bodyPr/>
          <a:lstStyle/>
          <a:p>
            <a:r>
              <a:rPr lang="en-CA" altLang="en-US" sz="3600" noProof="0" dirty="0"/>
              <a:t>Employment Legislation:</a:t>
            </a:r>
            <a:br>
              <a:rPr lang="en-CA" altLang="en-US" sz="3600" noProof="0" dirty="0"/>
            </a:br>
            <a:r>
              <a:rPr lang="en-CA" altLang="en-US" sz="3600" noProof="0" dirty="0">
                <a:solidFill>
                  <a:srgbClr val="E7155C"/>
                </a:solidFill>
              </a:rPr>
              <a:t>What Is It All About? </a:t>
            </a:r>
          </a:p>
        </p:txBody>
      </p:sp>
      <p:sp>
        <p:nvSpPr>
          <p:cNvPr id="15363" name="Content Placeholder 6"/>
          <p:cNvSpPr>
            <a:spLocks noGrp="1"/>
          </p:cNvSpPr>
          <p:nvPr>
            <p:ph idx="1"/>
          </p:nvPr>
        </p:nvSpPr>
        <p:spPr>
          <a:xfrm>
            <a:off x="457200" y="1911100"/>
            <a:ext cx="8229600" cy="4215063"/>
          </a:xfrm>
        </p:spPr>
        <p:txBody>
          <a:bodyPr/>
          <a:lstStyle/>
          <a:p>
            <a:r>
              <a:rPr lang="en-CA" altLang="en-US" sz="2800" noProof="0" dirty="0"/>
              <a:t>Federal and provincial legislation</a:t>
            </a:r>
          </a:p>
          <a:p>
            <a:r>
              <a:rPr lang="en-CA" altLang="en-US" sz="2800" noProof="0" dirty="0"/>
              <a:t>Covers human rights and employment standards</a:t>
            </a:r>
          </a:p>
          <a:p>
            <a:r>
              <a:rPr lang="en-CA" altLang="en-US" sz="2800" noProof="0" dirty="0"/>
              <a:t>Labour relations, health and safety, and employment equity </a:t>
            </a:r>
          </a:p>
          <a:p>
            <a:r>
              <a:rPr lang="en-CA" altLang="en-US" sz="2800" noProof="0" dirty="0"/>
              <a:t>The Canadian Labour Code</a:t>
            </a:r>
          </a:p>
          <a:p>
            <a:pPr lvl="1"/>
            <a:r>
              <a:rPr lang="en-CA" altLang="en-US" noProof="0" dirty="0">
                <a:ea typeface="Calibri" panose="020F0502020204030204" pitchFamily="34" charset="0"/>
              </a:rPr>
              <a:t>The Constitution Act of 1867 (formerly known as the British North America Act)</a:t>
            </a:r>
          </a:p>
          <a:p>
            <a:r>
              <a:rPr lang="en-CA" altLang="en-US" sz="2800" noProof="0" dirty="0"/>
              <a:t>The Canadian Charter of Rights and Freedoms (1982)</a:t>
            </a:r>
          </a:p>
        </p:txBody>
      </p:sp>
      <p:sp>
        <p:nvSpPr>
          <p:cNvPr id="15365" name="Slide Number Placeholder 3"/>
          <p:cNvSpPr txBox="1">
            <a:spLocks/>
          </p:cNvSpPr>
          <p:nvPr/>
        </p:nvSpPr>
        <p:spPr bwMode="auto">
          <a:xfrm>
            <a:off x="8129588" y="5734050"/>
            <a:ext cx="609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ctr" eaLnBrk="1" hangingPunct="1">
              <a:spcBef>
                <a:spcPct val="0"/>
              </a:spcBef>
              <a:buFontTx/>
              <a:buNone/>
            </a:pPr>
            <a:fld id="{56FDB4B7-6BC9-496B-A890-CBBC348C6C76}" type="slidenum">
              <a:rPr lang="en-US" altLang="en-US" sz="1400" b="1">
                <a:solidFill>
                  <a:srgbClr val="FFFFFF"/>
                </a:solidFill>
              </a:rPr>
              <a:pPr algn="ctr" eaLnBrk="1" hangingPunct="1">
                <a:spcBef>
                  <a:spcPct val="0"/>
                </a:spcBef>
                <a:buFontTx/>
                <a:buNone/>
              </a:pPr>
              <a:t>4</a:t>
            </a:fld>
            <a:endParaRPr lang="en-US" altLang="en-US" sz="1400" b="1" dirty="0">
              <a:solidFill>
                <a:srgbClr val="FFFFFF"/>
              </a:solidFill>
            </a:endParaRPr>
          </a:p>
        </p:txBody>
      </p:sp>
      <p:sp>
        <p:nvSpPr>
          <p:cNvPr id="15366"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0B5497FC-40D8-4F59-A1B2-98F6CB7B9E93}" type="slidenum">
              <a:rPr lang="en-US" altLang="en-US" sz="1400"/>
              <a:pPr algn="r">
                <a:spcBef>
                  <a:spcPct val="0"/>
                </a:spcBef>
                <a:buFontTx/>
                <a:buNone/>
              </a:pPr>
              <a:t>4</a:t>
            </a:fld>
            <a:endParaRPr lang="en-US" altLang="en-US" sz="140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4294967295"/>
            <p:extLst>
              <p:ext uri="{D42A27DB-BD31-4B8C-83A1-F6EECF244321}">
                <p14:modId xmlns:p14="http://schemas.microsoft.com/office/powerpoint/2010/main" val="1969437891"/>
              </p:ext>
            </p:extLst>
          </p:nvPr>
        </p:nvGraphicFramePr>
        <p:xfrm>
          <a:off x="1384410" y="469095"/>
          <a:ext cx="6623050" cy="5427837"/>
        </p:xfrm>
        <a:graphic>
          <a:graphicData uri="http://schemas.openxmlformats.org/drawingml/2006/table">
            <a:tbl>
              <a:tblPr/>
              <a:tblGrid>
                <a:gridCol w="3313113">
                  <a:extLst>
                    <a:ext uri="{9D8B030D-6E8A-4147-A177-3AD203B41FA5}">
                      <a16:colId xmlns:a16="http://schemas.microsoft.com/office/drawing/2014/main" val="20000"/>
                    </a:ext>
                  </a:extLst>
                </a:gridCol>
                <a:gridCol w="3309937">
                  <a:extLst>
                    <a:ext uri="{9D8B030D-6E8A-4147-A177-3AD203B41FA5}">
                      <a16:colId xmlns:a16="http://schemas.microsoft.com/office/drawing/2014/main" val="20001"/>
                    </a:ext>
                  </a:extLst>
                </a:gridCol>
              </a:tblGrid>
              <a:tr h="1293239">
                <a:tc gridSpan="2">
                  <a:txBody>
                    <a:bodyPr/>
                    <a:lstStyle>
                      <a:lvl1pPr>
                        <a:spcBef>
                          <a:spcPct val="20000"/>
                        </a:spcBef>
                        <a:defRPr sz="2800">
                          <a:solidFill>
                            <a:schemeClr val="tx1"/>
                          </a:solidFill>
                          <a:latin typeface="Calibri" pitchFamily="34" charset="0"/>
                          <a:ea typeface="MS PGothic" pitchFamily="34" charset="-128"/>
                        </a:defRPr>
                      </a:lvl1pPr>
                      <a:lvl2pPr marL="37931725" indent="-37474525">
                        <a:spcBef>
                          <a:spcPct val="20000"/>
                        </a:spcBef>
                        <a:defRPr sz="2400">
                          <a:solidFill>
                            <a:schemeClr val="tx1"/>
                          </a:solidFill>
                          <a:latin typeface="Calibri" pitchFamily="34" charset="0"/>
                          <a:ea typeface="Calibri" pitchFamily="34" charset="0"/>
                          <a:cs typeface="Calibri" pitchFamily="34" charset="0"/>
                        </a:defRPr>
                      </a:lvl2pPr>
                      <a:lvl3pPr>
                        <a:spcBef>
                          <a:spcPct val="20000"/>
                        </a:spcBef>
                        <a:defRPr sz="2000">
                          <a:solidFill>
                            <a:schemeClr val="tx1"/>
                          </a:solidFill>
                          <a:latin typeface="Calibri" pitchFamily="34" charset="0"/>
                          <a:ea typeface="Calibri" pitchFamily="34" charset="0"/>
                          <a:cs typeface="Calibri" pitchFamily="34" charset="0"/>
                        </a:defRPr>
                      </a:lvl3pPr>
                      <a:lvl4pPr>
                        <a:spcBef>
                          <a:spcPct val="20000"/>
                        </a:spcBef>
                        <a:defRPr>
                          <a:solidFill>
                            <a:schemeClr val="tx1"/>
                          </a:solidFill>
                          <a:latin typeface="Calibri" pitchFamily="34" charset="0"/>
                          <a:ea typeface="Calibri" pitchFamily="34" charset="0"/>
                          <a:cs typeface="Calibri" pitchFamily="34" charset="0"/>
                        </a:defRPr>
                      </a:lvl4pPr>
                      <a:lvl5pPr>
                        <a:spcBef>
                          <a:spcPct val="20000"/>
                        </a:spcBef>
                        <a:defRPr>
                          <a:solidFill>
                            <a:schemeClr val="tx1"/>
                          </a:solidFill>
                          <a:latin typeface="Calibri" pitchFamily="34" charset="0"/>
                          <a:ea typeface="Calibri" pitchFamily="34" charset="0"/>
                          <a:cs typeface="Calibri" pitchFamily="34" charset="0"/>
                        </a:defRPr>
                      </a:lvl5pPr>
                      <a:lvl6pPr marL="4572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6pPr>
                      <a:lvl7pPr marL="9144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7pPr>
                      <a:lvl8pPr marL="13716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8pPr>
                      <a:lvl9pPr marL="18288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FFFFFF"/>
                          </a:solidFill>
                          <a:effectLst/>
                          <a:latin typeface="Calibri" pitchFamily="34" charset="0"/>
                          <a:ea typeface="MS PGothic" pitchFamily="34" charset="-128"/>
                        </a:rPr>
                        <a:t>Summary of Major </a:t>
                      </a:r>
                      <a:br>
                        <a:rPr kumimoji="0" lang="en-US" altLang="en-US" sz="3600" b="1" i="0" u="none" strike="noStrike" cap="none" normalizeH="0" baseline="0" dirty="0">
                          <a:ln>
                            <a:noFill/>
                          </a:ln>
                          <a:solidFill>
                            <a:srgbClr val="FFFFFF"/>
                          </a:solidFill>
                          <a:effectLst/>
                          <a:latin typeface="Calibri" pitchFamily="34" charset="0"/>
                          <a:ea typeface="MS PGothic" pitchFamily="34" charset="-128"/>
                        </a:rPr>
                      </a:br>
                      <a:r>
                        <a:rPr kumimoji="0" lang="en-US" altLang="en-US" sz="3600" b="1" i="0" u="none" strike="noStrike" cap="none" normalizeH="0" baseline="0" dirty="0">
                          <a:ln>
                            <a:noFill/>
                          </a:ln>
                          <a:solidFill>
                            <a:srgbClr val="FFFFFF"/>
                          </a:solidFill>
                          <a:effectLst/>
                          <a:latin typeface="Calibri" pitchFamily="34" charset="0"/>
                          <a:ea typeface="MS PGothic" pitchFamily="34" charset="-128"/>
                        </a:rPr>
                        <a:t>Federal Employment Laws</a:t>
                      </a:r>
                    </a:p>
                  </a:txBody>
                  <a:tcPr marL="73895" marR="73895" marT="36939" marB="36939"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solidFill>
                  </a:tcPr>
                </a:tc>
                <a:tc hMerge="1">
                  <a:txBody>
                    <a:bodyPr/>
                    <a:lstStyle/>
                    <a:p>
                      <a:endParaRPr lang="en-US"/>
                    </a:p>
                  </a:txBody>
                  <a:tcPr/>
                </a:tc>
                <a:extLst>
                  <a:ext uri="{0D108BD9-81ED-4DB2-BD59-A6C34878D82A}">
                    <a16:rowId xmlns:a16="http://schemas.microsoft.com/office/drawing/2014/main" val="10000"/>
                  </a:ext>
                </a:extLst>
              </a:tr>
              <a:tr h="1514876">
                <a:tc>
                  <a:txBody>
                    <a:bodyPr/>
                    <a:lstStyle>
                      <a:lvl1pPr>
                        <a:spcBef>
                          <a:spcPct val="20000"/>
                        </a:spcBef>
                        <a:defRPr sz="2800">
                          <a:solidFill>
                            <a:schemeClr val="tx1"/>
                          </a:solidFill>
                          <a:latin typeface="Calibri" pitchFamily="34" charset="0"/>
                          <a:ea typeface="MS PGothic" pitchFamily="34" charset="-128"/>
                        </a:defRPr>
                      </a:lvl1pPr>
                      <a:lvl2pPr marL="37931725" indent="-37474525">
                        <a:spcBef>
                          <a:spcPct val="20000"/>
                        </a:spcBef>
                        <a:defRPr sz="2400">
                          <a:solidFill>
                            <a:schemeClr val="tx1"/>
                          </a:solidFill>
                          <a:latin typeface="Calibri" pitchFamily="34" charset="0"/>
                          <a:ea typeface="Calibri" pitchFamily="34" charset="0"/>
                          <a:cs typeface="Calibri" pitchFamily="34" charset="0"/>
                        </a:defRPr>
                      </a:lvl2pPr>
                      <a:lvl3pPr>
                        <a:spcBef>
                          <a:spcPct val="20000"/>
                        </a:spcBef>
                        <a:defRPr sz="2000">
                          <a:solidFill>
                            <a:schemeClr val="tx1"/>
                          </a:solidFill>
                          <a:latin typeface="Calibri" pitchFamily="34" charset="0"/>
                          <a:ea typeface="Calibri" pitchFamily="34" charset="0"/>
                          <a:cs typeface="Calibri" pitchFamily="34" charset="0"/>
                        </a:defRPr>
                      </a:lvl3pPr>
                      <a:lvl4pPr>
                        <a:spcBef>
                          <a:spcPct val="20000"/>
                        </a:spcBef>
                        <a:defRPr>
                          <a:solidFill>
                            <a:schemeClr val="tx1"/>
                          </a:solidFill>
                          <a:latin typeface="Calibri" pitchFamily="34" charset="0"/>
                          <a:ea typeface="Calibri" pitchFamily="34" charset="0"/>
                          <a:cs typeface="Calibri" pitchFamily="34" charset="0"/>
                        </a:defRPr>
                      </a:lvl4pPr>
                      <a:lvl5pPr>
                        <a:spcBef>
                          <a:spcPct val="20000"/>
                        </a:spcBef>
                        <a:defRPr>
                          <a:solidFill>
                            <a:schemeClr val="tx1"/>
                          </a:solidFill>
                          <a:latin typeface="Calibri" pitchFamily="34" charset="0"/>
                          <a:ea typeface="Calibri" pitchFamily="34" charset="0"/>
                          <a:cs typeface="Calibri" pitchFamily="34" charset="0"/>
                        </a:defRPr>
                      </a:lvl5pPr>
                      <a:lvl6pPr marL="4572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6pPr>
                      <a:lvl7pPr marL="9144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7pPr>
                      <a:lvl8pPr marL="13716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8pPr>
                      <a:lvl9pPr marL="18288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000000"/>
                          </a:solidFill>
                          <a:effectLst/>
                          <a:latin typeface="Calibri" pitchFamily="34" charset="0"/>
                          <a:ea typeface="MS PGothic" pitchFamily="34" charset="-128"/>
                        </a:rPr>
                        <a:t>Constitution Act (BNA) of 1867</a:t>
                      </a:r>
                    </a:p>
                  </a:txBody>
                  <a:tcPr marL="73895" marR="73895" marT="36939" marB="36939"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defRPr sz="2800">
                          <a:solidFill>
                            <a:schemeClr val="tx1"/>
                          </a:solidFill>
                          <a:latin typeface="Calibri" pitchFamily="34" charset="0"/>
                          <a:ea typeface="MS PGothic" pitchFamily="34" charset="-128"/>
                        </a:defRPr>
                      </a:lvl1pPr>
                      <a:lvl2pPr marL="37931725" indent="-37474525">
                        <a:spcBef>
                          <a:spcPct val="20000"/>
                        </a:spcBef>
                        <a:defRPr sz="2400">
                          <a:solidFill>
                            <a:schemeClr val="tx1"/>
                          </a:solidFill>
                          <a:latin typeface="Calibri" pitchFamily="34" charset="0"/>
                          <a:ea typeface="Calibri" pitchFamily="34" charset="0"/>
                          <a:cs typeface="Calibri" pitchFamily="34" charset="0"/>
                        </a:defRPr>
                      </a:lvl2pPr>
                      <a:lvl3pPr>
                        <a:spcBef>
                          <a:spcPct val="20000"/>
                        </a:spcBef>
                        <a:defRPr sz="2000">
                          <a:solidFill>
                            <a:schemeClr val="tx1"/>
                          </a:solidFill>
                          <a:latin typeface="Calibri" pitchFamily="34" charset="0"/>
                          <a:ea typeface="Calibri" pitchFamily="34" charset="0"/>
                          <a:cs typeface="Calibri" pitchFamily="34" charset="0"/>
                        </a:defRPr>
                      </a:lvl3pPr>
                      <a:lvl4pPr>
                        <a:spcBef>
                          <a:spcPct val="20000"/>
                        </a:spcBef>
                        <a:defRPr>
                          <a:solidFill>
                            <a:schemeClr val="tx1"/>
                          </a:solidFill>
                          <a:latin typeface="Calibri" pitchFamily="34" charset="0"/>
                          <a:ea typeface="Calibri" pitchFamily="34" charset="0"/>
                          <a:cs typeface="Calibri" pitchFamily="34" charset="0"/>
                        </a:defRPr>
                      </a:lvl4pPr>
                      <a:lvl5pPr>
                        <a:spcBef>
                          <a:spcPct val="20000"/>
                        </a:spcBef>
                        <a:defRPr>
                          <a:solidFill>
                            <a:schemeClr val="tx1"/>
                          </a:solidFill>
                          <a:latin typeface="Calibri" pitchFamily="34" charset="0"/>
                          <a:ea typeface="Calibri" pitchFamily="34" charset="0"/>
                          <a:cs typeface="Calibri" pitchFamily="34" charset="0"/>
                        </a:defRPr>
                      </a:lvl5pPr>
                      <a:lvl6pPr marL="4572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6pPr>
                      <a:lvl7pPr marL="9144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7pPr>
                      <a:lvl8pPr marL="13716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8pPr>
                      <a:lvl9pPr marL="18288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Calibri" pitchFamily="34" charset="0"/>
                          <a:ea typeface="MS PGothic" pitchFamily="34" charset="-128"/>
                        </a:rPr>
                        <a:t>Sets out basic federal and provincial responsibilities</a:t>
                      </a:r>
                    </a:p>
                  </a:txBody>
                  <a:tcPr marL="73895" marR="73895" marT="36939" marB="36939"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1309861">
                <a:tc>
                  <a:txBody>
                    <a:bodyPr/>
                    <a:lstStyle>
                      <a:lvl1pPr>
                        <a:spcBef>
                          <a:spcPct val="20000"/>
                        </a:spcBef>
                        <a:defRPr sz="2800">
                          <a:solidFill>
                            <a:schemeClr val="tx1"/>
                          </a:solidFill>
                          <a:latin typeface="Calibri" pitchFamily="34" charset="0"/>
                          <a:ea typeface="MS PGothic" pitchFamily="34" charset="-128"/>
                        </a:defRPr>
                      </a:lvl1pPr>
                      <a:lvl2pPr marL="37931725" indent="-37474525">
                        <a:spcBef>
                          <a:spcPct val="20000"/>
                        </a:spcBef>
                        <a:defRPr sz="2400">
                          <a:solidFill>
                            <a:schemeClr val="tx1"/>
                          </a:solidFill>
                          <a:latin typeface="Calibri" pitchFamily="34" charset="0"/>
                          <a:ea typeface="Calibri" pitchFamily="34" charset="0"/>
                          <a:cs typeface="Calibri" pitchFamily="34" charset="0"/>
                        </a:defRPr>
                      </a:lvl2pPr>
                      <a:lvl3pPr>
                        <a:spcBef>
                          <a:spcPct val="20000"/>
                        </a:spcBef>
                        <a:defRPr sz="2000">
                          <a:solidFill>
                            <a:schemeClr val="tx1"/>
                          </a:solidFill>
                          <a:latin typeface="Calibri" pitchFamily="34" charset="0"/>
                          <a:ea typeface="Calibri" pitchFamily="34" charset="0"/>
                          <a:cs typeface="Calibri" pitchFamily="34" charset="0"/>
                        </a:defRPr>
                      </a:lvl3pPr>
                      <a:lvl4pPr>
                        <a:spcBef>
                          <a:spcPct val="20000"/>
                        </a:spcBef>
                        <a:defRPr>
                          <a:solidFill>
                            <a:schemeClr val="tx1"/>
                          </a:solidFill>
                          <a:latin typeface="Calibri" pitchFamily="34" charset="0"/>
                          <a:ea typeface="Calibri" pitchFamily="34" charset="0"/>
                          <a:cs typeface="Calibri" pitchFamily="34" charset="0"/>
                        </a:defRPr>
                      </a:lvl4pPr>
                      <a:lvl5pPr>
                        <a:spcBef>
                          <a:spcPct val="20000"/>
                        </a:spcBef>
                        <a:defRPr>
                          <a:solidFill>
                            <a:schemeClr val="tx1"/>
                          </a:solidFill>
                          <a:latin typeface="Calibri" pitchFamily="34" charset="0"/>
                          <a:ea typeface="Calibri" pitchFamily="34" charset="0"/>
                          <a:cs typeface="Calibri" pitchFamily="34" charset="0"/>
                        </a:defRPr>
                      </a:lvl5pPr>
                      <a:lvl6pPr marL="4572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6pPr>
                      <a:lvl7pPr marL="9144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7pPr>
                      <a:lvl8pPr marL="13716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8pPr>
                      <a:lvl9pPr marL="18288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000000"/>
                          </a:solidFill>
                          <a:effectLst/>
                          <a:latin typeface="Calibri" pitchFamily="34" charset="0"/>
                          <a:ea typeface="MS PGothic" pitchFamily="34" charset="-128"/>
                        </a:rPr>
                        <a:t>Canadian Charter of Rights and Freedoms</a:t>
                      </a:r>
                    </a:p>
                  </a:txBody>
                  <a:tcPr marL="73895" marR="73895" marT="36939" marB="36939"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defRPr sz="2800">
                          <a:solidFill>
                            <a:schemeClr val="tx1"/>
                          </a:solidFill>
                          <a:latin typeface="Calibri" pitchFamily="34" charset="0"/>
                          <a:ea typeface="MS PGothic" pitchFamily="34" charset="-128"/>
                        </a:defRPr>
                      </a:lvl1pPr>
                      <a:lvl2pPr marL="37931725" indent="-37474525">
                        <a:spcBef>
                          <a:spcPct val="20000"/>
                        </a:spcBef>
                        <a:defRPr sz="2400">
                          <a:solidFill>
                            <a:schemeClr val="tx1"/>
                          </a:solidFill>
                          <a:latin typeface="Calibri" pitchFamily="34" charset="0"/>
                          <a:ea typeface="Calibri" pitchFamily="34" charset="0"/>
                          <a:cs typeface="Calibri" pitchFamily="34" charset="0"/>
                        </a:defRPr>
                      </a:lvl2pPr>
                      <a:lvl3pPr>
                        <a:spcBef>
                          <a:spcPct val="20000"/>
                        </a:spcBef>
                        <a:defRPr sz="2000">
                          <a:solidFill>
                            <a:schemeClr val="tx1"/>
                          </a:solidFill>
                          <a:latin typeface="Calibri" pitchFamily="34" charset="0"/>
                          <a:ea typeface="Calibri" pitchFamily="34" charset="0"/>
                          <a:cs typeface="Calibri" pitchFamily="34" charset="0"/>
                        </a:defRPr>
                      </a:lvl3pPr>
                      <a:lvl4pPr>
                        <a:spcBef>
                          <a:spcPct val="20000"/>
                        </a:spcBef>
                        <a:defRPr>
                          <a:solidFill>
                            <a:schemeClr val="tx1"/>
                          </a:solidFill>
                          <a:latin typeface="Calibri" pitchFamily="34" charset="0"/>
                          <a:ea typeface="Calibri" pitchFamily="34" charset="0"/>
                          <a:cs typeface="Calibri" pitchFamily="34" charset="0"/>
                        </a:defRPr>
                      </a:lvl4pPr>
                      <a:lvl5pPr>
                        <a:spcBef>
                          <a:spcPct val="20000"/>
                        </a:spcBef>
                        <a:defRPr>
                          <a:solidFill>
                            <a:schemeClr val="tx1"/>
                          </a:solidFill>
                          <a:latin typeface="Calibri" pitchFamily="34" charset="0"/>
                          <a:ea typeface="Calibri" pitchFamily="34" charset="0"/>
                          <a:cs typeface="Calibri" pitchFamily="34" charset="0"/>
                        </a:defRPr>
                      </a:lvl5pPr>
                      <a:lvl6pPr marL="4572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6pPr>
                      <a:lvl7pPr marL="9144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7pPr>
                      <a:lvl8pPr marL="13716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8pPr>
                      <a:lvl9pPr marL="18288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Calibri" pitchFamily="34" charset="0"/>
                          <a:ea typeface="MS PGothic" pitchFamily="34" charset="-128"/>
                        </a:rPr>
                        <a:t>Sets out the 15 basic areas of freedoms in Canada</a:t>
                      </a:r>
                    </a:p>
                  </a:txBody>
                  <a:tcPr marL="73895" marR="73895" marT="36939" marB="36939"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1309861">
                <a:tc>
                  <a:txBody>
                    <a:bodyPr/>
                    <a:lstStyle>
                      <a:lvl1pPr>
                        <a:spcBef>
                          <a:spcPct val="20000"/>
                        </a:spcBef>
                        <a:defRPr sz="2800">
                          <a:solidFill>
                            <a:schemeClr val="tx1"/>
                          </a:solidFill>
                          <a:latin typeface="Calibri" pitchFamily="34" charset="0"/>
                          <a:ea typeface="MS PGothic" pitchFamily="34" charset="-128"/>
                        </a:defRPr>
                      </a:lvl1pPr>
                      <a:lvl2pPr marL="37931725" indent="-37474525">
                        <a:spcBef>
                          <a:spcPct val="20000"/>
                        </a:spcBef>
                        <a:defRPr sz="2400">
                          <a:solidFill>
                            <a:schemeClr val="tx1"/>
                          </a:solidFill>
                          <a:latin typeface="Calibri" pitchFamily="34" charset="0"/>
                          <a:ea typeface="Calibri" pitchFamily="34" charset="0"/>
                          <a:cs typeface="Calibri" pitchFamily="34" charset="0"/>
                        </a:defRPr>
                      </a:lvl2pPr>
                      <a:lvl3pPr>
                        <a:spcBef>
                          <a:spcPct val="20000"/>
                        </a:spcBef>
                        <a:defRPr sz="2000">
                          <a:solidFill>
                            <a:schemeClr val="tx1"/>
                          </a:solidFill>
                          <a:latin typeface="Calibri" pitchFamily="34" charset="0"/>
                          <a:ea typeface="Calibri" pitchFamily="34" charset="0"/>
                          <a:cs typeface="Calibri" pitchFamily="34" charset="0"/>
                        </a:defRPr>
                      </a:lvl3pPr>
                      <a:lvl4pPr>
                        <a:spcBef>
                          <a:spcPct val="20000"/>
                        </a:spcBef>
                        <a:defRPr>
                          <a:solidFill>
                            <a:schemeClr val="tx1"/>
                          </a:solidFill>
                          <a:latin typeface="Calibri" pitchFamily="34" charset="0"/>
                          <a:ea typeface="Calibri" pitchFamily="34" charset="0"/>
                          <a:cs typeface="Calibri" pitchFamily="34" charset="0"/>
                        </a:defRPr>
                      </a:lvl4pPr>
                      <a:lvl5pPr>
                        <a:spcBef>
                          <a:spcPct val="20000"/>
                        </a:spcBef>
                        <a:defRPr>
                          <a:solidFill>
                            <a:schemeClr val="tx1"/>
                          </a:solidFill>
                          <a:latin typeface="Calibri" pitchFamily="34" charset="0"/>
                          <a:ea typeface="Calibri" pitchFamily="34" charset="0"/>
                          <a:cs typeface="Calibri" pitchFamily="34" charset="0"/>
                        </a:defRPr>
                      </a:lvl5pPr>
                      <a:lvl6pPr marL="4572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6pPr>
                      <a:lvl7pPr marL="9144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7pPr>
                      <a:lvl8pPr marL="13716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8pPr>
                      <a:lvl9pPr marL="18288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1" i="0" u="none" strike="noStrike" cap="none" normalizeH="0" baseline="0" dirty="0">
                          <a:ln>
                            <a:noFill/>
                          </a:ln>
                          <a:solidFill>
                            <a:srgbClr val="000000"/>
                          </a:solidFill>
                          <a:effectLst/>
                          <a:latin typeface="Calibri" pitchFamily="34" charset="0"/>
                          <a:ea typeface="MS PGothic" pitchFamily="34" charset="-128"/>
                        </a:rPr>
                        <a:t>Canadian Human Rights Act</a:t>
                      </a:r>
                    </a:p>
                  </a:txBody>
                  <a:tcPr marL="73895" marR="73895" marT="36939" marB="36939" horzOverflow="overflow">
                    <a:lnL w="12700" cap="flat" cmpd="sng" algn="ctr">
                      <a:noFill/>
                      <a:prstDash val="solid"/>
                      <a:round/>
                      <a:headEnd type="none" w="med" len="med"/>
                      <a:tailEnd type="none" w="med" len="med"/>
                    </a:lnL>
                    <a:lnR>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defRPr sz="2800">
                          <a:solidFill>
                            <a:schemeClr val="tx1"/>
                          </a:solidFill>
                          <a:latin typeface="Calibri" pitchFamily="34" charset="0"/>
                          <a:ea typeface="MS PGothic" pitchFamily="34" charset="-128"/>
                        </a:defRPr>
                      </a:lvl1pPr>
                      <a:lvl2pPr marL="37931725" indent="-37474525">
                        <a:spcBef>
                          <a:spcPct val="20000"/>
                        </a:spcBef>
                        <a:defRPr sz="2400">
                          <a:solidFill>
                            <a:schemeClr val="tx1"/>
                          </a:solidFill>
                          <a:latin typeface="Calibri" pitchFamily="34" charset="0"/>
                          <a:ea typeface="Calibri" pitchFamily="34" charset="0"/>
                          <a:cs typeface="Calibri" pitchFamily="34" charset="0"/>
                        </a:defRPr>
                      </a:lvl2pPr>
                      <a:lvl3pPr>
                        <a:spcBef>
                          <a:spcPct val="20000"/>
                        </a:spcBef>
                        <a:defRPr sz="2000">
                          <a:solidFill>
                            <a:schemeClr val="tx1"/>
                          </a:solidFill>
                          <a:latin typeface="Calibri" pitchFamily="34" charset="0"/>
                          <a:ea typeface="Calibri" pitchFamily="34" charset="0"/>
                          <a:cs typeface="Calibri" pitchFamily="34" charset="0"/>
                        </a:defRPr>
                      </a:lvl3pPr>
                      <a:lvl4pPr>
                        <a:spcBef>
                          <a:spcPct val="20000"/>
                        </a:spcBef>
                        <a:defRPr>
                          <a:solidFill>
                            <a:schemeClr val="tx1"/>
                          </a:solidFill>
                          <a:latin typeface="Calibri" pitchFamily="34" charset="0"/>
                          <a:ea typeface="Calibri" pitchFamily="34" charset="0"/>
                          <a:cs typeface="Calibri" pitchFamily="34" charset="0"/>
                        </a:defRPr>
                      </a:lvl4pPr>
                      <a:lvl5pPr>
                        <a:spcBef>
                          <a:spcPct val="20000"/>
                        </a:spcBef>
                        <a:defRPr>
                          <a:solidFill>
                            <a:schemeClr val="tx1"/>
                          </a:solidFill>
                          <a:latin typeface="Calibri" pitchFamily="34" charset="0"/>
                          <a:ea typeface="Calibri" pitchFamily="34" charset="0"/>
                          <a:cs typeface="Calibri" pitchFamily="34" charset="0"/>
                        </a:defRPr>
                      </a:lvl5pPr>
                      <a:lvl6pPr marL="4572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6pPr>
                      <a:lvl7pPr marL="9144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7pPr>
                      <a:lvl8pPr marL="13716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8pPr>
                      <a:lvl9pPr marL="18288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600" b="0" i="0" u="none" strike="noStrike" cap="none" normalizeH="0" baseline="0" dirty="0">
                          <a:ln>
                            <a:noFill/>
                          </a:ln>
                          <a:solidFill>
                            <a:srgbClr val="000000"/>
                          </a:solidFill>
                          <a:effectLst/>
                          <a:latin typeface="Calibri" pitchFamily="34" charset="0"/>
                          <a:ea typeface="MS PGothic" pitchFamily="34" charset="-128"/>
                        </a:rPr>
                        <a:t>Prohibits discrimination on a number of grounds</a:t>
                      </a:r>
                    </a:p>
                  </a:txBody>
                  <a:tcPr marL="73895" marR="73895" marT="36939" marB="36939" horzOverflow="overflow">
                    <a:lnL>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
        <p:nvSpPr>
          <p:cNvPr id="17426"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1665E15E-DB9B-4B1A-B075-43C201490340}" type="slidenum">
              <a:rPr lang="en-US" altLang="en-US" sz="1400"/>
              <a:pPr algn="r">
                <a:spcBef>
                  <a:spcPct val="0"/>
                </a:spcBef>
                <a:buFontTx/>
                <a:buNone/>
              </a:pPr>
              <a:t>5</a:t>
            </a:fld>
            <a:endParaRPr lang="en-US" altLang="en-US" sz="1400" dirty="0"/>
          </a:p>
        </p:txBody>
      </p:sp>
      <p:sp>
        <p:nvSpPr>
          <p:cNvPr id="6" name="Footer Placeholder 5"/>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3"/>
          <p:cNvGraphicFramePr>
            <a:graphicFrameLocks noGrp="1"/>
          </p:cNvGraphicFramePr>
          <p:nvPr>
            <p:ph sz="quarter" idx="4294967295"/>
            <p:extLst>
              <p:ext uri="{D42A27DB-BD31-4B8C-83A1-F6EECF244321}">
                <p14:modId xmlns:p14="http://schemas.microsoft.com/office/powerpoint/2010/main" val="3642851718"/>
              </p:ext>
            </p:extLst>
          </p:nvPr>
        </p:nvGraphicFramePr>
        <p:xfrm>
          <a:off x="1308515" y="544990"/>
          <a:ext cx="6624638" cy="5386404"/>
        </p:xfrm>
        <a:graphic>
          <a:graphicData uri="http://schemas.openxmlformats.org/drawingml/2006/table">
            <a:tbl>
              <a:tblPr/>
              <a:tblGrid>
                <a:gridCol w="3313113">
                  <a:extLst>
                    <a:ext uri="{9D8B030D-6E8A-4147-A177-3AD203B41FA5}">
                      <a16:colId xmlns:a16="http://schemas.microsoft.com/office/drawing/2014/main" val="20000"/>
                    </a:ext>
                  </a:extLst>
                </a:gridCol>
                <a:gridCol w="3311525">
                  <a:extLst>
                    <a:ext uri="{9D8B030D-6E8A-4147-A177-3AD203B41FA5}">
                      <a16:colId xmlns:a16="http://schemas.microsoft.com/office/drawing/2014/main" val="20001"/>
                    </a:ext>
                  </a:extLst>
                </a:gridCol>
              </a:tblGrid>
              <a:tr h="1216066">
                <a:tc gridSpan="2">
                  <a:txBody>
                    <a:bodyPr/>
                    <a:lstStyle>
                      <a:lvl1pPr>
                        <a:spcBef>
                          <a:spcPct val="20000"/>
                        </a:spcBef>
                        <a:defRPr sz="2800">
                          <a:solidFill>
                            <a:schemeClr val="tx1"/>
                          </a:solidFill>
                          <a:latin typeface="Calibri" pitchFamily="34" charset="0"/>
                          <a:ea typeface="MS PGothic" pitchFamily="34" charset="-128"/>
                        </a:defRPr>
                      </a:lvl1pPr>
                      <a:lvl2pPr marL="37931725" indent="-37474525">
                        <a:spcBef>
                          <a:spcPct val="20000"/>
                        </a:spcBef>
                        <a:defRPr sz="2400">
                          <a:solidFill>
                            <a:schemeClr val="tx1"/>
                          </a:solidFill>
                          <a:latin typeface="Calibri" pitchFamily="34" charset="0"/>
                          <a:ea typeface="Calibri" pitchFamily="34" charset="0"/>
                          <a:cs typeface="Calibri" pitchFamily="34" charset="0"/>
                        </a:defRPr>
                      </a:lvl2pPr>
                      <a:lvl3pPr>
                        <a:spcBef>
                          <a:spcPct val="20000"/>
                        </a:spcBef>
                        <a:defRPr sz="2000">
                          <a:solidFill>
                            <a:schemeClr val="tx1"/>
                          </a:solidFill>
                          <a:latin typeface="Calibri" pitchFamily="34" charset="0"/>
                          <a:ea typeface="Calibri" pitchFamily="34" charset="0"/>
                          <a:cs typeface="Calibri" pitchFamily="34" charset="0"/>
                        </a:defRPr>
                      </a:lvl3pPr>
                      <a:lvl4pPr>
                        <a:spcBef>
                          <a:spcPct val="20000"/>
                        </a:spcBef>
                        <a:defRPr>
                          <a:solidFill>
                            <a:schemeClr val="tx1"/>
                          </a:solidFill>
                          <a:latin typeface="Calibri" pitchFamily="34" charset="0"/>
                          <a:ea typeface="Calibri" pitchFamily="34" charset="0"/>
                          <a:cs typeface="Calibri" pitchFamily="34" charset="0"/>
                        </a:defRPr>
                      </a:lvl4pPr>
                      <a:lvl5pPr>
                        <a:spcBef>
                          <a:spcPct val="20000"/>
                        </a:spcBef>
                        <a:defRPr>
                          <a:solidFill>
                            <a:schemeClr val="tx1"/>
                          </a:solidFill>
                          <a:latin typeface="Calibri" pitchFamily="34" charset="0"/>
                          <a:ea typeface="Calibri" pitchFamily="34" charset="0"/>
                          <a:cs typeface="Calibri" pitchFamily="34" charset="0"/>
                        </a:defRPr>
                      </a:lvl5pPr>
                      <a:lvl6pPr marL="4572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6pPr>
                      <a:lvl7pPr marL="9144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7pPr>
                      <a:lvl8pPr marL="13716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8pPr>
                      <a:lvl9pPr marL="18288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CA" altLang="en-US" sz="3600" b="1" i="0" u="none" strike="noStrike" cap="none" normalizeH="0" baseline="0" noProof="0" dirty="0">
                          <a:ln>
                            <a:noFill/>
                          </a:ln>
                          <a:solidFill>
                            <a:srgbClr val="FFFFFF"/>
                          </a:solidFill>
                          <a:effectLst/>
                          <a:latin typeface="Calibri" pitchFamily="34" charset="0"/>
                          <a:ea typeface="MS PGothic" pitchFamily="34" charset="-128"/>
                        </a:rPr>
                        <a:t>Summary of Major </a:t>
                      </a:r>
                      <a:br>
                        <a:rPr kumimoji="0" lang="en-CA" altLang="en-US" sz="3600" b="1" i="0" u="none" strike="noStrike" cap="none" normalizeH="0" baseline="0" noProof="0" dirty="0">
                          <a:ln>
                            <a:noFill/>
                          </a:ln>
                          <a:solidFill>
                            <a:srgbClr val="FFFFFF"/>
                          </a:solidFill>
                          <a:effectLst/>
                          <a:latin typeface="Calibri" pitchFamily="34" charset="0"/>
                          <a:ea typeface="MS PGothic" pitchFamily="34" charset="-128"/>
                        </a:rPr>
                      </a:br>
                      <a:r>
                        <a:rPr kumimoji="0" lang="en-CA" altLang="en-US" sz="3600" b="1" i="0" u="none" strike="noStrike" cap="none" normalizeH="0" baseline="0" noProof="0" dirty="0">
                          <a:ln>
                            <a:noFill/>
                          </a:ln>
                          <a:solidFill>
                            <a:srgbClr val="FFFFFF"/>
                          </a:solidFill>
                          <a:effectLst/>
                          <a:latin typeface="Calibri" pitchFamily="34" charset="0"/>
                          <a:ea typeface="MS PGothic" pitchFamily="34" charset="-128"/>
                        </a:rPr>
                        <a:t>Federal Employment Laws</a:t>
                      </a:r>
                    </a:p>
                  </a:txBody>
                  <a:tcPr marL="69300" marR="69300" marT="34643" marB="346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4"/>
                    </a:solidFill>
                  </a:tcPr>
                </a:tc>
                <a:tc hMerge="1">
                  <a:txBody>
                    <a:bodyPr/>
                    <a:lstStyle/>
                    <a:p>
                      <a:endParaRPr lang="en-US"/>
                    </a:p>
                  </a:txBody>
                  <a:tcPr/>
                </a:tc>
                <a:extLst>
                  <a:ext uri="{0D108BD9-81ED-4DB2-BD59-A6C34878D82A}">
                    <a16:rowId xmlns:a16="http://schemas.microsoft.com/office/drawing/2014/main" val="10000"/>
                  </a:ext>
                </a:extLst>
              </a:tr>
              <a:tr h="1603429">
                <a:tc>
                  <a:txBody>
                    <a:bodyPr/>
                    <a:lstStyle>
                      <a:lvl1pPr>
                        <a:spcBef>
                          <a:spcPct val="20000"/>
                        </a:spcBef>
                        <a:defRPr sz="2800">
                          <a:solidFill>
                            <a:schemeClr val="tx1"/>
                          </a:solidFill>
                          <a:latin typeface="Calibri" pitchFamily="34" charset="0"/>
                          <a:ea typeface="MS PGothic" pitchFamily="34" charset="-128"/>
                        </a:defRPr>
                      </a:lvl1pPr>
                      <a:lvl2pPr marL="37931725" indent="-37474525">
                        <a:spcBef>
                          <a:spcPct val="20000"/>
                        </a:spcBef>
                        <a:defRPr sz="2400">
                          <a:solidFill>
                            <a:schemeClr val="tx1"/>
                          </a:solidFill>
                          <a:latin typeface="Calibri" pitchFamily="34" charset="0"/>
                          <a:ea typeface="Calibri" pitchFamily="34" charset="0"/>
                          <a:cs typeface="Calibri" pitchFamily="34" charset="0"/>
                        </a:defRPr>
                      </a:lvl2pPr>
                      <a:lvl3pPr>
                        <a:spcBef>
                          <a:spcPct val="20000"/>
                        </a:spcBef>
                        <a:defRPr sz="2000">
                          <a:solidFill>
                            <a:schemeClr val="tx1"/>
                          </a:solidFill>
                          <a:latin typeface="Calibri" pitchFamily="34" charset="0"/>
                          <a:ea typeface="Calibri" pitchFamily="34" charset="0"/>
                          <a:cs typeface="Calibri" pitchFamily="34" charset="0"/>
                        </a:defRPr>
                      </a:lvl3pPr>
                      <a:lvl4pPr>
                        <a:spcBef>
                          <a:spcPct val="20000"/>
                        </a:spcBef>
                        <a:defRPr>
                          <a:solidFill>
                            <a:schemeClr val="tx1"/>
                          </a:solidFill>
                          <a:latin typeface="Calibri" pitchFamily="34" charset="0"/>
                          <a:ea typeface="Calibri" pitchFamily="34" charset="0"/>
                          <a:cs typeface="Calibri" pitchFamily="34" charset="0"/>
                        </a:defRPr>
                      </a:lvl4pPr>
                      <a:lvl5pPr>
                        <a:spcBef>
                          <a:spcPct val="20000"/>
                        </a:spcBef>
                        <a:defRPr>
                          <a:solidFill>
                            <a:schemeClr val="tx1"/>
                          </a:solidFill>
                          <a:latin typeface="Calibri" pitchFamily="34" charset="0"/>
                          <a:ea typeface="Calibri" pitchFamily="34" charset="0"/>
                          <a:cs typeface="Calibri" pitchFamily="34" charset="0"/>
                        </a:defRPr>
                      </a:lvl5pPr>
                      <a:lvl6pPr marL="4572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6pPr>
                      <a:lvl7pPr marL="9144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7pPr>
                      <a:lvl8pPr marL="13716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8pPr>
                      <a:lvl9pPr marL="18288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600" b="1" i="0" u="none" strike="noStrike" cap="none" normalizeH="0" baseline="0" noProof="0" dirty="0">
                          <a:ln>
                            <a:noFill/>
                          </a:ln>
                          <a:solidFill>
                            <a:srgbClr val="000000"/>
                          </a:solidFill>
                          <a:effectLst/>
                          <a:latin typeface="Calibri" pitchFamily="34" charset="0"/>
                          <a:ea typeface="MS PGothic" pitchFamily="34" charset="-128"/>
                        </a:rPr>
                        <a:t>Canadian Labour Code</a:t>
                      </a:r>
                    </a:p>
                  </a:txBody>
                  <a:tcPr marL="69300" marR="69300" marT="34643" marB="346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defRPr sz="2800">
                          <a:solidFill>
                            <a:schemeClr val="tx1"/>
                          </a:solidFill>
                          <a:latin typeface="Calibri" pitchFamily="34" charset="0"/>
                          <a:ea typeface="MS PGothic" pitchFamily="34" charset="-128"/>
                        </a:defRPr>
                      </a:lvl1pPr>
                      <a:lvl2pPr marL="37931725" indent="-37474525">
                        <a:spcBef>
                          <a:spcPct val="20000"/>
                        </a:spcBef>
                        <a:defRPr sz="2400">
                          <a:solidFill>
                            <a:schemeClr val="tx1"/>
                          </a:solidFill>
                          <a:latin typeface="Calibri" pitchFamily="34" charset="0"/>
                          <a:ea typeface="Calibri" pitchFamily="34" charset="0"/>
                          <a:cs typeface="Calibri" pitchFamily="34" charset="0"/>
                        </a:defRPr>
                      </a:lvl2pPr>
                      <a:lvl3pPr>
                        <a:spcBef>
                          <a:spcPct val="20000"/>
                        </a:spcBef>
                        <a:defRPr sz="2000">
                          <a:solidFill>
                            <a:schemeClr val="tx1"/>
                          </a:solidFill>
                          <a:latin typeface="Calibri" pitchFamily="34" charset="0"/>
                          <a:ea typeface="Calibri" pitchFamily="34" charset="0"/>
                          <a:cs typeface="Calibri" pitchFamily="34" charset="0"/>
                        </a:defRPr>
                      </a:lvl3pPr>
                      <a:lvl4pPr>
                        <a:spcBef>
                          <a:spcPct val="20000"/>
                        </a:spcBef>
                        <a:defRPr>
                          <a:solidFill>
                            <a:schemeClr val="tx1"/>
                          </a:solidFill>
                          <a:latin typeface="Calibri" pitchFamily="34" charset="0"/>
                          <a:ea typeface="Calibri" pitchFamily="34" charset="0"/>
                          <a:cs typeface="Calibri" pitchFamily="34" charset="0"/>
                        </a:defRPr>
                      </a:lvl4pPr>
                      <a:lvl5pPr>
                        <a:spcBef>
                          <a:spcPct val="20000"/>
                        </a:spcBef>
                        <a:defRPr>
                          <a:solidFill>
                            <a:schemeClr val="tx1"/>
                          </a:solidFill>
                          <a:latin typeface="Calibri" pitchFamily="34" charset="0"/>
                          <a:ea typeface="Calibri" pitchFamily="34" charset="0"/>
                          <a:cs typeface="Calibri" pitchFamily="34" charset="0"/>
                        </a:defRPr>
                      </a:lvl5pPr>
                      <a:lvl6pPr marL="4572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6pPr>
                      <a:lvl7pPr marL="9144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7pPr>
                      <a:lvl8pPr marL="13716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8pPr>
                      <a:lvl9pPr marL="18288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600" b="0" i="0" u="none" strike="noStrike" cap="none" normalizeH="0" baseline="0" noProof="0" dirty="0">
                          <a:ln>
                            <a:noFill/>
                          </a:ln>
                          <a:solidFill>
                            <a:srgbClr val="000000"/>
                          </a:solidFill>
                          <a:effectLst/>
                          <a:latin typeface="Calibri" pitchFamily="34" charset="0"/>
                          <a:ea typeface="MS PGothic" pitchFamily="34" charset="-128"/>
                        </a:rPr>
                        <a:t>Lays out responsibilities of each province and provides national guidelines</a:t>
                      </a:r>
                    </a:p>
                  </a:txBody>
                  <a:tcPr marL="69300" marR="69300" marT="34643" marB="346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1"/>
                  </a:ext>
                </a:extLst>
              </a:tr>
              <a:tr h="1258046">
                <a:tc>
                  <a:txBody>
                    <a:bodyPr/>
                    <a:lstStyle>
                      <a:lvl1pPr>
                        <a:spcBef>
                          <a:spcPct val="20000"/>
                        </a:spcBef>
                        <a:defRPr sz="2800">
                          <a:solidFill>
                            <a:schemeClr val="tx1"/>
                          </a:solidFill>
                          <a:latin typeface="Calibri" pitchFamily="34" charset="0"/>
                          <a:ea typeface="MS PGothic" pitchFamily="34" charset="-128"/>
                        </a:defRPr>
                      </a:lvl1pPr>
                      <a:lvl2pPr marL="37931725" indent="-37474525">
                        <a:spcBef>
                          <a:spcPct val="20000"/>
                        </a:spcBef>
                        <a:defRPr sz="2400">
                          <a:solidFill>
                            <a:schemeClr val="tx1"/>
                          </a:solidFill>
                          <a:latin typeface="Calibri" pitchFamily="34" charset="0"/>
                          <a:ea typeface="Calibri" pitchFamily="34" charset="0"/>
                          <a:cs typeface="Calibri" pitchFamily="34" charset="0"/>
                        </a:defRPr>
                      </a:lvl2pPr>
                      <a:lvl3pPr>
                        <a:spcBef>
                          <a:spcPct val="20000"/>
                        </a:spcBef>
                        <a:defRPr sz="2000">
                          <a:solidFill>
                            <a:schemeClr val="tx1"/>
                          </a:solidFill>
                          <a:latin typeface="Calibri" pitchFamily="34" charset="0"/>
                          <a:ea typeface="Calibri" pitchFamily="34" charset="0"/>
                          <a:cs typeface="Calibri" pitchFamily="34" charset="0"/>
                        </a:defRPr>
                      </a:lvl3pPr>
                      <a:lvl4pPr>
                        <a:spcBef>
                          <a:spcPct val="20000"/>
                        </a:spcBef>
                        <a:defRPr>
                          <a:solidFill>
                            <a:schemeClr val="tx1"/>
                          </a:solidFill>
                          <a:latin typeface="Calibri" pitchFamily="34" charset="0"/>
                          <a:ea typeface="Calibri" pitchFamily="34" charset="0"/>
                          <a:cs typeface="Calibri" pitchFamily="34" charset="0"/>
                        </a:defRPr>
                      </a:lvl4pPr>
                      <a:lvl5pPr>
                        <a:spcBef>
                          <a:spcPct val="20000"/>
                        </a:spcBef>
                        <a:defRPr>
                          <a:solidFill>
                            <a:schemeClr val="tx1"/>
                          </a:solidFill>
                          <a:latin typeface="Calibri" pitchFamily="34" charset="0"/>
                          <a:ea typeface="Calibri" pitchFamily="34" charset="0"/>
                          <a:cs typeface="Calibri" pitchFamily="34" charset="0"/>
                        </a:defRPr>
                      </a:lvl5pPr>
                      <a:lvl6pPr marL="4572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6pPr>
                      <a:lvl7pPr marL="9144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7pPr>
                      <a:lvl8pPr marL="13716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8pPr>
                      <a:lvl9pPr marL="18288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600" b="1" i="0" u="none" strike="noStrike" cap="none" normalizeH="0" baseline="0" noProof="0" dirty="0">
                          <a:ln>
                            <a:noFill/>
                          </a:ln>
                          <a:solidFill>
                            <a:srgbClr val="000000"/>
                          </a:solidFill>
                          <a:effectLst/>
                          <a:latin typeface="Calibri" pitchFamily="34" charset="0"/>
                          <a:ea typeface="MS PGothic" pitchFamily="34" charset="-128"/>
                        </a:rPr>
                        <a:t>Employment Equity and Pay Equity Legislation</a:t>
                      </a:r>
                    </a:p>
                  </a:txBody>
                  <a:tcPr marL="69300" marR="69300" marT="34643" marB="346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tc>
                  <a:txBody>
                    <a:bodyPr/>
                    <a:lstStyle>
                      <a:lvl1pPr>
                        <a:spcBef>
                          <a:spcPct val="20000"/>
                        </a:spcBef>
                        <a:defRPr sz="2800">
                          <a:solidFill>
                            <a:schemeClr val="tx1"/>
                          </a:solidFill>
                          <a:latin typeface="Calibri" pitchFamily="34" charset="0"/>
                          <a:ea typeface="MS PGothic" pitchFamily="34" charset="-128"/>
                        </a:defRPr>
                      </a:lvl1pPr>
                      <a:lvl2pPr marL="37931725" indent="-37474525">
                        <a:spcBef>
                          <a:spcPct val="20000"/>
                        </a:spcBef>
                        <a:defRPr sz="2400">
                          <a:solidFill>
                            <a:schemeClr val="tx1"/>
                          </a:solidFill>
                          <a:latin typeface="Calibri" pitchFamily="34" charset="0"/>
                          <a:ea typeface="Calibri" pitchFamily="34" charset="0"/>
                          <a:cs typeface="Calibri" pitchFamily="34" charset="0"/>
                        </a:defRPr>
                      </a:lvl2pPr>
                      <a:lvl3pPr>
                        <a:spcBef>
                          <a:spcPct val="20000"/>
                        </a:spcBef>
                        <a:defRPr sz="2000">
                          <a:solidFill>
                            <a:schemeClr val="tx1"/>
                          </a:solidFill>
                          <a:latin typeface="Calibri" pitchFamily="34" charset="0"/>
                          <a:ea typeface="Calibri" pitchFamily="34" charset="0"/>
                          <a:cs typeface="Calibri" pitchFamily="34" charset="0"/>
                        </a:defRPr>
                      </a:lvl3pPr>
                      <a:lvl4pPr>
                        <a:spcBef>
                          <a:spcPct val="20000"/>
                        </a:spcBef>
                        <a:defRPr>
                          <a:solidFill>
                            <a:schemeClr val="tx1"/>
                          </a:solidFill>
                          <a:latin typeface="Calibri" pitchFamily="34" charset="0"/>
                          <a:ea typeface="Calibri" pitchFamily="34" charset="0"/>
                          <a:cs typeface="Calibri" pitchFamily="34" charset="0"/>
                        </a:defRPr>
                      </a:lvl4pPr>
                      <a:lvl5pPr>
                        <a:spcBef>
                          <a:spcPct val="20000"/>
                        </a:spcBef>
                        <a:defRPr>
                          <a:solidFill>
                            <a:schemeClr val="tx1"/>
                          </a:solidFill>
                          <a:latin typeface="Calibri" pitchFamily="34" charset="0"/>
                          <a:ea typeface="Calibri" pitchFamily="34" charset="0"/>
                          <a:cs typeface="Calibri" pitchFamily="34" charset="0"/>
                        </a:defRPr>
                      </a:lvl5pPr>
                      <a:lvl6pPr marL="4572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6pPr>
                      <a:lvl7pPr marL="9144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7pPr>
                      <a:lvl8pPr marL="13716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8pPr>
                      <a:lvl9pPr marL="18288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600" b="0" i="0" u="none" strike="noStrike" cap="none" normalizeH="0" baseline="0" noProof="0" dirty="0">
                          <a:ln>
                            <a:noFill/>
                          </a:ln>
                          <a:solidFill>
                            <a:srgbClr val="000000"/>
                          </a:solidFill>
                          <a:effectLst/>
                          <a:latin typeface="Calibri" pitchFamily="34" charset="0"/>
                          <a:ea typeface="MS PGothic" pitchFamily="34" charset="-128"/>
                        </a:rPr>
                        <a:t>Requires equal pay for work of equal value</a:t>
                      </a:r>
                    </a:p>
                  </a:txBody>
                  <a:tcPr marL="69300" marR="69300" marT="34643" marB="346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bg1">
                        <a:lumMod val="95000"/>
                      </a:schemeClr>
                    </a:solidFill>
                  </a:tcPr>
                </a:tc>
                <a:extLst>
                  <a:ext uri="{0D108BD9-81ED-4DB2-BD59-A6C34878D82A}">
                    <a16:rowId xmlns:a16="http://schemas.microsoft.com/office/drawing/2014/main" val="10002"/>
                  </a:ext>
                </a:extLst>
              </a:tr>
              <a:tr h="1258046">
                <a:tc>
                  <a:txBody>
                    <a:bodyPr/>
                    <a:lstStyle>
                      <a:lvl1pPr>
                        <a:spcBef>
                          <a:spcPct val="20000"/>
                        </a:spcBef>
                        <a:defRPr sz="2800">
                          <a:solidFill>
                            <a:schemeClr val="tx1"/>
                          </a:solidFill>
                          <a:latin typeface="Calibri" pitchFamily="34" charset="0"/>
                          <a:ea typeface="MS PGothic" pitchFamily="34" charset="-128"/>
                        </a:defRPr>
                      </a:lvl1pPr>
                      <a:lvl2pPr marL="37931725" indent="-37474525">
                        <a:spcBef>
                          <a:spcPct val="20000"/>
                        </a:spcBef>
                        <a:defRPr sz="2400">
                          <a:solidFill>
                            <a:schemeClr val="tx1"/>
                          </a:solidFill>
                          <a:latin typeface="Calibri" pitchFamily="34" charset="0"/>
                          <a:ea typeface="Calibri" pitchFamily="34" charset="0"/>
                          <a:cs typeface="Calibri" pitchFamily="34" charset="0"/>
                        </a:defRPr>
                      </a:lvl2pPr>
                      <a:lvl3pPr>
                        <a:spcBef>
                          <a:spcPct val="20000"/>
                        </a:spcBef>
                        <a:defRPr sz="2000">
                          <a:solidFill>
                            <a:schemeClr val="tx1"/>
                          </a:solidFill>
                          <a:latin typeface="Calibri" pitchFamily="34" charset="0"/>
                          <a:ea typeface="Calibri" pitchFamily="34" charset="0"/>
                          <a:cs typeface="Calibri" pitchFamily="34" charset="0"/>
                        </a:defRPr>
                      </a:lvl3pPr>
                      <a:lvl4pPr>
                        <a:spcBef>
                          <a:spcPct val="20000"/>
                        </a:spcBef>
                        <a:defRPr>
                          <a:solidFill>
                            <a:schemeClr val="tx1"/>
                          </a:solidFill>
                          <a:latin typeface="Calibri" pitchFamily="34" charset="0"/>
                          <a:ea typeface="Calibri" pitchFamily="34" charset="0"/>
                          <a:cs typeface="Calibri" pitchFamily="34" charset="0"/>
                        </a:defRPr>
                      </a:lvl4pPr>
                      <a:lvl5pPr>
                        <a:spcBef>
                          <a:spcPct val="20000"/>
                        </a:spcBef>
                        <a:defRPr>
                          <a:solidFill>
                            <a:schemeClr val="tx1"/>
                          </a:solidFill>
                          <a:latin typeface="Calibri" pitchFamily="34" charset="0"/>
                          <a:ea typeface="Calibri" pitchFamily="34" charset="0"/>
                          <a:cs typeface="Calibri" pitchFamily="34" charset="0"/>
                        </a:defRPr>
                      </a:lvl5pPr>
                      <a:lvl6pPr marL="4572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6pPr>
                      <a:lvl7pPr marL="9144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7pPr>
                      <a:lvl8pPr marL="13716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8pPr>
                      <a:lvl9pPr marL="18288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600" b="1" i="0" u="none" strike="noStrike" cap="none" normalizeH="0" baseline="0" noProof="0" dirty="0">
                          <a:ln>
                            <a:noFill/>
                          </a:ln>
                          <a:solidFill>
                            <a:srgbClr val="000000"/>
                          </a:solidFill>
                          <a:effectLst/>
                          <a:latin typeface="Calibri" pitchFamily="34" charset="0"/>
                          <a:ea typeface="MS PGothic" pitchFamily="34" charset="-128"/>
                        </a:rPr>
                        <a:t>Workers Compensation Act (Manitoba)</a:t>
                      </a:r>
                    </a:p>
                  </a:txBody>
                  <a:tcPr marL="69300" marR="69300" marT="34643" marB="346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tc>
                  <a:txBody>
                    <a:bodyPr/>
                    <a:lstStyle>
                      <a:lvl1pPr>
                        <a:spcBef>
                          <a:spcPct val="20000"/>
                        </a:spcBef>
                        <a:defRPr sz="2800">
                          <a:solidFill>
                            <a:schemeClr val="tx1"/>
                          </a:solidFill>
                          <a:latin typeface="Calibri" pitchFamily="34" charset="0"/>
                          <a:ea typeface="MS PGothic" pitchFamily="34" charset="-128"/>
                        </a:defRPr>
                      </a:lvl1pPr>
                      <a:lvl2pPr marL="37931725" indent="-37474525">
                        <a:spcBef>
                          <a:spcPct val="20000"/>
                        </a:spcBef>
                        <a:defRPr sz="2400">
                          <a:solidFill>
                            <a:schemeClr val="tx1"/>
                          </a:solidFill>
                          <a:latin typeface="Calibri" pitchFamily="34" charset="0"/>
                          <a:ea typeface="Calibri" pitchFamily="34" charset="0"/>
                          <a:cs typeface="Calibri" pitchFamily="34" charset="0"/>
                        </a:defRPr>
                      </a:lvl2pPr>
                      <a:lvl3pPr>
                        <a:spcBef>
                          <a:spcPct val="20000"/>
                        </a:spcBef>
                        <a:defRPr sz="2000">
                          <a:solidFill>
                            <a:schemeClr val="tx1"/>
                          </a:solidFill>
                          <a:latin typeface="Calibri" pitchFamily="34" charset="0"/>
                          <a:ea typeface="Calibri" pitchFamily="34" charset="0"/>
                          <a:cs typeface="Calibri" pitchFamily="34" charset="0"/>
                        </a:defRPr>
                      </a:lvl3pPr>
                      <a:lvl4pPr>
                        <a:spcBef>
                          <a:spcPct val="20000"/>
                        </a:spcBef>
                        <a:defRPr>
                          <a:solidFill>
                            <a:schemeClr val="tx1"/>
                          </a:solidFill>
                          <a:latin typeface="Calibri" pitchFamily="34" charset="0"/>
                          <a:ea typeface="Calibri" pitchFamily="34" charset="0"/>
                          <a:cs typeface="Calibri" pitchFamily="34" charset="0"/>
                        </a:defRPr>
                      </a:lvl4pPr>
                      <a:lvl5pPr>
                        <a:spcBef>
                          <a:spcPct val="20000"/>
                        </a:spcBef>
                        <a:defRPr>
                          <a:solidFill>
                            <a:schemeClr val="tx1"/>
                          </a:solidFill>
                          <a:latin typeface="Calibri" pitchFamily="34" charset="0"/>
                          <a:ea typeface="Calibri" pitchFamily="34" charset="0"/>
                          <a:cs typeface="Calibri" pitchFamily="34" charset="0"/>
                        </a:defRPr>
                      </a:lvl5pPr>
                      <a:lvl6pPr marL="4572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6pPr>
                      <a:lvl7pPr marL="9144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7pPr>
                      <a:lvl8pPr marL="13716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8pPr>
                      <a:lvl9pPr marL="1828800" eaLnBrk="0" fontAlgn="base" hangingPunct="0">
                        <a:spcBef>
                          <a:spcPct val="20000"/>
                        </a:spcBef>
                        <a:spcAft>
                          <a:spcPct val="0"/>
                        </a:spcAft>
                        <a:defRPr>
                          <a:solidFill>
                            <a:schemeClr val="tx1"/>
                          </a:solidFill>
                          <a:latin typeface="Calibri" pitchFamily="34" charset="0"/>
                          <a:ea typeface="Calibri" pitchFamily="34" charset="0"/>
                          <a:cs typeface="Calibri"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CA" altLang="en-US" sz="2600" b="0" i="0" u="none" strike="noStrike" cap="none" normalizeH="0" baseline="0" noProof="0" dirty="0">
                          <a:ln>
                            <a:noFill/>
                          </a:ln>
                          <a:solidFill>
                            <a:srgbClr val="000000"/>
                          </a:solidFill>
                          <a:effectLst/>
                          <a:latin typeface="Calibri" pitchFamily="34" charset="0"/>
                          <a:ea typeface="MS PGothic" pitchFamily="34" charset="-128"/>
                        </a:rPr>
                        <a:t>Provincial act that lays out safety standards</a:t>
                      </a:r>
                    </a:p>
                  </a:txBody>
                  <a:tcPr marL="69300" marR="69300" marT="34643" marB="34643"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4">
                        <a:lumMod val="20000"/>
                        <a:lumOff val="80000"/>
                      </a:schemeClr>
                    </a:solidFill>
                  </a:tcPr>
                </a:tc>
                <a:extLst>
                  <a:ext uri="{0D108BD9-81ED-4DB2-BD59-A6C34878D82A}">
                    <a16:rowId xmlns:a16="http://schemas.microsoft.com/office/drawing/2014/main" val="10003"/>
                  </a:ext>
                </a:extLst>
              </a:tr>
            </a:tbl>
          </a:graphicData>
        </a:graphic>
      </p:graphicFrame>
      <p:sp>
        <p:nvSpPr>
          <p:cNvPr id="19459"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8CADB774-C08C-4629-9323-A4043874E52A}" type="slidenum">
              <a:rPr lang="en-US" altLang="en-US" sz="1400"/>
              <a:pPr algn="r">
                <a:spcBef>
                  <a:spcPct val="0"/>
                </a:spcBef>
                <a:buFontTx/>
                <a:buNone/>
              </a:pPr>
              <a:t>6</a:t>
            </a:fld>
            <a:endParaRPr lang="en-US" altLang="en-US" sz="1400" dirty="0"/>
          </a:p>
        </p:txBody>
      </p:sp>
      <p:sp>
        <p:nvSpPr>
          <p:cNvPr id="4" name="Footer Placeholder 3"/>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CA" altLang="en-US" sz="3600" noProof="0" dirty="0"/>
              <a:t>Employment Discrimination and BFOQ</a:t>
            </a:r>
          </a:p>
        </p:txBody>
      </p:sp>
      <p:sp>
        <p:nvSpPr>
          <p:cNvPr id="21507" name="Content Placeholder 2"/>
          <p:cNvSpPr>
            <a:spLocks noGrp="1"/>
          </p:cNvSpPr>
          <p:nvPr>
            <p:ph idx="1"/>
          </p:nvPr>
        </p:nvSpPr>
        <p:spPr/>
        <p:txBody>
          <a:bodyPr/>
          <a:lstStyle/>
          <a:p>
            <a:pPr marL="0" indent="0">
              <a:buFontTx/>
              <a:buNone/>
            </a:pPr>
            <a:r>
              <a:rPr lang="en-CA" altLang="en-US" sz="3100" b="1" noProof="0" dirty="0">
                <a:solidFill>
                  <a:srgbClr val="E7155C"/>
                </a:solidFill>
              </a:rPr>
              <a:t>BFOQ: Bona Fide Occupational Qualification</a:t>
            </a:r>
          </a:p>
          <a:p>
            <a:pPr marL="0" indent="0">
              <a:buFontTx/>
              <a:buNone/>
            </a:pPr>
            <a:endParaRPr lang="en-CA" altLang="en-US" sz="1000" noProof="0" dirty="0">
              <a:solidFill>
                <a:srgbClr val="000000"/>
              </a:solidFill>
            </a:endParaRPr>
          </a:p>
          <a:p>
            <a:pPr marL="0" indent="0">
              <a:buFontTx/>
              <a:buNone/>
            </a:pPr>
            <a:r>
              <a:rPr lang="en-CA" altLang="en-US" sz="3000" noProof="0" dirty="0">
                <a:solidFill>
                  <a:srgbClr val="000000"/>
                </a:solidFill>
              </a:rPr>
              <a:t>An exception in employment law that permits sex, age, religion, and the like to be used when making employment decisions, </a:t>
            </a:r>
            <a:r>
              <a:rPr lang="en-CA" altLang="en-US" sz="3000" b="1" noProof="0" dirty="0">
                <a:solidFill>
                  <a:srgbClr val="000000"/>
                </a:solidFill>
              </a:rPr>
              <a:t>only </a:t>
            </a:r>
            <a:r>
              <a:rPr lang="en-CA" altLang="en-US" sz="3000" noProof="0" dirty="0">
                <a:solidFill>
                  <a:srgbClr val="000000"/>
                </a:solidFill>
              </a:rPr>
              <a:t>if they are </a:t>
            </a:r>
            <a:r>
              <a:rPr lang="en-CA" altLang="en-US" sz="3000" b="1" noProof="0" dirty="0">
                <a:solidFill>
                  <a:srgbClr val="000000"/>
                </a:solidFill>
              </a:rPr>
              <a:t>“</a:t>
            </a:r>
            <a:r>
              <a:rPr lang="en-CA" altLang="ja-JP" sz="3000" b="1" noProof="0" dirty="0">
                <a:solidFill>
                  <a:srgbClr val="000000"/>
                </a:solidFill>
              </a:rPr>
              <a:t>reasonably necessary to the normal operation of that particular business.</a:t>
            </a:r>
            <a:r>
              <a:rPr lang="en-CA" altLang="en-US" sz="3000" b="1" noProof="0" dirty="0">
                <a:solidFill>
                  <a:srgbClr val="000000"/>
                </a:solidFill>
              </a:rPr>
              <a:t>”</a:t>
            </a:r>
          </a:p>
          <a:p>
            <a:pPr marL="0" indent="0"/>
            <a:endParaRPr lang="en-CA" altLang="en-US" noProof="0" dirty="0"/>
          </a:p>
        </p:txBody>
      </p:sp>
      <p:sp>
        <p:nvSpPr>
          <p:cNvPr id="21509"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E47DE166-8AEA-4A0F-AA8B-1F192DF1747B}" type="slidenum">
              <a:rPr lang="en-US" altLang="en-US" sz="1400"/>
              <a:pPr algn="r">
                <a:spcBef>
                  <a:spcPct val="0"/>
                </a:spcBef>
                <a:buFontTx/>
                <a:buNone/>
              </a:pPr>
              <a:t>7</a:t>
            </a:fld>
            <a:endParaRPr lang="en-US" altLang="en-US" sz="140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CA" altLang="en-US" sz="3600" noProof="0" dirty="0"/>
              <a:t>Employment Discrimination and BFOQ</a:t>
            </a:r>
          </a:p>
        </p:txBody>
      </p:sp>
      <p:sp>
        <p:nvSpPr>
          <p:cNvPr id="23555" name="Content Placeholder 2"/>
          <p:cNvSpPr>
            <a:spLocks noGrp="1"/>
          </p:cNvSpPr>
          <p:nvPr>
            <p:ph idx="1"/>
          </p:nvPr>
        </p:nvSpPr>
        <p:spPr/>
        <p:txBody>
          <a:bodyPr/>
          <a:lstStyle/>
          <a:p>
            <a:r>
              <a:rPr lang="en-CA" altLang="en-US" sz="3000" noProof="0" dirty="0"/>
              <a:t>Unfair discrimination</a:t>
            </a:r>
          </a:p>
          <a:p>
            <a:r>
              <a:rPr lang="en-CA" altLang="en-US" sz="3000" noProof="0" dirty="0"/>
              <a:t>Intentional or unintentional</a:t>
            </a:r>
          </a:p>
          <a:p>
            <a:r>
              <a:rPr lang="en-CA" altLang="en-US" sz="3000" dirty="0"/>
              <a:t>Often b</a:t>
            </a:r>
            <a:r>
              <a:rPr lang="en-CA" altLang="en-US" sz="3000" noProof="0" dirty="0" err="1"/>
              <a:t>ased</a:t>
            </a:r>
            <a:r>
              <a:rPr lang="en-CA" altLang="en-US" sz="3000" noProof="0" dirty="0"/>
              <a:t> on race, religion, or ethnic origin</a:t>
            </a:r>
          </a:p>
          <a:p>
            <a:r>
              <a:rPr lang="en-CA" altLang="en-US" sz="3000" noProof="0" dirty="0"/>
              <a:t>Falls under the Charter of Rights and Freedoms</a:t>
            </a:r>
          </a:p>
          <a:p>
            <a:r>
              <a:rPr lang="en-CA" altLang="en-US" sz="3000" noProof="0" dirty="0"/>
              <a:t>Leads to investigations by one of the provincial or territorial Human Rights Commissions</a:t>
            </a:r>
          </a:p>
        </p:txBody>
      </p:sp>
      <p:sp>
        <p:nvSpPr>
          <p:cNvPr id="23557"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06E22023-1130-4E43-88EC-85F84FB6DC12}" type="slidenum">
              <a:rPr lang="en-US" altLang="en-US" sz="1400"/>
              <a:pPr algn="r">
                <a:spcBef>
                  <a:spcPct val="0"/>
                </a:spcBef>
                <a:buFontTx/>
                <a:buNone/>
              </a:pPr>
              <a:t>8</a:t>
            </a:fld>
            <a:endParaRPr lang="en-US" altLang="en-US" sz="140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CA" altLang="en-US" sz="3600" noProof="0" dirty="0"/>
              <a:t>Canadian Human Rights Commission</a:t>
            </a:r>
          </a:p>
        </p:txBody>
      </p:sp>
      <p:sp>
        <p:nvSpPr>
          <p:cNvPr id="25603" name="Rectangle 3"/>
          <p:cNvSpPr>
            <a:spLocks noGrp="1" noChangeArrowheads="1"/>
          </p:cNvSpPr>
          <p:nvPr>
            <p:ph idx="1"/>
          </p:nvPr>
        </p:nvSpPr>
        <p:spPr/>
        <p:txBody>
          <a:bodyPr/>
          <a:lstStyle/>
          <a:p>
            <a:pPr marL="0" indent="0">
              <a:buFontTx/>
              <a:buNone/>
            </a:pPr>
            <a:r>
              <a:rPr lang="en-CA" altLang="en-US" noProof="0" dirty="0"/>
              <a:t>Guide to Understanding the Canadian Human Rights Act:</a:t>
            </a:r>
          </a:p>
          <a:p>
            <a:pPr marL="0" indent="0">
              <a:buFontTx/>
              <a:buNone/>
            </a:pPr>
            <a:r>
              <a:rPr lang="en-CA" altLang="en-US" noProof="0" dirty="0">
                <a:hlinkClick r:id="rId3"/>
              </a:rPr>
              <a:t>Canadian Human Rights Commission</a:t>
            </a:r>
            <a:endParaRPr lang="en-CA" altLang="en-US" noProof="0" dirty="0"/>
          </a:p>
          <a:p>
            <a:pPr marL="0" indent="0">
              <a:spcBef>
                <a:spcPts val="2400"/>
              </a:spcBef>
              <a:buClr>
                <a:schemeClr val="accent1"/>
              </a:buClr>
              <a:buSzPct val="70000"/>
              <a:buFont typeface="Wingdings" panose="05000000000000000000" pitchFamily="2" charset="2"/>
              <a:buNone/>
            </a:pPr>
            <a:r>
              <a:rPr lang="en-CA" altLang="en-US" noProof="0" dirty="0"/>
              <a:t>Duty to Accommodate/Undue Hardship:</a:t>
            </a:r>
          </a:p>
          <a:p>
            <a:pPr marL="0" indent="0">
              <a:spcBef>
                <a:spcPts val="600"/>
              </a:spcBef>
              <a:buClr>
                <a:schemeClr val="accent1"/>
              </a:buClr>
              <a:buSzPct val="70000"/>
              <a:buFontTx/>
              <a:buNone/>
            </a:pPr>
            <a:r>
              <a:rPr lang="en-CA" altLang="en-US" noProof="0" dirty="0">
                <a:hlinkClick r:id="rId4"/>
              </a:rPr>
              <a:t>Canadian Human Rights Commission</a:t>
            </a:r>
            <a:endParaRPr lang="en-CA" altLang="en-US" noProof="0" dirty="0"/>
          </a:p>
          <a:p>
            <a:pPr marL="0" indent="0">
              <a:buFontTx/>
              <a:buNone/>
            </a:pPr>
            <a:endParaRPr lang="en-CA" altLang="en-US" noProof="0" dirty="0"/>
          </a:p>
        </p:txBody>
      </p:sp>
      <p:sp>
        <p:nvSpPr>
          <p:cNvPr id="25605" name="Text Box 4"/>
          <p:cNvSpPr txBox="1">
            <a:spLocks noChangeArrowheads="1"/>
          </p:cNvSpPr>
          <p:nvPr/>
        </p:nvSpPr>
        <p:spPr bwMode="auto">
          <a:xfrm>
            <a:off x="1612900" y="4264025"/>
            <a:ext cx="28829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spcBef>
                <a:spcPct val="50000"/>
              </a:spcBef>
              <a:buFontTx/>
              <a:buNone/>
            </a:pPr>
            <a:endParaRPr lang="en-US" altLang="en-US" sz="2400" dirty="0"/>
          </a:p>
        </p:txBody>
      </p:sp>
      <p:sp>
        <p:nvSpPr>
          <p:cNvPr id="25606"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a:spcBef>
                <a:spcPct val="20000"/>
              </a:spcBef>
              <a:buChar char="•"/>
              <a:defRPr sz="3200">
                <a:solidFill>
                  <a:schemeClr val="tx1"/>
                </a:solidFill>
                <a:latin typeface="Calibri" panose="020F0502020204030204" pitchFamily="34" charset="0"/>
                <a:ea typeface="MS PGothic" panose="020B0600070205080204" pitchFamily="34" charset="-128"/>
                <a:cs typeface="Calibri" panose="020F0502020204030204" pitchFamily="34" charset="0"/>
              </a:defRPr>
            </a:lvl1pPr>
            <a:lvl2pPr marL="37931725" indent="-37474525">
              <a:spcBef>
                <a:spcPct val="20000"/>
              </a:spcBef>
              <a:buChar char="–"/>
              <a:defRPr sz="2800">
                <a:solidFill>
                  <a:schemeClr val="tx1"/>
                </a:solidFill>
                <a:latin typeface="Calibri" panose="020F0502020204030204" pitchFamily="34" charset="0"/>
                <a:ea typeface="Calibri" panose="020F0502020204030204" pitchFamily="34" charset="0"/>
                <a:cs typeface="Calibri" panose="020F0502020204030204" pitchFamily="34" charset="0"/>
              </a:defRPr>
            </a:lvl2pPr>
            <a:lvl3pPr marL="1143000" indent="-228600">
              <a:spcBef>
                <a:spcPct val="20000"/>
              </a:spcBef>
              <a:buChar char="•"/>
              <a:defRPr sz="2400">
                <a:solidFill>
                  <a:schemeClr val="tx1"/>
                </a:solidFill>
                <a:latin typeface="Calibri" panose="020F0502020204030204" pitchFamily="34" charset="0"/>
                <a:ea typeface="Calibri" panose="020F0502020204030204" pitchFamily="34" charset="0"/>
                <a:cs typeface="Calibri" panose="020F0502020204030204" pitchFamily="34" charset="0"/>
              </a:defRPr>
            </a:lvl3pPr>
            <a:lvl4pPr marL="16002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4pPr>
            <a:lvl5pPr marL="2057400" indent="-228600">
              <a:spcBef>
                <a:spcPct val="20000"/>
              </a:spcBef>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5pPr>
            <a:lvl6pPr marL="25146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6pPr>
            <a:lvl7pPr marL="29718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7pPr>
            <a:lvl8pPr marL="34290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8pPr>
            <a:lvl9pPr marL="3886200" indent="-228600" eaLnBrk="0" fontAlgn="base" hangingPunct="0">
              <a:spcBef>
                <a:spcPct val="20000"/>
              </a:spcBef>
              <a:spcAft>
                <a:spcPct val="0"/>
              </a:spcAft>
              <a:buChar char="»"/>
              <a:defRPr sz="2000">
                <a:solidFill>
                  <a:schemeClr val="tx1"/>
                </a:solidFill>
                <a:latin typeface="Calibri" panose="020F0502020204030204" pitchFamily="34" charset="0"/>
                <a:ea typeface="Calibri" panose="020F0502020204030204" pitchFamily="34" charset="0"/>
                <a:cs typeface="Calibri" panose="020F0502020204030204" pitchFamily="34" charset="0"/>
              </a:defRPr>
            </a:lvl9pPr>
          </a:lstStyle>
          <a:p>
            <a:pPr algn="r">
              <a:spcBef>
                <a:spcPct val="0"/>
              </a:spcBef>
              <a:buFontTx/>
              <a:buNone/>
            </a:pPr>
            <a:r>
              <a:rPr lang="en-US" altLang="en-US" sz="1400" dirty="0"/>
              <a:t>10-</a:t>
            </a:r>
            <a:fld id="{4EF076FB-6219-4EF8-8B52-95CCF8507545}" type="slidenum">
              <a:rPr lang="en-US" altLang="en-US" sz="1400"/>
              <a:pPr algn="r">
                <a:spcBef>
                  <a:spcPct val="0"/>
                </a:spcBef>
                <a:buFontTx/>
                <a:buNone/>
              </a:pPr>
              <a:t>9</a:t>
            </a:fld>
            <a:endParaRPr lang="en-US" altLang="en-US" sz="1400" dirty="0"/>
          </a:p>
        </p:txBody>
      </p:sp>
      <p:sp>
        <p:nvSpPr>
          <p:cNvPr id="3" name="Footer Placeholder 2"/>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theme/theme1.xml><?xml version="1.0" encoding="utf-8"?>
<a:theme xmlns:a="http://schemas.openxmlformats.org/drawingml/2006/main" name="1_Blank">
  <a:themeElements>
    <a:clrScheme name="MGMT 2ce">
      <a:dk1>
        <a:sysClr val="windowText" lastClr="000000"/>
      </a:dk1>
      <a:lt1>
        <a:sysClr val="window" lastClr="FFFFFF"/>
      </a:lt1>
      <a:dk2>
        <a:srgbClr val="464646"/>
      </a:dk2>
      <a:lt2>
        <a:srgbClr val="DEF5FA"/>
      </a:lt2>
      <a:accent1>
        <a:srgbClr val="0070C0"/>
      </a:accent1>
      <a:accent2>
        <a:srgbClr val="DA1F28"/>
      </a:accent2>
      <a:accent3>
        <a:srgbClr val="EB641B"/>
      </a:accent3>
      <a:accent4>
        <a:srgbClr val="307CD8"/>
      </a:accent4>
      <a:accent5>
        <a:srgbClr val="474B78"/>
      </a:accent5>
      <a:accent6>
        <a:srgbClr val="7D3C4A"/>
      </a:accent6>
      <a:hlink>
        <a:srgbClr val="0070C0"/>
      </a:hlink>
      <a:folHlink>
        <a:srgbClr val="44B9E8"/>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MGMT 2ce">
    <a:dk1>
      <a:sysClr val="windowText" lastClr="000000"/>
    </a:dk1>
    <a:lt1>
      <a:sysClr val="window" lastClr="FFFFFF"/>
    </a:lt1>
    <a:dk2>
      <a:srgbClr val="464646"/>
    </a:dk2>
    <a:lt2>
      <a:srgbClr val="DEF5FA"/>
    </a:lt2>
    <a:accent1>
      <a:srgbClr val="0070C0"/>
    </a:accent1>
    <a:accent2>
      <a:srgbClr val="DA1F28"/>
    </a:accent2>
    <a:accent3>
      <a:srgbClr val="EB641B"/>
    </a:accent3>
    <a:accent4>
      <a:srgbClr val="307CD8"/>
    </a:accent4>
    <a:accent5>
      <a:srgbClr val="474B78"/>
    </a:accent5>
    <a:accent6>
      <a:srgbClr val="7D3C4A"/>
    </a:accent6>
    <a:hlink>
      <a:srgbClr val="0070C0"/>
    </a:hlink>
    <a:folHlink>
      <a:srgbClr val="44B9E8"/>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C09AA762F586D4294A01C8315622C5D" ma:contentTypeVersion="16" ma:contentTypeDescription="Create a new document." ma:contentTypeScope="" ma:versionID="aef7bcab40b1ddf56e5cb151a006b375">
  <xsd:schema xmlns:xsd="http://www.w3.org/2001/XMLSchema" xmlns:xs="http://www.w3.org/2001/XMLSchema" xmlns:p="http://schemas.microsoft.com/office/2006/metadata/properties" xmlns:ns2="95e7ec70-38e4-4a84-a2ee-aac90fbcae73" xmlns:ns3="09ba33cf-0691-44b7-86fb-a7d965e20378" xmlns:ns4="16b3ca2f-9ff8-4885-b5fb-a3977de225ca" targetNamespace="http://schemas.microsoft.com/office/2006/metadata/properties" ma:root="true" ma:fieldsID="a3f8c54a31a04549b578975fbb2244df" ns2:_="" ns3:_="" ns4:_="">
    <xsd:import namespace="95e7ec70-38e4-4a84-a2ee-aac90fbcae73"/>
    <xsd:import namespace="09ba33cf-0691-44b7-86fb-a7d965e20378"/>
    <xsd:import namespace="16b3ca2f-9ff8-4885-b5fb-a3977de225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e7ec70-38e4-4a84-a2ee-aac90fbcae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813c7c6-b368-4d0a-9b29-2e74b134ed1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9ba33cf-0691-44b7-86fb-a7d965e2037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b3ca2f-9ff8-4885-b5fb-a3977de225ca"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6677b1a1-ade2-4b17-9092-acc018cce59e}" ma:internalName="TaxCatchAll" ma:showField="CatchAllData" ma:web="16b3ca2f-9ff8-4885-b5fb-a3977de225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FECD64-0358-4789-8B07-998307817089}">
  <ds:schemaRefs>
    <ds:schemaRef ds:uri="http://schemas.microsoft.com/sharepoint/v3/contenttype/forms"/>
  </ds:schemaRefs>
</ds:datastoreItem>
</file>

<file path=customXml/itemProps2.xml><?xml version="1.0" encoding="utf-8"?>
<ds:datastoreItem xmlns:ds="http://schemas.openxmlformats.org/officeDocument/2006/customXml" ds:itemID="{5ED9F22C-77C7-446B-B794-A46D5973C5B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e7ec70-38e4-4a84-a2ee-aac90fbcae73"/>
    <ds:schemaRef ds:uri="09ba33cf-0691-44b7-86fb-a7d965e20378"/>
    <ds:schemaRef ds:uri="16b3ca2f-9ff8-4885-b5fb-a3977de225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5205</TotalTime>
  <Words>5475</Words>
  <Application>Microsoft Office PowerPoint</Application>
  <PresentationFormat>On-screen Show (4:3)</PresentationFormat>
  <Paragraphs>324</Paragraphs>
  <Slides>26</Slides>
  <Notes>23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Calibri</vt:lpstr>
      <vt:lpstr>Century Schoolbook</vt:lpstr>
      <vt:lpstr>Helvetica</vt:lpstr>
      <vt:lpstr>Wingdings</vt:lpstr>
      <vt:lpstr>1_Blank</vt:lpstr>
      <vt:lpstr>PowerPoint Presentation</vt:lpstr>
      <vt:lpstr>Chapter 10</vt:lpstr>
      <vt:lpstr>PowerPoint Presentation</vt:lpstr>
      <vt:lpstr>Employment Legislation: What Is It All About? </vt:lpstr>
      <vt:lpstr>PowerPoint Presentation</vt:lpstr>
      <vt:lpstr>PowerPoint Presentation</vt:lpstr>
      <vt:lpstr>Employment Discrimination and BFOQ</vt:lpstr>
      <vt:lpstr>Employment Discrimination and BFOQ</vt:lpstr>
      <vt:lpstr>Canadian Human Rights Commission</vt:lpstr>
      <vt:lpstr>Workplace Harassment</vt:lpstr>
      <vt:lpstr>Sexual Harassment</vt:lpstr>
      <vt:lpstr>Sexual Harassment:  What Companies Should Do</vt:lpstr>
      <vt:lpstr>Human Resource Planning</vt:lpstr>
      <vt:lpstr>Recruiting</vt:lpstr>
      <vt:lpstr>Job Analysis and Recruiting</vt:lpstr>
      <vt:lpstr>Internal and External Recruiting</vt:lpstr>
      <vt:lpstr>Internal and External Recruiting</vt:lpstr>
      <vt:lpstr>Selection</vt:lpstr>
      <vt:lpstr>References and Background Checks</vt:lpstr>
      <vt:lpstr>Selection Tests</vt:lpstr>
      <vt:lpstr>Interviews</vt:lpstr>
      <vt:lpstr>Questions in Structured Interviews</vt:lpstr>
      <vt:lpstr>PowerPoint Presentation</vt:lpstr>
      <vt:lpstr> Common Rating Errors</vt:lpstr>
      <vt:lpstr>PowerPoint Presentation</vt:lpstr>
      <vt:lpstr>Compensation</vt:lpstr>
    </vt:vector>
  </TitlesOfParts>
  <Company>Deborah Baker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Management</dc:subject>
  <dc:creator>Deborah Baker</dc:creator>
  <cp:lastModifiedBy>Ike Hall</cp:lastModifiedBy>
  <cp:revision>770</cp:revision>
  <cp:lastPrinted>2023-11-28T22:50:04Z</cp:lastPrinted>
  <dcterms:created xsi:type="dcterms:W3CDTF">2014-02-27T19:00:04Z</dcterms:created>
  <dcterms:modified xsi:type="dcterms:W3CDTF">2025-03-17T05:14:04Z</dcterms:modified>
</cp:coreProperties>
</file>