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Lst>
  <p:notesMasterIdLst>
    <p:notesMasterId r:id="rId33"/>
  </p:notesMasterIdLst>
  <p:handoutMasterIdLst>
    <p:handoutMasterId r:id="rId34"/>
  </p:handoutMasterIdLst>
  <p:sldIdLst>
    <p:sldId id="394" r:id="rId4"/>
    <p:sldId id="405" r:id="rId5"/>
    <p:sldId id="357" r:id="rId6"/>
    <p:sldId id="395" r:id="rId7"/>
    <p:sldId id="358" r:id="rId8"/>
    <p:sldId id="359" r:id="rId9"/>
    <p:sldId id="406" r:id="rId10"/>
    <p:sldId id="361" r:id="rId11"/>
    <p:sldId id="362" r:id="rId12"/>
    <p:sldId id="363" r:id="rId13"/>
    <p:sldId id="397" r:id="rId14"/>
    <p:sldId id="365" r:id="rId15"/>
    <p:sldId id="366" r:id="rId16"/>
    <p:sldId id="367" r:id="rId17"/>
    <p:sldId id="368" r:id="rId18"/>
    <p:sldId id="398" r:id="rId19"/>
    <p:sldId id="407" r:id="rId20"/>
    <p:sldId id="371" r:id="rId21"/>
    <p:sldId id="372" r:id="rId22"/>
    <p:sldId id="373" r:id="rId23"/>
    <p:sldId id="391" r:id="rId24"/>
    <p:sldId id="400" r:id="rId25"/>
    <p:sldId id="375" r:id="rId26"/>
    <p:sldId id="377" r:id="rId27"/>
    <p:sldId id="378" r:id="rId28"/>
    <p:sldId id="401" r:id="rId29"/>
    <p:sldId id="402" r:id="rId30"/>
    <p:sldId id="380" r:id="rId31"/>
    <p:sldId id="403" r:id="rId3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AC198-86B7-732F-C3C1-5C1D912AE37B}" name="Stephanie Duncan" initials="SD" userId="S::stephanieduncan@sppconsulting.ca::de647105-7bd3-4d6d-a668-5e8ca86fe384" providerId="AD"/>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0E8"/>
    <a:srgbClr val="E7155C"/>
    <a:srgbClr val="CC0000"/>
    <a:srgbClr val="EC767C"/>
    <a:srgbClr val="474B78"/>
    <a:srgbClr val="D6E5F7"/>
    <a:srgbClr val="0070C0"/>
    <a:srgbClr val="FB7A05"/>
    <a:srgbClr val="DA1F28"/>
    <a:srgbClr val="F2A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8844" autoAdjust="0"/>
  </p:normalViewPr>
  <p:slideViewPr>
    <p:cSldViewPr>
      <p:cViewPr varScale="1">
        <p:scale>
          <a:sx n="88" d="100"/>
          <a:sy n="88" d="100"/>
        </p:scale>
        <p:origin x="2274" y="84"/>
      </p:cViewPr>
      <p:guideLst>
        <p:guide orient="horz" pos="2112"/>
        <p:guide pos="2976"/>
      </p:guideLst>
    </p:cSldViewPr>
  </p:slideViewPr>
  <p:outlineViewPr>
    <p:cViewPr>
      <p:scale>
        <a:sx n="33" d="100"/>
        <a:sy n="33" d="100"/>
      </p:scale>
      <p:origin x="0" y="28424"/>
    </p:cViewPr>
  </p:outlineViewPr>
  <p:notesTextViewPr>
    <p:cViewPr>
      <p:scale>
        <a:sx n="100" d="100"/>
        <a:sy n="100" d="100"/>
      </p:scale>
      <p:origin x="0" y="0"/>
    </p:cViewPr>
  </p:notesTextViewPr>
  <p:sorterViewPr>
    <p:cViewPr>
      <p:scale>
        <a:sx n="200" d="100"/>
        <a:sy n="200" d="100"/>
      </p:scale>
      <p:origin x="0" y="10944"/>
    </p:cViewPr>
  </p:sorterViewPr>
  <p:notesViewPr>
    <p:cSldViewPr>
      <p:cViewPr>
        <p:scale>
          <a:sx n="100" d="100"/>
          <a:sy n="100" d="100"/>
        </p:scale>
        <p:origin x="1628" y="200"/>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 Hall" userId="8524365d-56a5-4bcc-b545-875ac1057548" providerId="ADAL" clId="{955B8270-548D-4FC2-B648-D275A2324F9C}"/>
    <pc:docChg chg="modSld">
      <pc:chgData name="Ike Hall" userId="8524365d-56a5-4bcc-b545-875ac1057548" providerId="ADAL" clId="{955B8270-548D-4FC2-B648-D275A2324F9C}" dt="2025-01-20T04:38:09.221" v="11" actId="20577"/>
      <pc:docMkLst>
        <pc:docMk/>
      </pc:docMkLst>
      <pc:sldChg chg="modSp mod">
        <pc:chgData name="Ike Hall" userId="8524365d-56a5-4bcc-b545-875ac1057548" providerId="ADAL" clId="{955B8270-548D-4FC2-B648-D275A2324F9C}" dt="2025-01-20T04:38:09.221" v="11" actId="20577"/>
        <pc:sldMkLst>
          <pc:docMk/>
          <pc:sldMk cId="2734189327" sldId="405"/>
        </pc:sldMkLst>
        <pc:spChg chg="mod">
          <ac:chgData name="Ike Hall" userId="8524365d-56a5-4bcc-b545-875ac1057548" providerId="ADAL" clId="{955B8270-548D-4FC2-B648-D275A2324F9C}" dt="2025-01-20T04:38:09.221" v="11" actId="20577"/>
          <ac:spMkLst>
            <pc:docMk/>
            <pc:sldMk cId="2734189327" sldId="40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CF0D7-AB16-41B7-BD41-5DDCFDAF9D96}" type="doc">
      <dgm:prSet loTypeId="urn:microsoft.com/office/officeart/2005/8/layout/equation1" loCatId="relationship" qsTypeId="urn:microsoft.com/office/officeart/2005/8/quickstyle/simple1" qsCatId="simple" csTypeId="urn:microsoft.com/office/officeart/2005/8/colors/accent1_2" csCatId="accent1" phldr="1"/>
      <dgm:spPr/>
      <dgm:t>
        <a:bodyPr/>
        <a:lstStyle/>
        <a:p>
          <a:endParaRPr lang="en-US"/>
        </a:p>
      </dgm:t>
    </dgm:pt>
    <dgm:pt modelId="{DE5B8FA6-2C17-40DA-AC2B-F4A622FDBF17}">
      <dgm:prSet phldrT="[Text]" custT="1"/>
      <dgm:spPr/>
      <dgm:t>
        <a:bodyPr/>
        <a:lstStyle/>
        <a:p>
          <a:r>
            <a:rPr lang="en-US" sz="1800" dirty="0">
              <a:latin typeface="Calibri"/>
              <a:cs typeface="Calibri"/>
            </a:rPr>
            <a:t>Motivation</a:t>
          </a:r>
        </a:p>
      </dgm:t>
    </dgm:pt>
    <dgm:pt modelId="{07BC35A1-48F4-4247-BA2F-3A5E390F0D96}" type="parTrans" cxnId="{880A5074-D85A-44BB-99C8-577FF83804FC}">
      <dgm:prSet/>
      <dgm:spPr/>
      <dgm:t>
        <a:bodyPr/>
        <a:lstStyle/>
        <a:p>
          <a:endParaRPr lang="en-US" sz="1800">
            <a:latin typeface="Calibri"/>
            <a:cs typeface="Calibri"/>
          </a:endParaRPr>
        </a:p>
      </dgm:t>
    </dgm:pt>
    <dgm:pt modelId="{6E099615-979A-4FA2-A356-51685B3DA175}" type="sibTrans" cxnId="{880A5074-D85A-44BB-99C8-577FF83804FC}">
      <dgm:prSet custT="1"/>
      <dgm:spPr>
        <a:solidFill>
          <a:schemeClr val="tx1"/>
        </a:solidFill>
      </dgm:spPr>
      <dgm:t>
        <a:bodyPr/>
        <a:lstStyle/>
        <a:p>
          <a:endParaRPr lang="en-US" sz="1800" dirty="0">
            <a:solidFill>
              <a:schemeClr val="tx1"/>
            </a:solidFill>
            <a:latin typeface="Calibri"/>
            <a:cs typeface="Calibri"/>
          </a:endParaRPr>
        </a:p>
      </dgm:t>
    </dgm:pt>
    <dgm:pt modelId="{1E2B2CAE-9994-4554-B4FD-5E1F0BDBE01F}">
      <dgm:prSet phldrT="[Text]" custT="1"/>
      <dgm:spPr/>
      <dgm:t>
        <a:bodyPr/>
        <a:lstStyle/>
        <a:p>
          <a:r>
            <a:rPr lang="en-US" sz="1800" dirty="0">
              <a:latin typeface="Calibri"/>
              <a:cs typeface="Calibri"/>
            </a:rPr>
            <a:t>Ability</a:t>
          </a:r>
        </a:p>
      </dgm:t>
    </dgm:pt>
    <dgm:pt modelId="{D6F65D91-837F-459F-9508-40175B6997A4}" type="parTrans" cxnId="{FC471D5F-A8C2-421A-AC7B-9655E3F800AB}">
      <dgm:prSet/>
      <dgm:spPr/>
      <dgm:t>
        <a:bodyPr/>
        <a:lstStyle/>
        <a:p>
          <a:endParaRPr lang="en-US" sz="1800">
            <a:latin typeface="Calibri"/>
            <a:cs typeface="Calibri"/>
          </a:endParaRPr>
        </a:p>
      </dgm:t>
    </dgm:pt>
    <dgm:pt modelId="{555D9485-017F-4949-A913-835AD2F40B67}" type="sibTrans" cxnId="{FC471D5F-A8C2-421A-AC7B-9655E3F800AB}">
      <dgm:prSet custT="1"/>
      <dgm:spPr>
        <a:solidFill>
          <a:schemeClr val="tx1"/>
        </a:solidFill>
      </dgm:spPr>
      <dgm:t>
        <a:bodyPr/>
        <a:lstStyle/>
        <a:p>
          <a:endParaRPr lang="en-US" sz="1800" dirty="0">
            <a:latin typeface="Calibri"/>
            <a:cs typeface="Calibri"/>
          </a:endParaRPr>
        </a:p>
      </dgm:t>
    </dgm:pt>
    <dgm:pt modelId="{0E757462-6098-4B5D-88A9-FCE8B8286DC1}">
      <dgm:prSet phldrT="[Text]" custT="1"/>
      <dgm:spPr/>
      <dgm:t>
        <a:bodyPr/>
        <a:lstStyle/>
        <a:p>
          <a:r>
            <a:rPr lang="en-US" sz="1800" dirty="0">
              <a:latin typeface="Calibri"/>
              <a:cs typeface="Calibri"/>
            </a:rPr>
            <a:t>Situational </a:t>
          </a:r>
        </a:p>
        <a:p>
          <a:r>
            <a:rPr lang="en-US" sz="1800" dirty="0">
              <a:latin typeface="Calibri"/>
              <a:cs typeface="Calibri"/>
            </a:rPr>
            <a:t>Constraints</a:t>
          </a:r>
        </a:p>
      </dgm:t>
    </dgm:pt>
    <dgm:pt modelId="{B3530E4F-F322-4A78-AD45-7FDB7C8B2E3B}" type="parTrans" cxnId="{3B3444D1-0E9E-41BE-A433-CA988129DDD1}">
      <dgm:prSet/>
      <dgm:spPr/>
      <dgm:t>
        <a:bodyPr/>
        <a:lstStyle/>
        <a:p>
          <a:endParaRPr lang="en-US" sz="1800">
            <a:latin typeface="Calibri"/>
            <a:cs typeface="Calibri"/>
          </a:endParaRPr>
        </a:p>
      </dgm:t>
    </dgm:pt>
    <dgm:pt modelId="{74095ABC-37A9-4129-AE70-D2755F2EC0EF}" type="sibTrans" cxnId="{3B3444D1-0E9E-41BE-A433-CA988129DDD1}">
      <dgm:prSet custT="1"/>
      <dgm:spPr>
        <a:solidFill>
          <a:schemeClr val="tx1"/>
        </a:solidFill>
      </dgm:spPr>
      <dgm:t>
        <a:bodyPr/>
        <a:lstStyle/>
        <a:p>
          <a:endParaRPr lang="en-US" sz="1800" dirty="0">
            <a:latin typeface="Calibri"/>
            <a:cs typeface="Calibri"/>
          </a:endParaRPr>
        </a:p>
      </dgm:t>
    </dgm:pt>
    <dgm:pt modelId="{BB8BAB88-E050-471E-A335-2CA36F94AD7B}">
      <dgm:prSet phldrT="[Text]" custT="1"/>
      <dgm:spPr/>
      <dgm:t>
        <a:bodyPr/>
        <a:lstStyle/>
        <a:p>
          <a:r>
            <a:rPr lang="en-US" sz="1800" dirty="0">
              <a:latin typeface="Calibri"/>
              <a:cs typeface="Calibri"/>
            </a:rPr>
            <a:t>Job</a:t>
          </a:r>
        </a:p>
        <a:p>
          <a:r>
            <a:rPr lang="en-US" sz="1800" dirty="0">
              <a:latin typeface="Calibri"/>
              <a:cs typeface="Calibri"/>
            </a:rPr>
            <a:t>Performance</a:t>
          </a:r>
        </a:p>
      </dgm:t>
    </dgm:pt>
    <dgm:pt modelId="{53C748A9-63F4-4479-9D38-343E85485D35}" type="parTrans" cxnId="{669D907C-0095-4A25-A664-EDB2521E74E4}">
      <dgm:prSet/>
      <dgm:spPr/>
      <dgm:t>
        <a:bodyPr/>
        <a:lstStyle/>
        <a:p>
          <a:endParaRPr lang="en-US" sz="1800">
            <a:latin typeface="Calibri"/>
            <a:cs typeface="Calibri"/>
          </a:endParaRPr>
        </a:p>
      </dgm:t>
    </dgm:pt>
    <dgm:pt modelId="{33341FE7-3E89-482F-93CD-C994F431E993}" type="sibTrans" cxnId="{669D907C-0095-4A25-A664-EDB2521E74E4}">
      <dgm:prSet custAng="2903553"/>
      <dgm:spPr/>
      <dgm:t>
        <a:bodyPr/>
        <a:lstStyle/>
        <a:p>
          <a:endParaRPr lang="en-US" sz="1800">
            <a:latin typeface="Calibri"/>
            <a:cs typeface="Calibri"/>
          </a:endParaRPr>
        </a:p>
      </dgm:t>
    </dgm:pt>
    <dgm:pt modelId="{37012E37-43CB-4EA6-BD68-871A59B03BF6}" type="pres">
      <dgm:prSet presAssocID="{F48CF0D7-AB16-41B7-BD41-5DDCFDAF9D96}" presName="linearFlow" presStyleCnt="0">
        <dgm:presLayoutVars>
          <dgm:dir/>
          <dgm:resizeHandles val="exact"/>
        </dgm:presLayoutVars>
      </dgm:prSet>
      <dgm:spPr/>
    </dgm:pt>
    <dgm:pt modelId="{8EB81A29-4BB1-4193-A089-77FE69BA6C75}" type="pres">
      <dgm:prSet presAssocID="{DE5B8FA6-2C17-40DA-AC2B-F4A622FDBF17}" presName="node" presStyleLbl="node1" presStyleIdx="0" presStyleCnt="4" custScaleX="244886" custScaleY="156902">
        <dgm:presLayoutVars>
          <dgm:bulletEnabled val="1"/>
        </dgm:presLayoutVars>
      </dgm:prSet>
      <dgm:spPr/>
    </dgm:pt>
    <dgm:pt modelId="{364D3BDE-B0B7-467F-9E7B-DFBD4AD3F972}" type="pres">
      <dgm:prSet presAssocID="{6E099615-979A-4FA2-A356-51685B3DA175}" presName="spacerL" presStyleCnt="0"/>
      <dgm:spPr/>
    </dgm:pt>
    <dgm:pt modelId="{31C75C48-C2FA-41CB-87BA-CB84CCA7FB15}" type="pres">
      <dgm:prSet presAssocID="{6E099615-979A-4FA2-A356-51685B3DA175}" presName="sibTrans" presStyleLbl="sibTrans2D1" presStyleIdx="0" presStyleCnt="3" custAng="2903553" custScaleX="48283" custScaleY="49210"/>
      <dgm:spPr/>
    </dgm:pt>
    <dgm:pt modelId="{BF272CCC-4FC9-42EC-A5ED-59FA8BB4BFD9}" type="pres">
      <dgm:prSet presAssocID="{6E099615-979A-4FA2-A356-51685B3DA175}" presName="spacerR" presStyleCnt="0"/>
      <dgm:spPr/>
    </dgm:pt>
    <dgm:pt modelId="{8EFF52A5-E077-4C79-B49C-9B3DE145A6C5}" type="pres">
      <dgm:prSet presAssocID="{1E2B2CAE-9994-4554-B4FD-5E1F0BDBE01F}" presName="node" presStyleLbl="node1" presStyleIdx="1" presStyleCnt="4" custScaleX="217730" custScaleY="155213">
        <dgm:presLayoutVars>
          <dgm:bulletEnabled val="1"/>
        </dgm:presLayoutVars>
      </dgm:prSet>
      <dgm:spPr/>
    </dgm:pt>
    <dgm:pt modelId="{B1541B32-61B9-4C6B-8956-202901C75D6B}" type="pres">
      <dgm:prSet presAssocID="{555D9485-017F-4949-A913-835AD2F40B67}" presName="spacerL" presStyleCnt="0"/>
      <dgm:spPr/>
    </dgm:pt>
    <dgm:pt modelId="{39587037-24A4-49DF-9038-E66AAB080320}" type="pres">
      <dgm:prSet presAssocID="{555D9485-017F-4949-A913-835AD2F40B67}" presName="sibTrans" presStyleLbl="sibTrans2D1" presStyleIdx="1" presStyleCnt="3" custAng="2965854" custScaleX="46984" custScaleY="42115"/>
      <dgm:spPr/>
    </dgm:pt>
    <dgm:pt modelId="{4DD69DFC-69F7-4DBF-9AE3-B3482A9AE4D6}" type="pres">
      <dgm:prSet presAssocID="{555D9485-017F-4949-A913-835AD2F40B67}" presName="spacerR" presStyleCnt="0"/>
      <dgm:spPr/>
    </dgm:pt>
    <dgm:pt modelId="{B920E55C-6457-4791-AE22-C6C18FB53F29}" type="pres">
      <dgm:prSet presAssocID="{0E757462-6098-4B5D-88A9-FCE8B8286DC1}" presName="node" presStyleLbl="node1" presStyleIdx="2" presStyleCnt="4" custScaleX="265180" custScaleY="158193">
        <dgm:presLayoutVars>
          <dgm:bulletEnabled val="1"/>
        </dgm:presLayoutVars>
      </dgm:prSet>
      <dgm:spPr/>
    </dgm:pt>
    <dgm:pt modelId="{0AE2EB1A-16DD-478C-8E9D-9B3B26466549}" type="pres">
      <dgm:prSet presAssocID="{74095ABC-37A9-4129-AE70-D2755F2EC0EF}" presName="spacerL" presStyleCnt="0"/>
      <dgm:spPr/>
    </dgm:pt>
    <dgm:pt modelId="{3FEB8CB5-D2D5-42C6-86E7-19A4D796C740}" type="pres">
      <dgm:prSet presAssocID="{74095ABC-37A9-4129-AE70-D2755F2EC0EF}" presName="sibTrans" presStyleLbl="sibTrans2D1" presStyleIdx="2" presStyleCnt="3" custFlipHor="1" custScaleX="52860" custScaleY="31923" custLinFactNeighborX="-13476" custLinFactNeighborY="-6860"/>
      <dgm:spPr/>
    </dgm:pt>
    <dgm:pt modelId="{3E16CC98-556A-4CB1-B3BA-F1B8AFE37143}" type="pres">
      <dgm:prSet presAssocID="{74095ABC-37A9-4129-AE70-D2755F2EC0EF}" presName="spacerR" presStyleCnt="0"/>
      <dgm:spPr/>
    </dgm:pt>
    <dgm:pt modelId="{915A151E-9100-4736-BA2F-D7995DB1DB3F}" type="pres">
      <dgm:prSet presAssocID="{BB8BAB88-E050-471E-A335-2CA36F94AD7B}" presName="node" presStyleLbl="node1" presStyleIdx="3" presStyleCnt="4" custScaleX="251276" custScaleY="156264">
        <dgm:presLayoutVars>
          <dgm:bulletEnabled val="1"/>
        </dgm:presLayoutVars>
      </dgm:prSet>
      <dgm:spPr/>
    </dgm:pt>
  </dgm:ptLst>
  <dgm:cxnLst>
    <dgm:cxn modelId="{7BEE6A01-D9C5-45A5-AC05-FD2534022048}" type="presOf" srcId="{6E099615-979A-4FA2-A356-51685B3DA175}" destId="{31C75C48-C2FA-41CB-87BA-CB84CCA7FB15}" srcOrd="0" destOrd="0" presId="urn:microsoft.com/office/officeart/2005/8/layout/equation1"/>
    <dgm:cxn modelId="{1327D51A-E559-492C-B796-6B10F83CF282}" type="presOf" srcId="{DE5B8FA6-2C17-40DA-AC2B-F4A622FDBF17}" destId="{8EB81A29-4BB1-4193-A089-77FE69BA6C75}" srcOrd="0" destOrd="0" presId="urn:microsoft.com/office/officeart/2005/8/layout/equation1"/>
    <dgm:cxn modelId="{FC471D5F-A8C2-421A-AC7B-9655E3F800AB}" srcId="{F48CF0D7-AB16-41B7-BD41-5DDCFDAF9D96}" destId="{1E2B2CAE-9994-4554-B4FD-5E1F0BDBE01F}" srcOrd="1" destOrd="0" parTransId="{D6F65D91-837F-459F-9508-40175B6997A4}" sibTransId="{555D9485-017F-4949-A913-835AD2F40B67}"/>
    <dgm:cxn modelId="{84130151-824D-40EF-B74F-9676B535E1BA}" type="presOf" srcId="{74095ABC-37A9-4129-AE70-D2755F2EC0EF}" destId="{3FEB8CB5-D2D5-42C6-86E7-19A4D796C740}" srcOrd="0" destOrd="0" presId="urn:microsoft.com/office/officeart/2005/8/layout/equation1"/>
    <dgm:cxn modelId="{EDE02054-56ED-4AA2-A8B4-73914954BE99}" type="presOf" srcId="{0E757462-6098-4B5D-88A9-FCE8B8286DC1}" destId="{B920E55C-6457-4791-AE22-C6C18FB53F29}" srcOrd="0" destOrd="0" presId="urn:microsoft.com/office/officeart/2005/8/layout/equation1"/>
    <dgm:cxn modelId="{880A5074-D85A-44BB-99C8-577FF83804FC}" srcId="{F48CF0D7-AB16-41B7-BD41-5DDCFDAF9D96}" destId="{DE5B8FA6-2C17-40DA-AC2B-F4A622FDBF17}" srcOrd="0" destOrd="0" parTransId="{07BC35A1-48F4-4247-BA2F-3A5E390F0D96}" sibTransId="{6E099615-979A-4FA2-A356-51685B3DA175}"/>
    <dgm:cxn modelId="{669D907C-0095-4A25-A664-EDB2521E74E4}" srcId="{F48CF0D7-AB16-41B7-BD41-5DDCFDAF9D96}" destId="{BB8BAB88-E050-471E-A335-2CA36F94AD7B}" srcOrd="3" destOrd="0" parTransId="{53C748A9-63F4-4479-9D38-343E85485D35}" sibTransId="{33341FE7-3E89-482F-93CD-C994F431E993}"/>
    <dgm:cxn modelId="{FD657585-D413-4186-BEE5-17C1DAF1D1AB}" type="presOf" srcId="{555D9485-017F-4949-A913-835AD2F40B67}" destId="{39587037-24A4-49DF-9038-E66AAB080320}" srcOrd="0" destOrd="0" presId="urn:microsoft.com/office/officeart/2005/8/layout/equation1"/>
    <dgm:cxn modelId="{FB1708BA-C238-4E78-A98B-CF20C061E6D6}" type="presOf" srcId="{BB8BAB88-E050-471E-A335-2CA36F94AD7B}" destId="{915A151E-9100-4736-BA2F-D7995DB1DB3F}" srcOrd="0" destOrd="0" presId="urn:microsoft.com/office/officeart/2005/8/layout/equation1"/>
    <dgm:cxn modelId="{3B3444D1-0E9E-41BE-A433-CA988129DDD1}" srcId="{F48CF0D7-AB16-41B7-BD41-5DDCFDAF9D96}" destId="{0E757462-6098-4B5D-88A9-FCE8B8286DC1}" srcOrd="2" destOrd="0" parTransId="{B3530E4F-F322-4A78-AD45-7FDB7C8B2E3B}" sibTransId="{74095ABC-37A9-4129-AE70-D2755F2EC0EF}"/>
    <dgm:cxn modelId="{0F6C01D8-7CCE-46C1-9EF5-15F6CF787EF6}" type="presOf" srcId="{1E2B2CAE-9994-4554-B4FD-5E1F0BDBE01F}" destId="{8EFF52A5-E077-4C79-B49C-9B3DE145A6C5}" srcOrd="0" destOrd="0" presId="urn:microsoft.com/office/officeart/2005/8/layout/equation1"/>
    <dgm:cxn modelId="{2DFFADF9-6F6D-4401-89CF-55713165B8B7}" type="presOf" srcId="{F48CF0D7-AB16-41B7-BD41-5DDCFDAF9D96}" destId="{37012E37-43CB-4EA6-BD68-871A59B03BF6}" srcOrd="0" destOrd="0" presId="urn:microsoft.com/office/officeart/2005/8/layout/equation1"/>
    <dgm:cxn modelId="{C3AD185E-7559-48DD-88E1-CCA11BDE0C42}" type="presParOf" srcId="{37012E37-43CB-4EA6-BD68-871A59B03BF6}" destId="{8EB81A29-4BB1-4193-A089-77FE69BA6C75}" srcOrd="0" destOrd="0" presId="urn:microsoft.com/office/officeart/2005/8/layout/equation1"/>
    <dgm:cxn modelId="{5045CA23-C110-4595-8D78-14F7C2FEF42C}" type="presParOf" srcId="{37012E37-43CB-4EA6-BD68-871A59B03BF6}" destId="{364D3BDE-B0B7-467F-9E7B-DFBD4AD3F972}" srcOrd="1" destOrd="0" presId="urn:microsoft.com/office/officeart/2005/8/layout/equation1"/>
    <dgm:cxn modelId="{74F7931C-ED60-4AF0-866B-E984310B5D6A}" type="presParOf" srcId="{37012E37-43CB-4EA6-BD68-871A59B03BF6}" destId="{31C75C48-C2FA-41CB-87BA-CB84CCA7FB15}" srcOrd="2" destOrd="0" presId="urn:microsoft.com/office/officeart/2005/8/layout/equation1"/>
    <dgm:cxn modelId="{92A0BC13-BC9D-4F63-8359-C152BDFF42F6}" type="presParOf" srcId="{37012E37-43CB-4EA6-BD68-871A59B03BF6}" destId="{BF272CCC-4FC9-42EC-A5ED-59FA8BB4BFD9}" srcOrd="3" destOrd="0" presId="urn:microsoft.com/office/officeart/2005/8/layout/equation1"/>
    <dgm:cxn modelId="{2B81DEEC-6220-4912-B941-032271D95D26}" type="presParOf" srcId="{37012E37-43CB-4EA6-BD68-871A59B03BF6}" destId="{8EFF52A5-E077-4C79-B49C-9B3DE145A6C5}" srcOrd="4" destOrd="0" presId="urn:microsoft.com/office/officeart/2005/8/layout/equation1"/>
    <dgm:cxn modelId="{433DCE8D-8902-4F8B-97DF-9F6861AE40D5}" type="presParOf" srcId="{37012E37-43CB-4EA6-BD68-871A59B03BF6}" destId="{B1541B32-61B9-4C6B-8956-202901C75D6B}" srcOrd="5" destOrd="0" presId="urn:microsoft.com/office/officeart/2005/8/layout/equation1"/>
    <dgm:cxn modelId="{9EF0E14E-1F7B-4E42-93A5-E07EC9A5F8E5}" type="presParOf" srcId="{37012E37-43CB-4EA6-BD68-871A59B03BF6}" destId="{39587037-24A4-49DF-9038-E66AAB080320}" srcOrd="6" destOrd="0" presId="urn:microsoft.com/office/officeart/2005/8/layout/equation1"/>
    <dgm:cxn modelId="{B10BAA7C-0443-4016-8404-5B56ED155B98}" type="presParOf" srcId="{37012E37-43CB-4EA6-BD68-871A59B03BF6}" destId="{4DD69DFC-69F7-4DBF-9AE3-B3482A9AE4D6}" srcOrd="7" destOrd="0" presId="urn:microsoft.com/office/officeart/2005/8/layout/equation1"/>
    <dgm:cxn modelId="{8F7A8A0B-616B-4EAB-83C2-B4159E711FD3}" type="presParOf" srcId="{37012E37-43CB-4EA6-BD68-871A59B03BF6}" destId="{B920E55C-6457-4791-AE22-C6C18FB53F29}" srcOrd="8" destOrd="0" presId="urn:microsoft.com/office/officeart/2005/8/layout/equation1"/>
    <dgm:cxn modelId="{57D29F00-42CB-44BF-ACE6-ED2D7405B042}" type="presParOf" srcId="{37012E37-43CB-4EA6-BD68-871A59B03BF6}" destId="{0AE2EB1A-16DD-478C-8E9D-9B3B26466549}" srcOrd="9" destOrd="0" presId="urn:microsoft.com/office/officeart/2005/8/layout/equation1"/>
    <dgm:cxn modelId="{E9481AAC-60D3-4A5E-A895-9F469C9B1FF9}" type="presParOf" srcId="{37012E37-43CB-4EA6-BD68-871A59B03BF6}" destId="{3FEB8CB5-D2D5-42C6-86E7-19A4D796C740}" srcOrd="10" destOrd="0" presId="urn:microsoft.com/office/officeart/2005/8/layout/equation1"/>
    <dgm:cxn modelId="{C9BC2DBB-FEA3-41B4-BFE7-678689310401}" type="presParOf" srcId="{37012E37-43CB-4EA6-BD68-871A59B03BF6}" destId="{3E16CC98-556A-4CB1-B3BA-F1B8AFE37143}" srcOrd="11" destOrd="0" presId="urn:microsoft.com/office/officeart/2005/8/layout/equation1"/>
    <dgm:cxn modelId="{92E8DCFF-F1CC-4A40-A7FF-4D72C4297FB5}" type="presParOf" srcId="{37012E37-43CB-4EA6-BD68-871A59B03BF6}" destId="{915A151E-9100-4736-BA2F-D7995DB1DB3F}"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3B1794-886D-4F98-9C70-0C888366B014}" type="doc">
      <dgm:prSet loTypeId="urn:microsoft.com/office/officeart/2005/8/layout/arrow6" loCatId="relationship" qsTypeId="urn:microsoft.com/office/officeart/2005/8/quickstyle/simple1" qsCatId="simple" csTypeId="urn:microsoft.com/office/officeart/2005/8/colors/accent4_4" csCatId="accent4" phldr="1"/>
      <dgm:spPr/>
      <dgm:t>
        <a:bodyPr/>
        <a:lstStyle/>
        <a:p>
          <a:endParaRPr lang="en-CA"/>
        </a:p>
      </dgm:t>
    </dgm:pt>
    <dgm:pt modelId="{54CCBE7A-64AE-403D-865E-7F428BE7AC53}">
      <dgm:prSet phldrT="[Text]" custT="1"/>
      <dgm:spPr/>
      <dgm:t>
        <a:bodyPr/>
        <a:lstStyle/>
        <a:p>
          <a:r>
            <a:rPr lang="en-CA" sz="1800" dirty="0">
              <a:latin typeface="Calibri"/>
              <a:cs typeface="Calibri"/>
            </a:rPr>
            <a:t>Under-reward</a:t>
          </a:r>
        </a:p>
      </dgm:t>
    </dgm:pt>
    <dgm:pt modelId="{12D2EBBC-8B8B-4992-879E-913757C14161}" type="parTrans" cxnId="{0C51E3A8-520E-4A33-9768-8867840756B4}">
      <dgm:prSet/>
      <dgm:spPr/>
      <dgm:t>
        <a:bodyPr/>
        <a:lstStyle/>
        <a:p>
          <a:endParaRPr lang="en-CA">
            <a:solidFill>
              <a:srgbClr val="FFFFFF"/>
            </a:solidFill>
          </a:endParaRPr>
        </a:p>
      </dgm:t>
    </dgm:pt>
    <dgm:pt modelId="{DCBB1DE9-1629-45B2-8E67-FF12B7627849}" type="sibTrans" cxnId="{0C51E3A8-520E-4A33-9768-8867840756B4}">
      <dgm:prSet/>
      <dgm:spPr/>
      <dgm:t>
        <a:bodyPr/>
        <a:lstStyle/>
        <a:p>
          <a:endParaRPr lang="en-CA">
            <a:solidFill>
              <a:srgbClr val="FFFFFF"/>
            </a:solidFill>
          </a:endParaRPr>
        </a:p>
      </dgm:t>
    </dgm:pt>
    <dgm:pt modelId="{2BC9C726-2C40-4BF7-B7D9-14E82B95F127}">
      <dgm:prSet phldrT="[Text]" custT="1"/>
      <dgm:spPr/>
      <dgm:t>
        <a:bodyPr/>
        <a:lstStyle/>
        <a:p>
          <a:r>
            <a:rPr lang="en-CA" sz="1800" dirty="0">
              <a:latin typeface="Calibri"/>
              <a:cs typeface="Calibri"/>
            </a:rPr>
            <a:t>Over-reward </a:t>
          </a:r>
        </a:p>
      </dgm:t>
    </dgm:pt>
    <dgm:pt modelId="{FB5F82BD-5DCC-4B48-B59C-CFD69F0975C0}" type="parTrans" cxnId="{C0B9F93E-4DCC-486E-8D09-0D5C2F4389A3}">
      <dgm:prSet/>
      <dgm:spPr/>
      <dgm:t>
        <a:bodyPr/>
        <a:lstStyle/>
        <a:p>
          <a:endParaRPr lang="en-CA">
            <a:solidFill>
              <a:srgbClr val="FFFFFF"/>
            </a:solidFill>
          </a:endParaRPr>
        </a:p>
      </dgm:t>
    </dgm:pt>
    <dgm:pt modelId="{D5629232-F4C5-44D4-A992-09A44CBC5DC5}" type="sibTrans" cxnId="{C0B9F93E-4DCC-486E-8D09-0D5C2F4389A3}">
      <dgm:prSet/>
      <dgm:spPr/>
      <dgm:t>
        <a:bodyPr/>
        <a:lstStyle/>
        <a:p>
          <a:endParaRPr lang="en-CA">
            <a:solidFill>
              <a:srgbClr val="FFFFFF"/>
            </a:solidFill>
          </a:endParaRPr>
        </a:p>
      </dgm:t>
    </dgm:pt>
    <dgm:pt modelId="{BA073D4A-707A-4202-88E9-00A799089323}" type="pres">
      <dgm:prSet presAssocID="{813B1794-886D-4F98-9C70-0C888366B014}" presName="compositeShape" presStyleCnt="0">
        <dgm:presLayoutVars>
          <dgm:chMax val="2"/>
          <dgm:dir/>
          <dgm:resizeHandles val="exact"/>
        </dgm:presLayoutVars>
      </dgm:prSet>
      <dgm:spPr/>
    </dgm:pt>
    <dgm:pt modelId="{D290598E-DED5-418C-A367-2B3ED873DD1D}" type="pres">
      <dgm:prSet presAssocID="{813B1794-886D-4F98-9C70-0C888366B014}" presName="ribbon" presStyleLbl="node1" presStyleIdx="0" presStyleCnt="1" custAng="21172671" custScaleX="153376" custLinFactNeighborX="20599" custLinFactNeighborY="-5053"/>
      <dgm:spPr/>
    </dgm:pt>
    <dgm:pt modelId="{9C325610-9310-4389-A56E-2E6766D88D23}" type="pres">
      <dgm:prSet presAssocID="{813B1794-886D-4F98-9C70-0C888366B014}" presName="leftArrowText" presStyleLbl="node1" presStyleIdx="0" presStyleCnt="1" custAng="21210805" custScaleX="200465" custLinFactNeighborX="32782" custLinFactNeighborY="11009">
        <dgm:presLayoutVars>
          <dgm:chMax val="0"/>
          <dgm:bulletEnabled val="1"/>
        </dgm:presLayoutVars>
      </dgm:prSet>
      <dgm:spPr/>
    </dgm:pt>
    <dgm:pt modelId="{CE357FB7-9209-4621-B77B-3D770F5740AB}" type="pres">
      <dgm:prSet presAssocID="{813B1794-886D-4F98-9C70-0C888366B014}" presName="rightArrowText" presStyleLbl="node1" presStyleIdx="0" presStyleCnt="1" custAng="21201979" custScaleX="138095" custLinFactNeighborX="81001" custLinFactNeighborY="-32628">
        <dgm:presLayoutVars>
          <dgm:chMax val="0"/>
          <dgm:bulletEnabled val="1"/>
        </dgm:presLayoutVars>
      </dgm:prSet>
      <dgm:spPr/>
    </dgm:pt>
  </dgm:ptLst>
  <dgm:cxnLst>
    <dgm:cxn modelId="{C0B9F93E-4DCC-486E-8D09-0D5C2F4389A3}" srcId="{813B1794-886D-4F98-9C70-0C888366B014}" destId="{2BC9C726-2C40-4BF7-B7D9-14E82B95F127}" srcOrd="1" destOrd="0" parTransId="{FB5F82BD-5DCC-4B48-B59C-CFD69F0975C0}" sibTransId="{D5629232-F4C5-44D4-A992-09A44CBC5DC5}"/>
    <dgm:cxn modelId="{62A64C8B-DD51-FB45-9E2A-7C8C4770E109}" type="presOf" srcId="{813B1794-886D-4F98-9C70-0C888366B014}" destId="{BA073D4A-707A-4202-88E9-00A799089323}" srcOrd="0" destOrd="0" presId="urn:microsoft.com/office/officeart/2005/8/layout/arrow6"/>
    <dgm:cxn modelId="{0C51E3A8-520E-4A33-9768-8867840756B4}" srcId="{813B1794-886D-4F98-9C70-0C888366B014}" destId="{54CCBE7A-64AE-403D-865E-7F428BE7AC53}" srcOrd="0" destOrd="0" parTransId="{12D2EBBC-8B8B-4992-879E-913757C14161}" sibTransId="{DCBB1DE9-1629-45B2-8E67-FF12B7627849}"/>
    <dgm:cxn modelId="{AFEED1C7-A8D2-DB4E-9C15-1B3E6705DBED}" type="presOf" srcId="{2BC9C726-2C40-4BF7-B7D9-14E82B95F127}" destId="{CE357FB7-9209-4621-B77B-3D770F5740AB}" srcOrd="0" destOrd="0" presId="urn:microsoft.com/office/officeart/2005/8/layout/arrow6"/>
    <dgm:cxn modelId="{C5632AD1-D4D8-5F48-9CFD-A2214CB5E3CF}" type="presOf" srcId="{54CCBE7A-64AE-403D-865E-7F428BE7AC53}" destId="{9C325610-9310-4389-A56E-2E6766D88D23}" srcOrd="0" destOrd="0" presId="urn:microsoft.com/office/officeart/2005/8/layout/arrow6"/>
    <dgm:cxn modelId="{60B72899-1F85-4945-BC7E-B717A998B9C6}" type="presParOf" srcId="{BA073D4A-707A-4202-88E9-00A799089323}" destId="{D290598E-DED5-418C-A367-2B3ED873DD1D}" srcOrd="0" destOrd="0" presId="urn:microsoft.com/office/officeart/2005/8/layout/arrow6"/>
    <dgm:cxn modelId="{42386F13-83E5-2F4E-BF3E-EE5A87B384BC}" type="presParOf" srcId="{BA073D4A-707A-4202-88E9-00A799089323}" destId="{9C325610-9310-4389-A56E-2E6766D88D23}" srcOrd="1" destOrd="0" presId="urn:microsoft.com/office/officeart/2005/8/layout/arrow6"/>
    <dgm:cxn modelId="{6D5FF827-A2A9-2E45-82ED-61DC12ADF347}" type="presParOf" srcId="{BA073D4A-707A-4202-88E9-00A799089323}" destId="{CE357FB7-9209-4621-B77B-3D770F5740AB}" srcOrd="2" destOrd="0" presId="urn:microsoft.com/office/officeart/2005/8/layout/arrow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A9CD3F-9382-4D61-A6F7-65511F7C33D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3A91303-EE97-4B41-9F79-67C4DFD2E074}">
      <dgm:prSet phldrT="[Text]" custT="1"/>
      <dgm:spPr/>
      <dgm:t>
        <a:bodyPr/>
        <a:lstStyle/>
        <a:p>
          <a:r>
            <a:rPr lang="en-US" sz="1400" dirty="0">
              <a:latin typeface="Calibri"/>
              <a:cs typeface="Calibri"/>
            </a:rPr>
            <a:t>Reinforcement</a:t>
          </a:r>
        </a:p>
        <a:p>
          <a:r>
            <a:rPr lang="en-US" sz="1400" dirty="0">
              <a:latin typeface="Calibri"/>
              <a:cs typeface="Calibri"/>
            </a:rPr>
            <a:t>Contingencies</a:t>
          </a:r>
        </a:p>
      </dgm:t>
    </dgm:pt>
    <dgm:pt modelId="{420F429F-C354-4CC5-A934-594D417A229D}" type="parTrans" cxnId="{270979FA-7D2F-4BA4-8A56-ABB5CE763AAE}">
      <dgm:prSet/>
      <dgm:spPr/>
      <dgm:t>
        <a:bodyPr/>
        <a:lstStyle/>
        <a:p>
          <a:endParaRPr lang="en-US" sz="1400">
            <a:latin typeface="Calibri"/>
            <a:cs typeface="Calibri"/>
          </a:endParaRPr>
        </a:p>
      </dgm:t>
    </dgm:pt>
    <dgm:pt modelId="{194DC81A-C03A-428F-9A52-F61E346285C5}" type="sibTrans" cxnId="{270979FA-7D2F-4BA4-8A56-ABB5CE763AAE}">
      <dgm:prSet/>
      <dgm:spPr/>
      <dgm:t>
        <a:bodyPr/>
        <a:lstStyle/>
        <a:p>
          <a:endParaRPr lang="en-US" sz="1400">
            <a:latin typeface="Calibri"/>
            <a:cs typeface="Calibri"/>
          </a:endParaRPr>
        </a:p>
      </dgm:t>
    </dgm:pt>
    <dgm:pt modelId="{4A38B90B-DB88-40A5-AAF4-EC94B39D8B7B}">
      <dgm:prSet phldrT="[Text]" custT="1"/>
      <dgm:spPr/>
      <dgm:t>
        <a:bodyPr/>
        <a:lstStyle/>
        <a:p>
          <a:r>
            <a:rPr lang="en-US" sz="1400" dirty="0">
              <a:latin typeface="Calibri"/>
              <a:cs typeface="Calibri"/>
            </a:rPr>
            <a:t>Positive </a:t>
          </a:r>
        </a:p>
        <a:p>
          <a:r>
            <a:rPr lang="en-US" sz="1400" dirty="0">
              <a:latin typeface="Calibri"/>
              <a:cs typeface="Calibri"/>
            </a:rPr>
            <a:t>Reinforcement</a:t>
          </a:r>
        </a:p>
      </dgm:t>
    </dgm:pt>
    <dgm:pt modelId="{7CE64B42-A947-4D68-A0C5-B7554EF4ED9A}" type="parTrans" cxnId="{1E91127A-6CE3-4EF3-ADA5-D20E2D1112EA}">
      <dgm:prSet custT="1"/>
      <dgm:spPr/>
      <dgm:t>
        <a:bodyPr/>
        <a:lstStyle/>
        <a:p>
          <a:endParaRPr lang="en-US" sz="1400" dirty="0">
            <a:latin typeface="Calibri"/>
            <a:cs typeface="Calibri"/>
          </a:endParaRPr>
        </a:p>
      </dgm:t>
    </dgm:pt>
    <dgm:pt modelId="{32651FBB-3D19-4086-A09D-ECC0CFA41BF0}" type="sibTrans" cxnId="{1E91127A-6CE3-4EF3-ADA5-D20E2D1112EA}">
      <dgm:prSet/>
      <dgm:spPr/>
      <dgm:t>
        <a:bodyPr/>
        <a:lstStyle/>
        <a:p>
          <a:endParaRPr lang="en-US" sz="1400">
            <a:latin typeface="Calibri"/>
            <a:cs typeface="Calibri"/>
          </a:endParaRPr>
        </a:p>
      </dgm:t>
    </dgm:pt>
    <dgm:pt modelId="{D6489E5A-AD38-4385-9235-C11B7A9617ED}">
      <dgm:prSet phldrT="[Text]" custT="1"/>
      <dgm:spPr/>
      <dgm:t>
        <a:bodyPr/>
        <a:lstStyle/>
        <a:p>
          <a:r>
            <a:rPr lang="en-US" sz="1400" dirty="0">
              <a:latin typeface="Calibri"/>
              <a:cs typeface="Calibri"/>
            </a:rPr>
            <a:t>Negative</a:t>
          </a:r>
        </a:p>
        <a:p>
          <a:r>
            <a:rPr lang="en-US" sz="1400" dirty="0">
              <a:latin typeface="Calibri"/>
              <a:cs typeface="Calibri"/>
            </a:rPr>
            <a:t>Reinforcement</a:t>
          </a:r>
        </a:p>
      </dgm:t>
    </dgm:pt>
    <dgm:pt modelId="{A27D42BF-1C87-4320-AFF7-F3AA2B12F78B}" type="parTrans" cxnId="{B338F61C-6D2A-4F15-8A5A-F92B841994DF}">
      <dgm:prSet custT="1"/>
      <dgm:spPr/>
      <dgm:t>
        <a:bodyPr/>
        <a:lstStyle/>
        <a:p>
          <a:endParaRPr lang="en-US" sz="1400" dirty="0">
            <a:latin typeface="Calibri"/>
            <a:cs typeface="Calibri"/>
          </a:endParaRPr>
        </a:p>
      </dgm:t>
    </dgm:pt>
    <dgm:pt modelId="{2BC9533C-A464-4AF0-9557-B9ADB5EA607E}" type="sibTrans" cxnId="{B338F61C-6D2A-4F15-8A5A-F92B841994DF}">
      <dgm:prSet/>
      <dgm:spPr/>
      <dgm:t>
        <a:bodyPr/>
        <a:lstStyle/>
        <a:p>
          <a:endParaRPr lang="en-US" sz="1400">
            <a:latin typeface="Calibri"/>
            <a:cs typeface="Calibri"/>
          </a:endParaRPr>
        </a:p>
      </dgm:t>
    </dgm:pt>
    <dgm:pt modelId="{3AC2FFAE-9689-4DE5-93B9-55A9E1E7DA17}">
      <dgm:prSet phldrT="[Text]" custT="1"/>
      <dgm:spPr/>
      <dgm:t>
        <a:bodyPr/>
        <a:lstStyle/>
        <a:p>
          <a:r>
            <a:rPr lang="en-US" sz="1400" dirty="0">
              <a:latin typeface="Calibri"/>
              <a:cs typeface="Calibri"/>
            </a:rPr>
            <a:t>Extinction</a:t>
          </a:r>
        </a:p>
      </dgm:t>
    </dgm:pt>
    <dgm:pt modelId="{A0355515-4BD8-41C9-8283-9EA6C3290E9B}" type="parTrans" cxnId="{4FCDC9BB-57B8-413C-81BC-E967820D31EF}">
      <dgm:prSet custT="1"/>
      <dgm:spPr/>
      <dgm:t>
        <a:bodyPr/>
        <a:lstStyle/>
        <a:p>
          <a:endParaRPr lang="en-US" sz="1400" dirty="0">
            <a:latin typeface="Calibri"/>
            <a:cs typeface="Calibri"/>
          </a:endParaRPr>
        </a:p>
      </dgm:t>
    </dgm:pt>
    <dgm:pt modelId="{BFBCBD0D-38E8-4537-9797-1BCAA17F0568}" type="sibTrans" cxnId="{4FCDC9BB-57B8-413C-81BC-E967820D31EF}">
      <dgm:prSet/>
      <dgm:spPr/>
      <dgm:t>
        <a:bodyPr/>
        <a:lstStyle/>
        <a:p>
          <a:endParaRPr lang="en-US" sz="1400">
            <a:latin typeface="Calibri"/>
            <a:cs typeface="Calibri"/>
          </a:endParaRPr>
        </a:p>
      </dgm:t>
    </dgm:pt>
    <dgm:pt modelId="{AD75D72E-F077-4C9D-A69D-8EB3868EACB0}">
      <dgm:prSet phldrT="[Text]" custT="1"/>
      <dgm:spPr/>
      <dgm:t>
        <a:bodyPr/>
        <a:lstStyle/>
        <a:p>
          <a:r>
            <a:rPr lang="en-US" sz="1400" dirty="0">
              <a:latin typeface="Calibri"/>
              <a:cs typeface="Calibri"/>
            </a:rPr>
            <a:t>Punishment</a:t>
          </a:r>
        </a:p>
      </dgm:t>
    </dgm:pt>
    <dgm:pt modelId="{C51C39F7-40DF-48EB-8456-97E7029DF82A}" type="parTrans" cxnId="{BEA98558-D0E6-461B-8477-CAC490114FBC}">
      <dgm:prSet custT="1"/>
      <dgm:spPr/>
      <dgm:t>
        <a:bodyPr/>
        <a:lstStyle/>
        <a:p>
          <a:endParaRPr lang="en-US" sz="1400" dirty="0">
            <a:latin typeface="Calibri"/>
            <a:cs typeface="Calibri"/>
          </a:endParaRPr>
        </a:p>
      </dgm:t>
    </dgm:pt>
    <dgm:pt modelId="{E87F8C4E-0CDD-4D05-BCB0-103578D1AB05}" type="sibTrans" cxnId="{BEA98558-D0E6-461B-8477-CAC490114FBC}">
      <dgm:prSet/>
      <dgm:spPr/>
      <dgm:t>
        <a:bodyPr/>
        <a:lstStyle/>
        <a:p>
          <a:endParaRPr lang="en-US" sz="1400">
            <a:latin typeface="Calibri"/>
            <a:cs typeface="Calibri"/>
          </a:endParaRPr>
        </a:p>
      </dgm:t>
    </dgm:pt>
    <dgm:pt modelId="{3D2EF8AC-0E87-4176-9912-295BC04CCED1}" type="pres">
      <dgm:prSet presAssocID="{32A9CD3F-9382-4D61-A6F7-65511F7C33DC}" presName="diagram" presStyleCnt="0">
        <dgm:presLayoutVars>
          <dgm:chPref val="1"/>
          <dgm:dir/>
          <dgm:animOne val="branch"/>
          <dgm:animLvl val="lvl"/>
          <dgm:resizeHandles val="exact"/>
        </dgm:presLayoutVars>
      </dgm:prSet>
      <dgm:spPr/>
    </dgm:pt>
    <dgm:pt modelId="{178A2058-EE79-4986-B187-9466CD82E060}" type="pres">
      <dgm:prSet presAssocID="{33A91303-EE97-4B41-9F79-67C4DFD2E074}" presName="root1" presStyleCnt="0"/>
      <dgm:spPr/>
    </dgm:pt>
    <dgm:pt modelId="{F707C6D6-84F5-4689-880F-00C6C2292FE6}" type="pres">
      <dgm:prSet presAssocID="{33A91303-EE97-4B41-9F79-67C4DFD2E074}" presName="LevelOneTextNode" presStyleLbl="node0" presStyleIdx="0" presStyleCnt="1">
        <dgm:presLayoutVars>
          <dgm:chPref val="3"/>
        </dgm:presLayoutVars>
      </dgm:prSet>
      <dgm:spPr/>
    </dgm:pt>
    <dgm:pt modelId="{074CEF4D-4F44-4F12-9173-837204B02396}" type="pres">
      <dgm:prSet presAssocID="{33A91303-EE97-4B41-9F79-67C4DFD2E074}" presName="level2hierChild" presStyleCnt="0"/>
      <dgm:spPr/>
    </dgm:pt>
    <dgm:pt modelId="{EEEFE355-F293-4034-8C55-A3FB953DA37E}" type="pres">
      <dgm:prSet presAssocID="{7CE64B42-A947-4D68-A0C5-B7554EF4ED9A}" presName="conn2-1" presStyleLbl="parChTrans1D2" presStyleIdx="0" presStyleCnt="4"/>
      <dgm:spPr/>
    </dgm:pt>
    <dgm:pt modelId="{DBEE3514-27E8-455C-B822-E53D683A379F}" type="pres">
      <dgm:prSet presAssocID="{7CE64B42-A947-4D68-A0C5-B7554EF4ED9A}" presName="connTx" presStyleLbl="parChTrans1D2" presStyleIdx="0" presStyleCnt="4"/>
      <dgm:spPr/>
    </dgm:pt>
    <dgm:pt modelId="{C7A59BCE-5B6B-4419-B466-9C0963ACE85B}" type="pres">
      <dgm:prSet presAssocID="{4A38B90B-DB88-40A5-AAF4-EC94B39D8B7B}" presName="root2" presStyleCnt="0"/>
      <dgm:spPr/>
    </dgm:pt>
    <dgm:pt modelId="{850B9687-797A-45ED-B7E2-04B0D9238B43}" type="pres">
      <dgm:prSet presAssocID="{4A38B90B-DB88-40A5-AAF4-EC94B39D8B7B}" presName="LevelTwoTextNode" presStyleLbl="node2" presStyleIdx="0" presStyleCnt="4">
        <dgm:presLayoutVars>
          <dgm:chPref val="3"/>
        </dgm:presLayoutVars>
      </dgm:prSet>
      <dgm:spPr/>
    </dgm:pt>
    <dgm:pt modelId="{D6905252-6A3C-4E97-B7DF-FCE6964C5476}" type="pres">
      <dgm:prSet presAssocID="{4A38B90B-DB88-40A5-AAF4-EC94B39D8B7B}" presName="level3hierChild" presStyleCnt="0"/>
      <dgm:spPr/>
    </dgm:pt>
    <dgm:pt modelId="{CFE9B0B1-6E3C-4B12-A65B-E9509B54E515}" type="pres">
      <dgm:prSet presAssocID="{A27D42BF-1C87-4320-AFF7-F3AA2B12F78B}" presName="conn2-1" presStyleLbl="parChTrans1D2" presStyleIdx="1" presStyleCnt="4"/>
      <dgm:spPr/>
    </dgm:pt>
    <dgm:pt modelId="{9A0C84BD-8211-4C05-837F-BB70600DCBB2}" type="pres">
      <dgm:prSet presAssocID="{A27D42BF-1C87-4320-AFF7-F3AA2B12F78B}" presName="connTx" presStyleLbl="parChTrans1D2" presStyleIdx="1" presStyleCnt="4"/>
      <dgm:spPr/>
    </dgm:pt>
    <dgm:pt modelId="{0DD04183-7A69-43B7-B758-F398F4D37222}" type="pres">
      <dgm:prSet presAssocID="{D6489E5A-AD38-4385-9235-C11B7A9617ED}" presName="root2" presStyleCnt="0"/>
      <dgm:spPr/>
    </dgm:pt>
    <dgm:pt modelId="{E153D715-9416-4C81-BB06-0FF77F036601}" type="pres">
      <dgm:prSet presAssocID="{D6489E5A-AD38-4385-9235-C11B7A9617ED}" presName="LevelTwoTextNode" presStyleLbl="node2" presStyleIdx="1" presStyleCnt="4">
        <dgm:presLayoutVars>
          <dgm:chPref val="3"/>
        </dgm:presLayoutVars>
      </dgm:prSet>
      <dgm:spPr/>
    </dgm:pt>
    <dgm:pt modelId="{313D6580-BD88-4AD3-9DBB-4C1EF79A1F9A}" type="pres">
      <dgm:prSet presAssocID="{D6489E5A-AD38-4385-9235-C11B7A9617ED}" presName="level3hierChild" presStyleCnt="0"/>
      <dgm:spPr/>
    </dgm:pt>
    <dgm:pt modelId="{5F009731-FA77-4CED-9E12-D81B6740C047}" type="pres">
      <dgm:prSet presAssocID="{C51C39F7-40DF-48EB-8456-97E7029DF82A}" presName="conn2-1" presStyleLbl="parChTrans1D2" presStyleIdx="2" presStyleCnt="4"/>
      <dgm:spPr/>
    </dgm:pt>
    <dgm:pt modelId="{43A2B779-F0A6-425D-8450-E1B37E514891}" type="pres">
      <dgm:prSet presAssocID="{C51C39F7-40DF-48EB-8456-97E7029DF82A}" presName="connTx" presStyleLbl="parChTrans1D2" presStyleIdx="2" presStyleCnt="4"/>
      <dgm:spPr/>
    </dgm:pt>
    <dgm:pt modelId="{7D22203B-1E68-4111-A830-FD310F42D7B1}" type="pres">
      <dgm:prSet presAssocID="{AD75D72E-F077-4C9D-A69D-8EB3868EACB0}" presName="root2" presStyleCnt="0"/>
      <dgm:spPr/>
    </dgm:pt>
    <dgm:pt modelId="{C657ABD4-B585-4230-83A5-60D3FD87882C}" type="pres">
      <dgm:prSet presAssocID="{AD75D72E-F077-4C9D-A69D-8EB3868EACB0}" presName="LevelTwoTextNode" presStyleLbl="node2" presStyleIdx="2" presStyleCnt="4">
        <dgm:presLayoutVars>
          <dgm:chPref val="3"/>
        </dgm:presLayoutVars>
      </dgm:prSet>
      <dgm:spPr/>
    </dgm:pt>
    <dgm:pt modelId="{B7957127-6EE1-40CC-8B2E-54EDD3A32EDF}" type="pres">
      <dgm:prSet presAssocID="{AD75D72E-F077-4C9D-A69D-8EB3868EACB0}" presName="level3hierChild" presStyleCnt="0"/>
      <dgm:spPr/>
    </dgm:pt>
    <dgm:pt modelId="{E6F8CA09-6FDC-44B3-A673-4016D4B3BED1}" type="pres">
      <dgm:prSet presAssocID="{A0355515-4BD8-41C9-8283-9EA6C3290E9B}" presName="conn2-1" presStyleLbl="parChTrans1D2" presStyleIdx="3" presStyleCnt="4"/>
      <dgm:spPr/>
    </dgm:pt>
    <dgm:pt modelId="{8BC58062-61FD-447F-8574-183E5F3B453C}" type="pres">
      <dgm:prSet presAssocID="{A0355515-4BD8-41C9-8283-9EA6C3290E9B}" presName="connTx" presStyleLbl="parChTrans1D2" presStyleIdx="3" presStyleCnt="4"/>
      <dgm:spPr/>
    </dgm:pt>
    <dgm:pt modelId="{3323EC24-72B2-44EF-8D39-E18712D5639D}" type="pres">
      <dgm:prSet presAssocID="{3AC2FFAE-9689-4DE5-93B9-55A9E1E7DA17}" presName="root2" presStyleCnt="0"/>
      <dgm:spPr/>
    </dgm:pt>
    <dgm:pt modelId="{A876F1BA-6CC1-4AEE-84B8-74468C3C2345}" type="pres">
      <dgm:prSet presAssocID="{3AC2FFAE-9689-4DE5-93B9-55A9E1E7DA17}" presName="LevelTwoTextNode" presStyleLbl="node2" presStyleIdx="3" presStyleCnt="4">
        <dgm:presLayoutVars>
          <dgm:chPref val="3"/>
        </dgm:presLayoutVars>
      </dgm:prSet>
      <dgm:spPr/>
    </dgm:pt>
    <dgm:pt modelId="{F4754A00-4E3C-467D-8C55-35CDF985FC91}" type="pres">
      <dgm:prSet presAssocID="{3AC2FFAE-9689-4DE5-93B9-55A9E1E7DA17}" presName="level3hierChild" presStyleCnt="0"/>
      <dgm:spPr/>
    </dgm:pt>
  </dgm:ptLst>
  <dgm:cxnLst>
    <dgm:cxn modelId="{E920FC19-9863-4D7A-B1A1-315AD5B9F175}" type="presOf" srcId="{AD75D72E-F077-4C9D-A69D-8EB3868EACB0}" destId="{C657ABD4-B585-4230-83A5-60D3FD87882C}" srcOrd="0" destOrd="0" presId="urn:microsoft.com/office/officeart/2005/8/layout/hierarchy2"/>
    <dgm:cxn modelId="{B338F61C-6D2A-4F15-8A5A-F92B841994DF}" srcId="{33A91303-EE97-4B41-9F79-67C4DFD2E074}" destId="{D6489E5A-AD38-4385-9235-C11B7A9617ED}" srcOrd="1" destOrd="0" parTransId="{A27D42BF-1C87-4320-AFF7-F3AA2B12F78B}" sibTransId="{2BC9533C-A464-4AF0-9557-B9ADB5EA607E}"/>
    <dgm:cxn modelId="{413C3A29-DBAB-4391-BF59-761524FFB0EA}" type="presOf" srcId="{A0355515-4BD8-41C9-8283-9EA6C3290E9B}" destId="{8BC58062-61FD-447F-8574-183E5F3B453C}" srcOrd="1" destOrd="0" presId="urn:microsoft.com/office/officeart/2005/8/layout/hierarchy2"/>
    <dgm:cxn modelId="{C823E22F-AD06-447E-9259-C466D3D459B1}" type="presOf" srcId="{4A38B90B-DB88-40A5-AAF4-EC94B39D8B7B}" destId="{850B9687-797A-45ED-B7E2-04B0D9238B43}" srcOrd="0" destOrd="0" presId="urn:microsoft.com/office/officeart/2005/8/layout/hierarchy2"/>
    <dgm:cxn modelId="{C11E733B-EFFC-4075-8B1C-5E49903358A2}" type="presOf" srcId="{32A9CD3F-9382-4D61-A6F7-65511F7C33DC}" destId="{3D2EF8AC-0E87-4176-9912-295BC04CCED1}" srcOrd="0" destOrd="0" presId="urn:microsoft.com/office/officeart/2005/8/layout/hierarchy2"/>
    <dgm:cxn modelId="{E184EF3C-B600-42DA-966B-C5BA4527F533}" type="presOf" srcId="{33A91303-EE97-4B41-9F79-67C4DFD2E074}" destId="{F707C6D6-84F5-4689-880F-00C6C2292FE6}" srcOrd="0" destOrd="0" presId="urn:microsoft.com/office/officeart/2005/8/layout/hierarchy2"/>
    <dgm:cxn modelId="{E50D014E-3605-4E60-BDFE-A80FCDBDF9C2}" type="presOf" srcId="{7CE64B42-A947-4D68-A0C5-B7554EF4ED9A}" destId="{DBEE3514-27E8-455C-B822-E53D683A379F}" srcOrd="1" destOrd="0" presId="urn:microsoft.com/office/officeart/2005/8/layout/hierarchy2"/>
    <dgm:cxn modelId="{0900C66E-D5BC-4EDF-8CDC-1404C13B0A6C}" type="presOf" srcId="{C51C39F7-40DF-48EB-8456-97E7029DF82A}" destId="{43A2B779-F0A6-425D-8450-E1B37E514891}" srcOrd="1" destOrd="0" presId="urn:microsoft.com/office/officeart/2005/8/layout/hierarchy2"/>
    <dgm:cxn modelId="{654A5373-38A4-41F2-8872-C816689A682A}" type="presOf" srcId="{A27D42BF-1C87-4320-AFF7-F3AA2B12F78B}" destId="{9A0C84BD-8211-4C05-837F-BB70600DCBB2}" srcOrd="1" destOrd="0" presId="urn:microsoft.com/office/officeart/2005/8/layout/hierarchy2"/>
    <dgm:cxn modelId="{BEA98558-D0E6-461B-8477-CAC490114FBC}" srcId="{33A91303-EE97-4B41-9F79-67C4DFD2E074}" destId="{AD75D72E-F077-4C9D-A69D-8EB3868EACB0}" srcOrd="2" destOrd="0" parTransId="{C51C39F7-40DF-48EB-8456-97E7029DF82A}" sibTransId="{E87F8C4E-0CDD-4D05-BCB0-103578D1AB05}"/>
    <dgm:cxn modelId="{1E91127A-6CE3-4EF3-ADA5-D20E2D1112EA}" srcId="{33A91303-EE97-4B41-9F79-67C4DFD2E074}" destId="{4A38B90B-DB88-40A5-AAF4-EC94B39D8B7B}" srcOrd="0" destOrd="0" parTransId="{7CE64B42-A947-4D68-A0C5-B7554EF4ED9A}" sibTransId="{32651FBB-3D19-4086-A09D-ECC0CFA41BF0}"/>
    <dgm:cxn modelId="{FE76E18B-7C6D-4860-9182-6084DFD93975}" type="presOf" srcId="{3AC2FFAE-9689-4DE5-93B9-55A9E1E7DA17}" destId="{A876F1BA-6CC1-4AEE-84B8-74468C3C2345}" srcOrd="0" destOrd="0" presId="urn:microsoft.com/office/officeart/2005/8/layout/hierarchy2"/>
    <dgm:cxn modelId="{F896E790-289B-46B9-9BF2-088EED1338DA}" type="presOf" srcId="{D6489E5A-AD38-4385-9235-C11B7A9617ED}" destId="{E153D715-9416-4C81-BB06-0FF77F036601}" srcOrd="0" destOrd="0" presId="urn:microsoft.com/office/officeart/2005/8/layout/hierarchy2"/>
    <dgm:cxn modelId="{4FCDC9BB-57B8-413C-81BC-E967820D31EF}" srcId="{33A91303-EE97-4B41-9F79-67C4DFD2E074}" destId="{3AC2FFAE-9689-4DE5-93B9-55A9E1E7DA17}" srcOrd="3" destOrd="0" parTransId="{A0355515-4BD8-41C9-8283-9EA6C3290E9B}" sibTransId="{BFBCBD0D-38E8-4537-9797-1BCAA17F0568}"/>
    <dgm:cxn modelId="{694D9AD1-10D1-4991-85C9-07C6958553BC}" type="presOf" srcId="{7CE64B42-A947-4D68-A0C5-B7554EF4ED9A}" destId="{EEEFE355-F293-4034-8C55-A3FB953DA37E}" srcOrd="0" destOrd="0" presId="urn:microsoft.com/office/officeart/2005/8/layout/hierarchy2"/>
    <dgm:cxn modelId="{14A473DE-B4A1-4AD7-85DD-70220E6374F1}" type="presOf" srcId="{C51C39F7-40DF-48EB-8456-97E7029DF82A}" destId="{5F009731-FA77-4CED-9E12-D81B6740C047}" srcOrd="0" destOrd="0" presId="urn:microsoft.com/office/officeart/2005/8/layout/hierarchy2"/>
    <dgm:cxn modelId="{E22326ED-3B47-4638-AA9A-625545A5143D}" type="presOf" srcId="{A0355515-4BD8-41C9-8283-9EA6C3290E9B}" destId="{E6F8CA09-6FDC-44B3-A673-4016D4B3BED1}" srcOrd="0" destOrd="0" presId="urn:microsoft.com/office/officeart/2005/8/layout/hierarchy2"/>
    <dgm:cxn modelId="{6F582DF9-6C50-416F-8831-5D4E217FAD2A}" type="presOf" srcId="{A27D42BF-1C87-4320-AFF7-F3AA2B12F78B}" destId="{CFE9B0B1-6E3C-4B12-A65B-E9509B54E515}" srcOrd="0" destOrd="0" presId="urn:microsoft.com/office/officeart/2005/8/layout/hierarchy2"/>
    <dgm:cxn modelId="{270979FA-7D2F-4BA4-8A56-ABB5CE763AAE}" srcId="{32A9CD3F-9382-4D61-A6F7-65511F7C33DC}" destId="{33A91303-EE97-4B41-9F79-67C4DFD2E074}" srcOrd="0" destOrd="0" parTransId="{420F429F-C354-4CC5-A934-594D417A229D}" sibTransId="{194DC81A-C03A-428F-9A52-F61E346285C5}"/>
    <dgm:cxn modelId="{C228D260-48EE-49A7-AC9E-A3A9ADAA6927}" type="presParOf" srcId="{3D2EF8AC-0E87-4176-9912-295BC04CCED1}" destId="{178A2058-EE79-4986-B187-9466CD82E060}" srcOrd="0" destOrd="0" presId="urn:microsoft.com/office/officeart/2005/8/layout/hierarchy2"/>
    <dgm:cxn modelId="{09743479-4419-49C3-8A72-8A6CF19FB9C3}" type="presParOf" srcId="{178A2058-EE79-4986-B187-9466CD82E060}" destId="{F707C6D6-84F5-4689-880F-00C6C2292FE6}" srcOrd="0" destOrd="0" presId="urn:microsoft.com/office/officeart/2005/8/layout/hierarchy2"/>
    <dgm:cxn modelId="{941F547E-30B4-4F1F-B7BC-C154BFF3A271}" type="presParOf" srcId="{178A2058-EE79-4986-B187-9466CD82E060}" destId="{074CEF4D-4F44-4F12-9173-837204B02396}" srcOrd="1" destOrd="0" presId="urn:microsoft.com/office/officeart/2005/8/layout/hierarchy2"/>
    <dgm:cxn modelId="{9B17825A-4D91-4EDB-82FD-3510A3A9B739}" type="presParOf" srcId="{074CEF4D-4F44-4F12-9173-837204B02396}" destId="{EEEFE355-F293-4034-8C55-A3FB953DA37E}" srcOrd="0" destOrd="0" presId="urn:microsoft.com/office/officeart/2005/8/layout/hierarchy2"/>
    <dgm:cxn modelId="{07B9A3C5-0147-4D54-BEAB-EECA84B95F7F}" type="presParOf" srcId="{EEEFE355-F293-4034-8C55-A3FB953DA37E}" destId="{DBEE3514-27E8-455C-B822-E53D683A379F}" srcOrd="0" destOrd="0" presId="urn:microsoft.com/office/officeart/2005/8/layout/hierarchy2"/>
    <dgm:cxn modelId="{B46F33E8-E787-4D61-9419-322CCDA2BB0F}" type="presParOf" srcId="{074CEF4D-4F44-4F12-9173-837204B02396}" destId="{C7A59BCE-5B6B-4419-B466-9C0963ACE85B}" srcOrd="1" destOrd="0" presId="urn:microsoft.com/office/officeart/2005/8/layout/hierarchy2"/>
    <dgm:cxn modelId="{58646FD5-3770-4589-A902-8784C766B222}" type="presParOf" srcId="{C7A59BCE-5B6B-4419-B466-9C0963ACE85B}" destId="{850B9687-797A-45ED-B7E2-04B0D9238B43}" srcOrd="0" destOrd="0" presId="urn:microsoft.com/office/officeart/2005/8/layout/hierarchy2"/>
    <dgm:cxn modelId="{E789CD71-E261-4638-98B6-5C87ED9EDA0C}" type="presParOf" srcId="{C7A59BCE-5B6B-4419-B466-9C0963ACE85B}" destId="{D6905252-6A3C-4E97-B7DF-FCE6964C5476}" srcOrd="1" destOrd="0" presId="urn:microsoft.com/office/officeart/2005/8/layout/hierarchy2"/>
    <dgm:cxn modelId="{0870155D-4EA0-47DB-9DE5-A5A2F1EB85EB}" type="presParOf" srcId="{074CEF4D-4F44-4F12-9173-837204B02396}" destId="{CFE9B0B1-6E3C-4B12-A65B-E9509B54E515}" srcOrd="2" destOrd="0" presId="urn:microsoft.com/office/officeart/2005/8/layout/hierarchy2"/>
    <dgm:cxn modelId="{57BDAB38-212A-4EFA-A172-B7304AF9EDFC}" type="presParOf" srcId="{CFE9B0B1-6E3C-4B12-A65B-E9509B54E515}" destId="{9A0C84BD-8211-4C05-837F-BB70600DCBB2}" srcOrd="0" destOrd="0" presId="urn:microsoft.com/office/officeart/2005/8/layout/hierarchy2"/>
    <dgm:cxn modelId="{011D042C-42A7-47BF-881F-2F87E9B56477}" type="presParOf" srcId="{074CEF4D-4F44-4F12-9173-837204B02396}" destId="{0DD04183-7A69-43B7-B758-F398F4D37222}" srcOrd="3" destOrd="0" presId="urn:microsoft.com/office/officeart/2005/8/layout/hierarchy2"/>
    <dgm:cxn modelId="{20C2865C-7589-4493-91D8-D51257E3A66D}" type="presParOf" srcId="{0DD04183-7A69-43B7-B758-F398F4D37222}" destId="{E153D715-9416-4C81-BB06-0FF77F036601}" srcOrd="0" destOrd="0" presId="urn:microsoft.com/office/officeart/2005/8/layout/hierarchy2"/>
    <dgm:cxn modelId="{63B7B15B-BAE5-4338-8DCC-724735B9A0CF}" type="presParOf" srcId="{0DD04183-7A69-43B7-B758-F398F4D37222}" destId="{313D6580-BD88-4AD3-9DBB-4C1EF79A1F9A}" srcOrd="1" destOrd="0" presId="urn:microsoft.com/office/officeart/2005/8/layout/hierarchy2"/>
    <dgm:cxn modelId="{623ECF65-CEB8-4000-A067-A6E2FFBEC556}" type="presParOf" srcId="{074CEF4D-4F44-4F12-9173-837204B02396}" destId="{5F009731-FA77-4CED-9E12-D81B6740C047}" srcOrd="4" destOrd="0" presId="urn:microsoft.com/office/officeart/2005/8/layout/hierarchy2"/>
    <dgm:cxn modelId="{59B44DC8-EC33-4A1B-B268-B2E9363576C2}" type="presParOf" srcId="{5F009731-FA77-4CED-9E12-D81B6740C047}" destId="{43A2B779-F0A6-425D-8450-E1B37E514891}" srcOrd="0" destOrd="0" presId="urn:microsoft.com/office/officeart/2005/8/layout/hierarchy2"/>
    <dgm:cxn modelId="{9316BAB9-041C-41DE-A4C2-92E5A36004D1}" type="presParOf" srcId="{074CEF4D-4F44-4F12-9173-837204B02396}" destId="{7D22203B-1E68-4111-A830-FD310F42D7B1}" srcOrd="5" destOrd="0" presId="urn:microsoft.com/office/officeart/2005/8/layout/hierarchy2"/>
    <dgm:cxn modelId="{9D8A1E2B-71C2-4612-A9B0-8299B8265C67}" type="presParOf" srcId="{7D22203B-1E68-4111-A830-FD310F42D7B1}" destId="{C657ABD4-B585-4230-83A5-60D3FD87882C}" srcOrd="0" destOrd="0" presId="urn:microsoft.com/office/officeart/2005/8/layout/hierarchy2"/>
    <dgm:cxn modelId="{777E9E5E-C9D4-4F75-9C66-CE58631CDA52}" type="presParOf" srcId="{7D22203B-1E68-4111-A830-FD310F42D7B1}" destId="{B7957127-6EE1-40CC-8B2E-54EDD3A32EDF}" srcOrd="1" destOrd="0" presId="urn:microsoft.com/office/officeart/2005/8/layout/hierarchy2"/>
    <dgm:cxn modelId="{B456BBF8-FD5D-41D6-9541-298ABCBA0BD5}" type="presParOf" srcId="{074CEF4D-4F44-4F12-9173-837204B02396}" destId="{E6F8CA09-6FDC-44B3-A673-4016D4B3BED1}" srcOrd="6" destOrd="0" presId="urn:microsoft.com/office/officeart/2005/8/layout/hierarchy2"/>
    <dgm:cxn modelId="{3461E126-8A24-4073-B469-D415BB3D346B}" type="presParOf" srcId="{E6F8CA09-6FDC-44B3-A673-4016D4B3BED1}" destId="{8BC58062-61FD-447F-8574-183E5F3B453C}" srcOrd="0" destOrd="0" presId="urn:microsoft.com/office/officeart/2005/8/layout/hierarchy2"/>
    <dgm:cxn modelId="{6D99F79E-02E7-402E-9B0B-B54BA3156E9C}" type="presParOf" srcId="{074CEF4D-4F44-4F12-9173-837204B02396}" destId="{3323EC24-72B2-44EF-8D39-E18712D5639D}" srcOrd="7" destOrd="0" presId="urn:microsoft.com/office/officeart/2005/8/layout/hierarchy2"/>
    <dgm:cxn modelId="{00FCA8F8-FEB1-4351-9450-40B89EBA2A82}" type="presParOf" srcId="{3323EC24-72B2-44EF-8D39-E18712D5639D}" destId="{A876F1BA-6CC1-4AEE-84B8-74468C3C2345}" srcOrd="0" destOrd="0" presId="urn:microsoft.com/office/officeart/2005/8/layout/hierarchy2"/>
    <dgm:cxn modelId="{A8D051A5-4FD0-4115-AE3E-EDF52FFB77F1}" type="presParOf" srcId="{3323EC24-72B2-44EF-8D39-E18712D5639D}" destId="{F4754A00-4E3C-467D-8C55-35CDF985FC9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A9CD3F-9382-4D61-A6F7-65511F7C33D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3A91303-EE97-4B41-9F79-67C4DFD2E074}">
      <dgm:prSet phldrT="[Text]" custT="1"/>
      <dgm:spPr/>
      <dgm:t>
        <a:bodyPr/>
        <a:lstStyle/>
        <a:p>
          <a:r>
            <a:rPr lang="en-US" sz="1400" dirty="0">
              <a:latin typeface="Calibri"/>
              <a:cs typeface="Calibri"/>
            </a:rPr>
            <a:t>Schedule of </a:t>
          </a:r>
        </a:p>
        <a:p>
          <a:r>
            <a:rPr lang="en-US" sz="1400" dirty="0">
              <a:latin typeface="Calibri"/>
              <a:cs typeface="Calibri"/>
            </a:rPr>
            <a:t>Reinforcement</a:t>
          </a:r>
        </a:p>
      </dgm:t>
    </dgm:pt>
    <dgm:pt modelId="{420F429F-C354-4CC5-A934-594D417A229D}" type="parTrans" cxnId="{270979FA-7D2F-4BA4-8A56-ABB5CE763AAE}">
      <dgm:prSet/>
      <dgm:spPr/>
      <dgm:t>
        <a:bodyPr/>
        <a:lstStyle/>
        <a:p>
          <a:endParaRPr lang="en-US" sz="1400">
            <a:latin typeface="Calibri"/>
            <a:cs typeface="Calibri"/>
          </a:endParaRPr>
        </a:p>
      </dgm:t>
    </dgm:pt>
    <dgm:pt modelId="{194DC81A-C03A-428F-9A52-F61E346285C5}" type="sibTrans" cxnId="{270979FA-7D2F-4BA4-8A56-ABB5CE763AAE}">
      <dgm:prSet/>
      <dgm:spPr/>
      <dgm:t>
        <a:bodyPr/>
        <a:lstStyle/>
        <a:p>
          <a:endParaRPr lang="en-US" sz="1400">
            <a:latin typeface="Calibri"/>
            <a:cs typeface="Calibri"/>
          </a:endParaRPr>
        </a:p>
      </dgm:t>
    </dgm:pt>
    <dgm:pt modelId="{4A38B90B-DB88-40A5-AAF4-EC94B39D8B7B}">
      <dgm:prSet phldrT="[Text]" custT="1"/>
      <dgm:spPr/>
      <dgm:t>
        <a:bodyPr/>
        <a:lstStyle/>
        <a:p>
          <a:r>
            <a:rPr lang="en-US" sz="1400" dirty="0">
              <a:latin typeface="Calibri"/>
              <a:cs typeface="Calibri"/>
            </a:rPr>
            <a:t>Continuous</a:t>
          </a:r>
        </a:p>
      </dgm:t>
    </dgm:pt>
    <dgm:pt modelId="{7CE64B42-A947-4D68-A0C5-B7554EF4ED9A}" type="parTrans" cxnId="{1E91127A-6CE3-4EF3-ADA5-D20E2D1112EA}">
      <dgm:prSet custT="1"/>
      <dgm:spPr/>
      <dgm:t>
        <a:bodyPr/>
        <a:lstStyle/>
        <a:p>
          <a:endParaRPr lang="en-US" sz="1400" dirty="0">
            <a:latin typeface="Calibri"/>
            <a:cs typeface="Calibri"/>
          </a:endParaRPr>
        </a:p>
      </dgm:t>
    </dgm:pt>
    <dgm:pt modelId="{32651FBB-3D19-4086-A09D-ECC0CFA41BF0}" type="sibTrans" cxnId="{1E91127A-6CE3-4EF3-ADA5-D20E2D1112EA}">
      <dgm:prSet/>
      <dgm:spPr/>
      <dgm:t>
        <a:bodyPr/>
        <a:lstStyle/>
        <a:p>
          <a:endParaRPr lang="en-US" sz="1400">
            <a:latin typeface="Calibri"/>
            <a:cs typeface="Calibri"/>
          </a:endParaRPr>
        </a:p>
      </dgm:t>
    </dgm:pt>
    <dgm:pt modelId="{D6489E5A-AD38-4385-9235-C11B7A9617ED}">
      <dgm:prSet phldrT="[Text]" custT="1"/>
      <dgm:spPr/>
      <dgm:t>
        <a:bodyPr/>
        <a:lstStyle/>
        <a:p>
          <a:r>
            <a:rPr lang="en-US" sz="1400" dirty="0">
              <a:latin typeface="Calibri"/>
              <a:cs typeface="Calibri"/>
            </a:rPr>
            <a:t>Intermittent</a:t>
          </a:r>
        </a:p>
      </dgm:t>
    </dgm:pt>
    <dgm:pt modelId="{A27D42BF-1C87-4320-AFF7-F3AA2B12F78B}" type="parTrans" cxnId="{B338F61C-6D2A-4F15-8A5A-F92B841994DF}">
      <dgm:prSet custT="1"/>
      <dgm:spPr/>
      <dgm:t>
        <a:bodyPr/>
        <a:lstStyle/>
        <a:p>
          <a:endParaRPr lang="en-US" sz="1400" dirty="0">
            <a:latin typeface="Calibri"/>
            <a:cs typeface="Calibri"/>
          </a:endParaRPr>
        </a:p>
      </dgm:t>
    </dgm:pt>
    <dgm:pt modelId="{2BC9533C-A464-4AF0-9557-B9ADB5EA607E}" type="sibTrans" cxnId="{B338F61C-6D2A-4F15-8A5A-F92B841994DF}">
      <dgm:prSet/>
      <dgm:spPr/>
      <dgm:t>
        <a:bodyPr/>
        <a:lstStyle/>
        <a:p>
          <a:endParaRPr lang="en-US" sz="1400">
            <a:latin typeface="Calibri"/>
            <a:cs typeface="Calibri"/>
          </a:endParaRPr>
        </a:p>
      </dgm:t>
    </dgm:pt>
    <dgm:pt modelId="{3D2EF8AC-0E87-4176-9912-295BC04CCED1}" type="pres">
      <dgm:prSet presAssocID="{32A9CD3F-9382-4D61-A6F7-65511F7C33DC}" presName="diagram" presStyleCnt="0">
        <dgm:presLayoutVars>
          <dgm:chPref val="1"/>
          <dgm:dir/>
          <dgm:animOne val="branch"/>
          <dgm:animLvl val="lvl"/>
          <dgm:resizeHandles val="exact"/>
        </dgm:presLayoutVars>
      </dgm:prSet>
      <dgm:spPr/>
    </dgm:pt>
    <dgm:pt modelId="{178A2058-EE79-4986-B187-9466CD82E060}" type="pres">
      <dgm:prSet presAssocID="{33A91303-EE97-4B41-9F79-67C4DFD2E074}" presName="root1" presStyleCnt="0"/>
      <dgm:spPr/>
    </dgm:pt>
    <dgm:pt modelId="{F707C6D6-84F5-4689-880F-00C6C2292FE6}" type="pres">
      <dgm:prSet presAssocID="{33A91303-EE97-4B41-9F79-67C4DFD2E074}" presName="LevelOneTextNode" presStyleLbl="node0" presStyleIdx="0" presStyleCnt="1">
        <dgm:presLayoutVars>
          <dgm:chPref val="3"/>
        </dgm:presLayoutVars>
      </dgm:prSet>
      <dgm:spPr/>
    </dgm:pt>
    <dgm:pt modelId="{074CEF4D-4F44-4F12-9173-837204B02396}" type="pres">
      <dgm:prSet presAssocID="{33A91303-EE97-4B41-9F79-67C4DFD2E074}" presName="level2hierChild" presStyleCnt="0"/>
      <dgm:spPr/>
    </dgm:pt>
    <dgm:pt modelId="{EEEFE355-F293-4034-8C55-A3FB953DA37E}" type="pres">
      <dgm:prSet presAssocID="{7CE64B42-A947-4D68-A0C5-B7554EF4ED9A}" presName="conn2-1" presStyleLbl="parChTrans1D2" presStyleIdx="0" presStyleCnt="2"/>
      <dgm:spPr/>
    </dgm:pt>
    <dgm:pt modelId="{DBEE3514-27E8-455C-B822-E53D683A379F}" type="pres">
      <dgm:prSet presAssocID="{7CE64B42-A947-4D68-A0C5-B7554EF4ED9A}" presName="connTx" presStyleLbl="parChTrans1D2" presStyleIdx="0" presStyleCnt="2"/>
      <dgm:spPr/>
    </dgm:pt>
    <dgm:pt modelId="{C7A59BCE-5B6B-4419-B466-9C0963ACE85B}" type="pres">
      <dgm:prSet presAssocID="{4A38B90B-DB88-40A5-AAF4-EC94B39D8B7B}" presName="root2" presStyleCnt="0"/>
      <dgm:spPr/>
    </dgm:pt>
    <dgm:pt modelId="{850B9687-797A-45ED-B7E2-04B0D9238B43}" type="pres">
      <dgm:prSet presAssocID="{4A38B90B-DB88-40A5-AAF4-EC94B39D8B7B}" presName="LevelTwoTextNode" presStyleLbl="node2" presStyleIdx="0" presStyleCnt="2">
        <dgm:presLayoutVars>
          <dgm:chPref val="3"/>
        </dgm:presLayoutVars>
      </dgm:prSet>
      <dgm:spPr/>
    </dgm:pt>
    <dgm:pt modelId="{D6905252-6A3C-4E97-B7DF-FCE6964C5476}" type="pres">
      <dgm:prSet presAssocID="{4A38B90B-DB88-40A5-AAF4-EC94B39D8B7B}" presName="level3hierChild" presStyleCnt="0"/>
      <dgm:spPr/>
    </dgm:pt>
    <dgm:pt modelId="{CFE9B0B1-6E3C-4B12-A65B-E9509B54E515}" type="pres">
      <dgm:prSet presAssocID="{A27D42BF-1C87-4320-AFF7-F3AA2B12F78B}" presName="conn2-1" presStyleLbl="parChTrans1D2" presStyleIdx="1" presStyleCnt="2"/>
      <dgm:spPr/>
    </dgm:pt>
    <dgm:pt modelId="{9A0C84BD-8211-4C05-837F-BB70600DCBB2}" type="pres">
      <dgm:prSet presAssocID="{A27D42BF-1C87-4320-AFF7-F3AA2B12F78B}" presName="connTx" presStyleLbl="parChTrans1D2" presStyleIdx="1" presStyleCnt="2"/>
      <dgm:spPr/>
    </dgm:pt>
    <dgm:pt modelId="{0DD04183-7A69-43B7-B758-F398F4D37222}" type="pres">
      <dgm:prSet presAssocID="{D6489E5A-AD38-4385-9235-C11B7A9617ED}" presName="root2" presStyleCnt="0"/>
      <dgm:spPr/>
    </dgm:pt>
    <dgm:pt modelId="{E153D715-9416-4C81-BB06-0FF77F036601}" type="pres">
      <dgm:prSet presAssocID="{D6489E5A-AD38-4385-9235-C11B7A9617ED}" presName="LevelTwoTextNode" presStyleLbl="node2" presStyleIdx="1" presStyleCnt="2">
        <dgm:presLayoutVars>
          <dgm:chPref val="3"/>
        </dgm:presLayoutVars>
      </dgm:prSet>
      <dgm:spPr/>
    </dgm:pt>
    <dgm:pt modelId="{313D6580-BD88-4AD3-9DBB-4C1EF79A1F9A}" type="pres">
      <dgm:prSet presAssocID="{D6489E5A-AD38-4385-9235-C11B7A9617ED}" presName="level3hierChild" presStyleCnt="0"/>
      <dgm:spPr/>
    </dgm:pt>
  </dgm:ptLst>
  <dgm:cxnLst>
    <dgm:cxn modelId="{ABA03211-EE52-4CAE-AE53-0AAFD2C9C951}" type="presOf" srcId="{7CE64B42-A947-4D68-A0C5-B7554EF4ED9A}" destId="{DBEE3514-27E8-455C-B822-E53D683A379F}" srcOrd="1" destOrd="0" presId="urn:microsoft.com/office/officeart/2005/8/layout/hierarchy2"/>
    <dgm:cxn modelId="{B338F61C-6D2A-4F15-8A5A-F92B841994DF}" srcId="{33A91303-EE97-4B41-9F79-67C4DFD2E074}" destId="{D6489E5A-AD38-4385-9235-C11B7A9617ED}" srcOrd="1" destOrd="0" parTransId="{A27D42BF-1C87-4320-AFF7-F3AA2B12F78B}" sibTransId="{2BC9533C-A464-4AF0-9557-B9ADB5EA607E}"/>
    <dgm:cxn modelId="{26C83821-108D-410A-B6D2-288465DB1E1D}" type="presOf" srcId="{32A9CD3F-9382-4D61-A6F7-65511F7C33DC}" destId="{3D2EF8AC-0E87-4176-9912-295BC04CCED1}" srcOrd="0" destOrd="0" presId="urn:microsoft.com/office/officeart/2005/8/layout/hierarchy2"/>
    <dgm:cxn modelId="{C631F438-FCBE-463A-9AF1-89769AAE4C41}" type="presOf" srcId="{D6489E5A-AD38-4385-9235-C11B7A9617ED}" destId="{E153D715-9416-4C81-BB06-0FF77F036601}" srcOrd="0" destOrd="0" presId="urn:microsoft.com/office/officeart/2005/8/layout/hierarchy2"/>
    <dgm:cxn modelId="{1E91127A-6CE3-4EF3-ADA5-D20E2D1112EA}" srcId="{33A91303-EE97-4B41-9F79-67C4DFD2E074}" destId="{4A38B90B-DB88-40A5-AAF4-EC94B39D8B7B}" srcOrd="0" destOrd="0" parTransId="{7CE64B42-A947-4D68-A0C5-B7554EF4ED9A}" sibTransId="{32651FBB-3D19-4086-A09D-ECC0CFA41BF0}"/>
    <dgm:cxn modelId="{15F0188A-4605-4046-B921-98276CBD23E7}" type="presOf" srcId="{33A91303-EE97-4B41-9F79-67C4DFD2E074}" destId="{F707C6D6-84F5-4689-880F-00C6C2292FE6}" srcOrd="0" destOrd="0" presId="urn:microsoft.com/office/officeart/2005/8/layout/hierarchy2"/>
    <dgm:cxn modelId="{2F137A8F-F560-47F6-A921-FCBE35D34DF9}" type="presOf" srcId="{A27D42BF-1C87-4320-AFF7-F3AA2B12F78B}" destId="{9A0C84BD-8211-4C05-837F-BB70600DCBB2}" srcOrd="1" destOrd="0" presId="urn:microsoft.com/office/officeart/2005/8/layout/hierarchy2"/>
    <dgm:cxn modelId="{8F0BE494-B1C8-4D18-AEBF-65C940E8B770}" type="presOf" srcId="{A27D42BF-1C87-4320-AFF7-F3AA2B12F78B}" destId="{CFE9B0B1-6E3C-4B12-A65B-E9509B54E515}" srcOrd="0" destOrd="0" presId="urn:microsoft.com/office/officeart/2005/8/layout/hierarchy2"/>
    <dgm:cxn modelId="{D5A868BC-CF39-4AAC-A802-CEEB4103B556}" type="presOf" srcId="{7CE64B42-A947-4D68-A0C5-B7554EF4ED9A}" destId="{EEEFE355-F293-4034-8C55-A3FB953DA37E}" srcOrd="0" destOrd="0" presId="urn:microsoft.com/office/officeart/2005/8/layout/hierarchy2"/>
    <dgm:cxn modelId="{D3DF76F2-C5AE-4733-BCC0-43A52FFEDD03}" type="presOf" srcId="{4A38B90B-DB88-40A5-AAF4-EC94B39D8B7B}" destId="{850B9687-797A-45ED-B7E2-04B0D9238B43}" srcOrd="0" destOrd="0" presId="urn:microsoft.com/office/officeart/2005/8/layout/hierarchy2"/>
    <dgm:cxn modelId="{270979FA-7D2F-4BA4-8A56-ABB5CE763AAE}" srcId="{32A9CD3F-9382-4D61-A6F7-65511F7C33DC}" destId="{33A91303-EE97-4B41-9F79-67C4DFD2E074}" srcOrd="0" destOrd="0" parTransId="{420F429F-C354-4CC5-A934-594D417A229D}" sibTransId="{194DC81A-C03A-428F-9A52-F61E346285C5}"/>
    <dgm:cxn modelId="{69BE674B-5F48-4141-87F7-836BF94C3250}" type="presParOf" srcId="{3D2EF8AC-0E87-4176-9912-295BC04CCED1}" destId="{178A2058-EE79-4986-B187-9466CD82E060}" srcOrd="0" destOrd="0" presId="urn:microsoft.com/office/officeart/2005/8/layout/hierarchy2"/>
    <dgm:cxn modelId="{F32AC947-8471-4DCB-881E-F0F11557B3E4}" type="presParOf" srcId="{178A2058-EE79-4986-B187-9466CD82E060}" destId="{F707C6D6-84F5-4689-880F-00C6C2292FE6}" srcOrd="0" destOrd="0" presId="urn:microsoft.com/office/officeart/2005/8/layout/hierarchy2"/>
    <dgm:cxn modelId="{B0B8CCD0-E346-49AD-9CB2-8497AF6C3D97}" type="presParOf" srcId="{178A2058-EE79-4986-B187-9466CD82E060}" destId="{074CEF4D-4F44-4F12-9173-837204B02396}" srcOrd="1" destOrd="0" presId="urn:microsoft.com/office/officeart/2005/8/layout/hierarchy2"/>
    <dgm:cxn modelId="{519C61AB-6B72-4D33-8405-9A4286525DA6}" type="presParOf" srcId="{074CEF4D-4F44-4F12-9173-837204B02396}" destId="{EEEFE355-F293-4034-8C55-A3FB953DA37E}" srcOrd="0" destOrd="0" presId="urn:microsoft.com/office/officeart/2005/8/layout/hierarchy2"/>
    <dgm:cxn modelId="{8686CC00-EA94-41C7-B030-D311B9C4FD90}" type="presParOf" srcId="{EEEFE355-F293-4034-8C55-A3FB953DA37E}" destId="{DBEE3514-27E8-455C-B822-E53D683A379F}" srcOrd="0" destOrd="0" presId="urn:microsoft.com/office/officeart/2005/8/layout/hierarchy2"/>
    <dgm:cxn modelId="{AA3BB480-4369-425B-A8EB-A6489FDBA575}" type="presParOf" srcId="{074CEF4D-4F44-4F12-9173-837204B02396}" destId="{C7A59BCE-5B6B-4419-B466-9C0963ACE85B}" srcOrd="1" destOrd="0" presId="urn:microsoft.com/office/officeart/2005/8/layout/hierarchy2"/>
    <dgm:cxn modelId="{859AADF0-B254-4AD7-BA7A-CF2B441CC9BB}" type="presParOf" srcId="{C7A59BCE-5B6B-4419-B466-9C0963ACE85B}" destId="{850B9687-797A-45ED-B7E2-04B0D9238B43}" srcOrd="0" destOrd="0" presId="urn:microsoft.com/office/officeart/2005/8/layout/hierarchy2"/>
    <dgm:cxn modelId="{74283205-DE79-4020-BA21-0344BBF1B0DF}" type="presParOf" srcId="{C7A59BCE-5B6B-4419-B466-9C0963ACE85B}" destId="{D6905252-6A3C-4E97-B7DF-FCE6964C5476}" srcOrd="1" destOrd="0" presId="urn:microsoft.com/office/officeart/2005/8/layout/hierarchy2"/>
    <dgm:cxn modelId="{A916D9A1-E903-4896-B43D-7E83BE60E4F0}" type="presParOf" srcId="{074CEF4D-4F44-4F12-9173-837204B02396}" destId="{CFE9B0B1-6E3C-4B12-A65B-E9509B54E515}" srcOrd="2" destOrd="0" presId="urn:microsoft.com/office/officeart/2005/8/layout/hierarchy2"/>
    <dgm:cxn modelId="{9092B783-D172-4F3F-B06E-1FFDD18EF12F}" type="presParOf" srcId="{CFE9B0B1-6E3C-4B12-A65B-E9509B54E515}" destId="{9A0C84BD-8211-4C05-837F-BB70600DCBB2}" srcOrd="0" destOrd="0" presId="urn:microsoft.com/office/officeart/2005/8/layout/hierarchy2"/>
    <dgm:cxn modelId="{AB92BDB8-D68A-42B3-A60A-5BB0E756F46A}" type="presParOf" srcId="{074CEF4D-4F44-4F12-9173-837204B02396}" destId="{0DD04183-7A69-43B7-B758-F398F4D37222}" srcOrd="3" destOrd="0" presId="urn:microsoft.com/office/officeart/2005/8/layout/hierarchy2"/>
    <dgm:cxn modelId="{4B8C194B-8DF7-4B7E-ABF4-1A2617AF475F}" type="presParOf" srcId="{0DD04183-7A69-43B7-B758-F398F4D37222}" destId="{E153D715-9416-4C81-BB06-0FF77F036601}" srcOrd="0" destOrd="0" presId="urn:microsoft.com/office/officeart/2005/8/layout/hierarchy2"/>
    <dgm:cxn modelId="{C9852699-0057-418A-9E0F-3B2998E8FE40}" type="presParOf" srcId="{0DD04183-7A69-43B7-B758-F398F4D37222}" destId="{313D6580-BD88-4AD3-9DBB-4C1EF79A1F9A}"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81A29-4BB1-4193-A089-77FE69BA6C75}">
      <dsp:nvSpPr>
        <dsp:cNvPr id="0" name=""/>
        <dsp:cNvSpPr/>
      </dsp:nvSpPr>
      <dsp:spPr>
        <a:xfrm>
          <a:off x="3091" y="1289911"/>
          <a:ext cx="1776801" cy="11384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a:cs typeface="Calibri"/>
            </a:rPr>
            <a:t>Motivation</a:t>
          </a:r>
        </a:p>
      </dsp:txBody>
      <dsp:txXfrm>
        <a:off x="263297" y="1456629"/>
        <a:ext cx="1256389" cy="804986"/>
      </dsp:txXfrm>
    </dsp:sp>
    <dsp:sp modelId="{31C75C48-C2FA-41CB-87BA-CB84CCA7FB15}">
      <dsp:nvSpPr>
        <dsp:cNvPr id="0" name=""/>
        <dsp:cNvSpPr/>
      </dsp:nvSpPr>
      <dsp:spPr>
        <a:xfrm rot="2903553">
          <a:off x="1838808" y="1755578"/>
          <a:ext cx="203187" cy="207088"/>
        </a:xfrm>
        <a:prstGeom prst="mathPlus">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chemeClr val="tx1"/>
            </a:solidFill>
            <a:latin typeface="Calibri"/>
            <a:cs typeface="Calibri"/>
          </a:endParaRPr>
        </a:p>
      </dsp:txBody>
      <dsp:txXfrm>
        <a:off x="1865740" y="1835227"/>
        <a:ext cx="149323" cy="47790"/>
      </dsp:txXfrm>
    </dsp:sp>
    <dsp:sp modelId="{8EFF52A5-E077-4C79-B49C-9B3DE145A6C5}">
      <dsp:nvSpPr>
        <dsp:cNvPr id="0" name=""/>
        <dsp:cNvSpPr/>
      </dsp:nvSpPr>
      <dsp:spPr>
        <a:xfrm>
          <a:off x="2100912" y="1296038"/>
          <a:ext cx="1579767" cy="112616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a:cs typeface="Calibri"/>
            </a:rPr>
            <a:t>Ability</a:t>
          </a:r>
        </a:p>
      </dsp:txBody>
      <dsp:txXfrm>
        <a:off x="2332264" y="1460961"/>
        <a:ext cx="1117063" cy="796321"/>
      </dsp:txXfrm>
    </dsp:sp>
    <dsp:sp modelId="{39587037-24A4-49DF-9038-E66AAB080320}">
      <dsp:nvSpPr>
        <dsp:cNvPr id="0" name=""/>
        <dsp:cNvSpPr/>
      </dsp:nvSpPr>
      <dsp:spPr>
        <a:xfrm rot="2965854">
          <a:off x="3739595" y="1770506"/>
          <a:ext cx="197721" cy="177231"/>
        </a:xfrm>
        <a:prstGeom prst="mathPlus">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Calibri"/>
            <a:cs typeface="Calibri"/>
          </a:endParaRPr>
        </a:p>
      </dsp:txBody>
      <dsp:txXfrm>
        <a:off x="3765803" y="1838279"/>
        <a:ext cx="145305" cy="41685"/>
      </dsp:txXfrm>
    </dsp:sp>
    <dsp:sp modelId="{B920E55C-6457-4791-AE22-C6C18FB53F29}">
      <dsp:nvSpPr>
        <dsp:cNvPr id="0" name=""/>
        <dsp:cNvSpPr/>
      </dsp:nvSpPr>
      <dsp:spPr>
        <a:xfrm>
          <a:off x="3996232" y="1285227"/>
          <a:ext cx="1924047" cy="114778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a:cs typeface="Calibri"/>
            </a:rPr>
            <a:t>Situational </a:t>
          </a:r>
        </a:p>
        <a:p>
          <a:pPr marL="0" lvl="0" indent="0" algn="ctr" defTabSz="800100">
            <a:lnSpc>
              <a:spcPct val="90000"/>
            </a:lnSpc>
            <a:spcBef>
              <a:spcPct val="0"/>
            </a:spcBef>
            <a:spcAft>
              <a:spcPct val="35000"/>
            </a:spcAft>
            <a:buNone/>
          </a:pPr>
          <a:r>
            <a:rPr lang="en-US" sz="1800" kern="1200" dirty="0">
              <a:latin typeface="Calibri"/>
              <a:cs typeface="Calibri"/>
            </a:rPr>
            <a:t>Constraints</a:t>
          </a:r>
        </a:p>
      </dsp:txBody>
      <dsp:txXfrm>
        <a:off x="4278002" y="1453317"/>
        <a:ext cx="1360507" cy="811609"/>
      </dsp:txXfrm>
    </dsp:sp>
    <dsp:sp modelId="{3FEB8CB5-D2D5-42C6-86E7-19A4D796C740}">
      <dsp:nvSpPr>
        <dsp:cNvPr id="0" name=""/>
        <dsp:cNvSpPr/>
      </dsp:nvSpPr>
      <dsp:spPr>
        <a:xfrm flipH="1">
          <a:off x="5971256" y="1763083"/>
          <a:ext cx="222448" cy="134340"/>
        </a:xfrm>
        <a:prstGeom prst="mathEqual">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Calibri"/>
            <a:cs typeface="Calibri"/>
          </a:endParaRPr>
        </a:p>
      </dsp:txBody>
      <dsp:txXfrm>
        <a:off x="6000741" y="1790757"/>
        <a:ext cx="163478" cy="78992"/>
      </dsp:txXfrm>
    </dsp:sp>
    <dsp:sp modelId="{915A151E-9100-4736-BA2F-D7995DB1DB3F}">
      <dsp:nvSpPr>
        <dsp:cNvPr id="0" name=""/>
        <dsp:cNvSpPr/>
      </dsp:nvSpPr>
      <dsp:spPr>
        <a:xfrm>
          <a:off x="6260560" y="1292225"/>
          <a:ext cx="1823165" cy="113379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a:cs typeface="Calibri"/>
            </a:rPr>
            <a:t>Job</a:t>
          </a:r>
        </a:p>
        <a:p>
          <a:pPr marL="0" lvl="0" indent="0" algn="ctr" defTabSz="800100">
            <a:lnSpc>
              <a:spcPct val="90000"/>
            </a:lnSpc>
            <a:spcBef>
              <a:spcPct val="0"/>
            </a:spcBef>
            <a:spcAft>
              <a:spcPct val="35000"/>
            </a:spcAft>
            <a:buNone/>
          </a:pPr>
          <a:r>
            <a:rPr lang="en-US" sz="1800" kern="1200" dirty="0">
              <a:latin typeface="Calibri"/>
              <a:cs typeface="Calibri"/>
            </a:rPr>
            <a:t>Performance</a:t>
          </a:r>
        </a:p>
      </dsp:txBody>
      <dsp:txXfrm>
        <a:off x="6527556" y="1458265"/>
        <a:ext cx="1289173" cy="801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0598E-DED5-418C-A367-2B3ED873DD1D}">
      <dsp:nvSpPr>
        <dsp:cNvPr id="0" name=""/>
        <dsp:cNvSpPr/>
      </dsp:nvSpPr>
      <dsp:spPr>
        <a:xfrm rot="21172671">
          <a:off x="1295231" y="-52773"/>
          <a:ext cx="4004628" cy="1044395"/>
        </a:xfrm>
        <a:prstGeom prst="leftRightRibbon">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325610-9310-4389-A56E-2E6766D88D23}">
      <dsp:nvSpPr>
        <dsp:cNvPr id="0" name=""/>
        <dsp:cNvSpPr/>
      </dsp:nvSpPr>
      <dsp:spPr>
        <a:xfrm rot="21210805">
          <a:off x="1617174" y="239108"/>
          <a:ext cx="1727258" cy="51175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CA" sz="1800" kern="1200" dirty="0">
              <a:latin typeface="Calibri"/>
              <a:cs typeface="Calibri"/>
            </a:rPr>
            <a:t>Under-reward</a:t>
          </a:r>
        </a:p>
      </dsp:txBody>
      <dsp:txXfrm>
        <a:off x="1617174" y="239108"/>
        <a:ext cx="1727258" cy="511753"/>
      </dsp:txXfrm>
    </dsp:sp>
    <dsp:sp modelId="{CE357FB7-9209-4621-B77B-3D770F5740AB}">
      <dsp:nvSpPr>
        <dsp:cNvPr id="0" name=""/>
        <dsp:cNvSpPr/>
      </dsp:nvSpPr>
      <dsp:spPr>
        <a:xfrm rot="21201979">
          <a:off x="3390571" y="182897"/>
          <a:ext cx="1406200" cy="51175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4008" rIns="0" bIns="68580" numCol="1" spcCol="1270" anchor="ctr" anchorCtr="0">
          <a:noAutofit/>
        </a:bodyPr>
        <a:lstStyle/>
        <a:p>
          <a:pPr marL="0" lvl="0" indent="0" algn="ctr" defTabSz="800100">
            <a:lnSpc>
              <a:spcPct val="90000"/>
            </a:lnSpc>
            <a:spcBef>
              <a:spcPct val="0"/>
            </a:spcBef>
            <a:spcAft>
              <a:spcPct val="35000"/>
            </a:spcAft>
            <a:buNone/>
          </a:pPr>
          <a:r>
            <a:rPr lang="en-CA" sz="1800" kern="1200" dirty="0">
              <a:latin typeface="Calibri"/>
              <a:cs typeface="Calibri"/>
            </a:rPr>
            <a:t>Over-reward </a:t>
          </a:r>
        </a:p>
      </dsp:txBody>
      <dsp:txXfrm>
        <a:off x="3390571" y="182897"/>
        <a:ext cx="1406200" cy="511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7C6D6-84F5-4689-880F-00C6C2292FE6}">
      <dsp:nvSpPr>
        <dsp:cNvPr id="0" name=""/>
        <dsp:cNvSpPr/>
      </dsp:nvSpPr>
      <dsp:spPr>
        <a:xfrm>
          <a:off x="822050" y="1002812"/>
          <a:ext cx="1161949" cy="58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Reinforcement</a:t>
          </a:r>
        </a:p>
        <a:p>
          <a:pPr marL="0" lvl="0" indent="0" algn="ctr" defTabSz="622300">
            <a:lnSpc>
              <a:spcPct val="90000"/>
            </a:lnSpc>
            <a:spcBef>
              <a:spcPct val="0"/>
            </a:spcBef>
            <a:spcAft>
              <a:spcPct val="35000"/>
            </a:spcAft>
            <a:buNone/>
          </a:pPr>
          <a:r>
            <a:rPr lang="en-US" sz="1400" kern="1200" dirty="0">
              <a:latin typeface="Calibri"/>
              <a:cs typeface="Calibri"/>
            </a:rPr>
            <a:t>Contingencies</a:t>
          </a:r>
        </a:p>
      </dsp:txBody>
      <dsp:txXfrm>
        <a:off x="839066" y="1019828"/>
        <a:ext cx="1127917" cy="546942"/>
      </dsp:txXfrm>
    </dsp:sp>
    <dsp:sp modelId="{EEEFE355-F293-4034-8C55-A3FB953DA37E}">
      <dsp:nvSpPr>
        <dsp:cNvPr id="0" name=""/>
        <dsp:cNvSpPr/>
      </dsp:nvSpPr>
      <dsp:spPr>
        <a:xfrm rot="17692822">
          <a:off x="1664034" y="771994"/>
          <a:ext cx="1104711" cy="40429"/>
        </a:xfrm>
        <a:custGeom>
          <a:avLst/>
          <a:gdLst/>
          <a:ahLst/>
          <a:cxnLst/>
          <a:rect l="0" t="0" r="0" b="0"/>
          <a:pathLst>
            <a:path>
              <a:moveTo>
                <a:pt x="0" y="20214"/>
              </a:moveTo>
              <a:lnTo>
                <a:pt x="1104711"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2188772" y="764591"/>
        <a:ext cx="55235" cy="55235"/>
      </dsp:txXfrm>
    </dsp:sp>
    <dsp:sp modelId="{850B9687-797A-45ED-B7E2-04B0D9238B43}">
      <dsp:nvSpPr>
        <dsp:cNvPr id="0" name=""/>
        <dsp:cNvSpPr/>
      </dsp:nvSpPr>
      <dsp:spPr>
        <a:xfrm>
          <a:off x="2448779" y="631"/>
          <a:ext cx="1161949" cy="58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Positive </a:t>
          </a:r>
        </a:p>
        <a:p>
          <a:pPr marL="0" lvl="0" indent="0" algn="ctr" defTabSz="622300">
            <a:lnSpc>
              <a:spcPct val="90000"/>
            </a:lnSpc>
            <a:spcBef>
              <a:spcPct val="0"/>
            </a:spcBef>
            <a:spcAft>
              <a:spcPct val="35000"/>
            </a:spcAft>
            <a:buNone/>
          </a:pPr>
          <a:r>
            <a:rPr lang="en-US" sz="1400" kern="1200" dirty="0">
              <a:latin typeface="Calibri"/>
              <a:cs typeface="Calibri"/>
            </a:rPr>
            <a:t>Reinforcement</a:t>
          </a:r>
        </a:p>
      </dsp:txBody>
      <dsp:txXfrm>
        <a:off x="2465795" y="17647"/>
        <a:ext cx="1127917" cy="546942"/>
      </dsp:txXfrm>
    </dsp:sp>
    <dsp:sp modelId="{CFE9B0B1-6E3C-4B12-A65B-E9509B54E515}">
      <dsp:nvSpPr>
        <dsp:cNvPr id="0" name=""/>
        <dsp:cNvSpPr/>
      </dsp:nvSpPr>
      <dsp:spPr>
        <a:xfrm rot="19457599">
          <a:off x="1930201" y="1106054"/>
          <a:ext cx="572377" cy="40429"/>
        </a:xfrm>
        <a:custGeom>
          <a:avLst/>
          <a:gdLst/>
          <a:ahLst/>
          <a:cxnLst/>
          <a:rect l="0" t="0" r="0" b="0"/>
          <a:pathLst>
            <a:path>
              <a:moveTo>
                <a:pt x="0" y="20214"/>
              </a:moveTo>
              <a:lnTo>
                <a:pt x="57237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2202080" y="1111960"/>
        <a:ext cx="28618" cy="28618"/>
      </dsp:txXfrm>
    </dsp:sp>
    <dsp:sp modelId="{E153D715-9416-4C81-BB06-0FF77F036601}">
      <dsp:nvSpPr>
        <dsp:cNvPr id="0" name=""/>
        <dsp:cNvSpPr/>
      </dsp:nvSpPr>
      <dsp:spPr>
        <a:xfrm>
          <a:off x="2448779" y="668752"/>
          <a:ext cx="1161949" cy="58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Negative</a:t>
          </a:r>
        </a:p>
        <a:p>
          <a:pPr marL="0" lvl="0" indent="0" algn="ctr" defTabSz="622300">
            <a:lnSpc>
              <a:spcPct val="90000"/>
            </a:lnSpc>
            <a:spcBef>
              <a:spcPct val="0"/>
            </a:spcBef>
            <a:spcAft>
              <a:spcPct val="35000"/>
            </a:spcAft>
            <a:buNone/>
          </a:pPr>
          <a:r>
            <a:rPr lang="en-US" sz="1400" kern="1200" dirty="0">
              <a:latin typeface="Calibri"/>
              <a:cs typeface="Calibri"/>
            </a:rPr>
            <a:t>Reinforcement</a:t>
          </a:r>
        </a:p>
      </dsp:txBody>
      <dsp:txXfrm>
        <a:off x="2465795" y="685768"/>
        <a:ext cx="1127917" cy="546942"/>
      </dsp:txXfrm>
    </dsp:sp>
    <dsp:sp modelId="{5F009731-FA77-4CED-9E12-D81B6740C047}">
      <dsp:nvSpPr>
        <dsp:cNvPr id="0" name=""/>
        <dsp:cNvSpPr/>
      </dsp:nvSpPr>
      <dsp:spPr>
        <a:xfrm rot="2142401">
          <a:off x="1930201" y="1440115"/>
          <a:ext cx="572377" cy="40429"/>
        </a:xfrm>
        <a:custGeom>
          <a:avLst/>
          <a:gdLst/>
          <a:ahLst/>
          <a:cxnLst/>
          <a:rect l="0" t="0" r="0" b="0"/>
          <a:pathLst>
            <a:path>
              <a:moveTo>
                <a:pt x="0" y="20214"/>
              </a:moveTo>
              <a:lnTo>
                <a:pt x="572377"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2202080" y="1446020"/>
        <a:ext cx="28618" cy="28618"/>
      </dsp:txXfrm>
    </dsp:sp>
    <dsp:sp modelId="{C657ABD4-B585-4230-83A5-60D3FD87882C}">
      <dsp:nvSpPr>
        <dsp:cNvPr id="0" name=""/>
        <dsp:cNvSpPr/>
      </dsp:nvSpPr>
      <dsp:spPr>
        <a:xfrm>
          <a:off x="2448779" y="1336873"/>
          <a:ext cx="1161949" cy="58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Punishment</a:t>
          </a:r>
        </a:p>
      </dsp:txBody>
      <dsp:txXfrm>
        <a:off x="2465795" y="1353889"/>
        <a:ext cx="1127917" cy="546942"/>
      </dsp:txXfrm>
    </dsp:sp>
    <dsp:sp modelId="{E6F8CA09-6FDC-44B3-A673-4016D4B3BED1}">
      <dsp:nvSpPr>
        <dsp:cNvPr id="0" name=""/>
        <dsp:cNvSpPr/>
      </dsp:nvSpPr>
      <dsp:spPr>
        <a:xfrm rot="3907178">
          <a:off x="1664034" y="1774175"/>
          <a:ext cx="1104711" cy="40429"/>
        </a:xfrm>
        <a:custGeom>
          <a:avLst/>
          <a:gdLst/>
          <a:ahLst/>
          <a:cxnLst/>
          <a:rect l="0" t="0" r="0" b="0"/>
          <a:pathLst>
            <a:path>
              <a:moveTo>
                <a:pt x="0" y="20214"/>
              </a:moveTo>
              <a:lnTo>
                <a:pt x="1104711"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2188772" y="1766772"/>
        <a:ext cx="55235" cy="55235"/>
      </dsp:txXfrm>
    </dsp:sp>
    <dsp:sp modelId="{A876F1BA-6CC1-4AEE-84B8-74468C3C2345}">
      <dsp:nvSpPr>
        <dsp:cNvPr id="0" name=""/>
        <dsp:cNvSpPr/>
      </dsp:nvSpPr>
      <dsp:spPr>
        <a:xfrm>
          <a:off x="2448779" y="2004993"/>
          <a:ext cx="1161949" cy="5809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Extinction</a:t>
          </a:r>
        </a:p>
      </dsp:txBody>
      <dsp:txXfrm>
        <a:off x="2465795" y="2022009"/>
        <a:ext cx="1127917" cy="546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7C6D6-84F5-4689-880F-00C6C2292FE6}">
      <dsp:nvSpPr>
        <dsp:cNvPr id="0" name=""/>
        <dsp:cNvSpPr/>
      </dsp:nvSpPr>
      <dsp:spPr>
        <a:xfrm>
          <a:off x="2244" y="777914"/>
          <a:ext cx="1168177" cy="5840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Schedule of </a:t>
          </a:r>
        </a:p>
        <a:p>
          <a:pPr marL="0" lvl="0" indent="0" algn="ctr" defTabSz="622300">
            <a:lnSpc>
              <a:spcPct val="90000"/>
            </a:lnSpc>
            <a:spcBef>
              <a:spcPct val="0"/>
            </a:spcBef>
            <a:spcAft>
              <a:spcPct val="35000"/>
            </a:spcAft>
            <a:buNone/>
          </a:pPr>
          <a:r>
            <a:rPr lang="en-US" sz="1400" kern="1200" dirty="0">
              <a:latin typeface="Calibri"/>
              <a:cs typeface="Calibri"/>
            </a:rPr>
            <a:t>Reinforcement</a:t>
          </a:r>
        </a:p>
      </dsp:txBody>
      <dsp:txXfrm>
        <a:off x="19351" y="795021"/>
        <a:ext cx="1133963" cy="549874"/>
      </dsp:txXfrm>
    </dsp:sp>
    <dsp:sp modelId="{EEEFE355-F293-4034-8C55-A3FB953DA37E}">
      <dsp:nvSpPr>
        <dsp:cNvPr id="0" name=""/>
        <dsp:cNvSpPr/>
      </dsp:nvSpPr>
      <dsp:spPr>
        <a:xfrm rot="19457599">
          <a:off x="1116334" y="877467"/>
          <a:ext cx="575445" cy="49130"/>
        </a:xfrm>
        <a:custGeom>
          <a:avLst/>
          <a:gdLst/>
          <a:ahLst/>
          <a:cxnLst/>
          <a:rect l="0" t="0" r="0" b="0"/>
          <a:pathLst>
            <a:path>
              <a:moveTo>
                <a:pt x="0" y="24565"/>
              </a:moveTo>
              <a:lnTo>
                <a:pt x="575445" y="24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1389671" y="887646"/>
        <a:ext cx="28772" cy="28772"/>
      </dsp:txXfrm>
    </dsp:sp>
    <dsp:sp modelId="{850B9687-797A-45ED-B7E2-04B0D9238B43}">
      <dsp:nvSpPr>
        <dsp:cNvPr id="0" name=""/>
        <dsp:cNvSpPr/>
      </dsp:nvSpPr>
      <dsp:spPr>
        <a:xfrm>
          <a:off x="1637692" y="442063"/>
          <a:ext cx="1168177" cy="5840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Continuous</a:t>
          </a:r>
        </a:p>
      </dsp:txBody>
      <dsp:txXfrm>
        <a:off x="1654799" y="459170"/>
        <a:ext cx="1133963" cy="549874"/>
      </dsp:txXfrm>
    </dsp:sp>
    <dsp:sp modelId="{CFE9B0B1-6E3C-4B12-A65B-E9509B54E515}">
      <dsp:nvSpPr>
        <dsp:cNvPr id="0" name=""/>
        <dsp:cNvSpPr/>
      </dsp:nvSpPr>
      <dsp:spPr>
        <a:xfrm rot="2142401">
          <a:off x="1116334" y="1213318"/>
          <a:ext cx="575445" cy="49130"/>
        </a:xfrm>
        <a:custGeom>
          <a:avLst/>
          <a:gdLst/>
          <a:ahLst/>
          <a:cxnLst/>
          <a:rect l="0" t="0" r="0" b="0"/>
          <a:pathLst>
            <a:path>
              <a:moveTo>
                <a:pt x="0" y="24565"/>
              </a:moveTo>
              <a:lnTo>
                <a:pt x="575445" y="2456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Calibri"/>
            <a:cs typeface="Calibri"/>
          </a:endParaRPr>
        </a:p>
      </dsp:txBody>
      <dsp:txXfrm>
        <a:off x="1389671" y="1223497"/>
        <a:ext cx="28772" cy="28772"/>
      </dsp:txXfrm>
    </dsp:sp>
    <dsp:sp modelId="{E153D715-9416-4C81-BB06-0FF77F036601}">
      <dsp:nvSpPr>
        <dsp:cNvPr id="0" name=""/>
        <dsp:cNvSpPr/>
      </dsp:nvSpPr>
      <dsp:spPr>
        <a:xfrm>
          <a:off x="1637692" y="1113765"/>
          <a:ext cx="1168177" cy="5840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a:cs typeface="Calibri"/>
            </a:rPr>
            <a:t>Intermittent</a:t>
          </a:r>
        </a:p>
      </dsp:txBody>
      <dsp:txXfrm>
        <a:off x="1654799" y="1130872"/>
        <a:ext cx="1133963" cy="54987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34"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ED19B20-A7B5-452B-BD5D-912394063050}" type="slidenum">
              <a:rPr lang="en-US" altLang="en-US"/>
              <a:pPr>
                <a:defRPr/>
              </a:pPr>
              <a:t>‹#›</a:t>
            </a:fld>
            <a:endParaRPr lang="en-US" altLang="en-US" dirty="0"/>
          </a:p>
        </p:txBody>
      </p:sp>
    </p:spTree>
    <p:extLst>
      <p:ext uri="{BB962C8B-B14F-4D97-AF65-F5344CB8AC3E}">
        <p14:creationId xmlns:p14="http://schemas.microsoft.com/office/powerpoint/2010/main" val="1129360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34" charset="0"/>
              </a:defRPr>
            </a:lvl1pPr>
          </a:lstStyle>
          <a:p>
            <a:pPr>
              <a:defRPr/>
            </a:pPr>
            <a:r>
              <a:rPr lang="en-US" altLang="en-US" dirty="0"/>
              <a:t>Chapter 1 Management</a:t>
            </a:r>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EDDE84D-BD67-4484-B04A-B997C935A75E}" type="slidenum">
              <a:rPr lang="en-US" altLang="en-US"/>
              <a:pPr>
                <a:defRPr/>
              </a:pPr>
              <a:t>‹#›</a:t>
            </a:fld>
            <a:endParaRPr lang="en-US" altLang="en-US" dirty="0"/>
          </a:p>
        </p:txBody>
      </p:sp>
    </p:spTree>
    <p:extLst>
      <p:ext uri="{BB962C8B-B14F-4D97-AF65-F5344CB8AC3E}">
        <p14:creationId xmlns:p14="http://schemas.microsoft.com/office/powerpoint/2010/main" val="38765397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8EDDE84D-BD67-4484-B04A-B997C935A75E}" type="slidenum">
              <a:rPr lang="en-US" altLang="en-US" smtClean="0"/>
              <a:pPr>
                <a:defRPr/>
              </a:pPr>
              <a:t>1</a:t>
            </a:fld>
            <a:endParaRPr lang="en-US" altLang="en-US" dirty="0"/>
          </a:p>
        </p:txBody>
      </p:sp>
    </p:spTree>
    <p:extLst>
      <p:ext uri="{BB962C8B-B14F-4D97-AF65-F5344CB8AC3E}">
        <p14:creationId xmlns:p14="http://schemas.microsoft.com/office/powerpoint/2010/main" val="47216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2943" indent="-232943">
              <a:buFont typeface="Calibri" panose="020F0502020204030204" pitchFamily="34" charset="0"/>
              <a:buAutoNum type="arabicPeriod"/>
            </a:pPr>
            <a:r>
              <a:rPr lang="en-US" altLang="en-US" b="1" dirty="0">
                <a:latin typeface="Arial" panose="020B0604020202020204" pitchFamily="34" charset="0"/>
              </a:rPr>
              <a:t>Start asking people what their needs are. </a:t>
            </a:r>
            <a:r>
              <a:rPr lang="en-US" altLang="en-US" dirty="0">
                <a:latin typeface="Arial" panose="020B0604020202020204" pitchFamily="34" charset="0"/>
              </a:rPr>
              <a:t>If managers don</a:t>
            </a:r>
            <a:r>
              <a:rPr lang="ja-JP" altLang="en-US" dirty="0">
                <a:latin typeface="Arial" panose="020B0604020202020204" pitchFamily="34" charset="0"/>
              </a:rPr>
              <a:t>’</a:t>
            </a:r>
            <a:r>
              <a:rPr lang="en-US" altLang="ja-JP" dirty="0">
                <a:latin typeface="Arial" panose="020B0604020202020204" pitchFamily="34" charset="0"/>
              </a:rPr>
              <a:t>t know what the workers</a:t>
            </a:r>
            <a:r>
              <a:rPr lang="ja-JP" altLang="en-US" dirty="0">
                <a:latin typeface="Arial" panose="020B0604020202020204" pitchFamily="34" charset="0"/>
              </a:rPr>
              <a:t>’</a:t>
            </a:r>
            <a:r>
              <a:rPr lang="en-US" altLang="ja-JP" dirty="0">
                <a:latin typeface="Arial" panose="020B0604020202020204" pitchFamily="34" charset="0"/>
              </a:rPr>
              <a:t> needs are, they won</a:t>
            </a:r>
            <a:r>
              <a:rPr lang="ja-JP" altLang="en-US" dirty="0">
                <a:latin typeface="Arial" panose="020B0604020202020204" pitchFamily="34" charset="0"/>
              </a:rPr>
              <a:t>’</a:t>
            </a:r>
            <a:r>
              <a:rPr lang="en-US" altLang="ja-JP" dirty="0">
                <a:latin typeface="Arial" panose="020B0604020202020204" pitchFamily="34" charset="0"/>
              </a:rPr>
              <a:t>t be able to provide them with opportunities and rewards that satisfy those needs. </a:t>
            </a:r>
            <a:endParaRPr lang="en-CA" altLang="en-US" dirty="0">
              <a:latin typeface="Arial" panose="020B0604020202020204" pitchFamily="34" charset="0"/>
            </a:endParaRPr>
          </a:p>
          <a:p>
            <a:pPr marL="232943" indent="-232943">
              <a:buFont typeface="Calibri" panose="020F0502020204030204" pitchFamily="34" charset="0"/>
              <a:buAutoNum type="arabicPeriod"/>
            </a:pPr>
            <a:r>
              <a:rPr lang="en-CA" altLang="en-US" b="1" dirty="0">
                <a:latin typeface="Arial" panose="020B0604020202020204" pitchFamily="34" charset="0"/>
              </a:rPr>
              <a:t>Satisfy lower-order needs first. </a:t>
            </a:r>
            <a:r>
              <a:rPr lang="en-CA" altLang="en-US" dirty="0">
                <a:latin typeface="Arial" panose="020B0604020202020204" pitchFamily="34" charset="0"/>
              </a:rPr>
              <a:t>Higher-order needs won’t motivate </a:t>
            </a:r>
            <a:r>
              <a:rPr lang="en-US" altLang="en-US" dirty="0">
                <a:latin typeface="Arial" panose="020B0604020202020204" pitchFamily="34" charset="0"/>
              </a:rPr>
              <a:t>people</a:t>
            </a:r>
            <a:r>
              <a:rPr lang="en-CA" altLang="en-US" dirty="0">
                <a:latin typeface="Arial" panose="020B0604020202020204" pitchFamily="34" charset="0"/>
              </a:rPr>
              <a:t> as long as lower-order needs stay unsatisfied. </a:t>
            </a:r>
            <a:r>
              <a:rPr lang="en-US" altLang="en-US" dirty="0">
                <a:latin typeface="Arial" panose="020B0604020202020204" pitchFamily="34" charset="0"/>
              </a:rPr>
              <a:t>I</a:t>
            </a:r>
            <a:r>
              <a:rPr lang="en-CA" altLang="en-US" dirty="0">
                <a:latin typeface="Arial" panose="020B0604020202020204" pitchFamily="34" charset="0"/>
              </a:rPr>
              <a:t>n practice, this means providing equipment, training, </a:t>
            </a:r>
            <a:r>
              <a:rPr lang="en-US" altLang="en-US" dirty="0">
                <a:latin typeface="Arial" panose="020B0604020202020204" pitchFamily="34" charset="0"/>
              </a:rPr>
              <a:t>and</a:t>
            </a:r>
            <a:r>
              <a:rPr lang="en-CA" altLang="en-US" dirty="0">
                <a:latin typeface="Arial" panose="020B0604020202020204" pitchFamily="34" charset="0"/>
              </a:rPr>
              <a:t> knowledge to create a safe workplace free of physical risks, as well as paying employees enough to provide financial security. </a:t>
            </a:r>
          </a:p>
          <a:p>
            <a:pPr marL="232943" indent="-232943">
              <a:buFont typeface="Calibri" panose="020F0502020204030204" pitchFamily="34" charset="0"/>
              <a:buAutoNum type="arabicPeriod"/>
            </a:pPr>
            <a:r>
              <a:rPr lang="en-CA" altLang="en-US" dirty="0">
                <a:latin typeface="Arial" panose="020B0604020202020204" pitchFamily="34" charset="0"/>
              </a:rPr>
              <a:t>Managers should </a:t>
            </a:r>
            <a:r>
              <a:rPr lang="en-CA" altLang="en-US" b="1" dirty="0">
                <a:latin typeface="Arial" panose="020B0604020202020204" pitchFamily="34" charset="0"/>
              </a:rPr>
              <a:t>expect people’s needs to change</a:t>
            </a:r>
            <a:r>
              <a:rPr lang="en-CA" altLang="en-US" b="1" i="1" dirty="0">
                <a:latin typeface="Arial" panose="020B0604020202020204" pitchFamily="34" charset="0"/>
              </a:rPr>
              <a:t>. </a:t>
            </a:r>
            <a:r>
              <a:rPr lang="en-CA" altLang="en-US" dirty="0">
                <a:latin typeface="Arial" panose="020B0604020202020204" pitchFamily="34" charset="0"/>
              </a:rPr>
              <a:t>Situations change, so what motivated </a:t>
            </a:r>
            <a:r>
              <a:rPr lang="en-US" altLang="en-US" dirty="0">
                <a:latin typeface="Arial" panose="020B0604020202020204" pitchFamily="34" charset="0"/>
              </a:rPr>
              <a:t>people</a:t>
            </a:r>
            <a:r>
              <a:rPr lang="en-CA" altLang="en-US" dirty="0">
                <a:latin typeface="Arial" panose="020B0604020202020204" pitchFamily="34" charset="0"/>
              </a:rPr>
              <a:t> before may not motivate them now. What motivates </a:t>
            </a:r>
            <a:r>
              <a:rPr lang="en-US" altLang="en-US" dirty="0">
                <a:latin typeface="Arial" panose="020B0604020202020204" pitchFamily="34" charset="0"/>
              </a:rPr>
              <a:t>people</a:t>
            </a:r>
            <a:r>
              <a:rPr lang="en-CA" altLang="en-US" dirty="0">
                <a:latin typeface="Arial" panose="020B0604020202020204" pitchFamily="34" charset="0"/>
              </a:rPr>
              <a:t> to accept a job (pay/benefits) may not motivate them once they actually have the job (job itself, opportunities for advancement). Managers should expect needs to change as people mature. </a:t>
            </a:r>
          </a:p>
          <a:p>
            <a:pPr marL="232943" indent="-232943">
              <a:buFont typeface="Calibri" panose="020F0502020204030204" pitchFamily="34" charset="0"/>
              <a:buAutoNum type="arabicPeriod"/>
            </a:pPr>
            <a:r>
              <a:rPr lang="en-CA" altLang="en-US" dirty="0">
                <a:latin typeface="Arial" panose="020B0604020202020204" pitchFamily="34" charset="0"/>
              </a:rPr>
              <a:t>As needs change </a:t>
            </a:r>
            <a:r>
              <a:rPr lang="en-US" altLang="en-US" dirty="0">
                <a:latin typeface="Arial" panose="020B0604020202020204" pitchFamily="34" charset="0"/>
              </a:rPr>
              <a:t>and</a:t>
            </a:r>
            <a:r>
              <a:rPr lang="en-CA" altLang="en-US" dirty="0">
                <a:latin typeface="Arial" panose="020B0604020202020204" pitchFamily="34" charset="0"/>
              </a:rPr>
              <a:t> lower-order needs are satisfied, </a:t>
            </a:r>
            <a:r>
              <a:rPr lang="en-CA" altLang="en-US" b="1" dirty="0">
                <a:latin typeface="Arial" panose="020B0604020202020204" pitchFamily="34" charset="0"/>
              </a:rPr>
              <a:t>create opportunities for employees to satisfy higher-order needs</a:t>
            </a:r>
            <a:r>
              <a:rPr lang="en-CA" altLang="en-US" b="1" i="1" dirty="0">
                <a:latin typeface="Arial" panose="020B0604020202020204" pitchFamily="34" charset="0"/>
              </a:rPr>
              <a:t>.</a:t>
            </a:r>
            <a:r>
              <a:rPr lang="en-CA" altLang="en-US" i="1" dirty="0">
                <a:latin typeface="Arial" panose="020B0604020202020204" pitchFamily="34" charset="0"/>
              </a:rPr>
              <a:t> </a:t>
            </a:r>
            <a:r>
              <a:rPr lang="en-CA" altLang="en-US" dirty="0">
                <a:latin typeface="Arial" panose="020B0604020202020204" pitchFamily="34" charset="0"/>
              </a:rPr>
              <a:t>One way for managers to meet employees’ higher-order needs is to create opportunities for employees to experience intrinsic rewards by providing challenging work, encouraging employees to take greater responsibility for work, </a:t>
            </a:r>
            <a:r>
              <a:rPr lang="en-US" altLang="en-US" dirty="0">
                <a:latin typeface="Arial" panose="020B0604020202020204" pitchFamily="34" charset="0"/>
              </a:rPr>
              <a:t>and</a:t>
            </a:r>
            <a:r>
              <a:rPr lang="en-CA" altLang="en-US" dirty="0">
                <a:latin typeface="Arial" panose="020B0604020202020204" pitchFamily="34" charset="0"/>
              </a:rPr>
              <a:t> giving employees freedom to pursue tasks or projects that they find naturally interesting. </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BAE1E66-40DD-4D4D-893A-F44FA53F3D56}"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600027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In particular, equity theory stresses the importance of </a:t>
            </a:r>
            <a:r>
              <a:rPr lang="en-CA" altLang="en-US" i="1" dirty="0">
                <a:latin typeface="Arial" panose="020B0604020202020204" pitchFamily="34" charset="0"/>
              </a:rPr>
              <a:t>perceptions</a:t>
            </a:r>
            <a:r>
              <a:rPr lang="en-CA" altLang="en-US" dirty="0">
                <a:latin typeface="Arial" panose="020B0604020202020204" pitchFamily="34" charset="0"/>
              </a:rPr>
              <a:t>. So, whatever the actual level of rewards people receive, they must also perceive that they are being treated fairly relative to others. </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dirty="0">
                <a:latin typeface="Arial"/>
                <a:ea typeface="MS PGothic"/>
                <a:cs typeface="Arial"/>
              </a:rPr>
              <a:t>So, whatever the actual level of rewards people receive, they must also perceive that they are being treated fairly relative to others. For example, the CEOs of the world’s largest firms now make about 280 times their average employee salary. By contrast, in 2020, CEOs of companies with less than $1 billion a year in revenues averaged about 4 times what the average worker makes. Many people believe that CEO pay is obscenely high and unfair. Others believe that CEO pay is fair because the supply and demand for executive talent largely determine what CEOs are paid. </a:t>
            </a:r>
          </a:p>
          <a:p>
            <a:endParaRPr lang="en-US" dirty="0">
              <a:latin typeface="Arial"/>
              <a:ea typeface="MS PGothic"/>
              <a:cs typeface="Arial"/>
            </a:endParaRPr>
          </a:p>
          <a:p>
            <a:r>
              <a:rPr lang="en-US" dirty="0">
                <a:latin typeface="Arial"/>
                <a:ea typeface="MS PGothic"/>
                <a:cs typeface="Arial"/>
              </a:rPr>
              <a:t>Equity theory doesn’t focus on </a:t>
            </a:r>
            <a:r>
              <a:rPr lang="en-US" b="1" dirty="0">
                <a:latin typeface="Arial"/>
                <a:ea typeface="MS PGothic"/>
                <a:cs typeface="Arial"/>
              </a:rPr>
              <a:t>objective equity </a:t>
            </a:r>
            <a:r>
              <a:rPr lang="en-US" dirty="0">
                <a:latin typeface="Arial"/>
                <a:ea typeface="MS PGothic"/>
                <a:cs typeface="Arial"/>
              </a:rPr>
              <a:t>(that is, that CEOs make 280 times, or 4 times, more than average workers). Instead, equity theory says that equity, like beauty, is in the eye of the beholder (it is </a:t>
            </a:r>
            <a:r>
              <a:rPr lang="en-US" b="1" dirty="0">
                <a:latin typeface="Arial"/>
                <a:ea typeface="MS PGothic"/>
                <a:cs typeface="Arial"/>
              </a:rPr>
              <a:t>subjective</a:t>
            </a:r>
            <a:r>
              <a:rPr lang="en-US" dirty="0">
                <a:latin typeface="Arial"/>
                <a:ea typeface="MS PGothic"/>
                <a:cs typeface="Arial"/>
              </a:rPr>
              <a:t>).</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757066" indent="-291179">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EA3A5B4-E045-43DF-B2A6-55D30218A93D}" type="slidenum">
              <a:rPr lang="en-US" altLang="en-US" sz="1200">
                <a:latin typeface="Arial" panose="020B0604020202020204" pitchFamily="34" charset="0"/>
              </a:rPr>
              <a:pPr/>
              <a:t>11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26119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CA" altLang="en-US" sz="1100" b="1" dirty="0">
                <a:latin typeface="Arial" panose="020B0604020202020204" pitchFamily="34" charset="0"/>
              </a:rPr>
              <a:t>Outcome/input (O/I) </a:t>
            </a:r>
            <a:r>
              <a:rPr lang="en-US" altLang="en-US" sz="1100" b="1" dirty="0">
                <a:latin typeface="Arial" panose="020B0604020202020204" pitchFamily="34" charset="0"/>
              </a:rPr>
              <a:t>ratio: </a:t>
            </a:r>
            <a:r>
              <a:rPr lang="en-US" altLang="en-US" sz="1100" dirty="0">
                <a:latin typeface="Arial" panose="020B0604020202020204" pitchFamily="34" charset="0"/>
              </a:rPr>
              <a:t>the</a:t>
            </a:r>
            <a:r>
              <a:rPr lang="en-US" altLang="en-US" sz="1100" b="1" dirty="0">
                <a:latin typeface="Arial" panose="020B0604020202020204" pitchFamily="34" charset="0"/>
              </a:rPr>
              <a:t> </a:t>
            </a:r>
            <a:r>
              <a:rPr lang="en-CA" altLang="en-US" sz="1100" dirty="0">
                <a:latin typeface="Arial" panose="020B0604020202020204" pitchFamily="34" charset="0"/>
              </a:rPr>
              <a:t>employee’s perception of how the rewards received from the organization compare </a:t>
            </a:r>
            <a:r>
              <a:rPr lang="en-US" altLang="en-US" sz="1100" dirty="0">
                <a:latin typeface="Arial" panose="020B0604020202020204" pitchFamily="34" charset="0"/>
              </a:rPr>
              <a:t>with</a:t>
            </a:r>
            <a:r>
              <a:rPr lang="en-CA" altLang="en-US" sz="1100" dirty="0">
                <a:latin typeface="Arial" panose="020B0604020202020204" pitchFamily="34" charset="0"/>
              </a:rPr>
              <a:t> the employee’s contributions to the organization</a:t>
            </a:r>
          </a:p>
          <a:p>
            <a:pPr>
              <a:lnSpc>
                <a:spcPct val="90000"/>
              </a:lnSpc>
            </a:pPr>
            <a:r>
              <a:rPr lang="en-CA" altLang="en-US" sz="1100" b="1" dirty="0">
                <a:latin typeface="Arial" panose="020B0604020202020204" pitchFamily="34" charset="0"/>
              </a:rPr>
              <a:t>Inputs: </a:t>
            </a:r>
            <a:r>
              <a:rPr lang="en-CA" altLang="en-US" sz="1100" dirty="0">
                <a:latin typeface="Arial" panose="020B0604020202020204" pitchFamily="34" charset="0"/>
              </a:rPr>
              <a:t>the</a:t>
            </a:r>
            <a:r>
              <a:rPr lang="en-CA" altLang="en-US" sz="1100" b="1" dirty="0">
                <a:latin typeface="Arial" panose="020B0604020202020204" pitchFamily="34" charset="0"/>
              </a:rPr>
              <a:t> </a:t>
            </a:r>
            <a:r>
              <a:rPr lang="en-CA" altLang="en-US" sz="1100" dirty="0">
                <a:latin typeface="Arial" panose="020B0604020202020204" pitchFamily="34" charset="0"/>
              </a:rPr>
              <a:t>contributions that employees make to the organization </a:t>
            </a:r>
            <a:endParaRPr lang="en-CA" altLang="en-US" sz="1100" b="1" dirty="0">
              <a:latin typeface="Arial" panose="020B0604020202020204" pitchFamily="34" charset="0"/>
            </a:endParaRPr>
          </a:p>
          <a:p>
            <a:pPr>
              <a:lnSpc>
                <a:spcPct val="90000"/>
              </a:lnSpc>
            </a:pPr>
            <a:r>
              <a:rPr lang="en-CA" altLang="en-US" sz="1100" b="1" dirty="0">
                <a:latin typeface="Arial" panose="020B0604020202020204" pitchFamily="34" charset="0"/>
              </a:rPr>
              <a:t>Outcomes: </a:t>
            </a:r>
            <a:r>
              <a:rPr lang="en-CA" altLang="en-US" sz="1100" dirty="0">
                <a:latin typeface="Arial" panose="020B0604020202020204" pitchFamily="34" charset="0"/>
              </a:rPr>
              <a:t>the</a:t>
            </a:r>
            <a:r>
              <a:rPr lang="en-CA" altLang="en-US" sz="1100" b="1" dirty="0">
                <a:latin typeface="Arial" panose="020B0604020202020204" pitchFamily="34" charset="0"/>
              </a:rPr>
              <a:t> </a:t>
            </a:r>
            <a:r>
              <a:rPr lang="en-CA" altLang="en-US" sz="1100" dirty="0">
                <a:latin typeface="Arial" panose="020B0604020202020204" pitchFamily="34" charset="0"/>
              </a:rPr>
              <a:t>rewards that employees receive for their contributions to the organization</a:t>
            </a:r>
            <a:endParaRPr lang="en-CA" altLang="en-US" sz="1100" b="1" dirty="0">
              <a:latin typeface="Arial" panose="020B0604020202020204" pitchFamily="34" charset="0"/>
            </a:endParaRPr>
          </a:p>
          <a:p>
            <a:pPr>
              <a:lnSpc>
                <a:spcPct val="90000"/>
              </a:lnSpc>
            </a:pPr>
            <a:r>
              <a:rPr lang="en-CA" altLang="en-US" sz="1100" b="1" dirty="0">
                <a:latin typeface="Arial" panose="020B0604020202020204" pitchFamily="34" charset="0"/>
              </a:rPr>
              <a:t>Referents: </a:t>
            </a:r>
            <a:r>
              <a:rPr lang="en-CA" altLang="en-US" sz="1100" dirty="0">
                <a:latin typeface="Arial" panose="020B0604020202020204" pitchFamily="34" charset="0"/>
              </a:rPr>
              <a:t>others with whom </a:t>
            </a:r>
            <a:r>
              <a:rPr lang="en-US" altLang="en-US" sz="1100" dirty="0">
                <a:latin typeface="Arial" panose="020B0604020202020204" pitchFamily="34" charset="0"/>
              </a:rPr>
              <a:t>people</a:t>
            </a:r>
            <a:r>
              <a:rPr lang="en-CA" altLang="en-US" sz="1100" dirty="0">
                <a:latin typeface="Arial" panose="020B0604020202020204" pitchFamily="34" charset="0"/>
              </a:rPr>
              <a:t> compare themselves </a:t>
            </a:r>
            <a:r>
              <a:rPr lang="en-US" altLang="en-US" sz="1100" dirty="0">
                <a:latin typeface="Arial" panose="020B0604020202020204" pitchFamily="34" charset="0"/>
              </a:rPr>
              <a:t>to determine if they have </a:t>
            </a:r>
            <a:r>
              <a:rPr lang="en-CA" altLang="en-US" sz="1100" dirty="0">
                <a:latin typeface="Arial" panose="020B0604020202020204" pitchFamily="34" charset="0"/>
              </a:rPr>
              <a:t>been treated fairly</a:t>
            </a:r>
          </a:p>
          <a:p>
            <a:endParaRPr lang="en-CA" altLang="en-US" dirty="0">
              <a:latin typeface="Arial" panose="020B0604020202020204" pitchFamily="34" charset="0"/>
            </a:endParaRPr>
          </a:p>
          <a:p>
            <a:r>
              <a:rPr lang="en-CA" altLang="en-US" dirty="0">
                <a:latin typeface="Arial" panose="020B0604020202020204" pitchFamily="34" charset="0"/>
              </a:rPr>
              <a:t>After an </a:t>
            </a:r>
            <a:r>
              <a:rPr lang="en-CA" altLang="en-US" i="1" dirty="0">
                <a:latin typeface="Arial" panose="020B0604020202020204" pitchFamily="34" charset="0"/>
              </a:rPr>
              <a:t>internal</a:t>
            </a:r>
            <a:r>
              <a:rPr lang="en-CA" altLang="en-US" dirty="0">
                <a:latin typeface="Arial" panose="020B0604020202020204" pitchFamily="34" charset="0"/>
              </a:rPr>
              <a:t> comparison in which they compare their own outcomes to their own inputs, employees make an </a:t>
            </a:r>
            <a:r>
              <a:rPr lang="en-CA" altLang="en-US" i="1" dirty="0">
                <a:latin typeface="Arial" panose="020B0604020202020204" pitchFamily="34" charset="0"/>
              </a:rPr>
              <a:t>external</a:t>
            </a:r>
            <a:r>
              <a:rPr lang="en-CA" altLang="en-US" dirty="0">
                <a:latin typeface="Arial" panose="020B0604020202020204" pitchFamily="34" charset="0"/>
              </a:rPr>
              <a:t> comparison—that is, they compare their O/I ratio with the O/I ratio of a referent. When people perceive that their O/I ratio is equal to the referent’s O/I ratio, they conclude that they are being treated fairly; when people perceive that their O/I ratio is different from their referent’s O/I ratio, they conclude that they are being treated inequitably or unfairly.</a:t>
            </a:r>
          </a:p>
          <a:p>
            <a:endParaRPr lang="en-CA" altLang="en-US" sz="1100" dirty="0">
              <a:latin typeface="Arial" panose="020B0604020202020204" pitchFamily="34" charset="0"/>
            </a:endParaRPr>
          </a:p>
          <a:p>
            <a:pPr>
              <a:lnSpc>
                <a:spcPct val="90000"/>
              </a:lnSpc>
            </a:pPr>
            <a:r>
              <a:rPr lang="en-CA" altLang="en-US" sz="1100" b="1" dirty="0">
                <a:latin typeface="Arial" panose="020B0604020202020204" pitchFamily="34" charset="0"/>
              </a:rPr>
              <a:t>Under-reward:</a:t>
            </a:r>
            <a:r>
              <a:rPr lang="en-CA" altLang="en-US" sz="1100" dirty="0">
                <a:latin typeface="Arial" panose="020B0604020202020204" pitchFamily="34" charset="0"/>
              </a:rPr>
              <a:t> a form of </a:t>
            </a:r>
            <a:r>
              <a:rPr lang="en-US" altLang="en-US" sz="1100" dirty="0">
                <a:latin typeface="Arial" panose="020B0604020202020204" pitchFamily="34" charset="0"/>
              </a:rPr>
              <a:t>inequity in which you are </a:t>
            </a:r>
            <a:r>
              <a:rPr lang="en-CA" altLang="en-US" sz="1100" dirty="0">
                <a:latin typeface="Arial" panose="020B0604020202020204" pitchFamily="34" charset="0"/>
              </a:rPr>
              <a:t>getting fewer outcomes </a:t>
            </a:r>
            <a:r>
              <a:rPr lang="en-US" altLang="en-US" sz="1100" dirty="0">
                <a:latin typeface="Arial" panose="020B0604020202020204" pitchFamily="34" charset="0"/>
              </a:rPr>
              <a:t>relative to inputs than your </a:t>
            </a:r>
            <a:r>
              <a:rPr lang="en-CA" altLang="en-US" sz="1100" dirty="0">
                <a:latin typeface="Arial" panose="020B0604020202020204" pitchFamily="34" charset="0"/>
              </a:rPr>
              <a:t>referent is getting</a:t>
            </a:r>
          </a:p>
          <a:p>
            <a:pPr>
              <a:lnSpc>
                <a:spcPct val="90000"/>
              </a:lnSpc>
            </a:pPr>
            <a:r>
              <a:rPr lang="en-CA" altLang="en-US" sz="1100" b="1" dirty="0">
                <a:latin typeface="Arial" panose="020B0604020202020204" pitchFamily="34" charset="0"/>
              </a:rPr>
              <a:t>Over-reward: </a:t>
            </a:r>
            <a:r>
              <a:rPr lang="en-CA" altLang="en-US" sz="1100" dirty="0">
                <a:latin typeface="Arial" panose="020B0604020202020204" pitchFamily="34" charset="0"/>
              </a:rPr>
              <a:t>a form of </a:t>
            </a:r>
            <a:r>
              <a:rPr lang="en-US" altLang="en-US" sz="1100" dirty="0">
                <a:latin typeface="Arial" panose="020B0604020202020204" pitchFamily="34" charset="0"/>
              </a:rPr>
              <a:t>inequity in which you are </a:t>
            </a:r>
            <a:r>
              <a:rPr lang="en-CA" altLang="en-US" sz="1100" dirty="0">
                <a:latin typeface="Arial" panose="020B0604020202020204" pitchFamily="34" charset="0"/>
              </a:rPr>
              <a:t>getting more outcomes </a:t>
            </a:r>
            <a:r>
              <a:rPr lang="en-US" altLang="en-US" sz="1100" dirty="0">
                <a:latin typeface="Arial" panose="020B0604020202020204" pitchFamily="34" charset="0"/>
              </a:rPr>
              <a:t>relative to inputs than your </a:t>
            </a:r>
            <a:r>
              <a:rPr lang="en-CA" altLang="en-US" sz="1100" dirty="0">
                <a:latin typeface="Arial" panose="020B0604020202020204" pitchFamily="34" charset="0"/>
              </a:rPr>
              <a:t>referent</a:t>
            </a:r>
          </a:p>
          <a:p>
            <a:pPr>
              <a:lnSpc>
                <a:spcPct val="90000"/>
              </a:lnSpc>
            </a:pPr>
            <a:endParaRPr lang="en-CA" altLang="en-US" sz="1100" dirty="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AF906C8-01EF-4F2A-BF3C-4BEE074A108F}" type="slidenum">
              <a:rPr lang="en-US" altLang="en-US" sz="1200">
                <a:latin typeface="Arial" panose="020B0604020202020204" pitchFamily="34" charset="0"/>
              </a:rPr>
              <a:pPr/>
              <a:t>12</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57882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The exhibit shows how perceived inequity affects satisfaction. </a:t>
            </a:r>
          </a:p>
          <a:p>
            <a:endParaRPr lang="en-CA" altLang="en-US" dirty="0">
              <a:latin typeface="Arial" panose="020B0604020202020204" pitchFamily="34" charset="0"/>
            </a:endParaRPr>
          </a:p>
          <a:p>
            <a:r>
              <a:rPr lang="en-US" b="0" i="0" dirty="0">
                <a:effectLst/>
                <a:latin typeface="Arial" panose="020B0604020202020204" pitchFamily="34" charset="0"/>
              </a:rPr>
              <a:t>In the case of under-reward, this usually translates into frustration or anger; with over-reward, the reaction is guilt. These reactions lead to tension and a strong need to take action to restore equity in some way. At first, a slight inequity may not be strong enough to motivate an employee to take immediate action. But if the inequity persists or there are multiple inequities, tension may build over time until a point of intolerance is reached, and the person is energized to take action.</a:t>
            </a:r>
          </a:p>
          <a:p>
            <a:endParaRPr lang="en-US" altLang="en-US" b="0" i="0" dirty="0">
              <a:effectLst/>
              <a:latin typeface="Arial" panose="020B0604020202020204" pitchFamily="34" charset="0"/>
            </a:endParaRPr>
          </a:p>
          <a:p>
            <a:r>
              <a:rPr lang="en-US" b="0" i="0" dirty="0">
                <a:effectLst/>
                <a:latin typeface="Arial" panose="020B0604020202020204" pitchFamily="34" charset="0"/>
              </a:rPr>
              <a:t>People who perceive that they have been under-rewarded may try to restore equity by decreasing or withholding their inputs (i.e., effort), increasing outcomes, rationalizing or distorting inputs or outcomes, changing the referent, or leaving the organization. </a:t>
            </a:r>
            <a:endParaRPr lang="en-CA" altLang="en-US" dirty="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CC94D75-A4A9-4DC9-B657-5D8D22B13801}" type="slidenum">
              <a:rPr lang="en-US" altLang="en-US" sz="1200">
                <a:latin typeface="Arial" panose="020B0604020202020204" pitchFamily="34" charset="0"/>
              </a:rPr>
              <a:pPr/>
              <a:t>13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574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2943" indent="-232943">
              <a:buFontTx/>
              <a:buAutoNum type="arabicPeriod"/>
            </a:pPr>
            <a:r>
              <a:rPr lang="en-US" altLang="en-US" sz="1100" dirty="0">
                <a:latin typeface="Arial" panose="020B0604020202020204" pitchFamily="34" charset="0"/>
              </a:rPr>
              <a:t>Equity theory makes us aware that an employee</a:t>
            </a:r>
            <a:r>
              <a:rPr lang="ja-JP" altLang="en-US" sz="1100" dirty="0">
                <a:latin typeface="Arial" panose="020B0604020202020204" pitchFamily="34" charset="0"/>
              </a:rPr>
              <a:t>’</a:t>
            </a:r>
            <a:r>
              <a:rPr lang="en-US" altLang="ja-JP" sz="1100" dirty="0">
                <a:latin typeface="Arial" panose="020B0604020202020204" pitchFamily="34" charset="0"/>
              </a:rPr>
              <a:t>s sense of fairness is based on subjective perceptions. What an employee considers grossly unfair may not affect another employee</a:t>
            </a:r>
            <a:r>
              <a:rPr lang="ja-JP" altLang="en-US" sz="1100" dirty="0">
                <a:latin typeface="Arial" panose="020B0604020202020204" pitchFamily="34" charset="0"/>
              </a:rPr>
              <a:t>’</a:t>
            </a:r>
            <a:r>
              <a:rPr lang="en-US" altLang="ja-JP" sz="1100" dirty="0">
                <a:latin typeface="Arial" panose="020B0604020202020204" pitchFamily="34" charset="0"/>
              </a:rPr>
              <a:t>s perceptions of equity. Different perceptions make it difficult for managers to create conditions that satisfy all employees, so it</a:t>
            </a:r>
            <a:r>
              <a:rPr lang="ja-JP" altLang="en-US" sz="1100" dirty="0">
                <a:latin typeface="Arial" panose="020B0604020202020204" pitchFamily="34" charset="0"/>
              </a:rPr>
              <a:t>’</a:t>
            </a:r>
            <a:r>
              <a:rPr lang="en-US" altLang="ja-JP" sz="1100" dirty="0">
                <a:latin typeface="Arial" panose="020B0604020202020204" pitchFamily="34" charset="0"/>
              </a:rPr>
              <a:t>s critical that they do their best to take care of major inequities that energize employees to take disruptive, costly, or harmful action, such as </a:t>
            </a:r>
            <a:r>
              <a:rPr lang="en-CA" altLang="ja-JP" sz="1100" dirty="0">
                <a:latin typeface="Arial" panose="020B0604020202020204" pitchFamily="34" charset="0"/>
              </a:rPr>
              <a:t>decreasing inputs or leaving.</a:t>
            </a:r>
            <a:endParaRPr lang="en-CA" altLang="en-US" sz="1100" dirty="0">
              <a:latin typeface="Arial" panose="020B0604020202020204" pitchFamily="34" charset="0"/>
            </a:endParaRPr>
          </a:p>
          <a:p>
            <a:pPr marL="232943" indent="-232943">
              <a:buFontTx/>
              <a:buAutoNum type="arabicPeriod"/>
            </a:pPr>
            <a:r>
              <a:rPr lang="en-US" altLang="en-US" sz="1100" dirty="0">
                <a:latin typeface="Arial" panose="020B0604020202020204" pitchFamily="34" charset="0"/>
              </a:rPr>
              <a:t>Increasing outcomes is often the first and only strategy that companies use to restore equity, yet reducing employee inputs is just as viable a strategy. With dual-career couples working 50-hour weeks, more employees are looking for ways to reduce stress and restore the balance between work and family. It may make sense to ask employees to do less, not more; have them identify and eliminate 20 percent of the job that doesn</a:t>
            </a:r>
            <a:r>
              <a:rPr lang="ja-JP" altLang="en-US" sz="1100" dirty="0">
                <a:latin typeface="Arial" panose="020B0604020202020204" pitchFamily="34" charset="0"/>
              </a:rPr>
              <a:t>’</a:t>
            </a:r>
            <a:r>
              <a:rPr lang="en-US" altLang="ja-JP" sz="1100" dirty="0">
                <a:latin typeface="Arial" panose="020B0604020202020204" pitchFamily="34" charset="0"/>
              </a:rPr>
              <a:t>t increase productivity or add value for customers; and eliminate company-imposed requirements that really aren</a:t>
            </a:r>
            <a:r>
              <a:rPr lang="ja-JP" altLang="en-US" sz="1100" dirty="0">
                <a:latin typeface="Arial" panose="020B0604020202020204" pitchFamily="34" charset="0"/>
              </a:rPr>
              <a:t>’</a:t>
            </a:r>
            <a:r>
              <a:rPr lang="en-US" altLang="ja-JP" sz="1100" dirty="0">
                <a:latin typeface="Arial" panose="020B0604020202020204" pitchFamily="34" charset="0"/>
              </a:rPr>
              <a:t>t critical to the performance of managers, employees, or</a:t>
            </a:r>
            <a:r>
              <a:rPr lang="en-CA" altLang="ja-JP" sz="1100" dirty="0">
                <a:latin typeface="Arial" panose="020B0604020202020204" pitchFamily="34" charset="0"/>
              </a:rPr>
              <a:t> the company itself (e.g., unnecessary meetings </a:t>
            </a:r>
            <a:r>
              <a:rPr lang="en-US" altLang="ja-JP" sz="1100" dirty="0">
                <a:latin typeface="Arial" panose="020B0604020202020204" pitchFamily="34" charset="0"/>
              </a:rPr>
              <a:t>and</a:t>
            </a:r>
            <a:r>
              <a:rPr lang="en-CA" altLang="ja-JP" sz="1100" dirty="0">
                <a:latin typeface="Arial" panose="020B0604020202020204" pitchFamily="34" charset="0"/>
              </a:rPr>
              <a:t> reports).</a:t>
            </a:r>
            <a:endParaRPr lang="en-CA" altLang="en-US" sz="1100" dirty="0">
              <a:latin typeface="Arial" panose="020B0604020202020204" pitchFamily="34" charset="0"/>
            </a:endParaRPr>
          </a:p>
          <a:p>
            <a:pPr marL="232943" indent="-232943"/>
            <a:r>
              <a:rPr lang="en-CA" altLang="en-US" sz="1100" dirty="0">
                <a:latin typeface="Arial" panose="020B0604020202020204" pitchFamily="34" charset="0"/>
              </a:rPr>
              <a:t>3.	</a:t>
            </a:r>
            <a:r>
              <a:rPr lang="en-US" altLang="en-US" sz="1100" dirty="0">
                <a:latin typeface="Arial" panose="020B0604020202020204" pitchFamily="34" charset="0"/>
              </a:rPr>
              <a:t>If employees perceive that the outcomes are unfair (i.e., distributive injustice) but that the decisions and procedures leading to those outcomes are fair (i.e., procedural justice), they are much more likely to seek constructive ways of restoring equity, such as discussing these matters with their managers. If employees perceive both distributive and procedural injustice, they may resort to more destructive tactics, such as withholding effort, absenteeism, tardiness, sabotage, and theft.</a:t>
            </a:r>
            <a:endParaRPr lang="en-CA" altLang="en-US" sz="1100" dirty="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7180362-96E7-4464-8FD8-E779D60E2DF6}" type="slidenum">
              <a:rPr lang="en-US" altLang="en-US" sz="1200">
                <a:latin typeface="Arial" panose="020B0604020202020204" pitchFamily="34" charset="0"/>
              </a:rPr>
              <a:pPr/>
              <a:t>14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777459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panose="020B0604020202020204" pitchFamily="34" charset="0"/>
              </a:rPr>
              <a:t>Procedural justice matters because even when employees are unhappy with their outcomes (i.e., low pay), they’re much less likely to be unhappy with company management if they believe that the procedures used to allocate outcomes were fair. For example, employees who are laid off tend to be hostile toward their employer when they perceive that the procedures leading to the layoffs were unfair. </a:t>
            </a:r>
          </a:p>
          <a:p>
            <a:endParaRPr lang="en-US" altLang="en-US" b="0" i="0" dirty="0">
              <a:effectLst/>
              <a:latin typeface="Arial" panose="020B0604020202020204" pitchFamily="34" charset="0"/>
            </a:endParaRPr>
          </a:p>
          <a:p>
            <a:r>
              <a:rPr lang="en-US" b="0" i="0" dirty="0">
                <a:effectLst/>
                <a:latin typeface="Arial" panose="020B0604020202020204" pitchFamily="34" charset="0"/>
              </a:rPr>
              <a:t>By contrast, employees who perceive layoff procedures as fair tend to continue to support and trust their employer.</a:t>
            </a:r>
            <a:endParaRPr lang="en-CA" altLang="en-US" dirty="0">
              <a:latin typeface="Arial" panose="020B0604020202020204"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3BC63F-E874-43AC-996D-D325BEDBBC8F}"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844767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8EDDE84D-BD67-4484-B04A-B997C935A75E}" type="slidenum">
              <a:rPr lang="en-US" altLang="en-US" smtClean="0"/>
              <a:pPr>
                <a:defRPr/>
              </a:pPr>
              <a:t>16</a:t>
            </a:fld>
            <a:endParaRPr lang="en-US" altLang="en-US" dirty="0"/>
          </a:p>
        </p:txBody>
      </p:sp>
    </p:spTree>
    <p:extLst>
      <p:ext uri="{BB962C8B-B14F-4D97-AF65-F5344CB8AC3E}">
        <p14:creationId xmlns:p14="http://schemas.microsoft.com/office/powerpoint/2010/main" val="4227544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en-US" b="1" noProof="0" dirty="0">
                <a:latin typeface="Arial" panose="020B0604020202020204" pitchFamily="34" charset="0"/>
              </a:rPr>
              <a:t>Valence: </a:t>
            </a:r>
            <a:r>
              <a:rPr lang="en-CA" altLang="en-US" noProof="0" dirty="0">
                <a:latin typeface="Arial" panose="020B0604020202020204" pitchFamily="34" charset="0"/>
              </a:rPr>
              <a:t>the attractiveness or desirability of various rewards and outcomes</a:t>
            </a:r>
          </a:p>
          <a:p>
            <a:endParaRPr lang="en-CA" altLang="en-US" noProof="0" dirty="0">
              <a:latin typeface="Arial" panose="020B0604020202020204" pitchFamily="34" charset="0"/>
            </a:endParaRPr>
          </a:p>
          <a:p>
            <a:r>
              <a:rPr lang="en-CA" altLang="en-US" noProof="0" dirty="0">
                <a:latin typeface="Arial" panose="020B0604020202020204" pitchFamily="34" charset="0"/>
              </a:rPr>
              <a:t>Expectancy theory recognizes that the same reward or outcome, such as a promotion, will be highly attractive to some people, will be highly disliked by others, and will not make much difference one way or another to still others. When people are deciding how much effort to put out, expectancy theory says that they will consider the valence of all possible rewards and outcomes that they can receive from their jobs. The greater the sum of those valences (each of which could be positive, negative, or neutral), the more effort people will choose to put forth on the job.</a:t>
            </a:r>
            <a:endParaRPr lang="en-CA" altLang="en-US" b="1" noProof="0" dirty="0">
              <a:latin typeface="Arial" panose="020B0604020202020204" pitchFamily="34" charset="0"/>
            </a:endParaRPr>
          </a:p>
          <a:p>
            <a:endParaRPr lang="en-CA" altLang="en-US" b="1" noProof="0" dirty="0">
              <a:latin typeface="Arial" panose="020B0604020202020204" pitchFamily="34" charset="0"/>
            </a:endParaRPr>
          </a:p>
          <a:p>
            <a:r>
              <a:rPr lang="en-CA" altLang="en-US" b="1" noProof="0" dirty="0">
                <a:latin typeface="Arial" panose="020B0604020202020204" pitchFamily="34" charset="0"/>
              </a:rPr>
              <a:t>Expectancy:</a:t>
            </a:r>
            <a:r>
              <a:rPr lang="en-CA" altLang="en-US" noProof="0" dirty="0">
                <a:latin typeface="Arial" panose="020B0604020202020204" pitchFamily="34" charset="0"/>
              </a:rPr>
              <a:t> the perceived relationship between effort and performance. When expectancies are strong, employees believe that their hard work and efforts will result in good performance, so they work harder. When expectancies are weak, employees figure that no matter what they do or how hard they work, they won't be able to perform their jobs successfully, so they don't work as hard.</a:t>
            </a:r>
            <a:endParaRPr lang="en-CA" altLang="en-US" b="1" noProof="0" dirty="0">
              <a:latin typeface="Arial" panose="020B0604020202020204" pitchFamily="34" charset="0"/>
            </a:endParaRPr>
          </a:p>
          <a:p>
            <a:endParaRPr lang="en-CA" altLang="en-US" b="1" noProof="0" dirty="0">
              <a:latin typeface="Arial" panose="020B0604020202020204" pitchFamily="34" charset="0"/>
            </a:endParaRPr>
          </a:p>
          <a:p>
            <a:r>
              <a:rPr lang="en-CA" altLang="en-US" b="1" noProof="0" dirty="0">
                <a:latin typeface="Arial" panose="020B0604020202020204" pitchFamily="34" charset="0"/>
              </a:rPr>
              <a:t>Instrumentality: </a:t>
            </a:r>
            <a:r>
              <a:rPr lang="en-CA" altLang="en-US" noProof="0" dirty="0">
                <a:latin typeface="Arial" panose="020B0604020202020204" pitchFamily="34" charset="0"/>
              </a:rPr>
              <a:t>the perceived relationship between performance and rewards. When instrumentality is strong, employees believe that improved performance will lead to better and more rewards, so they choose to work harder. When instrumentality is weak, employees don’t believe that better performance will result in more or better rewards, so they choose not to work as hard. </a:t>
            </a:r>
          </a:p>
          <a:p>
            <a:endParaRPr lang="en-CA" altLang="en-US" noProof="0" dirty="0">
              <a:latin typeface="Arial" panose="020B0604020202020204" pitchFamily="34" charset="0"/>
            </a:endParaRPr>
          </a:p>
          <a:p>
            <a:r>
              <a:rPr lang="en-CA" altLang="en-US" noProof="0" dirty="0">
                <a:latin typeface="Arial" panose="020B0604020202020204" pitchFamily="34" charset="0"/>
              </a:rPr>
              <a:t>Expectancy theory holds that for people to be highly motivated, all three variables—valence, expectancy, and instrumentality—must be high. Expectancy theory can be represented by the simple equation presented in the slide.</a:t>
            </a:r>
            <a:endParaRPr lang="en-CA" altLang="en-US" b="1" noProof="0" dirty="0">
              <a:latin typeface="Arial" panose="020B0604020202020204" pitchFamily="34" charset="0"/>
            </a:endParaRPr>
          </a:p>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EDDE84D-BD67-4484-B04A-B997C935A75E}" type="slidenum">
              <a:rPr lang="en-US" altLang="en-US" smtClean="0"/>
              <a:pPr>
                <a:defRPr/>
              </a:pPr>
              <a:t>17</a:t>
            </a:fld>
            <a:endParaRPr lang="en-US" altLang="en-US" dirty="0"/>
          </a:p>
        </p:txBody>
      </p:sp>
    </p:spTree>
    <p:extLst>
      <p:ext uri="{BB962C8B-B14F-4D97-AF65-F5344CB8AC3E}">
        <p14:creationId xmlns:p14="http://schemas.microsoft.com/office/powerpoint/2010/main" val="289847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Exhibit 12.5 incorporates expectancy theory variables into the motivation model. </a:t>
            </a:r>
          </a:p>
          <a:p>
            <a:endParaRPr lang="en-CA" altLang="en-US" dirty="0">
              <a:latin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D1F49C9-F177-405A-81F3-3B727EA01711}" type="slidenum">
              <a:rPr lang="en-US" altLang="en-US" sz="1200">
                <a:latin typeface="Arial" panose="020B0604020202020204" pitchFamily="34" charset="0"/>
              </a:rPr>
              <a:pPr/>
              <a:t>18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02928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panose="020B0604020202020204" pitchFamily="34" charset="0"/>
              </a:rPr>
              <a:t>Managers can take practical steps to use expectancy theory to motivate employees. First, they can systematically gather information to find out what employees want from their jobs.</a:t>
            </a:r>
          </a:p>
          <a:p>
            <a:endParaRPr lang="en-US" altLang="en-US" b="0" i="0" dirty="0">
              <a:effectLst/>
              <a:latin typeface="Arial" panose="020B0604020202020204" pitchFamily="34" charset="0"/>
            </a:endParaRPr>
          </a:p>
          <a:p>
            <a:r>
              <a:rPr lang="en-US" b="0" i="0" dirty="0">
                <a:effectLst/>
                <a:latin typeface="Arial"/>
                <a:ea typeface="MS PGothic"/>
                <a:cs typeface="Arial"/>
              </a:rPr>
              <a:t>Second, managers </a:t>
            </a:r>
            <a:r>
              <a:rPr lang="en-US" dirty="0">
                <a:latin typeface="Arial"/>
                <a:ea typeface="MS PGothic"/>
                <a:cs typeface="Arial"/>
              </a:rPr>
              <a:t>can take</a:t>
            </a:r>
            <a:r>
              <a:rPr lang="en-US" b="0" i="0" dirty="0">
                <a:effectLst/>
                <a:latin typeface="Arial"/>
                <a:ea typeface="MS PGothic"/>
                <a:cs typeface="Arial"/>
              </a:rPr>
              <a:t> specific steps to link rewards to individual performance in a way that is clear and understandable to employees. Unfortunately, most employees are extremely dissatisfied with the link between pay and performance in their organizations.</a:t>
            </a:r>
          </a:p>
          <a:p>
            <a:endParaRPr lang="en-US" altLang="en-US" b="0" i="0" dirty="0">
              <a:effectLst/>
              <a:latin typeface="Arial" panose="020B0604020202020204" pitchFamily="34" charset="0"/>
            </a:endParaRPr>
          </a:p>
          <a:p>
            <a:r>
              <a:rPr lang="en-US" b="0" i="0" dirty="0">
                <a:effectLst/>
                <a:latin typeface="Arial" panose="020B0604020202020204" pitchFamily="34" charset="0"/>
              </a:rPr>
              <a:t>Finally, managers should empower employees to make decisions. When valent rewards are linked to good performance, people should be energized to take action. But this works only if they also believe that their efforts will lead to good performance.</a:t>
            </a:r>
            <a:endParaRPr lang="en-CA" altLang="en-US" dirty="0">
              <a:latin typeface="Arial" panose="020B0604020202020204"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2F19C56-D28B-430B-9539-5DEF3964BA90}" type="slidenum">
              <a:rPr lang="en-US" altLang="en-US" sz="1200">
                <a:latin typeface="Arial" panose="020B0604020202020204" pitchFamily="34" charset="0"/>
              </a:rPr>
              <a:pPr/>
              <a:t>19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31769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8EDDE84D-BD67-4484-B04A-B997C935A75E}" type="slidenum">
              <a:rPr lang="en-US" altLang="en-US" smtClean="0"/>
              <a:pPr>
                <a:defRPr/>
              </a:pPr>
              <a:t>2</a:t>
            </a:fld>
            <a:endParaRPr lang="en-US" altLang="en-US" dirty="0"/>
          </a:p>
        </p:txBody>
      </p:sp>
    </p:spTree>
    <p:extLst>
      <p:ext uri="{BB962C8B-B14F-4D97-AF65-F5344CB8AC3E}">
        <p14:creationId xmlns:p14="http://schemas.microsoft.com/office/powerpoint/2010/main" val="1955048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2146D1B-0056-46B4-8719-935703A43111}" type="slidenum">
              <a:rPr lang="en-US" altLang="en-US" sz="1200">
                <a:latin typeface="Arial" panose="020B0604020202020204" pitchFamily="34" charset="0"/>
              </a:rPr>
              <a:pPr/>
              <a:t>20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066256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panose="020B0604020202020204" pitchFamily="34" charset="0"/>
              </a:rPr>
              <a:t>Reinforcement contingencies are the cause-and-effect relationships between the performance of specific </a:t>
            </a:r>
            <a:r>
              <a:rPr lang="en-US" b="0" i="0" dirty="0" err="1">
                <a:effectLst/>
                <a:latin typeface="Arial" panose="020B0604020202020204" pitchFamily="34" charset="0"/>
              </a:rPr>
              <a:t>behaviours</a:t>
            </a:r>
            <a:r>
              <a:rPr lang="en-US" b="0" i="0" dirty="0">
                <a:effectLst/>
                <a:latin typeface="Arial" panose="020B0604020202020204" pitchFamily="34" charset="0"/>
              </a:rPr>
              <a:t> and specific consequences. For example, if you get docked an hour’s pay for being late to work, then a reinforcement contingency exists between a </a:t>
            </a:r>
            <a:r>
              <a:rPr lang="en-US" b="0" i="0" dirty="0" err="1">
                <a:effectLst/>
                <a:latin typeface="Arial" panose="020B0604020202020204" pitchFamily="34" charset="0"/>
              </a:rPr>
              <a:t>behaviour</a:t>
            </a:r>
            <a:r>
              <a:rPr lang="en-US" b="0" i="0" dirty="0">
                <a:effectLst/>
                <a:latin typeface="Arial" panose="020B0604020202020204" pitchFamily="34" charset="0"/>
              </a:rPr>
              <a:t> (being late to work) and a consequence (losing an hour’s pay)</a:t>
            </a:r>
          </a:p>
          <a:p>
            <a:endParaRPr lang="en-US" altLang="en-US" b="0" i="0" dirty="0">
              <a:effectLst/>
              <a:latin typeface="Arial" panose="020B0604020202020204" pitchFamily="34" charset="0"/>
            </a:endParaRPr>
          </a:p>
          <a:p>
            <a:endParaRPr lang="en-CA" altLang="en-US" dirty="0">
              <a:latin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70FBE56-F0EF-4B82-9148-1D00D0CD37EA}" type="slidenum">
              <a:rPr lang="en-US" altLang="en-US" sz="1200">
                <a:latin typeface="Arial" panose="020B0604020202020204" pitchFamily="34" charset="0"/>
              </a:rPr>
              <a:pPr/>
              <a:t>21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135040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8EDDE84D-BD67-4484-B04A-B997C935A75E}" type="slidenum">
              <a:rPr lang="en-US" altLang="en-US" smtClean="0"/>
              <a:pPr>
                <a:defRPr/>
              </a:pPr>
              <a:t>22</a:t>
            </a:fld>
            <a:endParaRPr lang="en-US" altLang="en-US" dirty="0"/>
          </a:p>
        </p:txBody>
      </p:sp>
    </p:spTree>
    <p:extLst>
      <p:ext uri="{BB962C8B-B14F-4D97-AF65-F5344CB8AC3E}">
        <p14:creationId xmlns:p14="http://schemas.microsoft.com/office/powerpoint/2010/main" val="3383633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The exhibit incorporates reinforcement contingencies and reinforcement schedules into our motivation model. First, notice that extrinsic rewards and the schedules of reinforcement used to deliver them are the primary method for creating reinforcement contingencies in organizations. In turn, those reinforcement contingencies directly affect valences (the attractiveness of rewards), instrumentality (the perceived link between rewards and performance), and effort (how hard employees will work).</a:t>
            </a:r>
            <a:endParaRPr lang="en-US" altLang="en-US" dirty="0">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225AB18-8124-4425-B1F0-9FA92A8C52DE}" type="slidenum">
              <a:rPr lang="en-US" altLang="en-US" sz="1200">
                <a:latin typeface="Arial" panose="020B0604020202020204" pitchFamily="34" charset="0"/>
              </a:rPr>
              <a:pPr/>
              <a:t>23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180527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0" i="1" dirty="0">
                <a:latin typeface="Arial" panose="020B0604020202020204" pitchFamily="34" charset="0"/>
              </a:rPr>
              <a:t>Examples:</a:t>
            </a:r>
          </a:p>
          <a:p>
            <a:r>
              <a:rPr lang="en-CA" altLang="en-US" b="1" dirty="0">
                <a:latin typeface="Arial" panose="020B0604020202020204" pitchFamily="34" charset="0"/>
              </a:rPr>
              <a:t>Fixed interval reinforcement schedules</a:t>
            </a:r>
            <a:r>
              <a:rPr lang="en-CA" altLang="en-US" b="1" baseline="0" dirty="0">
                <a:latin typeface="Arial" panose="020B0604020202020204" pitchFamily="34" charset="0"/>
              </a:rPr>
              <a:t>. </a:t>
            </a:r>
            <a:r>
              <a:rPr lang="en-CA" altLang="en-US" b="0" baseline="0" dirty="0">
                <a:latin typeface="Arial" panose="020B0604020202020204" pitchFamily="34" charset="0"/>
              </a:rPr>
              <a:t>M</a:t>
            </a:r>
            <a:r>
              <a:rPr lang="en-CA" altLang="en-US" dirty="0">
                <a:latin typeface="Arial" panose="020B0604020202020204" pitchFamily="34" charset="0"/>
              </a:rPr>
              <a:t>ost people receive their paycheques on a fixed interval schedule (e.g., once or twice per month). As long as they work (behaviour) during a specified pay period (interval), they get a paycheque (consequence). </a:t>
            </a:r>
          </a:p>
          <a:p>
            <a:endParaRPr lang="en-CA" altLang="en-US" dirty="0">
              <a:latin typeface="Arial" panose="020B0604020202020204" pitchFamily="34" charset="0"/>
            </a:endParaRPr>
          </a:p>
          <a:p>
            <a:pPr defTabSz="931774">
              <a:defRPr/>
            </a:pPr>
            <a:r>
              <a:rPr lang="en-CA" b="1" dirty="0"/>
              <a:t>Variable interval reinforcement schedules.</a:t>
            </a:r>
            <a:r>
              <a:rPr lang="en-CA" dirty="0"/>
              <a:t> On a 90-day variable interval reinforcement schedule, you might receive a bonus after 80 days or perhaps after 100 days, but the average interval between performing your job well (behaviour) and receiving your bonus (consequence) will be 90 days.</a:t>
            </a:r>
            <a:endParaRPr lang="en-US" dirty="0"/>
          </a:p>
          <a:p>
            <a:endParaRPr lang="en-CA" altLang="en-US" dirty="0">
              <a:latin typeface="Arial" panose="020B0604020202020204" pitchFamily="34" charset="0"/>
            </a:endParaRPr>
          </a:p>
          <a:p>
            <a:pPr defTabSz="931774">
              <a:defRPr/>
            </a:pPr>
            <a:r>
              <a:rPr lang="en-CA" b="1" dirty="0"/>
              <a:t>Fixed ratio reinforcement schedules. </a:t>
            </a:r>
            <a:r>
              <a:rPr lang="en-CA" dirty="0"/>
              <a:t>A car salesperson might receive a $1,000 bonus after every 10 sales. Therefore, a salesperson with only 9 sales would not receive the bonus until he or she finally sold a 10th car.</a:t>
            </a:r>
          </a:p>
          <a:p>
            <a:pPr defTabSz="931774">
              <a:defRPr/>
            </a:pPr>
            <a:endParaRPr lang="en-CA" dirty="0"/>
          </a:p>
          <a:p>
            <a:pPr defTabSz="931774">
              <a:defRPr/>
            </a:pPr>
            <a:r>
              <a:rPr lang="en-CA" b="1" dirty="0"/>
              <a:t>Variable ratio reinforcement schedules. </a:t>
            </a:r>
            <a:r>
              <a:rPr lang="en-CA" dirty="0"/>
              <a:t>With a 10-car variable ratio reinforcement schedule, a salesperson might receive the bonus after 7 car sales or after 12, 11, or 9 sales, but the average number of cars sold before receiving the bonus would be 10 cars.</a:t>
            </a:r>
            <a:endParaRPr 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FC76BD8-3708-4D17-B9D0-66D656D257CD}" type="slidenum">
              <a:rPr lang="en-US" altLang="en-US" sz="1200">
                <a:latin typeface="Arial" panose="020B0604020202020204" pitchFamily="34" charset="0"/>
              </a:rPr>
              <a:pPr/>
              <a:t>24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989355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dirty="0"/>
              <a:t>In addition to these five steps, managers should remember </a:t>
            </a:r>
            <a:r>
              <a:rPr lang="en-CA" i="1" dirty="0"/>
              <a:t>three </a:t>
            </a:r>
            <a:r>
              <a:rPr lang="en-CA" dirty="0"/>
              <a:t>other key things when motivating with reinforcement theory: </a:t>
            </a:r>
          </a:p>
          <a:p>
            <a:pPr marL="232943" indent="-232943">
              <a:buAutoNum type="arabicParenR"/>
            </a:pPr>
            <a:r>
              <a:rPr lang="en-CA" dirty="0"/>
              <a:t>Don’t reinforce the wrong behaviours. </a:t>
            </a:r>
          </a:p>
          <a:p>
            <a:pPr marL="232943" indent="-232943">
              <a:buAutoNum type="arabicParenR"/>
            </a:pPr>
            <a:r>
              <a:rPr lang="en-CA" dirty="0"/>
              <a:t>Correctly administer punishment at the appropriate time. </a:t>
            </a:r>
          </a:p>
          <a:p>
            <a:pPr marL="232943" indent="-232943">
              <a:buAutoNum type="arabicParenR"/>
            </a:pPr>
            <a:r>
              <a:rPr lang="en-CA" dirty="0"/>
              <a:t>Choose the simplest and most effective schedule of reinforcement. </a:t>
            </a:r>
            <a:endParaRPr lang="en-CA" altLang="en-US" i="0" dirty="0">
              <a:latin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711F519-DB61-44DC-993E-246751427A01}" type="slidenum">
              <a:rPr lang="en-US" altLang="en-US" sz="1200">
                <a:latin typeface="Arial" panose="020B0604020202020204" pitchFamily="34" charset="0"/>
              </a:rPr>
              <a:pPr/>
              <a:t>25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2646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pPr>
              <a:defRPr/>
            </a:pPr>
            <a:fld id="{8EDDE84D-BD67-4484-B04A-B997C935A75E}" type="slidenum">
              <a:rPr lang="en-US" altLang="en-US" smtClean="0"/>
              <a:pPr>
                <a:defRPr/>
              </a:pPr>
              <a:t>26</a:t>
            </a:fld>
            <a:endParaRPr lang="en-US" altLang="en-US" dirty="0"/>
          </a:p>
        </p:txBody>
      </p:sp>
    </p:spTree>
    <p:extLst>
      <p:ext uri="{BB962C8B-B14F-4D97-AF65-F5344CB8AC3E}">
        <p14:creationId xmlns:p14="http://schemas.microsoft.com/office/powerpoint/2010/main" val="2136013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11"/>
              </a:spcBef>
            </a:pPr>
            <a:r>
              <a:rPr lang="en-CA" altLang="en-US" sz="2600" b="1" dirty="0">
                <a:solidFill>
                  <a:schemeClr val="accent2"/>
                </a:solidFill>
              </a:rPr>
              <a:t>Goal specificity: </a:t>
            </a:r>
            <a:r>
              <a:rPr lang="en-US" altLang="en-US" sz="2400" dirty="0">
                <a:ea typeface="Calibri" panose="020F0502020204030204" pitchFamily="34" charset="0"/>
              </a:rPr>
              <a:t>extent to which goals are </a:t>
            </a:r>
            <a:r>
              <a:rPr lang="en-CA" altLang="en-US" sz="2400" dirty="0">
                <a:ea typeface="Calibri" panose="020F0502020204030204" pitchFamily="34" charset="0"/>
              </a:rPr>
              <a:t>detailed, exact, and unambiguous</a:t>
            </a:r>
          </a:p>
          <a:p>
            <a:pPr>
              <a:spcBef>
                <a:spcPts val="611"/>
              </a:spcBef>
            </a:pPr>
            <a:r>
              <a:rPr lang="en-CA" altLang="en-US" sz="2600" b="1" dirty="0">
                <a:solidFill>
                  <a:schemeClr val="accent2"/>
                </a:solidFill>
              </a:rPr>
              <a:t>Goal difficulty: </a:t>
            </a:r>
            <a:r>
              <a:rPr lang="en-US" altLang="en-US" sz="2400" dirty="0">
                <a:ea typeface="Calibri" panose="020F0502020204030204" pitchFamily="34" charset="0"/>
              </a:rPr>
              <a:t>extent to which a goal is hard or challenging to </a:t>
            </a:r>
            <a:r>
              <a:rPr lang="en-CA" altLang="en-US" sz="2400" dirty="0">
                <a:ea typeface="Calibri" panose="020F0502020204030204" pitchFamily="34" charset="0"/>
              </a:rPr>
              <a:t>accomplish</a:t>
            </a:r>
          </a:p>
          <a:p>
            <a:pPr>
              <a:spcBef>
                <a:spcPts val="611"/>
              </a:spcBef>
            </a:pPr>
            <a:r>
              <a:rPr lang="en-CA" altLang="en-US" sz="2600" b="1" dirty="0">
                <a:solidFill>
                  <a:schemeClr val="accent2"/>
                </a:solidFill>
              </a:rPr>
              <a:t>Goal acceptance: </a:t>
            </a:r>
            <a:r>
              <a:rPr lang="en-CA" altLang="en-US" sz="2400" dirty="0">
                <a:ea typeface="Calibri" panose="020F0502020204030204" pitchFamily="34" charset="0"/>
              </a:rPr>
              <a:t>extent to which people consciously understand and agree to goals</a:t>
            </a:r>
          </a:p>
          <a:p>
            <a:pPr>
              <a:spcBef>
                <a:spcPts val="611"/>
              </a:spcBef>
            </a:pPr>
            <a:r>
              <a:rPr lang="en-CA" altLang="en-US" sz="2600" b="1" dirty="0">
                <a:solidFill>
                  <a:schemeClr val="accent2"/>
                </a:solidFill>
              </a:rPr>
              <a:t>Performance feedback: </a:t>
            </a:r>
            <a:r>
              <a:rPr lang="en-CA" altLang="en-US" sz="2400" dirty="0">
                <a:ea typeface="Calibri" panose="020F0502020204030204" pitchFamily="34" charset="0"/>
              </a:rPr>
              <a:t>information about the quality or quantity of past performance that indicates whether progress </a:t>
            </a:r>
            <a:r>
              <a:rPr lang="en-US" altLang="en-US" sz="2400" dirty="0">
                <a:ea typeface="Calibri" panose="020F0502020204030204" pitchFamily="34" charset="0"/>
              </a:rPr>
              <a:t>is being made toward the </a:t>
            </a:r>
            <a:r>
              <a:rPr lang="en-CA" altLang="en-US" sz="2400" dirty="0">
                <a:ea typeface="Calibri" panose="020F0502020204030204" pitchFamily="34" charset="0"/>
              </a:rPr>
              <a:t>accomplishment of a goal</a:t>
            </a:r>
          </a:p>
          <a:p>
            <a:endParaRPr lang="en-US" dirty="0"/>
          </a:p>
        </p:txBody>
      </p:sp>
      <p:sp>
        <p:nvSpPr>
          <p:cNvPr id="4" name="Slide Number Placeholder 3"/>
          <p:cNvSpPr>
            <a:spLocks noGrp="1"/>
          </p:cNvSpPr>
          <p:nvPr>
            <p:ph type="sldNum" sz="quarter" idx="10"/>
          </p:nvPr>
        </p:nvSpPr>
        <p:spPr/>
        <p:txBody>
          <a:bodyPr/>
          <a:lstStyle/>
          <a:p>
            <a:pPr>
              <a:defRPr/>
            </a:pPr>
            <a:fld id="{8EDDE84D-BD67-4484-B04A-B997C935A75E}" type="slidenum">
              <a:rPr lang="en-US" altLang="en-US" smtClean="0"/>
              <a:pPr>
                <a:defRPr/>
              </a:pPr>
              <a:t>27</a:t>
            </a:fld>
            <a:endParaRPr lang="en-US" altLang="en-US" dirty="0"/>
          </a:p>
        </p:txBody>
      </p:sp>
    </p:spTree>
    <p:extLst>
      <p:ext uri="{BB962C8B-B14F-4D97-AF65-F5344CB8AC3E}">
        <p14:creationId xmlns:p14="http://schemas.microsoft.com/office/powerpoint/2010/main" val="4159958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The exhibit</a:t>
            </a:r>
            <a:r>
              <a:rPr lang="en-US" altLang="en-US" baseline="0" dirty="0">
                <a:latin typeface="Arial" panose="020B0604020202020204" pitchFamily="34" charset="0"/>
              </a:rPr>
              <a:t> </a:t>
            </a:r>
            <a:r>
              <a:rPr lang="en-US" altLang="en-US" dirty="0">
                <a:latin typeface="Arial" panose="020B0604020202020204" pitchFamily="34" charset="0"/>
              </a:rPr>
              <a:t>incorporates goals into the motivation model by showing how they directly affect the tension, effort, and the extent to which employees are energized to take action. </a:t>
            </a:r>
          </a:p>
          <a:p>
            <a:endParaRPr lang="en-CA" altLang="en-US" dirty="0">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80EF79C-2E8A-4292-AC3E-DE32FD95DBAD}" type="slidenum">
              <a:rPr lang="en-US" altLang="en-US" sz="1200">
                <a:latin typeface="Arial" panose="020B0604020202020204" pitchFamily="34" charset="0"/>
              </a:rPr>
              <a:pPr/>
              <a:t>28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715956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b="1" dirty="0"/>
              <a:t>Feedback</a:t>
            </a:r>
            <a:r>
              <a:rPr lang="en-CA" dirty="0"/>
              <a:t> leads to stronger motivation and effort in </a:t>
            </a:r>
            <a:r>
              <a:rPr lang="en-CA" b="1" dirty="0"/>
              <a:t>three ways:</a:t>
            </a:r>
            <a:r>
              <a:rPr lang="en-CA" dirty="0"/>
              <a:t> </a:t>
            </a:r>
          </a:p>
          <a:p>
            <a:r>
              <a:rPr lang="en-CA" i="1" dirty="0"/>
              <a:t>First</a:t>
            </a:r>
            <a:r>
              <a:rPr lang="en-CA" dirty="0"/>
              <a:t>: Receiving specific feedback that indicates how well they’re performing can encourage employees who don’t have specific, challenging goals to set goals to improve their performance.</a:t>
            </a:r>
          </a:p>
          <a:p>
            <a:r>
              <a:rPr lang="en-CA" i="1" dirty="0"/>
              <a:t>Second</a:t>
            </a:r>
            <a:r>
              <a:rPr lang="en-CA" dirty="0"/>
              <a:t>: Once people meet goals, performance feedback often encourages them to set higher, more difficult goals. </a:t>
            </a:r>
          </a:p>
          <a:p>
            <a:r>
              <a:rPr lang="en-CA" i="1" dirty="0"/>
              <a:t>Third:</a:t>
            </a:r>
            <a:r>
              <a:rPr lang="en-CA" dirty="0"/>
              <a:t> Feedback lets people know whether they need to increase their efforts or change strategies in order to accomplish their goals. </a:t>
            </a:r>
          </a:p>
          <a:p>
            <a:endParaRPr lang="en-CA" dirty="0"/>
          </a:p>
          <a:p>
            <a:r>
              <a:rPr lang="en-CA" dirty="0"/>
              <a:t>So, to motivate employees with goal-setting theory, make sure they receive frequent performance-related feedback so that they can track their progress toward goal completion. Simple feedback benefits from immediacy and spontaneity. If you want to recognize an employee for going the extra mile, you need to do it immediately. Furthermore, you need to articulate to employees what it was about their performance that you most appreciated. </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711F519-DB61-44DC-993E-246751427A01}" type="slidenum">
              <a:rPr lang="en-US" altLang="en-US" sz="1200">
                <a:solidFill>
                  <a:srgbClr val="000000"/>
                </a:solidFill>
                <a:latin typeface="Arial" panose="020B0604020202020204" pitchFamily="34" charset="0"/>
              </a:rPr>
              <a:pPr/>
              <a:t>29</a:t>
            </a:fld>
            <a:endParaRPr lang="en-US" altLang="en-US"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8875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panose="020B0604020202020204" pitchFamily="34" charset="0"/>
              </a:rPr>
              <a:t>Motivation:</a:t>
            </a:r>
            <a:r>
              <a:rPr lang="en-CA" altLang="en-US" noProof="0" dirty="0">
                <a:latin typeface="Arial" panose="020B0604020202020204" pitchFamily="34" charset="0"/>
              </a:rPr>
              <a:t> set of forces that initiates, directs, makes people persist in their efforts to accomplish a goal</a:t>
            </a:r>
          </a:p>
          <a:p>
            <a:r>
              <a:rPr lang="en-CA" altLang="en-US" b="1" noProof="0" dirty="0">
                <a:latin typeface="Arial" panose="020B0604020202020204" pitchFamily="34" charset="0"/>
              </a:rPr>
              <a:t>Initiation of effort: </a:t>
            </a:r>
            <a:r>
              <a:rPr lang="en-CA" altLang="en-US" noProof="0" dirty="0">
                <a:latin typeface="Arial" panose="020B0604020202020204" pitchFamily="34" charset="0"/>
              </a:rPr>
              <a:t>concerned with the choices people make about how much effort to put into their jobs</a:t>
            </a:r>
          </a:p>
          <a:p>
            <a:r>
              <a:rPr lang="en-CA" altLang="en-US" b="1" noProof="0" dirty="0">
                <a:latin typeface="Arial" panose="020B0604020202020204" pitchFamily="34" charset="0"/>
              </a:rPr>
              <a:t>Direction of effort: </a:t>
            </a:r>
            <a:r>
              <a:rPr lang="en-CA" altLang="en-US" noProof="0" dirty="0">
                <a:latin typeface="Arial" panose="020B0604020202020204" pitchFamily="34" charset="0"/>
              </a:rPr>
              <a:t>concerned with the choices people make deciding where to put effort into their jobs</a:t>
            </a:r>
          </a:p>
          <a:p>
            <a:r>
              <a:rPr lang="en-CA" altLang="en-US" b="1" noProof="0" dirty="0">
                <a:latin typeface="Arial" panose="020B0604020202020204" pitchFamily="34" charset="0"/>
              </a:rPr>
              <a:t>Persistence of effort:</a:t>
            </a:r>
            <a:r>
              <a:rPr lang="en-CA" altLang="en-US" noProof="0" dirty="0">
                <a:latin typeface="Arial" panose="020B0604020202020204" pitchFamily="34" charset="0"/>
              </a:rPr>
              <a:t> concerned with the choices people make about how long they will put the effort into their jobs before reducing or eliminating those efforts</a:t>
            </a:r>
          </a:p>
          <a:p>
            <a:pPr>
              <a:lnSpc>
                <a:spcPct val="80000"/>
              </a:lnSpc>
            </a:pPr>
            <a:endParaRPr lang="en-CA" altLang="en-US" noProof="0" dirty="0">
              <a:latin typeface="Arial" panose="020B0604020202020204" pitchFamily="34" charset="0"/>
            </a:endParaRPr>
          </a:p>
          <a:p>
            <a:r>
              <a:rPr lang="en-CA" altLang="en-US" noProof="0" dirty="0">
                <a:latin typeface="Arial" panose="020B0604020202020204" pitchFamily="34" charset="0"/>
              </a:rPr>
              <a:t>When people think of work motivation, they think that working hard (effort) should lead to doing a good job (performance). The exhibit shows a basic model of work motivation </a:t>
            </a:r>
            <a:r>
              <a:rPr lang="en-CA" altLang="en-US" i="1" noProof="0" dirty="0">
                <a:latin typeface="Arial" panose="020B0604020202020204" pitchFamily="34" charset="0"/>
              </a:rPr>
              <a:t>and</a:t>
            </a:r>
            <a:r>
              <a:rPr lang="en-CA" altLang="en-US" noProof="0" dirty="0">
                <a:latin typeface="Arial" panose="020B0604020202020204" pitchFamily="34" charset="0"/>
              </a:rPr>
              <a:t> performance displaying this process. </a:t>
            </a:r>
            <a:endParaRPr lang="en-CA" altLang="en-US" i="1" noProof="0" dirty="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3A2CC06-63EF-462C-905D-6DD4C67F774F}"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17022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Motivation is just one of </a:t>
            </a:r>
            <a:r>
              <a:rPr lang="en-CA" altLang="en-US" b="1" noProof="0" dirty="0">
                <a:latin typeface="Arial" panose="020B0604020202020204" pitchFamily="34" charset="0"/>
              </a:rPr>
              <a:t>four primary determinants </a:t>
            </a:r>
            <a:r>
              <a:rPr lang="en-CA" altLang="en-US" noProof="0" dirty="0">
                <a:latin typeface="Arial" panose="020B0604020202020204" pitchFamily="34" charset="0"/>
              </a:rPr>
              <a:t>of job performance. In industrial psychology, job performance is frequently represented by the MARS model. </a:t>
            </a:r>
          </a:p>
          <a:p>
            <a:r>
              <a:rPr lang="en-CA" altLang="en-US" noProof="0" dirty="0">
                <a:latin typeface="Arial" panose="020B0604020202020204" pitchFamily="34" charset="0"/>
              </a:rPr>
              <a:t>In this formula, </a:t>
            </a:r>
            <a:r>
              <a:rPr lang="en-CA" altLang="en-US" b="1" i="0" noProof="0" dirty="0">
                <a:latin typeface="Arial" panose="020B0604020202020204" pitchFamily="34" charset="0"/>
              </a:rPr>
              <a:t>job performance </a:t>
            </a:r>
            <a:r>
              <a:rPr lang="en-CA" altLang="en-US" noProof="0" dirty="0">
                <a:latin typeface="Arial" panose="020B0604020202020204" pitchFamily="34" charset="0"/>
              </a:rPr>
              <a:t>is how well someone performs the requirements of the job. </a:t>
            </a:r>
            <a:r>
              <a:rPr lang="en-CA" altLang="en-US" b="1" i="0" noProof="0" dirty="0">
                <a:latin typeface="Arial" panose="020B0604020202020204" pitchFamily="34" charset="0"/>
              </a:rPr>
              <a:t>Motivation,</a:t>
            </a:r>
            <a:r>
              <a:rPr lang="en-CA" altLang="en-US" i="1" noProof="0" dirty="0">
                <a:latin typeface="Arial" panose="020B0604020202020204" pitchFamily="34" charset="0"/>
              </a:rPr>
              <a:t> </a:t>
            </a:r>
            <a:r>
              <a:rPr lang="en-CA" altLang="en-US" noProof="0" dirty="0">
                <a:latin typeface="Arial" panose="020B0604020202020204" pitchFamily="34" charset="0"/>
              </a:rPr>
              <a:t>as defined above, is effort, the degree to which someone works hard to do the job well. </a:t>
            </a:r>
            <a:r>
              <a:rPr lang="en-CA" altLang="en-US" b="1" i="0" noProof="0" dirty="0">
                <a:latin typeface="Arial" panose="020B0604020202020204" pitchFamily="34" charset="0"/>
              </a:rPr>
              <a:t>Ability</a:t>
            </a:r>
            <a:r>
              <a:rPr lang="en-CA" altLang="en-US" i="0" noProof="0" dirty="0">
                <a:latin typeface="Arial" panose="020B0604020202020204" pitchFamily="34" charset="0"/>
              </a:rPr>
              <a:t> </a:t>
            </a:r>
            <a:r>
              <a:rPr lang="en-CA" altLang="en-US" noProof="0" dirty="0">
                <a:latin typeface="Arial" panose="020B0604020202020204" pitchFamily="34" charset="0"/>
              </a:rPr>
              <a:t>is the degree to which workers possess the knowledge, skills, and talent they need to do a job well. </a:t>
            </a:r>
            <a:r>
              <a:rPr lang="en-CA" altLang="en-US" b="1" i="0" noProof="0" dirty="0">
                <a:latin typeface="Arial" panose="020B0604020202020204" pitchFamily="34" charset="0"/>
              </a:rPr>
              <a:t>Role perceptions </a:t>
            </a:r>
            <a:r>
              <a:rPr lang="en-CA" altLang="en-US" noProof="0" dirty="0">
                <a:latin typeface="Arial" panose="020B0604020202020204" pitchFamily="34" charset="0"/>
              </a:rPr>
              <a:t>involves people understanding the specific tasks assigned to them, the relative importance of those tasks, and the preferred behaviours to accomplish those tasks. And </a:t>
            </a:r>
            <a:r>
              <a:rPr lang="en-CA" altLang="en-US" b="1" i="0" noProof="0" dirty="0">
                <a:latin typeface="Arial" panose="020B0604020202020204" pitchFamily="34" charset="0"/>
              </a:rPr>
              <a:t>situational constraints </a:t>
            </a:r>
            <a:r>
              <a:rPr lang="en-CA" altLang="en-US" noProof="0" dirty="0">
                <a:latin typeface="Arial" panose="020B0604020202020204" pitchFamily="34" charset="0"/>
              </a:rPr>
              <a:t>are factors beyond the control of individual employees such as tools, policies, and resources that have an effect on job performance.</a:t>
            </a:r>
          </a:p>
          <a:p>
            <a:endParaRPr lang="en-CA" altLang="en-US" noProof="0" dirty="0">
              <a:latin typeface="Arial" panose="020B0604020202020204" pitchFamily="34" charset="0"/>
            </a:endParaRPr>
          </a:p>
          <a:p>
            <a:endParaRPr lang="en-CA" altLang="en-US" dirty="0">
              <a:latin typeface="Arial" panose="020B0604020202020204" pitchFamily="34" charset="0"/>
            </a:endParaRPr>
          </a:p>
          <a:p>
            <a:endParaRPr lang="en-US" altLang="en-US" dirty="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757066" indent="-291179">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1BFD59F-016F-4237-8FA9-8D9BF9469EF8}" type="slidenum">
              <a:rPr lang="en-US" altLang="en-US" sz="1200">
                <a:latin typeface="Arial" panose="020B0604020202020204" pitchFamily="34" charset="0"/>
              </a:rPr>
              <a:pPr/>
              <a:t>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87947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Since job performance is a multiplicative function of motivation times ability times situational constraints, job performance will suffer if any one of these components is weak. Does this mean that motivation doesn’t matter? Not at all. It just means that all the motivation in the world won’t translate into high performance when you have little ability and high situational constraints. </a:t>
            </a:r>
          </a:p>
          <a:p>
            <a:endParaRPr lang="en-CA" altLang="en-US" noProof="0" dirty="0">
              <a:latin typeface="Arial" panose="020B0604020202020204" pitchFamily="34" charset="0"/>
            </a:endParaRPr>
          </a:p>
          <a:p>
            <a:pPr>
              <a:lnSpc>
                <a:spcPct val="80000"/>
              </a:lnSpc>
            </a:pPr>
            <a:endParaRPr lang="en-CA" altLang="en-US" noProof="0" dirty="0">
              <a:latin typeface="Arial" panose="020B0604020202020204" pitchFamily="34" charset="0"/>
            </a:endParaRPr>
          </a:p>
          <a:p>
            <a:pPr>
              <a:lnSpc>
                <a:spcPct val="80000"/>
              </a:lnSpc>
            </a:pPr>
            <a:endParaRPr lang="en-CA" altLang="en-US" sz="900" dirty="0">
              <a:latin typeface="Arial" panose="020B0604020202020204" pitchFamily="34" charset="0"/>
            </a:endParaRPr>
          </a:p>
          <a:p>
            <a:pPr>
              <a:lnSpc>
                <a:spcPct val="80000"/>
              </a:lnSpc>
            </a:pPr>
            <a:endParaRPr lang="en-CA" altLang="en-US" sz="900" dirty="0">
              <a:latin typeface="Arial" panose="020B0604020202020204" pitchFamily="34" charset="0"/>
            </a:endParaRPr>
          </a:p>
          <a:p>
            <a:pPr>
              <a:lnSpc>
                <a:spcPct val="80000"/>
              </a:lnSpc>
            </a:pPr>
            <a:endParaRPr lang="en-CA" altLang="en-US" sz="900" dirty="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A77EC9C-6749-489A-9B4D-1D2B2F6055EF}"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49708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latin typeface="Arial" panose="020B0604020202020204" pitchFamily="34" charset="0"/>
              </a:rPr>
              <a:t>Needs: </a:t>
            </a:r>
            <a:r>
              <a:rPr lang="en-US" altLang="en-US" b="0" dirty="0">
                <a:latin typeface="Arial" panose="020B0604020202020204" pitchFamily="34" charset="0"/>
              </a:rPr>
              <a:t>the</a:t>
            </a:r>
            <a:r>
              <a:rPr lang="en-US" altLang="en-US" b="1" dirty="0">
                <a:latin typeface="Arial" panose="020B0604020202020204" pitchFamily="34" charset="0"/>
              </a:rPr>
              <a:t> </a:t>
            </a:r>
            <a:r>
              <a:rPr lang="en-US" altLang="en-US" dirty="0">
                <a:latin typeface="Arial" panose="020B0604020202020204" pitchFamily="34" charset="0"/>
              </a:rPr>
              <a:t>physical or psychological requirements that must be met to ensure survival and well-being</a:t>
            </a:r>
            <a:endParaRPr lang="en-CA" altLang="en-US" dirty="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458C56A-472A-4AD1-8E19-35BFC3580B4F}" type="slidenum">
              <a:rPr lang="en-US" altLang="en-US" sz="1200">
                <a:latin typeface="Arial" panose="020B0604020202020204" pitchFamily="34" charset="0"/>
              </a:rPr>
              <a:pPr/>
              <a:t>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40062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Consider three well-known needs theories:</a:t>
            </a:r>
          </a:p>
          <a:p>
            <a:endParaRPr lang="en-US" altLang="en-US" dirty="0">
              <a:latin typeface="Arial" panose="020B0604020202020204" pitchFamily="34" charset="0"/>
            </a:endParaRPr>
          </a:p>
          <a:p>
            <a:pPr>
              <a:buFont typeface="Calibri" panose="020F0502020204030204" pitchFamily="34" charset="0"/>
              <a:buAutoNum type="arabicPeriod"/>
            </a:pPr>
            <a:r>
              <a:rPr lang="en-US" altLang="en-US" b="1" dirty="0">
                <a:latin typeface="Arial" panose="020B0604020202020204" pitchFamily="34" charset="0"/>
              </a:rPr>
              <a:t> Maslow</a:t>
            </a:r>
            <a:r>
              <a:rPr lang="ja-JP" altLang="en-US" b="1" dirty="0">
                <a:latin typeface="Arial" panose="020B0604020202020204" pitchFamily="34" charset="0"/>
              </a:rPr>
              <a:t>’</a:t>
            </a:r>
            <a:r>
              <a:rPr lang="en-US" altLang="ja-JP" b="1" dirty="0">
                <a:latin typeface="Arial" panose="020B0604020202020204" pitchFamily="34" charset="0"/>
              </a:rPr>
              <a:t>s Hierarchy of Needs: </a:t>
            </a:r>
            <a:r>
              <a:rPr lang="en-US" altLang="ja-JP" dirty="0">
                <a:latin typeface="Arial" panose="020B0604020202020204" pitchFamily="34" charset="0"/>
              </a:rPr>
              <a:t>suggests that people are motivated by </a:t>
            </a:r>
            <a:r>
              <a:rPr lang="en-US" altLang="ja-JP" i="1" dirty="0">
                <a:latin typeface="Arial" panose="020B0604020202020204" pitchFamily="34" charset="0"/>
              </a:rPr>
              <a:t>physiological (food/water), safety </a:t>
            </a:r>
            <a:r>
              <a:rPr lang="en-US" altLang="en-US" i="1" dirty="0">
                <a:latin typeface="Arial" panose="020B0604020202020204" pitchFamily="34" charset="0"/>
              </a:rPr>
              <a:t>(physical/</a:t>
            </a:r>
            <a:r>
              <a:rPr lang="en-CA" altLang="en-US" i="1" dirty="0">
                <a:latin typeface="Arial" panose="020B0604020202020204" pitchFamily="34" charset="0"/>
              </a:rPr>
              <a:t>economic</a:t>
            </a:r>
            <a:r>
              <a:rPr lang="en-US" altLang="en-US" i="1" dirty="0">
                <a:latin typeface="Arial" panose="020B0604020202020204" pitchFamily="34" charset="0"/>
              </a:rPr>
              <a:t>), belongingness (friendship, love, social interaction), esteem (achievement and recognition), </a:t>
            </a:r>
            <a:r>
              <a:rPr lang="en-US" altLang="en-US" dirty="0">
                <a:latin typeface="Arial" panose="020B0604020202020204" pitchFamily="34" charset="0"/>
              </a:rPr>
              <a:t>and </a:t>
            </a:r>
            <a:r>
              <a:rPr lang="en-US" altLang="en-US" i="1" dirty="0">
                <a:latin typeface="Arial" panose="020B0604020202020204" pitchFamily="34" charset="0"/>
              </a:rPr>
              <a:t>self-actualization (realizing full potential) </a:t>
            </a:r>
            <a:r>
              <a:rPr lang="en-CA" altLang="en-US" dirty="0">
                <a:latin typeface="Arial" panose="020B0604020202020204" pitchFamily="34" charset="0"/>
              </a:rPr>
              <a:t>needs. According to Maslow, needs are arranged in a hierarchy from low (physiological) to high (self-actualization), and people are motivated by their lowest unsatisfied need. As each need is met, they work their way up the </a:t>
            </a:r>
            <a:r>
              <a:rPr lang="en-CA" altLang="en-US" i="1" dirty="0">
                <a:latin typeface="Arial" panose="020B0604020202020204" pitchFamily="34" charset="0"/>
              </a:rPr>
              <a:t>hierarchy</a:t>
            </a:r>
            <a:r>
              <a:rPr lang="en-CA" altLang="en-US" dirty="0">
                <a:latin typeface="Arial" panose="020B0604020202020204" pitchFamily="34" charset="0"/>
              </a:rPr>
              <a:t> from physiological toward self-actualization needs.</a:t>
            </a:r>
          </a:p>
          <a:p>
            <a:r>
              <a:rPr lang="en-CA" altLang="en-US" b="1" dirty="0">
                <a:latin typeface="Arial"/>
                <a:ea typeface="MS PGothic"/>
                <a:cs typeface="Arial"/>
              </a:rPr>
              <a:t>2. Alderfer’s ERG Theory: </a:t>
            </a:r>
            <a:r>
              <a:rPr lang="en-CA" altLang="en-US" dirty="0">
                <a:latin typeface="Arial"/>
                <a:ea typeface="MS PGothic"/>
                <a:cs typeface="Arial"/>
              </a:rPr>
              <a:t>collapses Maslow’s five </a:t>
            </a:r>
            <a:r>
              <a:rPr lang="en-US" altLang="en-US" dirty="0">
                <a:latin typeface="Arial"/>
                <a:ea typeface="MS PGothic"/>
                <a:cs typeface="Arial"/>
              </a:rPr>
              <a:t>needs into three--e</a:t>
            </a:r>
            <a:r>
              <a:rPr lang="en-US" altLang="en-US" i="1" dirty="0">
                <a:latin typeface="Arial"/>
                <a:ea typeface="MS PGothic"/>
                <a:cs typeface="Arial"/>
              </a:rPr>
              <a:t>xistence (safety and physiological needs), relatedness (belongingness), </a:t>
            </a:r>
            <a:r>
              <a:rPr lang="en-US" altLang="en-US" dirty="0">
                <a:latin typeface="Arial"/>
                <a:ea typeface="MS PGothic"/>
                <a:cs typeface="Arial"/>
              </a:rPr>
              <a:t>and </a:t>
            </a:r>
            <a:r>
              <a:rPr lang="en-US" altLang="en-US" i="1" dirty="0">
                <a:latin typeface="Arial"/>
                <a:ea typeface="MS PGothic"/>
                <a:cs typeface="Arial"/>
              </a:rPr>
              <a:t>growth (esteem and self-actualization)</a:t>
            </a:r>
            <a:r>
              <a:rPr lang="en-US" altLang="en-US" dirty="0">
                <a:latin typeface="Arial"/>
                <a:ea typeface="MS PGothic"/>
                <a:cs typeface="Arial"/>
              </a:rPr>
              <a:t>. </a:t>
            </a:r>
            <a:r>
              <a:rPr lang="en-CA" altLang="en-US" dirty="0">
                <a:latin typeface="Arial"/>
                <a:ea typeface="MS PGothic"/>
                <a:cs typeface="Arial"/>
              </a:rPr>
              <a:t>Alderfer says that people can be motivated by </a:t>
            </a:r>
            <a:r>
              <a:rPr lang="en-CA" altLang="en-US" i="0" dirty="0">
                <a:latin typeface="Arial"/>
                <a:ea typeface="MS PGothic"/>
                <a:cs typeface="Arial"/>
              </a:rPr>
              <a:t>more than one need at a time. </a:t>
            </a:r>
            <a:r>
              <a:rPr lang="en-CA" altLang="en-US" dirty="0">
                <a:latin typeface="Arial"/>
                <a:ea typeface="MS PGothic"/>
                <a:cs typeface="Arial"/>
              </a:rPr>
              <a:t>Furthermore, he suggests that people are just as likely to move down the needs hierarchy as up, particularly when they are unable to achieve satisfaction at the next higher need level. </a:t>
            </a:r>
            <a:endParaRPr lang="en-US" altLang="en-US" dirty="0">
              <a:latin typeface="Arial" panose="020B0604020202020204" pitchFamily="34" charset="0"/>
            </a:endParaRPr>
          </a:p>
          <a:p>
            <a:r>
              <a:rPr lang="en-CA" b="1" dirty="0">
                <a:latin typeface="Arial"/>
                <a:ea typeface="MS PGothic"/>
                <a:cs typeface="Arial"/>
              </a:rPr>
              <a:t>3. McClelland’s Learned Needs Theory: </a:t>
            </a:r>
            <a:r>
              <a:rPr lang="en-CA" dirty="0">
                <a:latin typeface="Arial"/>
                <a:ea typeface="MS PGothic"/>
                <a:cs typeface="Arial"/>
              </a:rPr>
              <a:t>suggests that people are motivated by the need for affiliation (to be liked and accepted), the need for achievement (to accomplish challenging goals), or the need for power (to influence others).</a:t>
            </a:r>
          </a:p>
          <a:p>
            <a:pPr>
              <a:buFont typeface="Calibri" panose="020F0502020204030204" pitchFamily="34" charset="0"/>
              <a:buNone/>
            </a:pPr>
            <a:endParaRPr lang="en-CA" altLang="en-US" dirty="0">
              <a:latin typeface="Arial" panose="020B0604020202020204" pitchFamily="34" charset="0"/>
            </a:endParaRPr>
          </a:p>
          <a:p>
            <a:pPr>
              <a:buFont typeface="Calibri" panose="020F0502020204030204" pitchFamily="34" charset="0"/>
              <a:buNone/>
            </a:pPr>
            <a:r>
              <a:rPr lang="en-CA" altLang="en-US" i="1" dirty="0">
                <a:latin typeface="Arial" panose="020B0604020202020204" pitchFamily="34" charset="0"/>
              </a:rPr>
              <a:t>Studies generally show that there is a logical progression and that higher-order needs will not motivate people as long as lower order needs remain unsatisfied.</a:t>
            </a:r>
          </a:p>
        </p:txBody>
      </p:sp>
      <p:sp>
        <p:nvSpPr>
          <p:cNvPr id="4" name="Slide Number Placeholder 3"/>
          <p:cNvSpPr>
            <a:spLocks noGrp="1"/>
          </p:cNvSpPr>
          <p:nvPr>
            <p:ph type="sldNum" sz="quarter" idx="10"/>
          </p:nvPr>
        </p:nvSpPr>
        <p:spPr/>
        <p:txBody>
          <a:bodyPr/>
          <a:lstStyle/>
          <a:p>
            <a:pPr>
              <a:defRPr/>
            </a:pPr>
            <a:fld id="{8EDDE84D-BD67-4484-B04A-B997C935A75E}" type="slidenum">
              <a:rPr lang="en-US" altLang="en-US" smtClean="0"/>
              <a:pPr>
                <a:defRPr/>
              </a:pPr>
              <a:t>7</a:t>
            </a:fld>
            <a:endParaRPr lang="en-US" altLang="en-US" dirty="0"/>
          </a:p>
        </p:txBody>
      </p:sp>
    </p:spTree>
    <p:extLst>
      <p:ext uri="{BB962C8B-B14F-4D97-AF65-F5344CB8AC3E}">
        <p14:creationId xmlns:p14="http://schemas.microsoft.com/office/powerpoint/2010/main" val="17634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Adding two more rewards to the model: extrinsic </a:t>
            </a:r>
            <a:r>
              <a:rPr lang="en-US" altLang="en-US" dirty="0">
                <a:latin typeface="Arial" panose="020B0604020202020204" pitchFamily="34" charset="0"/>
              </a:rPr>
              <a:t>and</a:t>
            </a:r>
            <a:r>
              <a:rPr lang="en-CA" altLang="en-US" dirty="0">
                <a:latin typeface="Arial" panose="020B0604020202020204" pitchFamily="34" charset="0"/>
              </a:rPr>
              <a:t> intrinsic. </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77FB918-A9E7-425E-B411-4A73DDC3BE06}"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791501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sz="2900" dirty="0">
                <a:latin typeface="Arial" panose="020B0604020202020204" pitchFamily="34" charset="0"/>
              </a:rPr>
              <a:t>External agents (e.g., managers) determine and control the distribution, frequency, and amount of extrinsic rewards such as pay, company stock, benefits, and promotions. Companies use extrinsic rewards to motivate people to perform four basic behaviours: </a:t>
            </a:r>
            <a:r>
              <a:rPr lang="en-CA" altLang="en-US" sz="2900" i="1" dirty="0">
                <a:latin typeface="Arial" panose="020B0604020202020204" pitchFamily="34" charset="0"/>
              </a:rPr>
              <a:t>join the organization, regularly attend their jobs, perform their jobs well, </a:t>
            </a:r>
            <a:r>
              <a:rPr lang="en-CA" altLang="en-US" sz="2900" dirty="0">
                <a:latin typeface="Arial" panose="020B0604020202020204" pitchFamily="34" charset="0"/>
              </a:rPr>
              <a:t>and </a:t>
            </a:r>
            <a:r>
              <a:rPr lang="en-CA" altLang="en-US" sz="2900" i="1" dirty="0">
                <a:latin typeface="Arial" panose="020B0604020202020204" pitchFamily="34" charset="0"/>
              </a:rPr>
              <a:t>stay with the organization</a:t>
            </a:r>
            <a:r>
              <a:rPr lang="en-CA" altLang="en-US" sz="2900" dirty="0">
                <a:latin typeface="Arial" panose="020B0604020202020204" pitchFamily="34" charset="0"/>
              </a:rPr>
              <a:t>.</a:t>
            </a:r>
          </a:p>
          <a:p>
            <a:pPr>
              <a:spcBef>
                <a:spcPts val="204"/>
              </a:spcBef>
              <a:spcAft>
                <a:spcPts val="204"/>
              </a:spcAft>
            </a:pPr>
            <a:endParaRPr lang="en-US" altLang="en-US" sz="2900" dirty="0">
              <a:latin typeface="Arial" panose="020B0604020202020204" pitchFamily="34" charset="0"/>
            </a:endParaRPr>
          </a:p>
          <a:p>
            <a:pPr>
              <a:spcBef>
                <a:spcPts val="204"/>
              </a:spcBef>
              <a:spcAft>
                <a:spcPts val="204"/>
              </a:spcAft>
            </a:pPr>
            <a:r>
              <a:rPr lang="en-US" altLang="en-US" sz="2900" dirty="0">
                <a:latin typeface="Arial" panose="020B0604020202020204" pitchFamily="34" charset="0"/>
              </a:rPr>
              <a:t>Examples of intrinsic rewards:</a:t>
            </a:r>
          </a:p>
          <a:p>
            <a:pPr>
              <a:spcBef>
                <a:spcPts val="204"/>
              </a:spcBef>
              <a:spcAft>
                <a:spcPts val="204"/>
              </a:spcAft>
            </a:pPr>
            <a:r>
              <a:rPr lang="en-US" altLang="en-US" sz="2600" dirty="0">
                <a:latin typeface="Arial" panose="020B0604020202020204" pitchFamily="34" charset="0"/>
              </a:rPr>
              <a:t>- A sense of accomplishment or achievement </a:t>
            </a:r>
          </a:p>
          <a:p>
            <a:pPr>
              <a:spcBef>
                <a:spcPts val="204"/>
              </a:spcBef>
              <a:spcAft>
                <a:spcPts val="204"/>
              </a:spcAft>
            </a:pPr>
            <a:r>
              <a:rPr lang="en-US" altLang="en-US" sz="2600" dirty="0">
                <a:latin typeface="Arial" panose="020B0604020202020204" pitchFamily="34" charset="0"/>
              </a:rPr>
              <a:t>- A feeling of responsibility</a:t>
            </a:r>
          </a:p>
          <a:p>
            <a:pPr>
              <a:spcBef>
                <a:spcPts val="204"/>
              </a:spcBef>
              <a:spcAft>
                <a:spcPts val="204"/>
              </a:spcAft>
            </a:pPr>
            <a:r>
              <a:rPr lang="en-US" altLang="en-US" sz="2600" dirty="0">
                <a:latin typeface="Arial" panose="020B0604020202020204" pitchFamily="34" charset="0"/>
              </a:rPr>
              <a:t>- The chance to learn something new or interact with others</a:t>
            </a:r>
          </a:p>
          <a:p>
            <a:pPr>
              <a:spcBef>
                <a:spcPts val="204"/>
              </a:spcBef>
              <a:spcAft>
                <a:spcPts val="204"/>
              </a:spcAft>
            </a:pPr>
            <a:r>
              <a:rPr lang="en-US" altLang="en-US" sz="2600" dirty="0">
                <a:latin typeface="Arial" panose="020B0604020202020204" pitchFamily="34" charset="0"/>
              </a:rPr>
              <a:t>- The fun that comes from performing an interesting, challenging, and engaging task</a:t>
            </a:r>
          </a:p>
          <a:p>
            <a:pPr>
              <a:spcBef>
                <a:spcPts val="204"/>
              </a:spcBef>
              <a:spcAft>
                <a:spcPts val="204"/>
              </a:spcAft>
            </a:pPr>
            <a:endParaRPr lang="en-US" altLang="en-US" sz="2600" dirty="0">
              <a:latin typeface="Arial" panose="020B0604020202020204" pitchFamily="34" charset="0"/>
            </a:endParaRPr>
          </a:p>
          <a:p>
            <a:r>
              <a:rPr lang="en-CA" altLang="en-US" dirty="0">
                <a:latin typeface="Arial" panose="020B0604020202020204" pitchFamily="34" charset="0"/>
              </a:rPr>
              <a:t>A number of surveys suggest that extrinsic and intrinsic rewards are both important. One survey found that the most important rewards were good benefits and health insurance, job security, a week or more of vacation (all extrinsic rewards), interesting work, the opportunity to learn new skills, and independent work situations (all intrinsic rewards). Also, employee preferences for intrinsic and extrinsic rewards appear to be relatively stable. Studies conducted over the past three decades have consistently found that employees are twice as likely to indicate that important and meaningful work matters more to them than what they are paid. </a:t>
            </a:r>
            <a:endParaRPr lang="en-US" altLang="en-US" dirty="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E93ECDC-0E57-46E9-B1AF-DB7B09E2C762}"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52834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316998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en-CA" dirty="0"/>
              <a:t>Copyright © 2017 by Nelson Education Ltd.</a:t>
            </a:r>
          </a:p>
        </p:txBody>
      </p:sp>
      <p:sp>
        <p:nvSpPr>
          <p:cNvPr id="5" name="Slide Number Placeholder 8"/>
          <p:cNvSpPr>
            <a:spLocks noGrp="1"/>
          </p:cNvSpPr>
          <p:nvPr>
            <p:ph type="sldNum" sz="quarter" idx="11"/>
          </p:nvPr>
        </p:nvSpPr>
        <p:spPr/>
        <p:txBody>
          <a:bodyPr/>
          <a:lstStyle>
            <a:lvl1pPr>
              <a:defRPr sz="1400"/>
            </a:lvl1pPr>
          </a:lstStyle>
          <a:p>
            <a:pPr>
              <a:defRPr/>
            </a:pPr>
            <a:r>
              <a:rPr lang="en-CA" dirty="0"/>
              <a:t>12-</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71753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en-US" dirty="0"/>
              <a:t>Copyright © 2017 by Nelson Education Ltd.</a:t>
            </a:r>
          </a:p>
        </p:txBody>
      </p:sp>
      <p:sp>
        <p:nvSpPr>
          <p:cNvPr id="6" name="Rectangle 6"/>
          <p:cNvSpPr>
            <a:spLocks noGrp="1" noChangeArrowheads="1"/>
          </p:cNvSpPr>
          <p:nvPr>
            <p:ph type="sldNum" sz="quarter" idx="11"/>
          </p:nvPr>
        </p:nvSpPr>
        <p:spPr/>
        <p:txBody>
          <a:bodyPr/>
          <a:lstStyle>
            <a:lvl1pPr>
              <a:defRPr/>
            </a:lvl1pPr>
          </a:lstStyle>
          <a:p>
            <a:r>
              <a:rPr lang="en-US" dirty="0"/>
              <a:t>12-</a:t>
            </a:r>
            <a:fld id="{A21EB1E3-9DFA-324B-908A-02E6D3EE5DC2}" type="slidenum">
              <a:rPr lang="en-US"/>
              <a:pPr/>
              <a:t>‹#›</a:t>
            </a:fld>
            <a:endParaRPr lang="en-US" dirty="0"/>
          </a:p>
        </p:txBody>
      </p:sp>
    </p:spTree>
    <p:extLst>
      <p:ext uri="{BB962C8B-B14F-4D97-AF65-F5344CB8AC3E}">
        <p14:creationId xmlns:p14="http://schemas.microsoft.com/office/powerpoint/2010/main" val="60578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ltLang="en-US" dirty="0"/>
              <a:t>12-</a:t>
            </a:r>
            <a:fld id="{A18F27D3-32A0-4EE9-9E00-E35B97EC7189}" type="slidenum">
              <a:rPr lang="en-US" altLang="en-US"/>
              <a:pPr>
                <a:defRPr/>
              </a:pPr>
              <a:t>‹#›</a:t>
            </a:fld>
            <a:endParaRPr lang="en-US" altLang="en-US" dirty="0"/>
          </a:p>
        </p:txBody>
      </p:sp>
    </p:spTree>
    <p:extLst>
      <p:ext uri="{BB962C8B-B14F-4D97-AF65-F5344CB8AC3E}">
        <p14:creationId xmlns:p14="http://schemas.microsoft.com/office/powerpoint/2010/main" val="193872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sk-SK" altLang="en-US" dirty="0"/>
              <a:t>Copyright © 2017 by Nelson Education Ltd.</a:t>
            </a:r>
            <a:endParaRPr lang="en-US" altLang="en-US" dirty="0"/>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12-</a:t>
            </a:r>
            <a:fld id="{C2639C57-60FC-49F1-86C9-C45DC90C4B3B}" type="slidenum">
              <a:rPr lang="en-US" altLang="en-US"/>
              <a:pPr>
                <a:defRPr/>
              </a:pPr>
              <a:t>‹#›</a:t>
            </a:fld>
            <a:endParaRPr lang="en-US" altLang="en-US" dirty="0"/>
          </a:p>
        </p:txBody>
      </p:sp>
    </p:spTree>
    <p:extLst>
      <p:ext uri="{BB962C8B-B14F-4D97-AF65-F5344CB8AC3E}">
        <p14:creationId xmlns:p14="http://schemas.microsoft.com/office/powerpoint/2010/main" val="34611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sk-SK" altLang="en-US" dirty="0"/>
              <a:t>Copyright © 2017 by Nelson Education Ltd.</a:t>
            </a:r>
            <a:endParaRPr lang="en-US" alt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altLang="en-US" dirty="0"/>
              <a:t>12-</a:t>
            </a:r>
            <a:fld id="{82AD06BE-6633-4C29-AA1F-5049A69A2F6B}" type="slidenum">
              <a:rPr lang="en-US" altLang="en-US"/>
              <a:pPr>
                <a:defRPr/>
              </a:pPr>
              <a:t>‹#›</a:t>
            </a:fld>
            <a:endParaRPr lang="en-US" altLang="en-US" dirty="0"/>
          </a:p>
        </p:txBody>
      </p:sp>
    </p:spTree>
    <p:extLst>
      <p:ext uri="{BB962C8B-B14F-4D97-AF65-F5344CB8AC3E}">
        <p14:creationId xmlns:p14="http://schemas.microsoft.com/office/powerpoint/2010/main" val="1230338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en-US" altLang="en-US" dirty="0"/>
              <a:t>Copyright © 2017 by Nelson Education Ltd.</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12-</a:t>
            </a:r>
            <a:fld id="{6A92A187-F401-4C54-BF49-A450D228E4D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 id="2147484707" r:id="rId4"/>
    <p:sldLayoutId id="2147484708" r:id="rId5"/>
    <p:sldLayoutId id="2147484710" r:id="rId6"/>
  </p:sldLayoutIdLst>
  <p:hf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CA" altLang="en-US" sz="3600" noProof="0" dirty="0">
                <a:latin typeface="Calibri"/>
                <a:ea typeface="MS PGothic"/>
                <a:cs typeface="Calibri"/>
              </a:rPr>
              <a:t>Motivating with the </a:t>
            </a:r>
            <a:r>
              <a:rPr lang="en-CA" altLang="en-US" sz="3600" dirty="0">
                <a:latin typeface="Calibri"/>
                <a:ea typeface="MS PGothic"/>
                <a:cs typeface="Calibri"/>
              </a:rPr>
              <a:t>Basics</a:t>
            </a:r>
            <a:endParaRPr lang="en-CA" altLang="en-US" sz="3600" noProof="0" dirty="0"/>
          </a:p>
        </p:txBody>
      </p:sp>
      <p:sp>
        <p:nvSpPr>
          <p:cNvPr id="20487" name="Content Placeholder 1"/>
          <p:cNvSpPr>
            <a:spLocks noGrp="1"/>
          </p:cNvSpPr>
          <p:nvPr>
            <p:ph idx="1"/>
          </p:nvPr>
        </p:nvSpPr>
        <p:spPr/>
        <p:txBody>
          <a:bodyPr/>
          <a:lstStyle/>
          <a:p>
            <a:pPr marL="0" indent="0">
              <a:buFontTx/>
              <a:buNone/>
              <a:defRPr/>
            </a:pPr>
            <a:r>
              <a:rPr lang="en-CA" altLang="en-US" b="1" noProof="0" dirty="0">
                <a:solidFill>
                  <a:srgbClr val="E7155C"/>
                </a:solidFill>
              </a:rPr>
              <a:t>Steps in Motivating Employees:</a:t>
            </a:r>
          </a:p>
          <a:p>
            <a:pPr marL="0" indent="0">
              <a:buFontTx/>
              <a:buNone/>
              <a:defRPr/>
            </a:pPr>
            <a:r>
              <a:rPr lang="en-CA" altLang="en-US" noProof="0" dirty="0"/>
              <a:t>1.  Try to find out what employees needs are.</a:t>
            </a:r>
          </a:p>
          <a:p>
            <a:pPr marL="0" indent="0">
              <a:buFontTx/>
              <a:buNone/>
              <a:defRPr/>
            </a:pPr>
            <a:r>
              <a:rPr lang="en-CA" altLang="en-US" noProof="0" dirty="0"/>
              <a:t>2.  Satisfy lower order needs first.</a:t>
            </a:r>
          </a:p>
          <a:p>
            <a:pPr marL="0" indent="0">
              <a:buFontTx/>
              <a:buNone/>
              <a:defRPr/>
            </a:pPr>
            <a:r>
              <a:rPr lang="en-CA" altLang="en-US" noProof="0" dirty="0"/>
              <a:t>3.  Expect people’s needs to change.</a:t>
            </a:r>
          </a:p>
          <a:p>
            <a:pPr marL="514350" indent="-514350">
              <a:buFontTx/>
              <a:buAutoNum type="arabicPeriod" startAt="4"/>
              <a:defRPr/>
            </a:pPr>
            <a:r>
              <a:rPr lang="en-CA" altLang="en-US" noProof="0" dirty="0"/>
              <a:t>Create opportunities for employees to satisfy higher-order needs.</a:t>
            </a:r>
          </a:p>
        </p:txBody>
      </p:sp>
      <p:sp>
        <p:nvSpPr>
          <p:cNvPr id="3379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2C7374BA-3BAB-44C2-BE29-B3F67AEF9171}" type="slidenum">
              <a:rPr lang="en-US" altLang="en-US" sz="1400" smtClean="0">
                <a:solidFill>
                  <a:srgbClr val="FFFFFF"/>
                </a:solidFill>
                <a:latin typeface="Helvetica" panose="020B0604020202020204" pitchFamily="34" charset="0"/>
              </a:rPr>
              <a:pPr>
                <a:spcBef>
                  <a:spcPct val="0"/>
                </a:spcBef>
                <a:buFontTx/>
                <a:buNone/>
              </a:pPr>
              <a:t>10</a:t>
            </a:fld>
            <a:endParaRPr lang="en-US" altLang="en-US" sz="1400" dirty="0">
              <a:solidFill>
                <a:srgbClr val="FFFFFF"/>
              </a:solidFill>
              <a:latin typeface="Helvetica" panose="020B0604020202020204" pitchFamily="34" charset="0"/>
            </a:endParaRPr>
          </a:p>
        </p:txBody>
      </p:sp>
      <p:sp>
        <p:nvSpPr>
          <p:cNvPr id="3379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072490F8-09FC-4870-B160-9C447067E6DC}" type="slidenum">
              <a:rPr lang="en-US" altLang="en-US" sz="1400" smtClean="0"/>
              <a:pPr algn="r">
                <a:spcBef>
                  <a:spcPct val="0"/>
                </a:spcBef>
                <a:buFontTx/>
                <a:buNone/>
              </a:pPr>
              <a:t>10</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itle 1"/>
          <p:cNvSpPr>
            <a:spLocks noGrp="1"/>
          </p:cNvSpPr>
          <p:nvPr>
            <p:ph type="title"/>
          </p:nvPr>
        </p:nvSpPr>
        <p:spPr/>
        <p:txBody>
          <a:bodyPr/>
          <a:lstStyle/>
          <a:p>
            <a:r>
              <a:rPr lang="en-CA" altLang="en-US" sz="3600" noProof="0" dirty="0"/>
              <a:t>How Perceptions and Expectations</a:t>
            </a:r>
            <a:br>
              <a:rPr lang="en-CA" altLang="en-US" sz="3600" noProof="0" dirty="0"/>
            </a:br>
            <a:r>
              <a:rPr lang="en-CA" altLang="en-US" sz="3600" noProof="0" dirty="0"/>
              <a:t>Affect Motivation</a:t>
            </a:r>
          </a:p>
        </p:txBody>
      </p:sp>
      <p:sp>
        <p:nvSpPr>
          <p:cNvPr id="3" name="Content Placeholder 2"/>
          <p:cNvSpPr>
            <a:spLocks noGrp="1"/>
          </p:cNvSpPr>
          <p:nvPr>
            <p:ph idx="1"/>
          </p:nvPr>
        </p:nvSpPr>
        <p:spPr/>
        <p:txBody>
          <a:bodyPr/>
          <a:lstStyle/>
          <a:p>
            <a:pPr marL="0" indent="0">
              <a:buFontTx/>
              <a:buNone/>
              <a:defRPr/>
            </a:pPr>
            <a:endParaRPr lang="en-CA" altLang="en-US" b="1" noProof="0" dirty="0">
              <a:solidFill>
                <a:srgbClr val="E7155C"/>
              </a:solidFill>
            </a:endParaRPr>
          </a:p>
          <a:p>
            <a:pPr marL="0" indent="0">
              <a:buFontTx/>
              <a:buNone/>
              <a:defRPr/>
            </a:pPr>
            <a:r>
              <a:rPr lang="en-CA" altLang="en-US" b="1" noProof="0" dirty="0">
                <a:solidFill>
                  <a:srgbClr val="E7155C"/>
                </a:solidFill>
              </a:rPr>
              <a:t>Equity theory:</a:t>
            </a:r>
          </a:p>
          <a:p>
            <a:pPr marL="0" indent="0">
              <a:buFontTx/>
              <a:buNone/>
              <a:defRPr/>
            </a:pPr>
            <a:r>
              <a:rPr lang="en-CA" noProof="0" dirty="0"/>
              <a:t>A theory that states people will be motivated at work when they </a:t>
            </a:r>
            <a:r>
              <a:rPr lang="en-CA" i="1" noProof="0" dirty="0"/>
              <a:t>perceive</a:t>
            </a:r>
            <a:r>
              <a:rPr lang="en-CA" noProof="0" dirty="0"/>
              <a:t> that they are being treated fairly</a:t>
            </a:r>
            <a:endParaRPr lang="en-CA" altLang="en-US" noProof="0" dirty="0"/>
          </a:p>
          <a:p>
            <a:pPr>
              <a:defRPr/>
            </a:pPr>
            <a:endParaRPr lang="en-CA" noProof="0" dirty="0"/>
          </a:p>
        </p:txBody>
      </p:sp>
      <p:sp>
        <p:nvSpPr>
          <p:cNvPr id="3789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12-</a:t>
            </a:r>
            <a:fld id="{4291B203-0586-4EA2-9E8D-12A2F594BE43}" type="slidenum">
              <a:rPr lang="en-US" altLang="en-US" sz="1400" smtClean="0"/>
              <a:pPr>
                <a:spcBef>
                  <a:spcPct val="0"/>
                </a:spcBef>
                <a:buFontTx/>
                <a:buNone/>
              </a:pPr>
              <a:t>11</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p:txBody>
          <a:bodyPr/>
          <a:lstStyle/>
          <a:p>
            <a:r>
              <a:rPr lang="en-CA" altLang="en-US" noProof="0" dirty="0"/>
              <a:t>Components of Equity Theory</a:t>
            </a:r>
          </a:p>
        </p:txBody>
      </p:sp>
      <p:sp>
        <p:nvSpPr>
          <p:cNvPr id="3994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D81FA06C-E499-4108-806A-29376C7209F1}" type="slidenum">
              <a:rPr lang="en-US" altLang="en-US" sz="1400" smtClean="0">
                <a:solidFill>
                  <a:srgbClr val="FFFFFF"/>
                </a:solidFill>
                <a:latin typeface="Helvetica" panose="020B0604020202020204" pitchFamily="34" charset="0"/>
              </a:rPr>
              <a:pPr>
                <a:spcBef>
                  <a:spcPct val="0"/>
                </a:spcBef>
                <a:buFontTx/>
                <a:buNone/>
              </a:pPr>
              <a:t>12</a:t>
            </a:fld>
            <a:endParaRPr lang="en-US" altLang="en-US" sz="1400" dirty="0">
              <a:solidFill>
                <a:srgbClr val="FFFFFF"/>
              </a:solidFill>
              <a:latin typeface="Helvetica" panose="020B0604020202020204" pitchFamily="34" charset="0"/>
            </a:endParaRPr>
          </a:p>
        </p:txBody>
      </p:sp>
      <p:sp>
        <p:nvSpPr>
          <p:cNvPr id="3994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4D6E9C79-D6E0-4AF9-8204-E85F6BC09C7C}" type="slidenum">
              <a:rPr lang="en-US" altLang="en-US" sz="1400" smtClean="0"/>
              <a:pPr algn="r">
                <a:spcBef>
                  <a:spcPct val="0"/>
                </a:spcBef>
                <a:buFontTx/>
                <a:buNone/>
              </a:pPr>
              <a:t>12</a:t>
            </a:fld>
            <a:endParaRPr lang="en-US" altLang="en-US" sz="1400" dirty="0"/>
          </a:p>
        </p:txBody>
      </p:sp>
      <p:sp>
        <p:nvSpPr>
          <p:cNvPr id="39945" name="AutoShape 12" descr="Image result for scale images"/>
          <p:cNvSpPr>
            <a:spLocks noChangeAspect="1" noChangeArrowheads="1"/>
          </p:cNvSpPr>
          <p:nvPr/>
        </p:nvSpPr>
        <p:spPr bwMode="auto">
          <a:xfrm>
            <a:off x="176213" y="-1825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endParaRPr lang="en-US" altLang="en-US" sz="2400" dirty="0">
              <a:latin typeface="Helvetica" panose="020B0604020202020204" pitchFamily="34" charset="0"/>
            </a:endParaRPr>
          </a:p>
        </p:txBody>
      </p:sp>
      <p:sp>
        <p:nvSpPr>
          <p:cNvPr id="39946" name="AutoShape 14" descr="Image result for scale images"/>
          <p:cNvSpPr>
            <a:spLocks noChangeAspect="1" noChangeArrowheads="1"/>
          </p:cNvSpPr>
          <p:nvPr/>
        </p:nvSpPr>
        <p:spPr bwMode="auto">
          <a:xfrm>
            <a:off x="328613" y="-301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endParaRPr lang="en-US" altLang="en-US" sz="2400" dirty="0">
              <a:latin typeface="Helvetica" panose="020B0604020202020204" pitchFamily="34" charset="0"/>
            </a:endParaRPr>
          </a:p>
        </p:txBody>
      </p:sp>
      <p:sp>
        <p:nvSpPr>
          <p:cNvPr id="13" name="Rectangle 12"/>
          <p:cNvSpPr/>
          <p:nvPr/>
        </p:nvSpPr>
        <p:spPr>
          <a:xfrm>
            <a:off x="1232620" y="3277210"/>
            <a:ext cx="1825823" cy="1064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solidFill>
                  <a:srgbClr val="000000"/>
                </a:solidFill>
                <a:latin typeface="Calibri"/>
                <a:cs typeface="Calibri"/>
              </a:rPr>
              <a:t>Referent’s </a:t>
            </a:r>
          </a:p>
          <a:p>
            <a:pPr algn="ctr">
              <a:defRPr/>
            </a:pPr>
            <a:r>
              <a:rPr lang="en-US" sz="1800" b="1" dirty="0">
                <a:solidFill>
                  <a:srgbClr val="000000"/>
                </a:solidFill>
                <a:latin typeface="Calibri"/>
                <a:cs typeface="Calibri"/>
              </a:rPr>
              <a:t>Outcome/Input</a:t>
            </a:r>
          </a:p>
          <a:p>
            <a:pPr algn="ctr">
              <a:defRPr/>
            </a:pPr>
            <a:r>
              <a:rPr lang="en-US" sz="1800" b="1" dirty="0">
                <a:solidFill>
                  <a:srgbClr val="000000"/>
                </a:solidFill>
                <a:latin typeface="Calibri"/>
                <a:cs typeface="Calibri"/>
              </a:rPr>
              <a:t>Ratio</a:t>
            </a:r>
          </a:p>
        </p:txBody>
      </p:sp>
      <p:sp>
        <p:nvSpPr>
          <p:cNvPr id="21" name="Rectangle 20"/>
          <p:cNvSpPr/>
          <p:nvPr/>
        </p:nvSpPr>
        <p:spPr>
          <a:xfrm>
            <a:off x="6393480" y="3353105"/>
            <a:ext cx="1745585" cy="9882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solidFill>
                  <a:schemeClr val="tx1"/>
                </a:solidFill>
                <a:latin typeface="Calibri"/>
                <a:cs typeface="Calibri"/>
              </a:rPr>
              <a:t>My</a:t>
            </a:r>
          </a:p>
          <a:p>
            <a:pPr algn="ctr">
              <a:defRPr/>
            </a:pPr>
            <a:r>
              <a:rPr lang="en-US" sz="1800" b="1" dirty="0">
                <a:solidFill>
                  <a:schemeClr val="tx1"/>
                </a:solidFill>
                <a:latin typeface="Calibri"/>
                <a:cs typeface="Calibri"/>
              </a:rPr>
              <a:t>Outcome/Input</a:t>
            </a:r>
          </a:p>
          <a:p>
            <a:pPr algn="ctr">
              <a:defRPr/>
            </a:pPr>
            <a:r>
              <a:rPr lang="en-US" sz="1800" b="1" dirty="0">
                <a:solidFill>
                  <a:schemeClr val="tx1"/>
                </a:solidFill>
                <a:latin typeface="Calibri"/>
                <a:cs typeface="Calibri"/>
              </a:rPr>
              <a:t>Ratio</a:t>
            </a:r>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graphicFrame>
        <p:nvGraphicFramePr>
          <p:cNvPr id="16" name="Diagram 15"/>
          <p:cNvGraphicFramePr/>
          <p:nvPr>
            <p:extLst>
              <p:ext uri="{D42A27DB-BD31-4B8C-83A1-F6EECF244321}">
                <p14:modId xmlns:p14="http://schemas.microsoft.com/office/powerpoint/2010/main" val="2780682206"/>
              </p:ext>
            </p:extLst>
          </p:nvPr>
        </p:nvGraphicFramePr>
        <p:xfrm>
          <a:off x="1460305" y="1405540"/>
          <a:ext cx="5519416" cy="1044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picture containing scale, device, lamp&#10;&#10;Description automatically generated">
            <a:extLst>
              <a:ext uri="{FF2B5EF4-FFF2-40B4-BE49-F238E27FC236}">
                <a16:creationId xmlns:a16="http://schemas.microsoft.com/office/drawing/2014/main" id="{B5E02194-EA85-4058-DD1A-921DDBE1513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7561" y="2548540"/>
            <a:ext cx="2336800" cy="2781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4CD15299-C310-4332-AAFB-D7EDF03C45B2}" type="slidenum">
              <a:rPr lang="en-US" altLang="en-US" sz="1400" smtClean="0">
                <a:solidFill>
                  <a:srgbClr val="FFFFFF"/>
                </a:solidFill>
                <a:latin typeface="Helvetica" panose="020B0604020202020204" pitchFamily="34" charset="0"/>
              </a:rPr>
              <a:pPr>
                <a:spcBef>
                  <a:spcPct val="0"/>
                </a:spcBef>
                <a:buFontTx/>
                <a:buNone/>
              </a:pPr>
              <a:t>13</a:t>
            </a:fld>
            <a:endParaRPr lang="en-US" altLang="en-US" sz="1400" dirty="0">
              <a:solidFill>
                <a:srgbClr val="FFFFFF"/>
              </a:solidFill>
              <a:latin typeface="Helvetica" panose="020B0604020202020204" pitchFamily="34" charset="0"/>
            </a:endParaRPr>
          </a:p>
        </p:txBody>
      </p:sp>
      <p:sp>
        <p:nvSpPr>
          <p:cNvPr id="4198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5E63DF6D-B921-4B86-ABCC-53E0E52CBE41}" type="slidenum">
              <a:rPr lang="en-US" altLang="en-US" sz="1400" smtClean="0"/>
              <a:pPr algn="r">
                <a:spcBef>
                  <a:spcPct val="0"/>
                </a:spcBef>
                <a:buFontTx/>
                <a:buNone/>
              </a:pPr>
              <a:t>13</a:t>
            </a:fld>
            <a:endParaRPr lang="en-US" altLang="en-US" sz="1400" dirty="0"/>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pic>
        <p:nvPicPr>
          <p:cNvPr id="4" name="Picture 3" descr="Diagram&#10;&#10;Description automatically generated">
            <a:extLst>
              <a:ext uri="{FF2B5EF4-FFF2-40B4-BE49-F238E27FC236}">
                <a16:creationId xmlns:a16="http://schemas.microsoft.com/office/drawing/2014/main" id="{C58C9B0F-D9FB-96E2-7541-6F8E789294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260" y="469095"/>
            <a:ext cx="6425480" cy="55793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CA" altLang="en-US" noProof="0" dirty="0"/>
              <a:t>Motivating with Equity Theory</a:t>
            </a:r>
          </a:p>
        </p:txBody>
      </p:sp>
      <p:sp>
        <p:nvSpPr>
          <p:cNvPr id="25607" name="Content Placeholder 1"/>
          <p:cNvSpPr>
            <a:spLocks noGrp="1"/>
          </p:cNvSpPr>
          <p:nvPr>
            <p:ph idx="1"/>
          </p:nvPr>
        </p:nvSpPr>
        <p:spPr/>
        <p:txBody>
          <a:bodyPr/>
          <a:lstStyle/>
          <a:p>
            <a:pPr marL="0" indent="0">
              <a:buFontTx/>
              <a:buNone/>
              <a:defRPr/>
            </a:pPr>
            <a:r>
              <a:rPr lang="en-CA" altLang="en-US" b="1" noProof="0" dirty="0">
                <a:solidFill>
                  <a:srgbClr val="E7155C"/>
                </a:solidFill>
              </a:rPr>
              <a:t>Steps in Motivating Employees:</a:t>
            </a:r>
          </a:p>
          <a:p>
            <a:pPr marL="514350" indent="-514350">
              <a:buFontTx/>
              <a:buAutoNum type="arabicPeriod"/>
              <a:defRPr/>
            </a:pPr>
            <a:r>
              <a:rPr lang="en-CA" altLang="en-US" noProof="0" dirty="0"/>
              <a:t>Start by looking for and correcting major inequities.</a:t>
            </a:r>
          </a:p>
          <a:p>
            <a:pPr marL="514350" indent="-514350">
              <a:buFontTx/>
              <a:buAutoNum type="arabicPeriod"/>
              <a:defRPr/>
            </a:pPr>
            <a:r>
              <a:rPr lang="en-CA" altLang="en-US" noProof="0" dirty="0"/>
              <a:t>Reduce employees’ inequities as much as possible.</a:t>
            </a:r>
          </a:p>
          <a:p>
            <a:pPr marL="514350" indent="-514350">
              <a:buFontTx/>
              <a:buAutoNum type="arabicPeriod"/>
              <a:defRPr/>
            </a:pPr>
            <a:r>
              <a:rPr lang="en-CA" altLang="en-US" noProof="0" dirty="0"/>
              <a:t>Make sure the decision-making processes are fair (distributive and procedural).</a:t>
            </a:r>
          </a:p>
        </p:txBody>
      </p:sp>
      <p:sp>
        <p:nvSpPr>
          <p:cNvPr id="440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11761E31-7750-4DBF-90C9-40273711456C}" type="slidenum">
              <a:rPr lang="en-US" altLang="en-US" sz="1400" smtClean="0">
                <a:solidFill>
                  <a:srgbClr val="FFFFFF"/>
                </a:solidFill>
                <a:latin typeface="Helvetica" panose="020B0604020202020204" pitchFamily="34" charset="0"/>
              </a:rPr>
              <a:pPr>
                <a:spcBef>
                  <a:spcPct val="0"/>
                </a:spcBef>
                <a:buFontTx/>
                <a:buNone/>
              </a:pPr>
              <a:t>14</a:t>
            </a:fld>
            <a:endParaRPr lang="en-US" altLang="en-US" sz="1400" dirty="0">
              <a:solidFill>
                <a:srgbClr val="FFFFFF"/>
              </a:solidFill>
              <a:latin typeface="Helvetica" panose="020B0604020202020204" pitchFamily="34" charset="0"/>
            </a:endParaRPr>
          </a:p>
        </p:txBody>
      </p:sp>
      <p:sp>
        <p:nvSpPr>
          <p:cNvPr id="4403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381C146E-E645-491D-A564-7766EBC618FB}" type="slidenum">
              <a:rPr lang="en-US" altLang="en-US" sz="1400" smtClean="0"/>
              <a:pPr algn="r">
                <a:spcBef>
                  <a:spcPct val="0"/>
                </a:spcBef>
                <a:buFontTx/>
                <a:buNone/>
              </a:pPr>
              <a:t>14</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CA" altLang="en-US" noProof="0" dirty="0"/>
              <a:t>Fair Decision-Making Processes </a:t>
            </a:r>
          </a:p>
        </p:txBody>
      </p:sp>
      <p:sp>
        <p:nvSpPr>
          <p:cNvPr id="58371" name="Content Placeholder 2"/>
          <p:cNvSpPr>
            <a:spLocks noGrp="1"/>
          </p:cNvSpPr>
          <p:nvPr>
            <p:ph idx="1"/>
          </p:nvPr>
        </p:nvSpPr>
        <p:spPr/>
        <p:txBody>
          <a:bodyPr/>
          <a:lstStyle/>
          <a:p>
            <a:pPr marL="0" indent="0">
              <a:buFontTx/>
              <a:buNone/>
              <a:defRPr/>
            </a:pPr>
            <a:endParaRPr lang="en-CA" altLang="en-US" sz="800" b="1" noProof="0" dirty="0">
              <a:solidFill>
                <a:srgbClr val="E7155C"/>
              </a:solidFill>
            </a:endParaRPr>
          </a:p>
          <a:p>
            <a:pPr marL="0" indent="0">
              <a:buFontTx/>
              <a:buNone/>
              <a:defRPr/>
            </a:pPr>
            <a:r>
              <a:rPr lang="en-CA" altLang="en-US" sz="3000" b="1" noProof="0" dirty="0">
                <a:solidFill>
                  <a:srgbClr val="E7155C"/>
                </a:solidFill>
              </a:rPr>
              <a:t>Distributive justice: </a:t>
            </a:r>
          </a:p>
          <a:p>
            <a:pPr marL="274320" indent="-274320">
              <a:defRPr/>
            </a:pPr>
            <a:r>
              <a:rPr lang="en-CA" altLang="en-US" sz="3000" noProof="0" dirty="0"/>
              <a:t>The perceived degree to which outcomes and rewards are fairly distributed or allocated</a:t>
            </a:r>
          </a:p>
          <a:p>
            <a:pPr marL="0" indent="0">
              <a:buFontTx/>
              <a:buNone/>
              <a:defRPr/>
            </a:pPr>
            <a:r>
              <a:rPr lang="en-CA" altLang="en-US" sz="3000" b="1" noProof="0" dirty="0">
                <a:solidFill>
                  <a:srgbClr val="E7155C"/>
                </a:solidFill>
              </a:rPr>
              <a:t>Procedural justice: </a:t>
            </a:r>
          </a:p>
          <a:p>
            <a:pPr marL="274320" indent="-274320">
              <a:defRPr/>
            </a:pPr>
            <a:r>
              <a:rPr lang="en-CA" altLang="en-US" sz="3000" noProof="0" dirty="0"/>
              <a:t>The perceived fairness of the process used to make reward </a:t>
            </a:r>
            <a:r>
              <a:rPr lang="en-CA" altLang="en-US" sz="3000" noProof="0"/>
              <a:t>allocation decisions</a:t>
            </a:r>
            <a:endParaRPr lang="en-CA" altLang="en-US" sz="3000" noProof="0" dirty="0"/>
          </a:p>
          <a:p>
            <a:pPr marL="0" indent="0">
              <a:defRPr/>
            </a:pPr>
            <a:endParaRPr lang="en-CA" altLang="en-US" noProof="0" dirty="0"/>
          </a:p>
          <a:p>
            <a:pPr marL="0" indent="0">
              <a:buFontTx/>
              <a:buNone/>
              <a:defRPr/>
            </a:pPr>
            <a:endParaRPr lang="en-CA" altLang="en-US" noProof="0" dirty="0"/>
          </a:p>
        </p:txBody>
      </p:sp>
      <p:sp>
        <p:nvSpPr>
          <p:cNvPr id="4608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79C33C56-DDBD-4AE4-8BED-72384190140B}" type="slidenum">
              <a:rPr lang="en-US" altLang="en-US" sz="1400" smtClean="0">
                <a:solidFill>
                  <a:srgbClr val="FFFFFF"/>
                </a:solidFill>
                <a:latin typeface="Helvetica" panose="020B0604020202020204" pitchFamily="34" charset="0"/>
              </a:rPr>
              <a:pPr>
                <a:spcBef>
                  <a:spcPct val="0"/>
                </a:spcBef>
                <a:buFontTx/>
                <a:buNone/>
              </a:pPr>
              <a:t>15</a:t>
            </a:fld>
            <a:endParaRPr lang="en-US" altLang="en-US" sz="1400" dirty="0">
              <a:solidFill>
                <a:srgbClr val="FFFFFF"/>
              </a:solidFill>
              <a:latin typeface="Helvetica" panose="020B0604020202020204" pitchFamily="34" charset="0"/>
            </a:endParaRPr>
          </a:p>
        </p:txBody>
      </p:sp>
      <p:sp>
        <p:nvSpPr>
          <p:cNvPr id="4608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2F09921A-F610-4BBA-955F-FE4756D2A6AD}" type="slidenum">
              <a:rPr lang="en-US" altLang="en-US" sz="1400" smtClean="0"/>
              <a:pPr algn="r">
                <a:spcBef>
                  <a:spcPct val="0"/>
                </a:spcBef>
                <a:buFontTx/>
                <a:buNone/>
              </a:pPr>
              <a:t>15</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CA" altLang="en-US" noProof="0" dirty="0"/>
              <a:t>Expectancy Theory</a:t>
            </a:r>
          </a:p>
        </p:txBody>
      </p:sp>
      <p:sp>
        <p:nvSpPr>
          <p:cNvPr id="50179" name="Content Placeholder 2"/>
          <p:cNvSpPr>
            <a:spLocks noGrp="1"/>
          </p:cNvSpPr>
          <p:nvPr>
            <p:ph idx="1"/>
          </p:nvPr>
        </p:nvSpPr>
        <p:spPr/>
        <p:txBody>
          <a:bodyPr/>
          <a:lstStyle/>
          <a:p>
            <a:pPr marL="0" indent="0">
              <a:buNone/>
            </a:pPr>
            <a:endParaRPr lang="en-CA" altLang="en-US" sz="3000" b="1" dirty="0">
              <a:solidFill>
                <a:srgbClr val="E7155C"/>
              </a:solidFill>
            </a:endParaRPr>
          </a:p>
          <a:p>
            <a:pPr marL="0" indent="0">
              <a:buNone/>
            </a:pPr>
            <a:r>
              <a:rPr lang="en-CA" altLang="en-US" sz="3000" b="1" dirty="0">
                <a:solidFill>
                  <a:srgbClr val="E7155C"/>
                </a:solidFill>
              </a:rPr>
              <a:t>Expectancy theory: </a:t>
            </a:r>
            <a:r>
              <a:rPr lang="en-CA" altLang="en-US" sz="3000" dirty="0"/>
              <a:t>a theory that states that people will be motivated to the extent to which they believe that their efforts will lead to good performance, that good performance will be rewarded, and that they will be offered attractive rewards</a:t>
            </a:r>
          </a:p>
          <a:p>
            <a:endParaRPr lang="en-CA" altLang="en-US" sz="4000" noProof="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0181"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12-</a:t>
            </a:r>
            <a:fld id="{F429EC3C-3AA5-490E-9071-099E08FCEF61}" type="slidenum">
              <a:rPr lang="en-US" altLang="en-US" sz="1400" smtClean="0"/>
              <a:pPr>
                <a:spcBef>
                  <a:spcPct val="0"/>
                </a:spcBef>
                <a:buFontTx/>
                <a:buNone/>
              </a:pPr>
              <a:t>16</a:t>
            </a:fld>
            <a:endParaRPr lang="en-US" alt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altLang="en-US" sz="3600" dirty="0"/>
              <a:t>Expectancy Theory:</a:t>
            </a:r>
            <a:r>
              <a:rPr lang="en-CA" altLang="en-US" sz="3600" dirty="0">
                <a:solidFill>
                  <a:srgbClr val="FF0000"/>
                </a:solidFill>
              </a:rPr>
              <a:t> </a:t>
            </a:r>
            <a:r>
              <a:rPr lang="en-CA" altLang="en-US" sz="3600" dirty="0">
                <a:solidFill>
                  <a:srgbClr val="E7155C"/>
                </a:solidFill>
              </a:rPr>
              <a:t>Components</a:t>
            </a:r>
            <a:endParaRPr lang="en-CA" sz="3600" dirty="0">
              <a:solidFill>
                <a:srgbClr val="E7155C"/>
              </a:solidFill>
            </a:endParaRPr>
          </a:p>
        </p:txBody>
      </p:sp>
      <p:sp>
        <p:nvSpPr>
          <p:cNvPr id="6" name="Content Placeholder 5"/>
          <p:cNvSpPr>
            <a:spLocks noGrp="1"/>
          </p:cNvSpPr>
          <p:nvPr>
            <p:ph idx="1"/>
          </p:nvPr>
        </p:nvSpPr>
        <p:spPr/>
        <p:txBody>
          <a:bodyPr/>
          <a:lstStyle/>
          <a:p>
            <a:pPr marL="0" lvl="1" indent="0">
              <a:buNone/>
            </a:pPr>
            <a:endParaRPr lang="en-CA" sz="1000" b="1" dirty="0">
              <a:solidFill>
                <a:srgbClr val="E7155C"/>
              </a:solidFill>
              <a:latin typeface="Calibri"/>
              <a:cs typeface="Calibri"/>
            </a:endParaRPr>
          </a:p>
          <a:p>
            <a:pPr marL="0" lvl="1" indent="0">
              <a:buNone/>
            </a:pPr>
            <a:r>
              <a:rPr lang="en-CA" b="1" dirty="0">
                <a:solidFill>
                  <a:srgbClr val="E7155C"/>
                </a:solidFill>
                <a:latin typeface="Calibri"/>
                <a:cs typeface="Calibri"/>
              </a:rPr>
              <a:t>Valence: </a:t>
            </a:r>
            <a:r>
              <a:rPr lang="en-US" altLang="en-US" dirty="0">
                <a:latin typeface="Calibri"/>
                <a:ea typeface="Calibri" panose="020F0502020204030204" pitchFamily="34" charset="0"/>
                <a:cs typeface="Calibri"/>
              </a:rPr>
              <a:t>Attractiveness or desirability of various rewards or outcomes</a:t>
            </a:r>
          </a:p>
          <a:p>
            <a:pPr marL="0" lvl="1" indent="0">
              <a:buNone/>
            </a:pPr>
            <a:r>
              <a:rPr lang="en-US" altLang="en-US" b="1" dirty="0">
                <a:solidFill>
                  <a:srgbClr val="E7155C"/>
                </a:solidFill>
                <a:latin typeface="Calibri"/>
                <a:ea typeface="Calibri" panose="020F0502020204030204" pitchFamily="34" charset="0"/>
                <a:cs typeface="Calibri"/>
              </a:rPr>
              <a:t>Expectancy: </a:t>
            </a:r>
            <a:r>
              <a:rPr lang="en-US" altLang="en-US" dirty="0">
                <a:solidFill>
                  <a:srgbClr val="000000"/>
                </a:solidFill>
                <a:latin typeface="Calibri"/>
                <a:ea typeface="Calibri" panose="020F0502020204030204" pitchFamily="34" charset="0"/>
                <a:cs typeface="Calibri"/>
              </a:rPr>
              <a:t>Perceived relationship between effort and performance</a:t>
            </a:r>
          </a:p>
          <a:p>
            <a:pPr marL="0" lvl="1" indent="0">
              <a:buNone/>
            </a:pPr>
            <a:r>
              <a:rPr lang="en-CA" altLang="en-US" b="1" dirty="0">
                <a:solidFill>
                  <a:srgbClr val="E7155C"/>
                </a:solidFill>
                <a:latin typeface="Calibri"/>
                <a:cs typeface="Calibri"/>
              </a:rPr>
              <a:t>Instrumentality</a:t>
            </a:r>
            <a:r>
              <a:rPr lang="en-US" altLang="en-US" b="1" dirty="0">
                <a:solidFill>
                  <a:srgbClr val="E7155C"/>
                </a:solidFill>
                <a:latin typeface="Calibri"/>
                <a:cs typeface="Calibri"/>
              </a:rPr>
              <a:t>:</a:t>
            </a:r>
            <a:r>
              <a:rPr lang="en-US" altLang="en-US" dirty="0">
                <a:solidFill>
                  <a:srgbClr val="E7155C"/>
                </a:solidFill>
                <a:latin typeface="Calibri"/>
                <a:cs typeface="Calibri"/>
              </a:rPr>
              <a:t> </a:t>
            </a:r>
            <a:r>
              <a:rPr lang="en-US" altLang="en-US" dirty="0">
                <a:solidFill>
                  <a:srgbClr val="000000"/>
                </a:solidFill>
                <a:latin typeface="Calibri"/>
                <a:ea typeface="Calibri" panose="020F0502020204030204" pitchFamily="34" charset="0"/>
                <a:cs typeface="Calibri"/>
              </a:rPr>
              <a:t>Perceived relationship between performance and rewards</a:t>
            </a:r>
          </a:p>
          <a:p>
            <a:pPr marL="0" lvl="1" indent="0">
              <a:buNone/>
            </a:pPr>
            <a:endParaRPr lang="en-US" altLang="en-US" dirty="0">
              <a:solidFill>
                <a:srgbClr val="000000"/>
              </a:solidFill>
              <a:latin typeface="Calibri"/>
              <a:ea typeface="Calibri" panose="020F0502020204030204" pitchFamily="34" charset="0"/>
              <a:cs typeface="Calibri"/>
            </a:endParaRPr>
          </a:p>
          <a:p>
            <a:pPr marL="0" lvl="1" indent="0">
              <a:buNone/>
            </a:pPr>
            <a:r>
              <a:rPr lang="en-US" altLang="en-US" b="1" dirty="0">
                <a:solidFill>
                  <a:srgbClr val="000000"/>
                </a:solidFill>
                <a:latin typeface="Calibri"/>
                <a:ea typeface="Calibri" panose="020F0502020204030204" pitchFamily="34" charset="0"/>
                <a:cs typeface="Calibri"/>
              </a:rPr>
              <a:t>Motivation</a:t>
            </a:r>
            <a:r>
              <a:rPr lang="en-US" altLang="en-US" dirty="0">
                <a:solidFill>
                  <a:srgbClr val="000000"/>
                </a:solidFill>
                <a:latin typeface="Calibri"/>
                <a:ea typeface="Calibri" panose="020F0502020204030204" pitchFamily="34" charset="0"/>
                <a:cs typeface="Calibri"/>
              </a:rPr>
              <a:t> = Valence x Instrumentality x Expectancy</a:t>
            </a:r>
          </a:p>
          <a:p>
            <a:pPr marL="0" lvl="1" indent="0">
              <a:buNone/>
            </a:pPr>
            <a:endParaRPr lang="en-US" altLang="en-US" dirty="0">
              <a:solidFill>
                <a:srgbClr val="000000"/>
              </a:solidFill>
              <a:ea typeface="Calibri" panose="020F0502020204030204" pitchFamily="34" charset="0"/>
            </a:endParaRPr>
          </a:p>
          <a:p>
            <a:pPr marL="0" lvl="1" indent="0">
              <a:buNone/>
            </a:pPr>
            <a:endParaRPr lang="en-CA" altLang="en-US" dirty="0">
              <a:solidFill>
                <a:srgbClr val="000000"/>
              </a:solidFill>
              <a:ea typeface="Calibri" panose="020F0502020204030204" pitchFamily="34" charset="0"/>
            </a:endParaRPr>
          </a:p>
          <a:p>
            <a:pPr marL="0" lvl="1" indent="0">
              <a:buNone/>
            </a:pPr>
            <a:endParaRPr lang="en-CA" altLang="en-US" dirty="0">
              <a:solidFill>
                <a:srgbClr val="000000"/>
              </a:solidFill>
              <a:ea typeface="Calibri" panose="020F0502020204030204" pitchFamily="34" charset="0"/>
            </a:endParaRPr>
          </a:p>
          <a:p>
            <a:pPr marL="0" indent="0">
              <a:buNone/>
            </a:pPr>
            <a:endParaRPr lang="en-CA" sz="2800" dirty="0">
              <a:solidFill>
                <a:srgbClr val="000000"/>
              </a:solidFill>
            </a:endParaRPr>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 name="Slide Number Placeholder 3"/>
          <p:cNvSpPr>
            <a:spLocks noGrp="1"/>
          </p:cNvSpPr>
          <p:nvPr>
            <p:ph type="sldNum" sz="quarter" idx="11"/>
          </p:nvPr>
        </p:nvSpPr>
        <p:spPr/>
        <p:txBody>
          <a:bodyPr/>
          <a:lstStyle/>
          <a:p>
            <a:pPr>
              <a:defRPr/>
            </a:pPr>
            <a:r>
              <a:rPr lang="en-US" altLang="en-US" dirty="0"/>
              <a:t>12-</a:t>
            </a:r>
            <a:fld id="{82AD06BE-6633-4C29-AA1F-5049A69A2F6B}" type="slidenum">
              <a:rPr lang="en-US" altLang="en-US" smtClean="0"/>
              <a:pPr>
                <a:defRPr/>
              </a:pPr>
              <a:t>17</a:t>
            </a:fld>
            <a:endParaRPr lang="en-US" altLang="en-US" dirty="0"/>
          </a:p>
        </p:txBody>
      </p:sp>
    </p:spTree>
    <p:extLst>
      <p:ext uri="{BB962C8B-B14F-4D97-AF65-F5344CB8AC3E}">
        <p14:creationId xmlns:p14="http://schemas.microsoft.com/office/powerpoint/2010/main" val="130514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3252"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5E61E6AC-95AF-42F8-9987-47CE11830BCC}" type="slidenum">
              <a:rPr lang="en-US" altLang="en-US" sz="1400" smtClean="0">
                <a:solidFill>
                  <a:srgbClr val="FFFFFF"/>
                </a:solidFill>
                <a:latin typeface="Helvetica" panose="020B0604020202020204" pitchFamily="34" charset="0"/>
              </a:rPr>
              <a:pPr>
                <a:spcBef>
                  <a:spcPct val="0"/>
                </a:spcBef>
                <a:buFontTx/>
                <a:buNone/>
              </a:pPr>
              <a:t>18</a:t>
            </a:fld>
            <a:endParaRPr lang="en-US" altLang="en-US" sz="1400" dirty="0">
              <a:solidFill>
                <a:srgbClr val="FFFFFF"/>
              </a:solidFill>
              <a:latin typeface="Helvetica" panose="020B0604020202020204" pitchFamily="34" charset="0"/>
            </a:endParaRPr>
          </a:p>
        </p:txBody>
      </p:sp>
      <p:sp>
        <p:nvSpPr>
          <p:cNvPr id="5325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293353B3-9A8A-4023-9191-E00719FC7310}" type="slidenum">
              <a:rPr lang="en-US" altLang="en-US" sz="1400" smtClean="0"/>
              <a:pPr algn="r">
                <a:spcBef>
                  <a:spcPct val="0"/>
                </a:spcBef>
                <a:buFontTx/>
                <a:buNone/>
              </a:pPr>
              <a:t>18</a:t>
            </a:fld>
            <a:endParaRPr lang="en-US" altLang="en-US" sz="1400" dirty="0"/>
          </a:p>
        </p:txBody>
      </p:sp>
      <p:pic>
        <p:nvPicPr>
          <p:cNvPr id="4" name="Picture 3" descr="Diagram&#10;&#10;Description automatically generated">
            <a:extLst>
              <a:ext uri="{FF2B5EF4-FFF2-40B4-BE49-F238E27FC236}">
                <a16:creationId xmlns:a16="http://schemas.microsoft.com/office/drawing/2014/main" id="{BE5E7516-9B3E-D21A-A5D2-B182CA9BCC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762000"/>
            <a:ext cx="6172200" cy="5334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CA" altLang="en-US" sz="3600" noProof="0" dirty="0"/>
              <a:t>Motivating with Expectancy Theory</a:t>
            </a:r>
          </a:p>
        </p:txBody>
      </p:sp>
      <p:sp>
        <p:nvSpPr>
          <p:cNvPr id="55299" name="Content Placeholder 1"/>
          <p:cNvSpPr>
            <a:spLocks noGrp="1"/>
          </p:cNvSpPr>
          <p:nvPr>
            <p:ph idx="1"/>
          </p:nvPr>
        </p:nvSpPr>
        <p:spPr/>
        <p:txBody>
          <a:bodyPr/>
          <a:lstStyle/>
          <a:p>
            <a:pPr marL="0" lvl="1" indent="0">
              <a:buNone/>
            </a:pPr>
            <a:r>
              <a:rPr lang="en-CA" altLang="en-US" sz="3000" b="1" noProof="0" dirty="0">
                <a:solidFill>
                  <a:srgbClr val="E7155C"/>
                </a:solidFill>
              </a:rPr>
              <a:t>Steps in Motivating Employees:</a:t>
            </a:r>
            <a:endParaRPr lang="en-CA" altLang="en-US" sz="3000" noProof="0" dirty="0">
              <a:solidFill>
                <a:srgbClr val="E7155C"/>
              </a:solidFill>
              <a:ea typeface="Calibri" panose="020F0502020204030204" pitchFamily="34" charset="0"/>
            </a:endParaRPr>
          </a:p>
          <a:p>
            <a:pPr marL="514350" lvl="1" indent="-514350">
              <a:buFont typeface="+mj-lt"/>
              <a:buAutoNum type="arabicPeriod"/>
            </a:pPr>
            <a:r>
              <a:rPr lang="en-CA" altLang="en-US" sz="3000" noProof="0" dirty="0">
                <a:ea typeface="Calibri" panose="020F0502020204030204" pitchFamily="34" charset="0"/>
              </a:rPr>
              <a:t>Try your best to </a:t>
            </a:r>
            <a:r>
              <a:rPr lang="en-CA" altLang="en-US" sz="3000" dirty="0">
                <a:ea typeface="Calibri" panose="020F0502020204030204" pitchFamily="34" charset="0"/>
              </a:rPr>
              <a:t>discover </a:t>
            </a:r>
            <a:r>
              <a:rPr lang="en-CA" altLang="en-US" sz="3000" noProof="0" dirty="0">
                <a:ea typeface="Calibri" panose="020F0502020204030204" pitchFamily="34" charset="0"/>
              </a:rPr>
              <a:t>what employees want from their jobs.</a:t>
            </a:r>
          </a:p>
          <a:p>
            <a:pPr marL="514350" lvl="1" indent="-514350">
              <a:buFont typeface="+mj-lt"/>
              <a:buAutoNum type="arabicPeriod"/>
            </a:pPr>
            <a:r>
              <a:rPr lang="en-CA" altLang="en-US" sz="3000" noProof="0" dirty="0">
                <a:ea typeface="Calibri" panose="020F0502020204030204" pitchFamily="34" charset="0"/>
              </a:rPr>
              <a:t>Link rewards to individual performance in a clear and understandable way.</a:t>
            </a:r>
          </a:p>
          <a:p>
            <a:pPr marL="514350" lvl="1" indent="-514350">
              <a:buFont typeface="+mj-lt"/>
              <a:buAutoNum type="arabicPeriod"/>
            </a:pPr>
            <a:r>
              <a:rPr lang="en-CA" altLang="en-US" sz="3000" noProof="0" dirty="0">
                <a:ea typeface="Calibri" panose="020F0502020204030204" pitchFamily="34" charset="0"/>
              </a:rPr>
              <a:t>Empower employees to make decisions.</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530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2D2D528A-BD31-4EBB-BC0F-6FA23F3F3131}" type="slidenum">
              <a:rPr lang="en-US" altLang="en-US" sz="1400" smtClean="0">
                <a:solidFill>
                  <a:srgbClr val="FFFFFF"/>
                </a:solidFill>
                <a:latin typeface="Helvetica" panose="020B0604020202020204" pitchFamily="34" charset="0"/>
              </a:rPr>
              <a:pPr>
                <a:spcBef>
                  <a:spcPct val="0"/>
                </a:spcBef>
                <a:buFontTx/>
                <a:buNone/>
              </a:pPr>
              <a:t>19</a:t>
            </a:fld>
            <a:endParaRPr lang="en-US" altLang="en-US" sz="1400" dirty="0">
              <a:solidFill>
                <a:srgbClr val="FFFFFF"/>
              </a:solidFill>
              <a:latin typeface="Helvetica" panose="020B0604020202020204" pitchFamily="34" charset="0"/>
            </a:endParaRPr>
          </a:p>
        </p:txBody>
      </p:sp>
      <p:sp>
        <p:nvSpPr>
          <p:cNvPr id="5530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73BFDC5F-542B-4F0F-9E4C-9944D6D8CEEB}" type="slidenum">
              <a:rPr lang="en-US" altLang="en-US" sz="1400" smtClean="0"/>
              <a:pPr algn="r">
                <a:spcBef>
                  <a:spcPct val="0"/>
                </a:spcBef>
                <a:buFontTx/>
                <a:buNone/>
              </a:pPr>
              <a:t>19</a:t>
            </a:fld>
            <a:endParaRPr lang="en-US"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t>Chapter 12 - BUSA 7250</a:t>
            </a:r>
          </a:p>
        </p:txBody>
      </p:sp>
      <p:sp>
        <p:nvSpPr>
          <p:cNvPr id="3" name="Subtitle 2"/>
          <p:cNvSpPr>
            <a:spLocks noGrp="1"/>
          </p:cNvSpPr>
          <p:nvPr>
            <p:ph type="subTitle" idx="1"/>
          </p:nvPr>
        </p:nvSpPr>
        <p:spPr>
          <a:xfrm>
            <a:off x="1308515" y="2821840"/>
            <a:ext cx="6400800" cy="2732220"/>
          </a:xfrm>
        </p:spPr>
        <p:txBody>
          <a:bodyPr>
            <a:normAutofit fontScale="92500" lnSpcReduction="10000"/>
          </a:bodyPr>
          <a:lstStyle/>
          <a:p>
            <a:r>
              <a:rPr lang="en-CA" altLang="en-US" noProof="0" dirty="0"/>
              <a:t>Motivation </a:t>
            </a:r>
          </a:p>
          <a:p>
            <a:r>
              <a:rPr lang="en-CA" altLang="en-US" dirty="0"/>
              <a:t>23 Jan 2025</a:t>
            </a:r>
          </a:p>
          <a:p>
            <a:r>
              <a:rPr lang="en-CA" altLang="en-US" noProof="0" dirty="0"/>
              <a:t>Lecture 3</a:t>
            </a:r>
          </a:p>
          <a:p>
            <a:r>
              <a:rPr lang="en-CA" altLang="en-US" dirty="0"/>
              <a:t>Dr Ike Hall</a:t>
            </a:r>
            <a:endParaRPr lang="en-CA" altLang="en-US" noProof="0" dirty="0"/>
          </a:p>
        </p:txBody>
      </p:sp>
      <p:sp>
        <p:nvSpPr>
          <p:cNvPr id="5" name="Slide Number Placeholder 4"/>
          <p:cNvSpPr>
            <a:spLocks noGrp="1"/>
          </p:cNvSpPr>
          <p:nvPr>
            <p:ph type="sldNum" sz="quarter" idx="11"/>
          </p:nvPr>
        </p:nvSpPr>
        <p:spPr/>
        <p:txBody>
          <a:bodyPr/>
          <a:lstStyle/>
          <a:p>
            <a:pPr>
              <a:defRPr/>
            </a:pPr>
            <a:r>
              <a:rPr lang="en-CA" dirty="0"/>
              <a:t>12-</a:t>
            </a:r>
            <a:fld id="{EFD4C4E6-C5BB-41FB-8108-C4713E176018}" type="slidenum">
              <a:rPr lang="en-CA" smtClean="0"/>
              <a:pPr>
                <a:defRPr/>
              </a:pPr>
              <a:t>2</a:t>
            </a:fld>
            <a:endParaRPr lang="en-CA" dirty="0"/>
          </a:p>
        </p:txBody>
      </p:sp>
      <p:sp>
        <p:nvSpPr>
          <p:cNvPr id="7" name="Footer Placeholder 6"/>
          <p:cNvSpPr>
            <a:spLocks noGrp="1"/>
          </p:cNvSpPr>
          <p:nvPr>
            <p:ph type="ftr" sz="quarter" idx="10"/>
          </p:nvPr>
        </p:nvSpPr>
        <p:spPr/>
        <p:txBody>
          <a:bodyPr/>
          <a:lstStyle/>
          <a:p>
            <a:pPr>
              <a:defRPr/>
            </a:pPr>
            <a:r>
              <a:rPr lang="en-CA" dirty="0"/>
              <a:t>Copyright © 2024 by Cengage</a:t>
            </a:r>
          </a:p>
        </p:txBody>
      </p:sp>
    </p:spTree>
    <p:extLst>
      <p:ext uri="{BB962C8B-B14F-4D97-AF65-F5344CB8AC3E}">
        <p14:creationId xmlns:p14="http://schemas.microsoft.com/office/powerpoint/2010/main" val="273418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noProof="0" dirty="0"/>
              <a:t>Reinforcement Theory</a:t>
            </a:r>
          </a:p>
        </p:txBody>
      </p:sp>
      <p:sp>
        <p:nvSpPr>
          <p:cNvPr id="59399" name="Content Placeholder 1"/>
          <p:cNvSpPr>
            <a:spLocks noGrp="1"/>
          </p:cNvSpPr>
          <p:nvPr>
            <p:ph idx="1"/>
          </p:nvPr>
        </p:nvSpPr>
        <p:spPr>
          <a:xfrm>
            <a:off x="457200" y="1455730"/>
            <a:ext cx="8229600" cy="4670433"/>
          </a:xfrm>
        </p:spPr>
        <p:txBody>
          <a:bodyPr/>
          <a:lstStyle/>
          <a:p>
            <a:pPr marL="0" indent="0">
              <a:buFontTx/>
              <a:buNone/>
            </a:pPr>
            <a:r>
              <a:rPr lang="en-CA" altLang="en-US" sz="2800" b="1" noProof="0" dirty="0">
                <a:solidFill>
                  <a:srgbClr val="E7155C"/>
                </a:solidFill>
              </a:rPr>
              <a:t>Reinforcement:</a:t>
            </a:r>
          </a:p>
          <a:p>
            <a:r>
              <a:rPr lang="en-CA" altLang="en-US" sz="2800" noProof="0" dirty="0">
                <a:ea typeface="Calibri" panose="020F0502020204030204" pitchFamily="34" charset="0"/>
              </a:rPr>
              <a:t>The process of changing behaviour by changing the consequences that follow behaviour</a:t>
            </a:r>
          </a:p>
          <a:p>
            <a:pPr marL="0" indent="0">
              <a:buFontTx/>
              <a:buNone/>
            </a:pPr>
            <a:r>
              <a:rPr lang="en-CA" altLang="en-US" sz="2800" b="1" noProof="0" dirty="0">
                <a:solidFill>
                  <a:srgbClr val="E7155C"/>
                </a:solidFill>
              </a:rPr>
              <a:t>Reinforcement theory: </a:t>
            </a:r>
          </a:p>
          <a:p>
            <a:r>
              <a:rPr lang="en-CA" altLang="en-US" sz="2800" dirty="0">
                <a:ea typeface="Calibri" panose="020F0502020204030204" pitchFamily="34" charset="0"/>
              </a:rPr>
              <a:t>A</a:t>
            </a:r>
            <a:r>
              <a:rPr lang="en-CA" altLang="en-US" sz="2800" noProof="0" dirty="0">
                <a:ea typeface="Calibri" panose="020F0502020204030204" pitchFamily="34" charset="0"/>
              </a:rPr>
              <a:t> theory that states that behaviour is a function of its consequences, that behaviours followed by positive consequences will occur more frequently, and that behaviours followed by negative consequences, or not followed by positive consequences, will occur less frequently</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939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7761AFAF-14C1-4F00-8659-DB87D9F23417}" type="slidenum">
              <a:rPr lang="en-US" altLang="en-US" sz="1400" smtClean="0">
                <a:solidFill>
                  <a:srgbClr val="FFFFFF"/>
                </a:solidFill>
                <a:latin typeface="Helvetica" panose="020B0604020202020204" pitchFamily="34" charset="0"/>
              </a:rPr>
              <a:pPr>
                <a:spcBef>
                  <a:spcPct val="0"/>
                </a:spcBef>
                <a:buFontTx/>
                <a:buNone/>
              </a:pPr>
              <a:t>20</a:t>
            </a:fld>
            <a:endParaRPr lang="en-US" altLang="en-US" sz="1400" dirty="0">
              <a:solidFill>
                <a:srgbClr val="FFFFFF"/>
              </a:solidFill>
              <a:latin typeface="Helvetica" panose="020B0604020202020204" pitchFamily="34" charset="0"/>
            </a:endParaRPr>
          </a:p>
        </p:txBody>
      </p:sp>
      <p:sp>
        <p:nvSpPr>
          <p:cNvPr id="5939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59A12303-7B7E-44C0-AE95-1BBA589049C6}" type="slidenum">
              <a:rPr lang="en-US" altLang="en-US" sz="1400" smtClean="0"/>
              <a:pPr algn="r">
                <a:spcBef>
                  <a:spcPct val="0"/>
                </a:spcBef>
                <a:buFontTx/>
                <a:buNone/>
              </a:pPr>
              <a:t>20</a:t>
            </a:fld>
            <a:endParaRPr lang="en-US"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sz="3600" noProof="0" dirty="0"/>
              <a:t>Components of Reinforcement Theory</a:t>
            </a:r>
          </a:p>
        </p:txBody>
      </p:sp>
      <p:sp>
        <p:nvSpPr>
          <p:cNvPr id="61447" name="Content Placeholder 1"/>
          <p:cNvSpPr>
            <a:spLocks noGrp="1"/>
          </p:cNvSpPr>
          <p:nvPr>
            <p:ph idx="1"/>
          </p:nvPr>
        </p:nvSpPr>
        <p:spPr>
          <a:xfrm>
            <a:off x="457200" y="1455730"/>
            <a:ext cx="8229600" cy="4670433"/>
          </a:xfrm>
        </p:spPr>
        <p:txBody>
          <a:bodyPr/>
          <a:lstStyle/>
          <a:p>
            <a:pPr marL="0" indent="0">
              <a:buNone/>
            </a:pPr>
            <a:r>
              <a:rPr lang="en-CA" altLang="en-US" sz="2800" b="1" noProof="0" dirty="0">
                <a:solidFill>
                  <a:srgbClr val="E7155C"/>
                </a:solidFill>
              </a:rPr>
              <a:t>Reinforcement contingencies: </a:t>
            </a:r>
          </a:p>
          <a:p>
            <a:r>
              <a:rPr lang="en-CA" altLang="en-US" sz="2800" noProof="0" dirty="0">
                <a:ea typeface="Calibri" panose="020F0502020204030204" pitchFamily="34" charset="0"/>
              </a:rPr>
              <a:t>The cause-and-effect relationships between the performance of specific behaviours and specific consequences</a:t>
            </a:r>
          </a:p>
          <a:p>
            <a:pPr marL="0" indent="0">
              <a:buNone/>
            </a:pPr>
            <a:r>
              <a:rPr lang="en-CA" altLang="en-US" sz="2800" b="1" noProof="0" dirty="0">
                <a:solidFill>
                  <a:srgbClr val="E7155C"/>
                </a:solidFill>
              </a:rPr>
              <a:t>Schedule of reinforcement:</a:t>
            </a:r>
          </a:p>
          <a:p>
            <a:r>
              <a:rPr lang="en-CA" altLang="en-US" sz="2800" noProof="0" dirty="0">
                <a:ea typeface="Calibri" panose="020F0502020204030204" pitchFamily="34" charset="0"/>
              </a:rPr>
              <a:t>The set of rules regarding reinforcement contingencies, such as which behaviours will be reinforced, which consequences will follow those behaviours, and the schedule by which those consequences will be delivered</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6144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71DD6B8C-D930-4027-A709-A4C01BACB978}" type="slidenum">
              <a:rPr lang="en-US" altLang="en-US" sz="1400" smtClean="0">
                <a:solidFill>
                  <a:srgbClr val="FFFFFF"/>
                </a:solidFill>
                <a:latin typeface="Helvetica" panose="020B0604020202020204" pitchFamily="34" charset="0"/>
              </a:rPr>
              <a:pPr>
                <a:spcBef>
                  <a:spcPct val="0"/>
                </a:spcBef>
                <a:buFontTx/>
                <a:buNone/>
              </a:pPr>
              <a:t>21</a:t>
            </a:fld>
            <a:endParaRPr lang="en-US" altLang="en-US" sz="1400" dirty="0">
              <a:solidFill>
                <a:srgbClr val="FFFFFF"/>
              </a:solidFill>
              <a:latin typeface="Helvetica" panose="020B0604020202020204" pitchFamily="34" charset="0"/>
            </a:endParaRPr>
          </a:p>
        </p:txBody>
      </p:sp>
      <p:sp>
        <p:nvSpPr>
          <p:cNvPr id="6144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1FF7E6EE-2A43-4F1C-ACEB-14638BE39461}" type="slidenum">
              <a:rPr lang="en-US" altLang="en-US" sz="1400" smtClean="0"/>
              <a:pPr algn="r">
                <a:spcBef>
                  <a:spcPct val="0"/>
                </a:spcBef>
                <a:buFontTx/>
                <a:buNone/>
              </a:pPr>
              <a:t>21</a:t>
            </a:fld>
            <a:endParaRPr lang="en-US"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274638"/>
            <a:ext cx="8229600" cy="877512"/>
          </a:xfrm>
        </p:spPr>
        <p:txBody>
          <a:bodyPr/>
          <a:lstStyle/>
          <a:p>
            <a:r>
              <a:rPr lang="en-CA" altLang="en-US" sz="3600" noProof="0" dirty="0"/>
              <a:t>Components of Reinforcement Theory</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63492"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742950" indent="-285750">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400" dirty="0">
                <a:latin typeface="Calibri" panose="020F0502020204030204" pitchFamily="34" charset="0"/>
              </a:rPr>
              <a:t>12-</a:t>
            </a:r>
            <a:fld id="{895F9D77-F621-473C-8CDF-F4A1B4200BB8}" type="slidenum">
              <a:rPr lang="en-US" altLang="en-US" sz="1400" smtClean="0">
                <a:latin typeface="Calibri" panose="020F0502020204030204" pitchFamily="34" charset="0"/>
              </a:rPr>
              <a:pPr/>
              <a:t>22</a:t>
            </a:fld>
            <a:endParaRPr lang="en-US" altLang="en-US" sz="1400" dirty="0">
              <a:latin typeface="Calibri" panose="020F0502020204030204" pitchFamily="34" charset="0"/>
            </a:endParaRPr>
          </a:p>
        </p:txBody>
      </p:sp>
      <p:graphicFrame>
        <p:nvGraphicFramePr>
          <p:cNvPr id="6" name="Diagram 5"/>
          <p:cNvGraphicFramePr/>
          <p:nvPr>
            <p:extLst>
              <p:ext uri="{D42A27DB-BD31-4B8C-83A1-F6EECF244321}">
                <p14:modId xmlns:p14="http://schemas.microsoft.com/office/powerpoint/2010/main" val="4150159134"/>
              </p:ext>
            </p:extLst>
          </p:nvPr>
        </p:nvGraphicFramePr>
        <p:xfrm>
          <a:off x="473670" y="1607520"/>
          <a:ext cx="4432780" cy="258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401699067"/>
              </p:ext>
            </p:extLst>
          </p:nvPr>
        </p:nvGraphicFramePr>
        <p:xfrm>
          <a:off x="1290972" y="4137760"/>
          <a:ext cx="2808115" cy="21399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ound Diagonal Corner Rectangle 12"/>
          <p:cNvSpPr/>
          <p:nvPr/>
        </p:nvSpPr>
        <p:spPr>
          <a:xfrm>
            <a:off x="4496105" y="1455730"/>
            <a:ext cx="3414712" cy="683055"/>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US" altLang="en-US" sz="1400" dirty="0">
                <a:latin typeface="Calibri"/>
                <a:ea typeface="Calibri" panose="020F0502020204030204" pitchFamily="34" charset="0"/>
                <a:cs typeface="Calibri"/>
              </a:rPr>
              <a:t>The cause-and-effect relationships between the performance of specific </a:t>
            </a:r>
            <a:r>
              <a:rPr lang="en-CA" altLang="en-US" sz="1400" dirty="0">
                <a:latin typeface="Calibri"/>
                <a:ea typeface="Calibri" panose="020F0502020204030204" pitchFamily="34" charset="0"/>
                <a:cs typeface="Calibri"/>
              </a:rPr>
              <a:t>behaviours</a:t>
            </a:r>
            <a:r>
              <a:rPr lang="en-US" altLang="en-US" sz="1400" dirty="0">
                <a:latin typeface="Calibri"/>
                <a:ea typeface="Calibri" panose="020F0502020204030204" pitchFamily="34" charset="0"/>
                <a:cs typeface="Calibri"/>
              </a:rPr>
              <a:t> and </a:t>
            </a:r>
            <a:r>
              <a:rPr lang="en-CA" altLang="en-US" sz="1400" dirty="0">
                <a:latin typeface="Calibri"/>
                <a:ea typeface="Calibri" panose="020F0502020204030204" pitchFamily="34" charset="0"/>
                <a:cs typeface="Calibri"/>
              </a:rPr>
              <a:t>specific consequences</a:t>
            </a:r>
          </a:p>
        </p:txBody>
      </p:sp>
      <p:sp>
        <p:nvSpPr>
          <p:cNvPr id="14" name="Round Diagonal Corner Rectangle 13"/>
          <p:cNvSpPr/>
          <p:nvPr/>
        </p:nvSpPr>
        <p:spPr>
          <a:xfrm>
            <a:off x="4496105" y="2138785"/>
            <a:ext cx="3414712" cy="683055"/>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CA" altLang="en-US" sz="1400" dirty="0">
                <a:latin typeface="Calibri"/>
                <a:cs typeface="Calibri"/>
              </a:rPr>
              <a:t>Strengthens behaviour by withholding an unpleasant consequence when employees perform a specific behaviour</a:t>
            </a:r>
            <a:endParaRPr lang="en-CA" altLang="en-US" sz="1400" dirty="0">
              <a:latin typeface="Calibri"/>
              <a:ea typeface="Calibri" panose="020F0502020204030204" pitchFamily="34" charset="0"/>
              <a:cs typeface="Calibri"/>
            </a:endParaRPr>
          </a:p>
        </p:txBody>
      </p:sp>
      <p:sp>
        <p:nvSpPr>
          <p:cNvPr id="15" name="Round Diagonal Corner Rectangle 14"/>
          <p:cNvSpPr/>
          <p:nvPr/>
        </p:nvSpPr>
        <p:spPr>
          <a:xfrm>
            <a:off x="4496105" y="5022795"/>
            <a:ext cx="3414713" cy="910740"/>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CA" altLang="en-US" sz="1400" dirty="0">
                <a:latin typeface="Calibri"/>
                <a:cs typeface="Calibri"/>
              </a:rPr>
              <a:t>Delivered </a:t>
            </a:r>
            <a:r>
              <a:rPr lang="en-US" altLang="en-US" sz="1400" dirty="0">
                <a:latin typeface="Calibri"/>
                <a:cs typeface="Calibri"/>
              </a:rPr>
              <a:t>after a specified or average time has elapsed or after a specified or average number of </a:t>
            </a:r>
            <a:r>
              <a:rPr lang="en-CA" altLang="en-US" sz="1400" dirty="0">
                <a:latin typeface="Calibri"/>
                <a:cs typeface="Calibri"/>
              </a:rPr>
              <a:t>behaviours</a:t>
            </a:r>
            <a:r>
              <a:rPr lang="en-US" altLang="en-US" sz="1400" dirty="0">
                <a:latin typeface="Calibri"/>
                <a:cs typeface="Calibri"/>
              </a:rPr>
              <a:t> has </a:t>
            </a:r>
            <a:r>
              <a:rPr lang="en-CA" altLang="en-US" sz="1400" dirty="0">
                <a:latin typeface="Calibri"/>
                <a:cs typeface="Calibri"/>
              </a:rPr>
              <a:t>occurred</a:t>
            </a:r>
          </a:p>
        </p:txBody>
      </p:sp>
      <p:sp>
        <p:nvSpPr>
          <p:cNvPr id="16" name="Round Diagonal Corner Rectangle 15"/>
          <p:cNvSpPr/>
          <p:nvPr/>
        </p:nvSpPr>
        <p:spPr>
          <a:xfrm>
            <a:off x="4496105" y="4567425"/>
            <a:ext cx="3415275" cy="455370"/>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CA" altLang="en-US" sz="1400" dirty="0">
                <a:latin typeface="Calibri"/>
                <a:cs typeface="Calibri"/>
              </a:rPr>
              <a:t>Follows every instance of a behaviour</a:t>
            </a:r>
          </a:p>
        </p:txBody>
      </p:sp>
      <p:sp>
        <p:nvSpPr>
          <p:cNvPr id="17" name="Round Diagonal Corner Rectangle 16"/>
          <p:cNvSpPr/>
          <p:nvPr/>
        </p:nvSpPr>
        <p:spPr>
          <a:xfrm>
            <a:off x="4496105" y="3580790"/>
            <a:ext cx="3414712" cy="758950"/>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CA" altLang="en-US" sz="1400" dirty="0">
                <a:latin typeface="Calibri"/>
                <a:cs typeface="Calibri"/>
              </a:rPr>
              <a:t>A positive consequence is </a:t>
            </a:r>
            <a:r>
              <a:rPr lang="en-US" altLang="en-US" sz="1400" dirty="0">
                <a:latin typeface="Calibri"/>
                <a:cs typeface="Calibri"/>
              </a:rPr>
              <a:t>no longer allowed to follow </a:t>
            </a:r>
            <a:r>
              <a:rPr lang="en-CA" altLang="en-US" sz="1400" dirty="0">
                <a:latin typeface="Calibri"/>
                <a:cs typeface="Calibri"/>
              </a:rPr>
              <a:t>a previously reinforced behaviour</a:t>
            </a:r>
          </a:p>
        </p:txBody>
      </p:sp>
      <p:sp>
        <p:nvSpPr>
          <p:cNvPr id="18" name="Round Diagonal Corner Rectangle 17"/>
          <p:cNvSpPr/>
          <p:nvPr/>
        </p:nvSpPr>
        <p:spPr>
          <a:xfrm>
            <a:off x="4496105" y="2821840"/>
            <a:ext cx="3414712" cy="758950"/>
          </a:xfrm>
          <a:prstGeom prst="round2DiagRect">
            <a:avLst>
              <a:gd name="adj1" fmla="val 16667"/>
              <a:gd name="adj2" fmla="val 5398"/>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en-CA" altLang="en-US" sz="1400" dirty="0">
                <a:latin typeface="Calibri"/>
                <a:cs typeface="Calibri"/>
              </a:rPr>
              <a:t>Weakens behaviour (i.e., decreases its frequency) by following behaviours with undesirable consequences</a:t>
            </a:r>
            <a:endParaRPr lang="en-CA" altLang="en-US" sz="1400" dirty="0">
              <a:latin typeface="Calibri"/>
              <a:ea typeface="Calibri" panose="020F0502020204030204" pitchFamily="34" charset="0"/>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BB23B62F-65CB-40FA-BB13-A3A320BAD943}" type="slidenum">
              <a:rPr lang="en-US" altLang="en-US" sz="1400" smtClean="0">
                <a:solidFill>
                  <a:srgbClr val="FFFFFF"/>
                </a:solidFill>
                <a:latin typeface="Helvetica" panose="020B0604020202020204" pitchFamily="34" charset="0"/>
              </a:rPr>
              <a:pPr>
                <a:spcBef>
                  <a:spcPct val="0"/>
                </a:spcBef>
                <a:buFontTx/>
                <a:buNone/>
              </a:pPr>
              <a:t>23</a:t>
            </a:fld>
            <a:endParaRPr lang="en-US" altLang="en-US" sz="1400" dirty="0">
              <a:solidFill>
                <a:srgbClr val="FFFFFF"/>
              </a:solidFill>
              <a:latin typeface="Helvetica" panose="020B0604020202020204" pitchFamily="34" charset="0"/>
            </a:endParaRPr>
          </a:p>
        </p:txBody>
      </p:sp>
      <p:sp>
        <p:nvSpPr>
          <p:cNvPr id="6656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B361C4A4-1DB2-4AF9-B3F8-12BBC9E8C791}" type="slidenum">
              <a:rPr lang="en-US" altLang="en-US" sz="1400" smtClean="0"/>
              <a:pPr algn="r">
                <a:spcBef>
                  <a:spcPct val="0"/>
                </a:spcBef>
                <a:buFontTx/>
                <a:buNone/>
              </a:pPr>
              <a:t>23</a:t>
            </a:fld>
            <a:endParaRPr lang="en-US" altLang="en-US" sz="1400" dirty="0"/>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pic>
        <p:nvPicPr>
          <p:cNvPr id="4" name="Picture 3" descr="Diagram&#10;&#10;Description automatically generated">
            <a:extLst>
              <a:ext uri="{FF2B5EF4-FFF2-40B4-BE49-F238E27FC236}">
                <a16:creationId xmlns:a16="http://schemas.microsoft.com/office/drawing/2014/main" id="{B2DC0FA5-3E12-7890-51BB-049455EAC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571500"/>
            <a:ext cx="6172200" cy="5715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6453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F220869C-711F-4E99-8D1E-7FB1D0CC1728}" type="slidenum">
              <a:rPr lang="en-US" altLang="en-US" sz="1400" smtClean="0">
                <a:solidFill>
                  <a:srgbClr val="FFFFFF"/>
                </a:solidFill>
                <a:latin typeface="Helvetica" panose="020B0604020202020204" pitchFamily="34" charset="0"/>
              </a:rPr>
              <a:pPr>
                <a:spcBef>
                  <a:spcPct val="0"/>
                </a:spcBef>
                <a:buFontTx/>
                <a:buNone/>
              </a:pPr>
              <a:t>24</a:t>
            </a:fld>
            <a:endParaRPr lang="en-US" altLang="en-US" sz="1400" dirty="0">
              <a:solidFill>
                <a:srgbClr val="FFFFFF"/>
              </a:solidFill>
              <a:latin typeface="Helvetica" panose="020B0604020202020204" pitchFamily="34" charset="0"/>
            </a:endParaRPr>
          </a:p>
        </p:txBody>
      </p:sp>
      <p:sp>
        <p:nvSpPr>
          <p:cNvPr id="6453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3A606EAF-86A8-46EB-B395-446C67DE9A3A}" type="slidenum">
              <a:rPr lang="en-US" altLang="en-US" sz="1400" smtClean="0"/>
              <a:pPr algn="r">
                <a:spcBef>
                  <a:spcPct val="0"/>
                </a:spcBef>
                <a:buFontTx/>
                <a:buNone/>
              </a:pPr>
              <a:t>24</a:t>
            </a:fld>
            <a:endParaRPr lang="en-US" altLang="en-US" sz="1400" dirty="0"/>
          </a:p>
        </p:txBody>
      </p:sp>
      <p:pic>
        <p:nvPicPr>
          <p:cNvPr id="4" name="Picture 3" descr="Table&#10;&#10;Description automatically generated">
            <a:extLst>
              <a:ext uri="{FF2B5EF4-FFF2-40B4-BE49-F238E27FC236}">
                <a16:creationId xmlns:a16="http://schemas.microsoft.com/office/drawing/2014/main" id="{6CD9B536-2603-93DF-988D-586D980BA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70" y="566675"/>
            <a:ext cx="5312649" cy="55656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sz="3600" noProof="0" dirty="0"/>
              <a:t>Motivating with Reinforcement Theory</a:t>
            </a:r>
          </a:p>
        </p:txBody>
      </p:sp>
      <p:sp>
        <p:nvSpPr>
          <p:cNvPr id="68615" name="Content Placeholder 1"/>
          <p:cNvSpPr>
            <a:spLocks noGrp="1"/>
          </p:cNvSpPr>
          <p:nvPr>
            <p:ph idx="1"/>
          </p:nvPr>
        </p:nvSpPr>
        <p:spPr>
          <a:xfrm>
            <a:off x="457200" y="1379836"/>
            <a:ext cx="8229600" cy="4746328"/>
          </a:xfrm>
        </p:spPr>
        <p:txBody>
          <a:bodyPr/>
          <a:lstStyle/>
          <a:p>
            <a:pPr marL="0" indent="0">
              <a:buNone/>
            </a:pPr>
            <a:r>
              <a:rPr lang="en-CA" altLang="en-US" sz="2500" b="1" noProof="0" dirty="0">
                <a:solidFill>
                  <a:srgbClr val="E7155C"/>
                </a:solidFill>
              </a:rPr>
              <a:t>Steps in motivating employees:</a:t>
            </a:r>
          </a:p>
          <a:p>
            <a:pPr marL="457200" indent="-457200">
              <a:buFont typeface="+mj-lt"/>
              <a:buAutoNum type="arabicPeriod"/>
            </a:pPr>
            <a:r>
              <a:rPr lang="en-CA" altLang="en-US" sz="2500" noProof="0" dirty="0"/>
              <a:t>Identify critical, observable, performance-related behaviours. </a:t>
            </a:r>
          </a:p>
          <a:p>
            <a:pPr marL="457200" indent="-457200">
              <a:buFont typeface="+mj-lt"/>
              <a:buAutoNum type="arabicPeriod"/>
            </a:pPr>
            <a:r>
              <a:rPr lang="en-CA" altLang="en-US" sz="2500" noProof="0" dirty="0"/>
              <a:t>Measure baseline frequencies of these behaviours.</a:t>
            </a:r>
          </a:p>
          <a:p>
            <a:pPr marL="457200" indent="-457200">
              <a:buFont typeface="+mj-lt"/>
              <a:buAutoNum type="arabicPeriod"/>
            </a:pPr>
            <a:r>
              <a:rPr lang="en-CA" altLang="en-US" sz="2500" noProof="0" dirty="0"/>
              <a:t>Analyze the causes and consequences of these behaviours.</a:t>
            </a:r>
          </a:p>
          <a:p>
            <a:pPr marL="457200" indent="-457200">
              <a:buFont typeface="+mj-lt"/>
              <a:buAutoNum type="arabicPeriod"/>
            </a:pPr>
            <a:r>
              <a:rPr lang="en-CA" altLang="en-US" sz="2500" noProof="0" dirty="0"/>
              <a:t>Intervene by using positive and negative reinforcement to increase the frequency of these behaviours.</a:t>
            </a:r>
          </a:p>
          <a:p>
            <a:pPr marL="457200" indent="-457200">
              <a:buFont typeface="+mj-lt"/>
              <a:buAutoNum type="arabicPeriod"/>
            </a:pPr>
            <a:r>
              <a:rPr lang="en-CA" altLang="en-US" sz="2500" noProof="0" dirty="0"/>
              <a:t>Evaluate the extent to which the intervention actually changed workers</a:t>
            </a:r>
            <a:r>
              <a:rPr lang="en-CA" altLang="ja-JP" sz="2500" noProof="0" dirty="0"/>
              <a:t>’ behaviour by comparing behaviour after the intervention to the original baseline of behaviour before the intervention.</a:t>
            </a:r>
            <a:endParaRPr lang="en-CA" altLang="en-US" sz="2500" noProof="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6861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235AD360-4CF8-4EC1-981D-8045E1B469D0}" type="slidenum">
              <a:rPr lang="en-US" altLang="en-US" sz="1400" smtClean="0">
                <a:solidFill>
                  <a:srgbClr val="FFFFFF"/>
                </a:solidFill>
                <a:latin typeface="Helvetica" panose="020B0604020202020204" pitchFamily="34" charset="0"/>
              </a:rPr>
              <a:pPr>
                <a:spcBef>
                  <a:spcPct val="0"/>
                </a:spcBef>
                <a:buFontTx/>
                <a:buNone/>
              </a:pPr>
              <a:t>25</a:t>
            </a:fld>
            <a:endParaRPr lang="en-US" altLang="en-US" sz="1400" dirty="0">
              <a:solidFill>
                <a:srgbClr val="FFFFFF"/>
              </a:solidFill>
              <a:latin typeface="Helvetica" panose="020B0604020202020204" pitchFamily="34" charset="0"/>
            </a:endParaRPr>
          </a:p>
        </p:txBody>
      </p:sp>
      <p:sp>
        <p:nvSpPr>
          <p:cNvPr id="6861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9F695AA0-D9F8-4539-8AC7-FDF6320BADCD}" type="slidenum">
              <a:rPr lang="en-US" altLang="en-US" sz="1400" smtClean="0"/>
              <a:pPr algn="r">
                <a:spcBef>
                  <a:spcPct val="0"/>
                </a:spcBef>
                <a:buFontTx/>
                <a:buNone/>
              </a:pPr>
              <a:t>25</a:t>
            </a:fld>
            <a:endParaRPr lang="en-US" alt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noProof="0" dirty="0"/>
              <a:t>Goal-Setting Theory</a:t>
            </a:r>
            <a:endParaRPr lang="en-CA" noProof="0" dirty="0"/>
          </a:p>
        </p:txBody>
      </p:sp>
      <p:sp>
        <p:nvSpPr>
          <p:cNvPr id="3" name="Content Placeholder 2"/>
          <p:cNvSpPr>
            <a:spLocks noGrp="1"/>
          </p:cNvSpPr>
          <p:nvPr>
            <p:ph idx="1"/>
          </p:nvPr>
        </p:nvSpPr>
        <p:spPr>
          <a:xfrm>
            <a:off x="625460" y="1759310"/>
            <a:ext cx="8061340" cy="4401910"/>
          </a:xfrm>
        </p:spPr>
        <p:txBody>
          <a:bodyPr/>
          <a:lstStyle/>
          <a:p>
            <a:pPr marL="0" indent="0">
              <a:spcBef>
                <a:spcPts val="600"/>
              </a:spcBef>
              <a:buNone/>
            </a:pPr>
            <a:r>
              <a:rPr lang="en-CA" altLang="en-US" sz="3000" b="1" noProof="0" dirty="0">
                <a:solidFill>
                  <a:srgbClr val="E7155C"/>
                </a:solidFill>
              </a:rPr>
              <a:t>Goal: </a:t>
            </a:r>
            <a:r>
              <a:rPr lang="en-CA" altLang="en-US" sz="3000" noProof="0" dirty="0">
                <a:ea typeface="Calibri" panose="020F0502020204030204" pitchFamily="34" charset="0"/>
              </a:rPr>
              <a:t>A target, objective, or result that someone tries to accomplish</a:t>
            </a:r>
          </a:p>
          <a:p>
            <a:pPr marL="0" indent="0">
              <a:spcBef>
                <a:spcPts val="600"/>
              </a:spcBef>
              <a:buNone/>
            </a:pPr>
            <a:r>
              <a:rPr lang="en-CA" altLang="en-US" sz="3000" b="1" noProof="0" dirty="0">
                <a:solidFill>
                  <a:srgbClr val="E7155C"/>
                </a:solidFill>
              </a:rPr>
              <a:t>Goal-setting theory: </a:t>
            </a:r>
            <a:r>
              <a:rPr lang="en-CA" altLang="en-US" sz="3000" noProof="0" dirty="0">
                <a:ea typeface="Calibri" panose="020F0502020204030204" pitchFamily="34" charset="0"/>
              </a:rPr>
              <a:t>A theory that states that people will be motivated to the extent to which they accept specific, challenging goals and receive feedback that indicates their progress toward goal achievement</a:t>
            </a:r>
          </a:p>
          <a:p>
            <a:pPr marL="0" indent="0">
              <a:buNone/>
            </a:pPr>
            <a:endParaRPr lang="en-CA" noProof="0" dirty="0"/>
          </a:p>
        </p:txBody>
      </p:sp>
      <p:sp>
        <p:nvSpPr>
          <p:cNvPr id="5" name="Slide Number Placeholder 4"/>
          <p:cNvSpPr>
            <a:spLocks noGrp="1"/>
          </p:cNvSpPr>
          <p:nvPr>
            <p:ph type="sldNum" sz="quarter" idx="11"/>
          </p:nvPr>
        </p:nvSpPr>
        <p:spPr/>
        <p:txBody>
          <a:bodyPr/>
          <a:lstStyle/>
          <a:p>
            <a:pPr>
              <a:defRPr/>
            </a:pPr>
            <a:r>
              <a:rPr lang="en-US" altLang="en-US" dirty="0"/>
              <a:t>12-</a:t>
            </a:r>
            <a:fld id="{A18F27D3-32A0-4EE9-9E00-E35B97EC7189}" type="slidenum">
              <a:rPr lang="en-US" altLang="en-US" smtClean="0"/>
              <a:pPr>
                <a:defRPr/>
              </a:pPr>
              <a:t>26</a:t>
            </a:fld>
            <a:endParaRPr lang="en-US" altLang="en-US" dirty="0"/>
          </a:p>
        </p:txBody>
      </p:sp>
      <p:sp>
        <p:nvSpPr>
          <p:cNvPr id="7" name="Footer Placeholder 6"/>
          <p:cNvSpPr>
            <a:spLocks noGrp="1"/>
          </p:cNvSpPr>
          <p:nvPr>
            <p:ph type="ftr" sz="quarter" idx="10"/>
          </p:nvPr>
        </p:nvSpPr>
        <p:spPr/>
        <p:txBody>
          <a:bodyPr/>
          <a:lstStyle/>
          <a:p>
            <a:pPr>
              <a:defRPr/>
            </a:pPr>
            <a:r>
              <a:rPr lang="en-US" altLang="en-US" dirty="0"/>
              <a:t>Copyright © 2024 by Cengage</a:t>
            </a:r>
          </a:p>
        </p:txBody>
      </p:sp>
    </p:spTree>
    <p:extLst>
      <p:ext uri="{BB962C8B-B14F-4D97-AF65-F5344CB8AC3E}">
        <p14:creationId xmlns:p14="http://schemas.microsoft.com/office/powerpoint/2010/main" val="1897349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600" noProof="0" dirty="0"/>
              <a:t>Components of Goal-Setting Theory</a:t>
            </a:r>
            <a:endParaRPr lang="en-CA" sz="3600" noProof="0" dirty="0"/>
          </a:p>
        </p:txBody>
      </p:sp>
      <p:sp>
        <p:nvSpPr>
          <p:cNvPr id="5" name="Slide Number Placeholder 4"/>
          <p:cNvSpPr>
            <a:spLocks noGrp="1"/>
          </p:cNvSpPr>
          <p:nvPr>
            <p:ph type="sldNum" sz="quarter" idx="11"/>
          </p:nvPr>
        </p:nvSpPr>
        <p:spPr/>
        <p:txBody>
          <a:bodyPr/>
          <a:lstStyle/>
          <a:p>
            <a:pPr>
              <a:defRPr/>
            </a:pPr>
            <a:r>
              <a:rPr lang="en-US" altLang="en-US" dirty="0"/>
              <a:t>12-</a:t>
            </a:r>
            <a:fld id="{A18F27D3-32A0-4EE9-9E00-E35B97EC7189}" type="slidenum">
              <a:rPr lang="en-US" altLang="en-US" smtClean="0"/>
              <a:pPr>
                <a:defRPr/>
              </a:pPr>
              <a:t>27</a:t>
            </a:fld>
            <a:endParaRPr lang="en-US" altLang="en-US" dirty="0"/>
          </a:p>
        </p:txBody>
      </p:sp>
      <p:sp>
        <p:nvSpPr>
          <p:cNvPr id="10" name="Cube 9"/>
          <p:cNvSpPr/>
          <p:nvPr/>
        </p:nvSpPr>
        <p:spPr>
          <a:xfrm rot="10800000">
            <a:off x="734957" y="1817446"/>
            <a:ext cx="3699810" cy="161155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12" name="Cube 11"/>
          <p:cNvSpPr/>
          <p:nvPr/>
        </p:nvSpPr>
        <p:spPr>
          <a:xfrm rot="10800000">
            <a:off x="4703295" y="1817445"/>
            <a:ext cx="3699810" cy="1611554"/>
          </a:xfrm>
          <a:prstGeom prst="cube">
            <a:avLst/>
          </a:prstGeom>
          <a:solidFill>
            <a:schemeClr val="accent4">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Cube 12"/>
          <p:cNvSpPr/>
          <p:nvPr/>
        </p:nvSpPr>
        <p:spPr>
          <a:xfrm rot="10800000">
            <a:off x="740895" y="3713116"/>
            <a:ext cx="3699810" cy="1639599"/>
          </a:xfrm>
          <a:prstGeom prst="cube">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Cube 13"/>
          <p:cNvSpPr/>
          <p:nvPr/>
        </p:nvSpPr>
        <p:spPr>
          <a:xfrm rot="10800000">
            <a:off x="4703295" y="3673683"/>
            <a:ext cx="3699810" cy="1679032"/>
          </a:xfrm>
          <a:prstGeom prst="cube">
            <a:avLst/>
          </a:prstGeom>
          <a:solidFill>
            <a:schemeClr val="accent5">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rgbClr val="CC0000"/>
              </a:solidFill>
            </a:endParaRPr>
          </a:p>
        </p:txBody>
      </p:sp>
      <p:sp>
        <p:nvSpPr>
          <p:cNvPr id="16" name="TextBox 15"/>
          <p:cNvSpPr txBox="1"/>
          <p:nvPr/>
        </p:nvSpPr>
        <p:spPr>
          <a:xfrm>
            <a:off x="1460305" y="2138785"/>
            <a:ext cx="2664255" cy="523220"/>
          </a:xfrm>
          <a:prstGeom prst="rect">
            <a:avLst/>
          </a:prstGeom>
          <a:noFill/>
        </p:spPr>
        <p:txBody>
          <a:bodyPr wrap="square" rtlCol="0">
            <a:spAutoFit/>
          </a:bodyPr>
          <a:lstStyle/>
          <a:p>
            <a:pPr algn="ctr"/>
            <a:r>
              <a:rPr lang="en-CA" altLang="en-US" sz="2800" b="1" dirty="0">
                <a:solidFill>
                  <a:schemeClr val="bg1"/>
                </a:solidFill>
                <a:latin typeface="Calibri"/>
                <a:cs typeface="Calibri"/>
              </a:rPr>
              <a:t>Goal Specificity</a:t>
            </a:r>
            <a:endParaRPr lang="en-US" sz="2800" dirty="0">
              <a:solidFill>
                <a:schemeClr val="bg1"/>
              </a:solidFill>
              <a:latin typeface="Calibri"/>
              <a:cs typeface="Calibri"/>
            </a:endParaRPr>
          </a:p>
        </p:txBody>
      </p:sp>
      <p:sp>
        <p:nvSpPr>
          <p:cNvPr id="17" name="TextBox 16"/>
          <p:cNvSpPr txBox="1"/>
          <p:nvPr/>
        </p:nvSpPr>
        <p:spPr>
          <a:xfrm>
            <a:off x="5482740" y="3808475"/>
            <a:ext cx="2664255" cy="954107"/>
          </a:xfrm>
          <a:prstGeom prst="rect">
            <a:avLst/>
          </a:prstGeom>
          <a:noFill/>
        </p:spPr>
        <p:txBody>
          <a:bodyPr wrap="square" rtlCol="0">
            <a:spAutoFit/>
          </a:bodyPr>
          <a:lstStyle/>
          <a:p>
            <a:pPr algn="ctr"/>
            <a:r>
              <a:rPr lang="en-CA" altLang="en-US" sz="2800" b="1" dirty="0">
                <a:solidFill>
                  <a:schemeClr val="bg1"/>
                </a:solidFill>
                <a:latin typeface="Calibri"/>
                <a:cs typeface="Calibri"/>
              </a:rPr>
              <a:t>Performance Feedback</a:t>
            </a:r>
            <a:endParaRPr lang="en-US" sz="2800" dirty="0">
              <a:solidFill>
                <a:schemeClr val="bg1"/>
              </a:solidFill>
              <a:latin typeface="Calibri"/>
              <a:cs typeface="Calibri"/>
            </a:endParaRPr>
          </a:p>
        </p:txBody>
      </p:sp>
      <p:sp>
        <p:nvSpPr>
          <p:cNvPr id="18" name="TextBox 17"/>
          <p:cNvSpPr txBox="1"/>
          <p:nvPr/>
        </p:nvSpPr>
        <p:spPr>
          <a:xfrm>
            <a:off x="1460305" y="4036160"/>
            <a:ext cx="2664255" cy="523220"/>
          </a:xfrm>
          <a:prstGeom prst="rect">
            <a:avLst/>
          </a:prstGeom>
          <a:noFill/>
        </p:spPr>
        <p:txBody>
          <a:bodyPr wrap="square" rtlCol="0">
            <a:spAutoFit/>
          </a:bodyPr>
          <a:lstStyle/>
          <a:p>
            <a:pPr algn="ctr"/>
            <a:r>
              <a:rPr lang="en-CA" altLang="en-US" sz="2800" b="1" dirty="0">
                <a:solidFill>
                  <a:schemeClr val="bg1"/>
                </a:solidFill>
                <a:latin typeface="Calibri"/>
                <a:cs typeface="Calibri"/>
              </a:rPr>
              <a:t>Goal Acceptance</a:t>
            </a:r>
            <a:endParaRPr lang="en-US" sz="2800" dirty="0">
              <a:solidFill>
                <a:schemeClr val="bg1"/>
              </a:solidFill>
              <a:latin typeface="Calibri"/>
              <a:cs typeface="Calibri"/>
            </a:endParaRPr>
          </a:p>
        </p:txBody>
      </p:sp>
      <p:sp>
        <p:nvSpPr>
          <p:cNvPr id="19" name="TextBox 18"/>
          <p:cNvSpPr txBox="1"/>
          <p:nvPr/>
        </p:nvSpPr>
        <p:spPr>
          <a:xfrm>
            <a:off x="5406845" y="2138785"/>
            <a:ext cx="2664255" cy="523220"/>
          </a:xfrm>
          <a:prstGeom prst="rect">
            <a:avLst/>
          </a:prstGeom>
          <a:noFill/>
        </p:spPr>
        <p:txBody>
          <a:bodyPr wrap="square" rtlCol="0">
            <a:spAutoFit/>
          </a:bodyPr>
          <a:lstStyle/>
          <a:p>
            <a:pPr algn="ctr"/>
            <a:r>
              <a:rPr lang="en-CA" altLang="en-US" sz="2800" b="1" dirty="0">
                <a:solidFill>
                  <a:schemeClr val="bg1"/>
                </a:solidFill>
                <a:latin typeface="Calibri"/>
                <a:cs typeface="Calibri"/>
              </a:rPr>
              <a:t>Goal Difficulty</a:t>
            </a:r>
            <a:endParaRPr lang="en-US" sz="2800" dirty="0">
              <a:solidFill>
                <a:schemeClr val="bg1"/>
              </a:solidFill>
              <a:latin typeface="Calibri"/>
              <a:cs typeface="Calibri"/>
            </a:endParaRPr>
          </a:p>
        </p:txBody>
      </p:sp>
      <p:sp>
        <p:nvSpPr>
          <p:cNvPr id="7" name="Footer Placeholder 6"/>
          <p:cNvSpPr>
            <a:spLocks noGrp="1"/>
          </p:cNvSpPr>
          <p:nvPr>
            <p:ph type="ftr" sz="quarter" idx="10"/>
          </p:nvPr>
        </p:nvSpPr>
        <p:spPr/>
        <p:txBody>
          <a:bodyPr/>
          <a:lstStyle/>
          <a:p>
            <a:pPr>
              <a:defRPr/>
            </a:pPr>
            <a:r>
              <a:rPr lang="en-US" altLang="en-US" dirty="0"/>
              <a:t>Copyright © 2024 by Cengage</a:t>
            </a:r>
          </a:p>
        </p:txBody>
      </p:sp>
    </p:spTree>
    <p:extLst>
      <p:ext uri="{BB962C8B-B14F-4D97-AF65-F5344CB8AC3E}">
        <p14:creationId xmlns:p14="http://schemas.microsoft.com/office/powerpoint/2010/main" val="1499827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2A6D88F0-4A1F-490F-933D-748DAC66B1D6}" type="slidenum">
              <a:rPr lang="en-US" altLang="en-US" sz="1400" smtClean="0">
                <a:solidFill>
                  <a:srgbClr val="FFFFFF"/>
                </a:solidFill>
                <a:latin typeface="Helvetica" panose="020B0604020202020204" pitchFamily="34" charset="0"/>
              </a:rPr>
              <a:pPr>
                <a:spcBef>
                  <a:spcPct val="0"/>
                </a:spcBef>
                <a:buFontTx/>
                <a:buNone/>
              </a:pPr>
              <a:t>28</a:t>
            </a:fld>
            <a:endParaRPr lang="en-US" altLang="en-US" sz="1400" dirty="0">
              <a:solidFill>
                <a:srgbClr val="FFFFFF"/>
              </a:solidFill>
              <a:latin typeface="Helvetica" panose="020B0604020202020204" pitchFamily="34" charset="0"/>
            </a:endParaRPr>
          </a:p>
        </p:txBody>
      </p:sp>
      <p:sp>
        <p:nvSpPr>
          <p:cNvPr id="7680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DD07144F-186F-4471-A11A-7C6EEEBA43AB}" type="slidenum">
              <a:rPr lang="en-US" altLang="en-US" sz="1400" smtClean="0"/>
              <a:pPr algn="r">
                <a:spcBef>
                  <a:spcPct val="0"/>
                </a:spcBef>
                <a:buFontTx/>
                <a:buNone/>
              </a:pPr>
              <a:t>28</a:t>
            </a:fld>
            <a:endParaRPr lang="en-US" altLang="en-US" sz="1400" dirty="0"/>
          </a:p>
        </p:txBody>
      </p:sp>
      <p:sp>
        <p:nvSpPr>
          <p:cNvPr id="3" name="Footer Placeholder 2"/>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pic>
        <p:nvPicPr>
          <p:cNvPr id="4" name="Picture 3" descr="Diagram&#10;&#10;Description automatically generated">
            <a:extLst>
              <a:ext uri="{FF2B5EF4-FFF2-40B4-BE49-F238E27FC236}">
                <a16:creationId xmlns:a16="http://schemas.microsoft.com/office/drawing/2014/main" id="{55E199BD-B22D-569D-7A0F-CBB681A96B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900" y="558800"/>
            <a:ext cx="6172200" cy="5740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sz="3600" noProof="0" dirty="0"/>
              <a:t>Motivating with Goal-Setting Theory</a:t>
            </a:r>
          </a:p>
        </p:txBody>
      </p:sp>
      <p:sp>
        <p:nvSpPr>
          <p:cNvPr id="68615" name="Content Placeholder 1"/>
          <p:cNvSpPr>
            <a:spLocks noGrp="1"/>
          </p:cNvSpPr>
          <p:nvPr>
            <p:ph idx="1"/>
          </p:nvPr>
        </p:nvSpPr>
        <p:spPr/>
        <p:txBody>
          <a:bodyPr/>
          <a:lstStyle/>
          <a:p>
            <a:pPr marL="0" indent="0">
              <a:buNone/>
            </a:pPr>
            <a:r>
              <a:rPr lang="en-CA" altLang="en-US" b="1" noProof="0" dirty="0">
                <a:solidFill>
                  <a:srgbClr val="E7155C"/>
                </a:solidFill>
              </a:rPr>
              <a:t>Steps in motivating employees:</a:t>
            </a:r>
            <a:endParaRPr lang="en-CA" altLang="en-US" noProof="0" dirty="0">
              <a:solidFill>
                <a:srgbClr val="E7155C"/>
              </a:solidFill>
            </a:endParaRPr>
          </a:p>
          <a:p>
            <a:pPr marL="514350" indent="-514350">
              <a:buFontTx/>
              <a:buAutoNum type="arabicPeriod"/>
            </a:pPr>
            <a:r>
              <a:rPr lang="en-CA" noProof="0" dirty="0"/>
              <a:t>Assign specific, challenging goals.</a:t>
            </a:r>
          </a:p>
          <a:p>
            <a:pPr marL="514350" indent="-514350">
              <a:buFontTx/>
              <a:buAutoNum type="arabicPeriod"/>
            </a:pPr>
            <a:r>
              <a:rPr lang="en-CA" noProof="0" dirty="0"/>
              <a:t>Make sure that workers truly accept organizational </a:t>
            </a:r>
            <a:r>
              <a:rPr lang="en-CA" noProof="0"/>
              <a:t>and personal goals</a:t>
            </a:r>
            <a:r>
              <a:rPr lang="en-CA" noProof="0" dirty="0"/>
              <a:t>.</a:t>
            </a:r>
            <a:endParaRPr lang="en-CA" altLang="en-US" noProof="0" dirty="0"/>
          </a:p>
          <a:p>
            <a:pPr marL="514350" indent="-514350">
              <a:buFontTx/>
              <a:buAutoNum type="arabicPeriod"/>
            </a:pPr>
            <a:r>
              <a:rPr lang="en-CA" noProof="0" dirty="0"/>
              <a:t>Provide frequent, specific, performance-related feedback. </a:t>
            </a:r>
            <a:endParaRPr lang="en-CA" altLang="en-US" noProof="0" dirty="0"/>
          </a:p>
        </p:txBody>
      </p:sp>
      <p:sp>
        <p:nvSpPr>
          <p:cNvPr id="68611"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235AD360-4CF8-4EC1-981D-8045E1B469D0}" type="slidenum">
              <a:rPr lang="en-US" altLang="en-US" sz="1400" smtClean="0">
                <a:solidFill>
                  <a:srgbClr val="FFFFFF"/>
                </a:solidFill>
                <a:latin typeface="Helvetica" panose="020B0604020202020204" pitchFamily="34" charset="0"/>
              </a:rPr>
              <a:pPr>
                <a:spcBef>
                  <a:spcPct val="0"/>
                </a:spcBef>
                <a:buFontTx/>
                <a:buNone/>
              </a:pPr>
              <a:t>29</a:t>
            </a:fld>
            <a:endParaRPr lang="en-US" altLang="en-US" sz="1400" dirty="0">
              <a:solidFill>
                <a:srgbClr val="FFFFFF"/>
              </a:solidFill>
              <a:latin typeface="Helvetica" panose="020B0604020202020204" pitchFamily="34" charset="0"/>
            </a:endParaRPr>
          </a:p>
        </p:txBody>
      </p:sp>
      <p:sp>
        <p:nvSpPr>
          <p:cNvPr id="6861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solidFill>
                  <a:prstClr val="black"/>
                </a:solidFill>
              </a:rPr>
              <a:t>12-</a:t>
            </a:r>
            <a:fld id="{9F695AA0-D9F8-4539-8AC7-FDF6320BADCD}" type="slidenum">
              <a:rPr lang="en-US" altLang="en-US" sz="1400" smtClean="0">
                <a:solidFill>
                  <a:prstClr val="black"/>
                </a:solidFill>
              </a:rPr>
              <a:pPr algn="r">
                <a:spcBef>
                  <a:spcPct val="0"/>
                </a:spcBef>
                <a:buFontTx/>
                <a:buNone/>
              </a:pPr>
              <a:t>29</a:t>
            </a:fld>
            <a:endParaRPr lang="en-US" altLang="en-US" sz="1400" dirty="0">
              <a:solidFill>
                <a:prstClr val="black"/>
              </a:solidFill>
            </a:endParaRP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extLst>
      <p:ext uri="{BB962C8B-B14F-4D97-AF65-F5344CB8AC3E}">
        <p14:creationId xmlns:p14="http://schemas.microsoft.com/office/powerpoint/2010/main" val="50835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15C3C84C-2207-4DE7-912C-A370A1AB3423}" type="slidenum">
              <a:rPr lang="en-US" altLang="en-US" sz="1400" smtClean="0">
                <a:solidFill>
                  <a:srgbClr val="FFFFFF"/>
                </a:solidFill>
                <a:latin typeface="Helvetica" panose="020B0604020202020204" pitchFamily="34" charset="0"/>
              </a:rPr>
              <a:pPr>
                <a:spcBef>
                  <a:spcPct val="0"/>
                </a:spcBef>
                <a:buFontTx/>
                <a:buNone/>
              </a:pPr>
              <a:t>3</a:t>
            </a:fld>
            <a:endParaRPr lang="en-US" altLang="en-US" sz="1400" dirty="0">
              <a:solidFill>
                <a:srgbClr val="FFFFFF"/>
              </a:solidFill>
              <a:latin typeface="Helvetica" panose="020B0604020202020204" pitchFamily="34" charset="0"/>
            </a:endParaRPr>
          </a:p>
        </p:txBody>
      </p:sp>
      <p:sp>
        <p:nvSpPr>
          <p:cNvPr id="1331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D5395AC9-6F6B-4552-A4E4-74B536728178}" type="slidenum">
              <a:rPr lang="en-US" altLang="en-US" sz="1400" smtClean="0"/>
              <a:pPr algn="r">
                <a:spcBef>
                  <a:spcPct val="0"/>
                </a:spcBef>
                <a:buFontTx/>
                <a:buNone/>
              </a:pPr>
              <a:t>3</a:t>
            </a:fld>
            <a:endParaRPr lang="en-US" altLang="en-US" sz="1400" dirty="0"/>
          </a:p>
        </p:txBody>
      </p:sp>
      <p:sp>
        <p:nvSpPr>
          <p:cNvPr id="3" name="Footer Placeholder 2"/>
          <p:cNvSpPr>
            <a:spLocks noGrp="1"/>
          </p:cNvSpPr>
          <p:nvPr>
            <p:ph type="ftr" sz="quarter" idx="10"/>
          </p:nvPr>
        </p:nvSpPr>
        <p:spPr/>
        <p:txBody>
          <a:bodyPr/>
          <a:lstStyle/>
          <a:p>
            <a:pPr>
              <a:defRPr/>
            </a:pPr>
            <a:r>
              <a:rPr lang="sk-SK" altLang="en-US" dirty="0"/>
              <a:t>Copyright © 20</a:t>
            </a:r>
            <a:r>
              <a:rPr lang="en-CA" altLang="en-US" dirty="0"/>
              <a:t>24 by Cengage</a:t>
            </a:r>
            <a:endParaRPr lang="en-US" altLang="en-US" dirty="0"/>
          </a:p>
        </p:txBody>
      </p:sp>
      <p:pic>
        <p:nvPicPr>
          <p:cNvPr id="4" name="Picture 3" descr="Diagram&#10;&#10;Description automatically generated">
            <a:extLst>
              <a:ext uri="{FF2B5EF4-FFF2-40B4-BE49-F238E27FC236}">
                <a16:creationId xmlns:a16="http://schemas.microsoft.com/office/drawing/2014/main" id="{EA06A515-476F-CDC2-B940-02D780281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040" y="924465"/>
            <a:ext cx="7327975" cy="49804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1143000"/>
          </a:xfrm>
        </p:spPr>
        <p:txBody>
          <a:bodyPr wrap="square" anchor="ctr">
            <a:normAutofit/>
          </a:bodyPr>
          <a:lstStyle/>
          <a:p>
            <a:r>
              <a:rPr lang="en-CA" altLang="en-US" noProof="0" dirty="0"/>
              <a:t>Effort and Performance</a:t>
            </a:r>
          </a:p>
        </p:txBody>
      </p:sp>
      <p:pic>
        <p:nvPicPr>
          <p:cNvPr id="3" name="Picture 2" descr="Diagram&#10;&#10;Description automatically generated">
            <a:extLst>
              <a:ext uri="{FF2B5EF4-FFF2-40B4-BE49-F238E27FC236}">
                <a16:creationId xmlns:a16="http://schemas.microsoft.com/office/drawing/2014/main" id="{6B137C6F-0850-81EE-FAAD-F1EA857468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10" y="1990384"/>
            <a:ext cx="8229600" cy="3024378"/>
          </a:xfrm>
          <a:prstGeom prst="rect">
            <a:avLst/>
          </a:prstGeom>
          <a:noFill/>
        </p:spPr>
      </p:pic>
      <p:sp>
        <p:nvSpPr>
          <p:cNvPr id="4" name="Footer Placeholder 3"/>
          <p:cNvSpPr>
            <a:spLocks noGrp="1"/>
          </p:cNvSpPr>
          <p:nvPr>
            <p:ph type="ftr" sz="quarter" idx="10"/>
          </p:nvPr>
        </p:nvSpPr>
        <p:spPr>
          <a:xfrm>
            <a:off x="2590800" y="6400800"/>
            <a:ext cx="3962400" cy="320675"/>
          </a:xfrm>
        </p:spPr>
        <p:txBody>
          <a:bodyPr wrap="square" anchor="t">
            <a:normAutofit/>
          </a:bodyPr>
          <a:lstStyle/>
          <a:p>
            <a:pPr>
              <a:spcAft>
                <a:spcPts val="600"/>
              </a:spcAft>
              <a:defRPr/>
            </a:pPr>
            <a:r>
              <a:rPr lang="en-US" altLang="en-US" dirty="0"/>
              <a:t>Copyright © 2024 by Cengage</a:t>
            </a:r>
            <a:endParaRPr lang="en-US" altLang="en-US"/>
          </a:p>
        </p:txBody>
      </p:sp>
      <p:sp>
        <p:nvSpPr>
          <p:cNvPr id="17412" name="Slide Number Placeholder 4"/>
          <p:cNvSpPr>
            <a:spLocks noGrp="1"/>
          </p:cNvSpPr>
          <p:nvPr>
            <p:ph type="sldNum" sz="quarter" idx="11"/>
          </p:nvPr>
        </p:nvSpPr>
        <p:spPr>
          <a:xfrm>
            <a:off x="6553200" y="6400800"/>
            <a:ext cx="2133600" cy="320675"/>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spcAft>
                <a:spcPts val="600"/>
              </a:spcAft>
              <a:buFontTx/>
              <a:buNone/>
            </a:pPr>
            <a:r>
              <a:rPr lang="en-US" altLang="en-US" sz="1400"/>
              <a:t>12-</a:t>
            </a:r>
            <a:fld id="{1F4A4C25-1F2E-4E43-A9FD-2A83F83B28B5}" type="slidenum">
              <a:rPr lang="en-US" altLang="en-US" sz="1400" smtClean="0"/>
              <a:pPr>
                <a:spcBef>
                  <a:spcPct val="0"/>
                </a:spcBef>
                <a:spcAft>
                  <a:spcPts val="600"/>
                </a:spcAft>
                <a:buFontTx/>
                <a:buNone/>
              </a:pPr>
              <a:t>4</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Title 1"/>
          <p:cNvSpPr>
            <a:spLocks noGrp="1"/>
          </p:cNvSpPr>
          <p:nvPr>
            <p:ph type="title"/>
          </p:nvPr>
        </p:nvSpPr>
        <p:spPr/>
        <p:txBody>
          <a:bodyPr/>
          <a:lstStyle/>
          <a:p>
            <a:r>
              <a:rPr lang="en-CA" altLang="en-US" sz="3600" noProof="0" dirty="0"/>
              <a:t>The Multiplicative Function of Motivation</a:t>
            </a:r>
            <a:endParaRPr lang="en-CA" altLang="en-US" sz="3600" noProof="0" dirty="0">
              <a:solidFill>
                <a:srgbClr val="FF0000"/>
              </a:solidFill>
            </a:endParaRPr>
          </a:p>
        </p:txBody>
      </p:sp>
      <p:sp>
        <p:nvSpPr>
          <p:cNvPr id="1945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7DE39019-2DA0-4D67-9CD2-DB69F3F856E6}" type="slidenum">
              <a:rPr lang="en-US" altLang="en-US" sz="1400" smtClean="0">
                <a:solidFill>
                  <a:srgbClr val="FFFFFF"/>
                </a:solidFill>
                <a:latin typeface="Helvetica" panose="020B0604020202020204" pitchFamily="34" charset="0"/>
              </a:rPr>
              <a:pPr>
                <a:spcBef>
                  <a:spcPct val="0"/>
                </a:spcBef>
                <a:buFontTx/>
                <a:buNone/>
              </a:pPr>
              <a:t>5</a:t>
            </a:fld>
            <a:endParaRPr lang="en-US" altLang="en-US" sz="1400" dirty="0">
              <a:solidFill>
                <a:srgbClr val="FFFFFF"/>
              </a:solidFill>
              <a:latin typeface="Helvetica" panose="020B0604020202020204" pitchFamily="34" charset="0"/>
            </a:endParaRPr>
          </a:p>
        </p:txBody>
      </p:sp>
      <p:sp>
        <p:nvSpPr>
          <p:cNvPr id="1946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3B57AB9B-C501-44F0-B829-31D5FC09E71A}" type="slidenum">
              <a:rPr lang="en-US" altLang="en-US" sz="1400" smtClean="0"/>
              <a:pPr algn="r">
                <a:spcBef>
                  <a:spcPct val="0"/>
                </a:spcBef>
                <a:buFontTx/>
                <a:buNone/>
              </a:pPr>
              <a:t>5</a:t>
            </a:fld>
            <a:endParaRPr lang="en-US" altLang="en-US" sz="1400" dirty="0"/>
          </a:p>
        </p:txBody>
      </p:sp>
      <p:graphicFrame>
        <p:nvGraphicFramePr>
          <p:cNvPr id="3" name="Diagram 2"/>
          <p:cNvGraphicFramePr/>
          <p:nvPr>
            <p:extLst>
              <p:ext uri="{D42A27DB-BD31-4B8C-83A1-F6EECF244321}">
                <p14:modId xmlns:p14="http://schemas.microsoft.com/office/powerpoint/2010/main" val="1314964744"/>
              </p:ext>
            </p:extLst>
          </p:nvPr>
        </p:nvGraphicFramePr>
        <p:xfrm>
          <a:off x="625460" y="1455730"/>
          <a:ext cx="8086817" cy="3718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463" name="TextBox 4"/>
          <p:cNvSpPr txBox="1">
            <a:spLocks noChangeArrowheads="1"/>
          </p:cNvSpPr>
          <p:nvPr/>
        </p:nvSpPr>
        <p:spPr bwMode="auto">
          <a:xfrm>
            <a:off x="853145" y="4187950"/>
            <a:ext cx="1214438"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1800" b="1" dirty="0">
                <a:latin typeface="Calibri"/>
                <a:cs typeface="Calibri"/>
              </a:rPr>
              <a:t>Effort put forth on the job</a:t>
            </a:r>
          </a:p>
        </p:txBody>
      </p:sp>
      <p:sp>
        <p:nvSpPr>
          <p:cNvPr id="19464" name="TextBox 5"/>
          <p:cNvSpPr txBox="1">
            <a:spLocks noChangeArrowheads="1"/>
          </p:cNvSpPr>
          <p:nvPr/>
        </p:nvSpPr>
        <p:spPr bwMode="auto">
          <a:xfrm>
            <a:off x="3054100" y="4187950"/>
            <a:ext cx="117627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1800" b="1" dirty="0">
                <a:latin typeface="Calibri"/>
                <a:cs typeface="Calibri"/>
              </a:rPr>
              <a:t>Capacity to do the job</a:t>
            </a:r>
          </a:p>
        </p:txBody>
      </p:sp>
      <p:sp>
        <p:nvSpPr>
          <p:cNvPr id="19465" name="TextBox 11"/>
          <p:cNvSpPr txBox="1">
            <a:spLocks noChangeArrowheads="1"/>
          </p:cNvSpPr>
          <p:nvPr/>
        </p:nvSpPr>
        <p:spPr bwMode="auto">
          <a:xfrm>
            <a:off x="4951475" y="4112055"/>
            <a:ext cx="14420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1800" b="1" dirty="0">
                <a:latin typeface="Calibri"/>
                <a:cs typeface="Calibri"/>
              </a:rPr>
              <a:t>External factors affecting performance</a:t>
            </a:r>
          </a:p>
        </p:txBody>
      </p:sp>
      <p:sp>
        <p:nvSpPr>
          <p:cNvPr id="5" name="Footer Placeholder 4"/>
          <p:cNvSpPr>
            <a:spLocks noGrp="1"/>
          </p:cNvSpPr>
          <p:nvPr>
            <p:ph type="ftr" sz="quarter" idx="10"/>
          </p:nvPr>
        </p:nvSpPr>
        <p:spPr/>
        <p:txBody>
          <a:bodyPr/>
          <a:lstStyle/>
          <a:p>
            <a:pPr>
              <a:defRPr/>
            </a:pPr>
            <a:r>
              <a:rPr lang="en-US" altLang="en-US" dirty="0"/>
              <a:t>Copyright © 2024 by Cengage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z="3600" noProof="0" dirty="0"/>
              <a:t>Adding </a:t>
            </a:r>
            <a:r>
              <a:rPr lang="en-CA" altLang="en-US" sz="3600" noProof="0" dirty="0">
                <a:solidFill>
                  <a:srgbClr val="FF0000"/>
                </a:solidFill>
              </a:rPr>
              <a:t>Need Satisfaction </a:t>
            </a:r>
            <a:r>
              <a:rPr lang="en-CA" altLang="en-US" sz="3600" noProof="0" dirty="0"/>
              <a:t>to the Model</a:t>
            </a:r>
          </a:p>
        </p:txBody>
      </p:sp>
      <p:sp>
        <p:nvSpPr>
          <p:cNvPr id="2150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14AFB72D-8E0C-4A38-9CA7-6405E1EAA98A}" type="slidenum">
              <a:rPr lang="en-US" altLang="en-US" sz="1400" smtClean="0">
                <a:solidFill>
                  <a:srgbClr val="FFFFFF"/>
                </a:solidFill>
                <a:latin typeface="Helvetica" panose="020B0604020202020204" pitchFamily="34" charset="0"/>
              </a:rPr>
              <a:pPr>
                <a:spcBef>
                  <a:spcPct val="0"/>
                </a:spcBef>
                <a:buFontTx/>
                <a:buNone/>
              </a:pPr>
              <a:t>6</a:t>
            </a:fld>
            <a:endParaRPr lang="en-US" altLang="en-US" sz="1400" dirty="0">
              <a:solidFill>
                <a:srgbClr val="FFFFFF"/>
              </a:solidFill>
              <a:latin typeface="Helvetica" panose="020B0604020202020204" pitchFamily="34" charset="0"/>
            </a:endParaRPr>
          </a:p>
        </p:txBody>
      </p:sp>
      <p:sp>
        <p:nvSpPr>
          <p:cNvPr id="2150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A5704011-C1D7-41C9-AED7-A570ABAFEDEB}" type="slidenum">
              <a:rPr lang="en-US" altLang="en-US" sz="1400" smtClean="0"/>
              <a:pPr algn="r">
                <a:spcBef>
                  <a:spcPct val="0"/>
                </a:spcBef>
                <a:buFontTx/>
                <a:buNone/>
              </a:pPr>
              <a:t>6</a:t>
            </a:fld>
            <a:endParaRPr lang="en-US" altLang="en-US" sz="1400" dirty="0"/>
          </a:p>
        </p:txBody>
      </p:sp>
      <p:sp>
        <p:nvSpPr>
          <p:cNvPr id="3" name="Footer Placeholder 2"/>
          <p:cNvSpPr>
            <a:spLocks noGrp="1"/>
          </p:cNvSpPr>
          <p:nvPr>
            <p:ph type="ftr" sz="quarter" idx="10"/>
          </p:nvPr>
        </p:nvSpPr>
        <p:spPr/>
        <p:txBody>
          <a:bodyPr/>
          <a:lstStyle/>
          <a:p>
            <a:pPr>
              <a:defRPr/>
            </a:pPr>
            <a:r>
              <a:rPr lang="sk-SK" altLang="en-US" dirty="0"/>
              <a:t>Copyright © 20</a:t>
            </a:r>
            <a:r>
              <a:rPr lang="en-CA" altLang="en-US" dirty="0"/>
              <a:t>24 by Cengage</a:t>
            </a:r>
            <a:endParaRPr lang="en-US" altLang="en-US" dirty="0"/>
          </a:p>
        </p:txBody>
      </p:sp>
      <p:pic>
        <p:nvPicPr>
          <p:cNvPr id="4" name="Picture 3" descr="A picture containing graphical user interface&#10;&#10;Description automatically generated">
            <a:extLst>
              <a:ext uri="{FF2B5EF4-FFF2-40B4-BE49-F238E27FC236}">
                <a16:creationId xmlns:a16="http://schemas.microsoft.com/office/drawing/2014/main" id="{DB9A965C-3073-D557-4DE9-954D45BDCD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471" y="1904999"/>
            <a:ext cx="7815073" cy="36490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wrap="square" anchor="ctr">
            <a:normAutofit/>
          </a:bodyPr>
          <a:lstStyle/>
          <a:p>
            <a:pPr>
              <a:lnSpc>
                <a:spcPct val="90000"/>
              </a:lnSpc>
            </a:pPr>
            <a:r>
              <a:rPr lang="en-CA" altLang="en-US" sz="3700"/>
              <a:t>Needs Classification of Different Theories</a:t>
            </a:r>
            <a:endParaRPr lang="en-CA" sz="3700"/>
          </a:p>
        </p:txBody>
      </p:sp>
      <p:pic>
        <p:nvPicPr>
          <p:cNvPr id="6" name="Picture 5" descr="A picture containing chart&#10;&#10;Description automatically generated">
            <a:extLst>
              <a:ext uri="{FF2B5EF4-FFF2-40B4-BE49-F238E27FC236}">
                <a16:creationId xmlns:a16="http://schemas.microsoft.com/office/drawing/2014/main" id="{11AD75E9-8F15-415C-7A62-F8B5720B5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672050"/>
            <a:ext cx="8229600" cy="4382262"/>
          </a:xfrm>
          <a:prstGeom prst="rect">
            <a:avLst/>
          </a:prstGeom>
          <a:noFill/>
        </p:spPr>
      </p:pic>
      <p:sp>
        <p:nvSpPr>
          <p:cNvPr id="3" name="Footer Placeholder 2"/>
          <p:cNvSpPr>
            <a:spLocks noGrp="1"/>
          </p:cNvSpPr>
          <p:nvPr>
            <p:ph type="ftr" sz="quarter" idx="10"/>
          </p:nvPr>
        </p:nvSpPr>
        <p:spPr>
          <a:xfrm>
            <a:off x="2590800" y="6400800"/>
            <a:ext cx="3962400" cy="320675"/>
          </a:xfrm>
        </p:spPr>
        <p:txBody>
          <a:bodyPr wrap="square" anchor="t">
            <a:normAutofit/>
          </a:bodyPr>
          <a:lstStyle/>
          <a:p>
            <a:pPr>
              <a:spcAft>
                <a:spcPts val="600"/>
              </a:spcAft>
              <a:defRPr/>
            </a:pPr>
            <a:r>
              <a:rPr lang="sk-SK" altLang="en-US" dirty="0"/>
              <a:t>Copyright © 20</a:t>
            </a:r>
            <a:r>
              <a:rPr lang="en-CA" altLang="en-US" dirty="0"/>
              <a:t>24 by Cengage</a:t>
            </a:r>
            <a:endParaRPr lang="en-US" altLang="en-US"/>
          </a:p>
        </p:txBody>
      </p:sp>
      <p:sp>
        <p:nvSpPr>
          <p:cNvPr id="4" name="Slide Number Placeholder 3"/>
          <p:cNvSpPr>
            <a:spLocks noGrp="1"/>
          </p:cNvSpPr>
          <p:nvPr>
            <p:ph type="sldNum" sz="quarter" idx="11"/>
          </p:nvPr>
        </p:nvSpPr>
        <p:spPr>
          <a:xfrm>
            <a:off x="6553200" y="6400800"/>
            <a:ext cx="2133600" cy="320675"/>
          </a:xfrm>
        </p:spPr>
        <p:txBody>
          <a:bodyPr wrap="square" anchor="t">
            <a:normAutofit/>
          </a:bodyPr>
          <a:lstStyle/>
          <a:p>
            <a:pPr>
              <a:spcAft>
                <a:spcPts val="600"/>
              </a:spcAft>
              <a:defRPr/>
            </a:pPr>
            <a:r>
              <a:rPr lang="en-US" altLang="en-US" dirty="0"/>
              <a:t>12-</a:t>
            </a:r>
            <a:fld id="{82AD06BE-6633-4C29-AA1F-5049A69A2F6B}" type="slidenum">
              <a:rPr lang="en-US" altLang="en-US" smtClean="0"/>
              <a:pPr>
                <a:spcAft>
                  <a:spcPts val="600"/>
                </a:spcAft>
                <a:defRPr/>
              </a:pPr>
              <a:t>7</a:t>
            </a:fld>
            <a:endParaRPr lang="en-US" altLang="en-US"/>
          </a:p>
        </p:txBody>
      </p:sp>
    </p:spTree>
    <p:extLst>
      <p:ext uri="{BB962C8B-B14F-4D97-AF65-F5344CB8AC3E}">
        <p14:creationId xmlns:p14="http://schemas.microsoft.com/office/powerpoint/2010/main" val="353096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sz="3600" noProof="0" dirty="0"/>
              <a:t>Adding</a:t>
            </a:r>
            <a:r>
              <a:rPr lang="en-CA" altLang="en-US" sz="3600" noProof="0" dirty="0">
                <a:solidFill>
                  <a:srgbClr val="E7155C"/>
                </a:solidFill>
              </a:rPr>
              <a:t> Rewards </a:t>
            </a:r>
            <a:r>
              <a:rPr lang="en-CA" altLang="en-US" sz="3600" noProof="0" dirty="0"/>
              <a:t>to the Model</a:t>
            </a:r>
          </a:p>
        </p:txBody>
      </p:sp>
      <p:sp>
        <p:nvSpPr>
          <p:cNvPr id="2560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5FD289C4-1440-43C8-93C8-2466B1E3409A}" type="slidenum">
              <a:rPr lang="en-US" altLang="en-US" sz="1400" smtClean="0">
                <a:solidFill>
                  <a:srgbClr val="FFFFFF"/>
                </a:solidFill>
                <a:latin typeface="Helvetica" panose="020B0604020202020204" pitchFamily="34" charset="0"/>
              </a:rPr>
              <a:pPr>
                <a:spcBef>
                  <a:spcPct val="0"/>
                </a:spcBef>
                <a:buFontTx/>
                <a:buNone/>
              </a:pPr>
              <a:t>8</a:t>
            </a:fld>
            <a:endParaRPr lang="en-US" altLang="en-US" sz="1400" dirty="0">
              <a:solidFill>
                <a:srgbClr val="FFFFFF"/>
              </a:solidFill>
              <a:latin typeface="Helvetica" panose="020B0604020202020204" pitchFamily="34" charset="0"/>
            </a:endParaRPr>
          </a:p>
        </p:txBody>
      </p:sp>
      <p:sp>
        <p:nvSpPr>
          <p:cNvPr id="2560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0B14E768-95F5-4724-8A4D-A6AF844F4D46}" type="slidenum">
              <a:rPr lang="en-US" altLang="en-US" sz="1400" smtClean="0"/>
              <a:pPr algn="r">
                <a:spcBef>
                  <a:spcPct val="0"/>
                </a:spcBef>
                <a:buFontTx/>
                <a:buNone/>
              </a:pPr>
              <a:t>8</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pic>
        <p:nvPicPr>
          <p:cNvPr id="3" name="Picture 2" descr="Diagram&#10;&#10;Description automatically generated">
            <a:extLst>
              <a:ext uri="{FF2B5EF4-FFF2-40B4-BE49-F238E27FC236}">
                <a16:creationId xmlns:a16="http://schemas.microsoft.com/office/drawing/2014/main" id="{91B729C2-7752-9173-0A75-0B2EC4A86F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355" y="1873250"/>
            <a:ext cx="7873563" cy="38813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lstStyle/>
          <a:p>
            <a:r>
              <a:rPr lang="en-CA" altLang="en-US" noProof="0" dirty="0"/>
              <a:t>Extrinsic and Intrinsic Rewards</a:t>
            </a:r>
          </a:p>
        </p:txBody>
      </p:sp>
      <p:sp>
        <p:nvSpPr>
          <p:cNvPr id="27651" name="Content Placeholder 1"/>
          <p:cNvSpPr>
            <a:spLocks noGrp="1"/>
          </p:cNvSpPr>
          <p:nvPr>
            <p:ph idx="1"/>
          </p:nvPr>
        </p:nvSpPr>
        <p:spPr/>
        <p:txBody>
          <a:bodyPr/>
          <a:lstStyle/>
          <a:p>
            <a:pPr marL="0" indent="0">
              <a:buNone/>
            </a:pPr>
            <a:r>
              <a:rPr lang="en-CA" altLang="en-US" sz="3000" b="1" noProof="0" dirty="0">
                <a:solidFill>
                  <a:srgbClr val="E7155C"/>
                </a:solidFill>
              </a:rPr>
              <a:t>Extrinsic reward:</a:t>
            </a:r>
          </a:p>
          <a:p>
            <a:r>
              <a:rPr lang="en-CA" altLang="en-US" sz="3000" noProof="0" dirty="0">
                <a:ea typeface="Calibri" panose="020F0502020204030204" pitchFamily="34" charset="0"/>
              </a:rPr>
              <a:t>A reward that is tangible, visible to others, and given to employees contingent on the performance of specific tasks or behaviours</a:t>
            </a:r>
          </a:p>
          <a:p>
            <a:pPr marL="0" indent="0">
              <a:buNone/>
            </a:pPr>
            <a:r>
              <a:rPr lang="en-CA" altLang="en-US" sz="3000" b="1" noProof="0" dirty="0">
                <a:solidFill>
                  <a:srgbClr val="E7155C"/>
                </a:solidFill>
              </a:rPr>
              <a:t>Intrinsic reward:</a:t>
            </a:r>
          </a:p>
          <a:p>
            <a:r>
              <a:rPr lang="en-CA" altLang="en-US" sz="3000" noProof="0" dirty="0">
                <a:ea typeface="Calibri" panose="020F0502020204030204" pitchFamily="34" charset="0"/>
              </a:rPr>
              <a:t>A natural reward associated with performing a task or activity for its own sake</a:t>
            </a:r>
          </a:p>
        </p:txBody>
      </p:sp>
      <p:sp>
        <p:nvSpPr>
          <p:cNvPr id="27653"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9C8BD279-2267-4E2B-9977-276FF0E2E0DA}" type="slidenum">
              <a:rPr lang="en-US" altLang="en-US" sz="1400" smtClean="0">
                <a:solidFill>
                  <a:srgbClr val="FFFFFF"/>
                </a:solidFill>
                <a:latin typeface="Helvetica" panose="020B0604020202020204" pitchFamily="34" charset="0"/>
              </a:rPr>
              <a:pPr>
                <a:spcBef>
                  <a:spcPct val="0"/>
                </a:spcBef>
                <a:buFontTx/>
                <a:buNone/>
              </a:pPr>
              <a:t>9</a:t>
            </a:fld>
            <a:endParaRPr lang="en-US" altLang="en-US" sz="1400" dirty="0">
              <a:solidFill>
                <a:srgbClr val="FFFFFF"/>
              </a:solidFill>
              <a:latin typeface="Helvetica" panose="020B0604020202020204" pitchFamily="34" charset="0"/>
            </a:endParaRPr>
          </a:p>
        </p:txBody>
      </p:sp>
      <p:sp>
        <p:nvSpPr>
          <p:cNvPr id="2765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12-</a:t>
            </a:r>
            <a:fld id="{983E81BB-AB43-4E82-88AA-C2042EE945F8}" type="slidenum">
              <a:rPr lang="en-US" altLang="en-US" sz="1400" smtClean="0"/>
              <a:pPr algn="r">
                <a:spcBef>
                  <a:spcPct val="0"/>
                </a:spcBef>
                <a:buFontTx/>
                <a:buNone/>
              </a:pPr>
              <a:t>9</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067409-B508-4057-822C-5F28B1806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95970A-771A-45B0-9AA7-596E6F8F21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5482</TotalTime>
  <Words>4032</Words>
  <Application>Microsoft Office PowerPoint</Application>
  <PresentationFormat>On-screen Show (4:3)</PresentationFormat>
  <Paragraphs>324</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Helvetica</vt:lpstr>
      <vt:lpstr>1_Blank</vt:lpstr>
      <vt:lpstr>PowerPoint Presentation</vt:lpstr>
      <vt:lpstr>Chapter 12 - BUSA 7250</vt:lpstr>
      <vt:lpstr>PowerPoint Presentation</vt:lpstr>
      <vt:lpstr>Effort and Performance</vt:lpstr>
      <vt:lpstr>The Multiplicative Function of Motivation</vt:lpstr>
      <vt:lpstr>Adding Need Satisfaction to the Model</vt:lpstr>
      <vt:lpstr>Needs Classification of Different Theories</vt:lpstr>
      <vt:lpstr>Adding Rewards to the Model</vt:lpstr>
      <vt:lpstr>Extrinsic and Intrinsic Rewards</vt:lpstr>
      <vt:lpstr>Motivating with the Basics</vt:lpstr>
      <vt:lpstr>How Perceptions and Expectations Affect Motivation</vt:lpstr>
      <vt:lpstr>Components of Equity Theory</vt:lpstr>
      <vt:lpstr>PowerPoint Presentation</vt:lpstr>
      <vt:lpstr>Motivating with Equity Theory</vt:lpstr>
      <vt:lpstr>Fair Decision-Making Processes </vt:lpstr>
      <vt:lpstr>Expectancy Theory</vt:lpstr>
      <vt:lpstr>Expectancy Theory: Components</vt:lpstr>
      <vt:lpstr>PowerPoint Presentation</vt:lpstr>
      <vt:lpstr>Motivating with Expectancy Theory</vt:lpstr>
      <vt:lpstr>Reinforcement Theory</vt:lpstr>
      <vt:lpstr>Components of Reinforcement Theory</vt:lpstr>
      <vt:lpstr>Components of Reinforcement Theory</vt:lpstr>
      <vt:lpstr>PowerPoint Presentation</vt:lpstr>
      <vt:lpstr>PowerPoint Presentation</vt:lpstr>
      <vt:lpstr>Motivating with Reinforcement Theory</vt:lpstr>
      <vt:lpstr>Goal-Setting Theory</vt:lpstr>
      <vt:lpstr>Components of Goal-Setting Theory</vt:lpstr>
      <vt:lpstr>PowerPoint Presentation</vt:lpstr>
      <vt:lpstr>Motivating with Goal-Setting Theory</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594</cp:revision>
  <dcterms:created xsi:type="dcterms:W3CDTF">2014-01-31T17:42:56Z</dcterms:created>
  <dcterms:modified xsi:type="dcterms:W3CDTF">2025-01-20T04:38:18Z</dcterms:modified>
</cp:coreProperties>
</file>