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92_E646A668.xml" ContentType="application/vnd.ms-powerpoint.comments+xml"/>
  <Override PartName="/ppt/notesSlides/notesSlide10.xml" ContentType="application/vnd.openxmlformats-officedocument.presentationml.notesSlide+xml"/>
  <Override PartName="/ppt/comments/modernComment_16A_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Lst>
  <p:notesMasterIdLst>
    <p:notesMasterId r:id="rId33"/>
  </p:notesMasterIdLst>
  <p:handoutMasterIdLst>
    <p:handoutMasterId r:id="rId34"/>
  </p:handoutMasterIdLst>
  <p:sldIdLst>
    <p:sldId id="394" r:id="rId4"/>
    <p:sldId id="398" r:id="rId5"/>
    <p:sldId id="353" r:id="rId6"/>
    <p:sldId id="389" r:id="rId7"/>
    <p:sldId id="390" r:id="rId8"/>
    <p:sldId id="393" r:id="rId9"/>
    <p:sldId id="356" r:id="rId10"/>
    <p:sldId id="357" r:id="rId11"/>
    <p:sldId id="360" r:id="rId12"/>
    <p:sldId id="361" r:id="rId13"/>
    <p:sldId id="358" r:id="rId14"/>
    <p:sldId id="402" r:id="rId15"/>
    <p:sldId id="362" r:id="rId16"/>
    <p:sldId id="363" r:id="rId17"/>
    <p:sldId id="405" r:id="rId18"/>
    <p:sldId id="403" r:id="rId19"/>
    <p:sldId id="365" r:id="rId20"/>
    <p:sldId id="391" r:id="rId21"/>
    <p:sldId id="381" r:id="rId22"/>
    <p:sldId id="406" r:id="rId23"/>
    <p:sldId id="367" r:id="rId24"/>
    <p:sldId id="401" r:id="rId25"/>
    <p:sldId id="382" r:id="rId26"/>
    <p:sldId id="370" r:id="rId27"/>
    <p:sldId id="371" r:id="rId28"/>
    <p:sldId id="372" r:id="rId29"/>
    <p:sldId id="373" r:id="rId30"/>
    <p:sldId id="377" r:id="rId31"/>
    <p:sldId id="399" r:id="rId3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F4D169-0C36-67D8-243E-FBA3723A33CB}" name="Stephanie Duncan" initials="SD" userId="Stephanie Duncan" providerId="None"/>
  <p188:author id="{1FDAC198-86B7-732F-C3C1-5C1D912AE37B}" name="Stephanie Duncan" initials="SD" userId="S::stephanieduncan@sppconsulting.ca::de647105-7bd3-4d6d-a668-5e8ca86fe384" providerId="AD"/>
  <p188:author id="{478E3EA1-1AD1-59D8-32E6-64D9BD331D64}" name="Elspeth McFadden" initials="EM" userId="ff4d41971d765cab" providerId="Windows Live"/>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55C"/>
    <a:srgbClr val="DA1F28"/>
    <a:srgbClr val="EC767C"/>
    <a:srgbClr val="F7C1A4"/>
    <a:srgbClr val="D6E5F7"/>
    <a:srgbClr val="FB7A05"/>
    <a:srgbClr val="0070C0"/>
    <a:srgbClr val="FBE0D1"/>
    <a:srgbClr val="F2A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6" autoAdjust="0"/>
    <p:restoredTop sz="73469" autoAdjust="0"/>
  </p:normalViewPr>
  <p:slideViewPr>
    <p:cSldViewPr>
      <p:cViewPr varScale="1">
        <p:scale>
          <a:sx n="82" d="100"/>
          <a:sy n="82" d="100"/>
        </p:scale>
        <p:origin x="2052" y="84"/>
      </p:cViewPr>
      <p:guideLst>
        <p:guide orient="horz" pos="2112"/>
        <p:guide pos="2976"/>
      </p:guideLst>
    </p:cSldViewPr>
  </p:slideViewPr>
  <p:outlineViewPr>
    <p:cViewPr>
      <p:scale>
        <a:sx n="33" d="100"/>
        <a:sy n="33" d="100"/>
      </p:scale>
      <p:origin x="0" y="28784"/>
    </p:cViewPr>
  </p:outlineViewPr>
  <p:notesTextViewPr>
    <p:cViewPr>
      <p:scale>
        <a:sx n="100" d="100"/>
        <a:sy n="100" d="100"/>
      </p:scale>
      <p:origin x="0" y="0"/>
    </p:cViewPr>
  </p:notesTextViewPr>
  <p:sorterViewPr>
    <p:cViewPr>
      <p:scale>
        <a:sx n="200" d="100"/>
        <a:sy n="200" d="100"/>
      </p:scale>
      <p:origin x="0" y="18088"/>
    </p:cViewPr>
  </p:sorterViewPr>
  <p:notesViewPr>
    <p:cSldViewPr>
      <p:cViewPr>
        <p:scale>
          <a:sx n="100" d="100"/>
          <a:sy n="100" d="100"/>
        </p:scale>
        <p:origin x="1628" y="200"/>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 Hall" userId="8524365d-56a5-4bcc-b545-875ac1057548" providerId="ADAL" clId="{4FE1DD9E-0AAA-4958-9CB6-99788529E46F}"/>
    <pc:docChg chg="modSld">
      <pc:chgData name="Ike Hall" userId="8524365d-56a5-4bcc-b545-875ac1057548" providerId="ADAL" clId="{4FE1DD9E-0AAA-4958-9CB6-99788529E46F}" dt="2025-02-08T23:05:33.794" v="12" actId="20577"/>
      <pc:docMkLst>
        <pc:docMk/>
      </pc:docMkLst>
      <pc:sldChg chg="modSp mod">
        <pc:chgData name="Ike Hall" userId="8524365d-56a5-4bcc-b545-875ac1057548" providerId="ADAL" clId="{4FE1DD9E-0AAA-4958-9CB6-99788529E46F}" dt="2025-02-08T23:05:33.794" v="12" actId="20577"/>
        <pc:sldMkLst>
          <pc:docMk/>
          <pc:sldMk cId="1189491515" sldId="398"/>
        </pc:sldMkLst>
        <pc:spChg chg="mod">
          <ac:chgData name="Ike Hall" userId="8524365d-56a5-4bcc-b545-875ac1057548" providerId="ADAL" clId="{4FE1DD9E-0AAA-4958-9CB6-99788529E46F}" dt="2025-02-08T23:05:33.794" v="12" actId="20577"/>
          <ac:spMkLst>
            <pc:docMk/>
            <pc:sldMk cId="1189491515" sldId="398"/>
            <ac:spMk id="3" creationId="{00000000-0000-0000-0000-000000000000}"/>
          </ac:spMkLst>
        </pc:spChg>
      </pc:sldChg>
    </pc:docChg>
  </pc:docChgLst>
</pc:chgInfo>
</file>

<file path=ppt/comments/modernComment_16A_0.xml><?xml version="1.0" encoding="utf-8"?>
<p188:cmLst xmlns:a="http://schemas.openxmlformats.org/drawingml/2006/main" xmlns:r="http://schemas.openxmlformats.org/officeDocument/2006/relationships" xmlns:p188="http://schemas.microsoft.com/office/powerpoint/2018/8/main">
  <p188:cm id="{84A14F86-9784-6741-BBDB-A8C6F26A347F}" authorId="{478E3EA1-1AD1-59D8-32E6-64D9BD331D64}" created="2023-03-11T14:27:48.460">
    <pc:sldMkLst xmlns:pc="http://schemas.microsoft.com/office/powerpoint/2013/main/command">
      <pc:docMk/>
      <pc:sldMk cId="0" sldId="362"/>
    </pc:sldMkLst>
    <p188:txBody>
      <a:bodyPr/>
      <a:lstStyle/>
      <a:p>
        <a:r>
          <a:rPr lang="en-US"/>
          <a:t>The LPC inventory scores was not covered in the text. Delete, as shown?</a:t>
        </a:r>
      </a:p>
    </p188:txBody>
  </p188:cm>
</p188:cmLst>
</file>

<file path=ppt/comments/modernComment_192_E646A668.xml><?xml version="1.0" encoding="utf-8"?>
<p188:cmLst xmlns:a="http://schemas.openxmlformats.org/drawingml/2006/main" xmlns:r="http://schemas.openxmlformats.org/officeDocument/2006/relationships" xmlns:p188="http://schemas.microsoft.com/office/powerpoint/2018/8/main">
  <p188:cm id="{01883A19-F950-0A40-A851-37362D041D74}" authorId="{478E3EA1-1AD1-59D8-32E6-64D9BD331D64}" created="2023-03-11T17:40:06.873">
    <pc:sldMkLst xmlns:pc="http://schemas.microsoft.com/office/powerpoint/2013/main/command">
      <pc:docMk/>
      <pc:sldMk cId="3863389800" sldId="402"/>
    </pc:sldMkLst>
    <p188:txBody>
      <a:bodyPr/>
      <a:lstStyle/>
      <a:p>
        <a:r>
          <a:rPr lang="en-US"/>
          <a:t>I deleted “LTC” from the title as the LPC doesn’t appear in this chapter. I see from the next slide that it stands for Least Preferred Coworker, but that concept is not discussed in the text.  
Will instructors know how to interpret this image without any notes?</a:t>
        </a:r>
      </a:p>
    </p188:txBody>
  </p188:cm>
</p188:cmLst>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FD07A-0336-45C8-B6D0-A5101B91AFCE}" type="doc">
      <dgm:prSet loTypeId="urn:microsoft.com/office/officeart/2005/8/layout/hierarchy4" loCatId="list" qsTypeId="urn:microsoft.com/office/officeart/2005/8/quickstyle/simple1" qsCatId="simple" csTypeId="urn:microsoft.com/office/officeart/2005/8/colors/colorful1#4" csCatId="colorful" phldr="1"/>
      <dgm:spPr/>
      <dgm:t>
        <a:bodyPr/>
        <a:lstStyle/>
        <a:p>
          <a:endParaRPr lang="en-CA"/>
        </a:p>
      </dgm:t>
    </dgm:pt>
    <dgm:pt modelId="{BD9855AE-016B-49E3-A514-96A4BFF6BA02}">
      <dgm:prSet phldrT="[Text]" custT="1"/>
      <dgm:spPr/>
      <dgm:t>
        <a:bodyPr/>
        <a:lstStyle/>
        <a:p>
          <a:pPr algn="ctr">
            <a:lnSpc>
              <a:spcPct val="100000"/>
            </a:lnSpc>
            <a:spcAft>
              <a:spcPts val="0"/>
            </a:spcAft>
          </a:pPr>
          <a:r>
            <a:rPr lang="en-CA" sz="3200" b="1" dirty="0">
              <a:latin typeface="Calibri"/>
              <a:cs typeface="Calibri"/>
            </a:rPr>
            <a:t>Situational Fa</a:t>
          </a:r>
          <a:r>
            <a:rPr lang="en-CA" sz="3200" b="1" noProof="0" dirty="0">
              <a:latin typeface="Calibri"/>
              <a:cs typeface="Calibri"/>
            </a:rPr>
            <a:t>vourableness</a:t>
          </a:r>
          <a:endParaRPr lang="en-CA" sz="3200" b="1" dirty="0">
            <a:latin typeface="Calibri"/>
            <a:cs typeface="Calibri"/>
          </a:endParaRPr>
        </a:p>
        <a:p>
          <a:pPr algn="ctr">
            <a:lnSpc>
              <a:spcPct val="100000"/>
            </a:lnSpc>
            <a:spcAft>
              <a:spcPts val="0"/>
            </a:spcAft>
          </a:pPr>
          <a:r>
            <a:rPr lang="en-CA" sz="2800" dirty="0">
              <a:latin typeface="Calibri"/>
              <a:cs typeface="Calibri"/>
            </a:rPr>
            <a:t>The degree to which a particular situation either permits or denies a leader the chance to influence the </a:t>
          </a:r>
          <a:r>
            <a:rPr lang="en-CA" sz="2800" noProof="0" dirty="0">
              <a:latin typeface="Calibri"/>
              <a:cs typeface="Calibri"/>
            </a:rPr>
            <a:t>behaviour</a:t>
          </a:r>
          <a:r>
            <a:rPr lang="en-CA" sz="2800" dirty="0">
              <a:latin typeface="Calibri"/>
              <a:cs typeface="Calibri"/>
            </a:rPr>
            <a:t> of group members</a:t>
          </a:r>
        </a:p>
      </dgm:t>
    </dgm:pt>
    <dgm:pt modelId="{3229B2F9-F479-4F60-B8FC-D76E5CE0DA0C}" type="parTrans" cxnId="{0704EE22-7F42-4CD5-9F68-F1E1D3F4D91A}">
      <dgm:prSet/>
      <dgm:spPr/>
      <dgm:t>
        <a:bodyPr/>
        <a:lstStyle/>
        <a:p>
          <a:endParaRPr lang="en-CA"/>
        </a:p>
      </dgm:t>
    </dgm:pt>
    <dgm:pt modelId="{DEBA93B8-8A51-4BFC-9319-5BD78B7CFFCC}" type="sibTrans" cxnId="{0704EE22-7F42-4CD5-9F68-F1E1D3F4D91A}">
      <dgm:prSet/>
      <dgm:spPr/>
      <dgm:t>
        <a:bodyPr/>
        <a:lstStyle/>
        <a:p>
          <a:endParaRPr lang="en-CA"/>
        </a:p>
      </dgm:t>
    </dgm:pt>
    <dgm:pt modelId="{03E3D1B9-5071-447D-92F8-E3DFA4D20130}">
      <dgm:prSet phldrT="[Text]" custT="1"/>
      <dgm:spPr>
        <a:solidFill>
          <a:srgbClr val="DA1F28"/>
        </a:solidFill>
      </dgm:spPr>
      <dgm:t>
        <a:bodyPr/>
        <a:lstStyle/>
        <a:p>
          <a:r>
            <a:rPr lang="en-CA" sz="2800" i="0" dirty="0">
              <a:latin typeface="Calibri"/>
              <a:cs typeface="Calibri"/>
            </a:rPr>
            <a:t>Leader–Member Relations</a:t>
          </a:r>
        </a:p>
      </dgm:t>
    </dgm:pt>
    <dgm:pt modelId="{52B09CE4-7653-4A9D-99AB-5A27BF5AB95D}" type="parTrans" cxnId="{A8619C7E-F731-4C1B-AD91-9A91D8F49ED6}">
      <dgm:prSet/>
      <dgm:spPr/>
      <dgm:t>
        <a:bodyPr/>
        <a:lstStyle/>
        <a:p>
          <a:endParaRPr lang="en-CA"/>
        </a:p>
      </dgm:t>
    </dgm:pt>
    <dgm:pt modelId="{36D85B46-5963-412E-8AB6-8A9DDC74FF38}" type="sibTrans" cxnId="{A8619C7E-F731-4C1B-AD91-9A91D8F49ED6}">
      <dgm:prSet/>
      <dgm:spPr/>
      <dgm:t>
        <a:bodyPr/>
        <a:lstStyle/>
        <a:p>
          <a:endParaRPr lang="en-CA"/>
        </a:p>
      </dgm:t>
    </dgm:pt>
    <dgm:pt modelId="{CD7E16EF-5306-4FD5-9CBE-16F6BBD18327}">
      <dgm:prSet phldrT="[Text]" custT="1"/>
      <dgm:spPr>
        <a:solidFill>
          <a:srgbClr val="DA1F28"/>
        </a:solidFill>
      </dgm:spPr>
      <dgm:t>
        <a:bodyPr/>
        <a:lstStyle/>
        <a:p>
          <a:r>
            <a:rPr lang="en-CA" sz="2800" i="0" dirty="0">
              <a:latin typeface="Calibri"/>
              <a:cs typeface="Calibri"/>
            </a:rPr>
            <a:t>Task Structure</a:t>
          </a:r>
        </a:p>
      </dgm:t>
    </dgm:pt>
    <dgm:pt modelId="{BA229031-70CC-4733-BDF8-8D442F8B6CAA}" type="parTrans" cxnId="{249B6C23-2EB9-409B-875C-D3FA02F54372}">
      <dgm:prSet/>
      <dgm:spPr/>
      <dgm:t>
        <a:bodyPr/>
        <a:lstStyle/>
        <a:p>
          <a:endParaRPr lang="en-CA"/>
        </a:p>
      </dgm:t>
    </dgm:pt>
    <dgm:pt modelId="{9D6D4903-15B6-4E70-9123-AC7494C617DF}" type="sibTrans" cxnId="{249B6C23-2EB9-409B-875C-D3FA02F54372}">
      <dgm:prSet/>
      <dgm:spPr/>
      <dgm:t>
        <a:bodyPr/>
        <a:lstStyle/>
        <a:p>
          <a:endParaRPr lang="en-CA"/>
        </a:p>
      </dgm:t>
    </dgm:pt>
    <dgm:pt modelId="{5F47A428-B526-4071-AF46-9C60F4C58505}">
      <dgm:prSet phldrT="[Text]" custT="1"/>
      <dgm:spPr>
        <a:solidFill>
          <a:srgbClr val="DA1F28"/>
        </a:solidFill>
      </dgm:spPr>
      <dgm:t>
        <a:bodyPr/>
        <a:lstStyle/>
        <a:p>
          <a:r>
            <a:rPr lang="en-CA" sz="2800" i="0" dirty="0">
              <a:latin typeface="Calibri"/>
              <a:cs typeface="Calibri"/>
            </a:rPr>
            <a:t>Position Power</a:t>
          </a:r>
        </a:p>
      </dgm:t>
    </dgm:pt>
    <dgm:pt modelId="{2FFB2D74-6E11-41C9-8BC4-782519B2A6E3}" type="parTrans" cxnId="{86E5F4AC-E7D3-46BC-9887-AEE11150E82D}">
      <dgm:prSet/>
      <dgm:spPr/>
      <dgm:t>
        <a:bodyPr/>
        <a:lstStyle/>
        <a:p>
          <a:endParaRPr lang="en-CA"/>
        </a:p>
      </dgm:t>
    </dgm:pt>
    <dgm:pt modelId="{2BA3E446-4C91-4593-BC17-D1A6B1EA8B93}" type="sibTrans" cxnId="{86E5F4AC-E7D3-46BC-9887-AEE11150E82D}">
      <dgm:prSet/>
      <dgm:spPr/>
      <dgm:t>
        <a:bodyPr/>
        <a:lstStyle/>
        <a:p>
          <a:endParaRPr lang="en-CA"/>
        </a:p>
      </dgm:t>
    </dgm:pt>
    <dgm:pt modelId="{E8242CB5-35C2-4655-AAC8-822AC8C48ED6}" type="pres">
      <dgm:prSet presAssocID="{3B3FD07A-0336-45C8-B6D0-A5101B91AFCE}" presName="Name0" presStyleCnt="0">
        <dgm:presLayoutVars>
          <dgm:chPref val="1"/>
          <dgm:dir/>
          <dgm:animOne val="branch"/>
          <dgm:animLvl val="lvl"/>
          <dgm:resizeHandles/>
        </dgm:presLayoutVars>
      </dgm:prSet>
      <dgm:spPr/>
    </dgm:pt>
    <dgm:pt modelId="{46A2D610-0460-4630-8E77-F0DBF07889FC}" type="pres">
      <dgm:prSet presAssocID="{BD9855AE-016B-49E3-A514-96A4BFF6BA02}" presName="vertOne" presStyleCnt="0"/>
      <dgm:spPr/>
    </dgm:pt>
    <dgm:pt modelId="{2FA31ECD-B0E4-4E09-88EA-5B1A352E188E}" type="pres">
      <dgm:prSet presAssocID="{BD9855AE-016B-49E3-A514-96A4BFF6BA02}" presName="txOne" presStyleLbl="node0" presStyleIdx="0" presStyleCnt="1">
        <dgm:presLayoutVars>
          <dgm:chPref val="3"/>
        </dgm:presLayoutVars>
      </dgm:prSet>
      <dgm:spPr/>
    </dgm:pt>
    <dgm:pt modelId="{59483B55-6BF2-4737-BE2F-7D558F539436}" type="pres">
      <dgm:prSet presAssocID="{BD9855AE-016B-49E3-A514-96A4BFF6BA02}" presName="parTransOne" presStyleCnt="0"/>
      <dgm:spPr/>
    </dgm:pt>
    <dgm:pt modelId="{0425F7E3-35C4-40E6-8315-2F0C0815235A}" type="pres">
      <dgm:prSet presAssocID="{BD9855AE-016B-49E3-A514-96A4BFF6BA02}" presName="horzOne" presStyleCnt="0"/>
      <dgm:spPr/>
    </dgm:pt>
    <dgm:pt modelId="{F938EE89-E515-4C6A-B9E7-986E074A22B7}" type="pres">
      <dgm:prSet presAssocID="{03E3D1B9-5071-447D-92F8-E3DFA4D20130}" presName="vertTwo" presStyleCnt="0"/>
      <dgm:spPr/>
    </dgm:pt>
    <dgm:pt modelId="{E7D6085B-A7A4-4D8A-92D1-6370F16A7971}" type="pres">
      <dgm:prSet presAssocID="{03E3D1B9-5071-447D-92F8-E3DFA4D20130}" presName="txTwo" presStyleLbl="node2" presStyleIdx="0" presStyleCnt="3">
        <dgm:presLayoutVars>
          <dgm:chPref val="3"/>
        </dgm:presLayoutVars>
      </dgm:prSet>
      <dgm:spPr/>
    </dgm:pt>
    <dgm:pt modelId="{5D85DAE1-89EB-49FD-9450-8B41921E406B}" type="pres">
      <dgm:prSet presAssocID="{03E3D1B9-5071-447D-92F8-E3DFA4D20130}" presName="horzTwo" presStyleCnt="0"/>
      <dgm:spPr/>
    </dgm:pt>
    <dgm:pt modelId="{05D153F6-28BA-46AB-B952-03E1C74F3394}" type="pres">
      <dgm:prSet presAssocID="{36D85B46-5963-412E-8AB6-8A9DDC74FF38}" presName="sibSpaceTwo" presStyleCnt="0"/>
      <dgm:spPr/>
    </dgm:pt>
    <dgm:pt modelId="{BDA6A141-D4C7-4C2F-BA73-367711E0209C}" type="pres">
      <dgm:prSet presAssocID="{CD7E16EF-5306-4FD5-9CBE-16F6BBD18327}" presName="vertTwo" presStyleCnt="0"/>
      <dgm:spPr/>
    </dgm:pt>
    <dgm:pt modelId="{A519C788-C78D-4AC6-AC31-865A6852FBC8}" type="pres">
      <dgm:prSet presAssocID="{CD7E16EF-5306-4FD5-9CBE-16F6BBD18327}" presName="txTwo" presStyleLbl="node2" presStyleIdx="1" presStyleCnt="3">
        <dgm:presLayoutVars>
          <dgm:chPref val="3"/>
        </dgm:presLayoutVars>
      </dgm:prSet>
      <dgm:spPr/>
    </dgm:pt>
    <dgm:pt modelId="{BEDA2E52-1B0A-49AF-BB8B-65AEFD6C37CA}" type="pres">
      <dgm:prSet presAssocID="{CD7E16EF-5306-4FD5-9CBE-16F6BBD18327}" presName="horzTwo" presStyleCnt="0"/>
      <dgm:spPr/>
    </dgm:pt>
    <dgm:pt modelId="{5299B5D3-85A4-4A8B-AE65-890045E970EA}" type="pres">
      <dgm:prSet presAssocID="{9D6D4903-15B6-4E70-9123-AC7494C617DF}" presName="sibSpaceTwo" presStyleCnt="0"/>
      <dgm:spPr/>
    </dgm:pt>
    <dgm:pt modelId="{E1F1D977-BA78-4C5E-96C0-3996369C5359}" type="pres">
      <dgm:prSet presAssocID="{5F47A428-B526-4071-AF46-9C60F4C58505}" presName="vertTwo" presStyleCnt="0"/>
      <dgm:spPr/>
    </dgm:pt>
    <dgm:pt modelId="{999D54A8-D98C-4D3F-8F78-0C5FF572F51C}" type="pres">
      <dgm:prSet presAssocID="{5F47A428-B526-4071-AF46-9C60F4C58505}" presName="txTwo" presStyleLbl="node2" presStyleIdx="2" presStyleCnt="3">
        <dgm:presLayoutVars>
          <dgm:chPref val="3"/>
        </dgm:presLayoutVars>
      </dgm:prSet>
      <dgm:spPr/>
    </dgm:pt>
    <dgm:pt modelId="{5197F42B-FD55-4A09-BB8D-DF84746EFF5A}" type="pres">
      <dgm:prSet presAssocID="{5F47A428-B526-4071-AF46-9C60F4C58505}" presName="horzTwo" presStyleCnt="0"/>
      <dgm:spPr/>
    </dgm:pt>
  </dgm:ptLst>
  <dgm:cxnLst>
    <dgm:cxn modelId="{0704EE22-7F42-4CD5-9F68-F1E1D3F4D91A}" srcId="{3B3FD07A-0336-45C8-B6D0-A5101B91AFCE}" destId="{BD9855AE-016B-49E3-A514-96A4BFF6BA02}" srcOrd="0" destOrd="0" parTransId="{3229B2F9-F479-4F60-B8FC-D76E5CE0DA0C}" sibTransId="{DEBA93B8-8A51-4BFC-9319-5BD78B7CFFCC}"/>
    <dgm:cxn modelId="{249B6C23-2EB9-409B-875C-D3FA02F54372}" srcId="{BD9855AE-016B-49E3-A514-96A4BFF6BA02}" destId="{CD7E16EF-5306-4FD5-9CBE-16F6BBD18327}" srcOrd="1" destOrd="0" parTransId="{BA229031-70CC-4733-BDF8-8D442F8B6CAA}" sibTransId="{9D6D4903-15B6-4E70-9123-AC7494C617DF}"/>
    <dgm:cxn modelId="{ADBA326A-42A5-4F91-BA9A-3E07C2111DC9}" type="presOf" srcId="{BD9855AE-016B-49E3-A514-96A4BFF6BA02}" destId="{2FA31ECD-B0E4-4E09-88EA-5B1A352E188E}" srcOrd="0" destOrd="0" presId="urn:microsoft.com/office/officeart/2005/8/layout/hierarchy4"/>
    <dgm:cxn modelId="{C3C77570-D263-43E7-93B1-7AD811AE05FC}" type="presOf" srcId="{5F47A428-B526-4071-AF46-9C60F4C58505}" destId="{999D54A8-D98C-4D3F-8F78-0C5FF572F51C}" srcOrd="0" destOrd="0" presId="urn:microsoft.com/office/officeart/2005/8/layout/hierarchy4"/>
    <dgm:cxn modelId="{A8619C7E-F731-4C1B-AD91-9A91D8F49ED6}" srcId="{BD9855AE-016B-49E3-A514-96A4BFF6BA02}" destId="{03E3D1B9-5071-447D-92F8-E3DFA4D20130}" srcOrd="0" destOrd="0" parTransId="{52B09CE4-7653-4A9D-99AB-5A27BF5AB95D}" sibTransId="{36D85B46-5963-412E-8AB6-8A9DDC74FF38}"/>
    <dgm:cxn modelId="{A03E6D7F-465D-48E2-B5D2-7637BFF1D826}" type="presOf" srcId="{3B3FD07A-0336-45C8-B6D0-A5101B91AFCE}" destId="{E8242CB5-35C2-4655-AAC8-822AC8C48ED6}" srcOrd="0" destOrd="0" presId="urn:microsoft.com/office/officeart/2005/8/layout/hierarchy4"/>
    <dgm:cxn modelId="{86E5F4AC-E7D3-46BC-9887-AEE11150E82D}" srcId="{BD9855AE-016B-49E3-A514-96A4BFF6BA02}" destId="{5F47A428-B526-4071-AF46-9C60F4C58505}" srcOrd="2" destOrd="0" parTransId="{2FFB2D74-6E11-41C9-8BC4-782519B2A6E3}" sibTransId="{2BA3E446-4C91-4593-BC17-D1A6B1EA8B93}"/>
    <dgm:cxn modelId="{4C9969CF-FCC1-4230-9E28-A56804A942C7}" type="presOf" srcId="{CD7E16EF-5306-4FD5-9CBE-16F6BBD18327}" destId="{A519C788-C78D-4AC6-AC31-865A6852FBC8}" srcOrd="0" destOrd="0" presId="urn:microsoft.com/office/officeart/2005/8/layout/hierarchy4"/>
    <dgm:cxn modelId="{EB943CDC-6234-4A9F-AEDB-F0244EEC2A64}" type="presOf" srcId="{03E3D1B9-5071-447D-92F8-E3DFA4D20130}" destId="{E7D6085B-A7A4-4D8A-92D1-6370F16A7971}" srcOrd="0" destOrd="0" presId="urn:microsoft.com/office/officeart/2005/8/layout/hierarchy4"/>
    <dgm:cxn modelId="{A6A3DC7C-D74E-49C7-A384-A65382F36C29}" type="presParOf" srcId="{E8242CB5-35C2-4655-AAC8-822AC8C48ED6}" destId="{46A2D610-0460-4630-8E77-F0DBF07889FC}" srcOrd="0" destOrd="0" presId="urn:microsoft.com/office/officeart/2005/8/layout/hierarchy4"/>
    <dgm:cxn modelId="{515EDA29-321D-482C-A5F3-9EE9B4CE30E1}" type="presParOf" srcId="{46A2D610-0460-4630-8E77-F0DBF07889FC}" destId="{2FA31ECD-B0E4-4E09-88EA-5B1A352E188E}" srcOrd="0" destOrd="0" presId="urn:microsoft.com/office/officeart/2005/8/layout/hierarchy4"/>
    <dgm:cxn modelId="{A8A9CFCA-FFB8-433E-8D8A-92FD8DEC4726}" type="presParOf" srcId="{46A2D610-0460-4630-8E77-F0DBF07889FC}" destId="{59483B55-6BF2-4737-BE2F-7D558F539436}" srcOrd="1" destOrd="0" presId="urn:microsoft.com/office/officeart/2005/8/layout/hierarchy4"/>
    <dgm:cxn modelId="{97BF8A03-89FD-47FB-8FFF-D742924AE594}" type="presParOf" srcId="{46A2D610-0460-4630-8E77-F0DBF07889FC}" destId="{0425F7E3-35C4-40E6-8315-2F0C0815235A}" srcOrd="2" destOrd="0" presId="urn:microsoft.com/office/officeart/2005/8/layout/hierarchy4"/>
    <dgm:cxn modelId="{5F7528F6-04D7-4B03-B888-E8A92AE93631}" type="presParOf" srcId="{0425F7E3-35C4-40E6-8315-2F0C0815235A}" destId="{F938EE89-E515-4C6A-B9E7-986E074A22B7}" srcOrd="0" destOrd="0" presId="urn:microsoft.com/office/officeart/2005/8/layout/hierarchy4"/>
    <dgm:cxn modelId="{10689112-6279-4577-A00E-0D38E0B99725}" type="presParOf" srcId="{F938EE89-E515-4C6A-B9E7-986E074A22B7}" destId="{E7D6085B-A7A4-4D8A-92D1-6370F16A7971}" srcOrd="0" destOrd="0" presId="urn:microsoft.com/office/officeart/2005/8/layout/hierarchy4"/>
    <dgm:cxn modelId="{7D03E314-BAF9-4B77-ABD1-48CBF38F604F}" type="presParOf" srcId="{F938EE89-E515-4C6A-B9E7-986E074A22B7}" destId="{5D85DAE1-89EB-49FD-9450-8B41921E406B}" srcOrd="1" destOrd="0" presId="urn:microsoft.com/office/officeart/2005/8/layout/hierarchy4"/>
    <dgm:cxn modelId="{8C5F7A4F-4550-438E-94FE-FCE23096E19B}" type="presParOf" srcId="{0425F7E3-35C4-40E6-8315-2F0C0815235A}" destId="{05D153F6-28BA-46AB-B952-03E1C74F3394}" srcOrd="1" destOrd="0" presId="urn:microsoft.com/office/officeart/2005/8/layout/hierarchy4"/>
    <dgm:cxn modelId="{7AB223ED-61A9-4275-9328-02F39976052B}" type="presParOf" srcId="{0425F7E3-35C4-40E6-8315-2F0C0815235A}" destId="{BDA6A141-D4C7-4C2F-BA73-367711E0209C}" srcOrd="2" destOrd="0" presId="urn:microsoft.com/office/officeart/2005/8/layout/hierarchy4"/>
    <dgm:cxn modelId="{3AEAD6AA-8BEA-4120-A6F6-84F12A2186BD}" type="presParOf" srcId="{BDA6A141-D4C7-4C2F-BA73-367711E0209C}" destId="{A519C788-C78D-4AC6-AC31-865A6852FBC8}" srcOrd="0" destOrd="0" presId="urn:microsoft.com/office/officeart/2005/8/layout/hierarchy4"/>
    <dgm:cxn modelId="{83E26E9E-FB22-4F02-A8BE-F39493512856}" type="presParOf" srcId="{BDA6A141-D4C7-4C2F-BA73-367711E0209C}" destId="{BEDA2E52-1B0A-49AF-BB8B-65AEFD6C37CA}" srcOrd="1" destOrd="0" presId="urn:microsoft.com/office/officeart/2005/8/layout/hierarchy4"/>
    <dgm:cxn modelId="{AE72D312-E97D-413E-822B-CEBE11E060B8}" type="presParOf" srcId="{0425F7E3-35C4-40E6-8315-2F0C0815235A}" destId="{5299B5D3-85A4-4A8B-AE65-890045E970EA}" srcOrd="3" destOrd="0" presId="urn:microsoft.com/office/officeart/2005/8/layout/hierarchy4"/>
    <dgm:cxn modelId="{CBD61C85-8DD5-4CA8-ABB6-C1EF0075D180}" type="presParOf" srcId="{0425F7E3-35C4-40E6-8315-2F0C0815235A}" destId="{E1F1D977-BA78-4C5E-96C0-3996369C5359}" srcOrd="4" destOrd="0" presId="urn:microsoft.com/office/officeart/2005/8/layout/hierarchy4"/>
    <dgm:cxn modelId="{D330A27A-0D12-4F70-95A7-7B037EB4F390}" type="presParOf" srcId="{E1F1D977-BA78-4C5E-96C0-3996369C5359}" destId="{999D54A8-D98C-4D3F-8F78-0C5FF572F51C}" srcOrd="0" destOrd="0" presId="urn:microsoft.com/office/officeart/2005/8/layout/hierarchy4"/>
    <dgm:cxn modelId="{AEE7AD1E-BCF0-4816-9200-7B832D1B3D1A}" type="presParOf" srcId="{E1F1D977-BA78-4C5E-96C0-3996369C5359}" destId="{5197F42B-FD55-4A09-BB8D-DF84746EFF5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A701C4-560B-4163-A7B9-D44C16E8B19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CA"/>
        </a:p>
      </dgm:t>
    </dgm:pt>
    <dgm:pt modelId="{E7A0663B-B247-4D3B-8AAA-55B13CC783A0}">
      <dgm:prSet phldrT="[Text]" custT="1"/>
      <dgm:spPr/>
      <dgm:t>
        <a:bodyPr/>
        <a:lstStyle/>
        <a:p>
          <a:r>
            <a:rPr lang="en-CA" sz="2600" dirty="0">
              <a:latin typeface="Calibri" pitchFamily="34" charset="0"/>
            </a:rPr>
            <a:t>Charismatic Leadership</a:t>
          </a:r>
        </a:p>
      </dgm:t>
    </dgm:pt>
    <dgm:pt modelId="{7B42C8E6-0A64-4781-A20E-1C3B4F9425E9}" type="parTrans" cxnId="{213568CB-212E-485C-909C-FAF95A55440A}">
      <dgm:prSet/>
      <dgm:spPr/>
      <dgm:t>
        <a:bodyPr/>
        <a:lstStyle/>
        <a:p>
          <a:endParaRPr lang="en-CA" sz="2800">
            <a:latin typeface="Calibri" pitchFamily="34" charset="0"/>
          </a:endParaRPr>
        </a:p>
      </dgm:t>
    </dgm:pt>
    <dgm:pt modelId="{920B3DC6-43E7-44FB-A288-20741BECE632}" type="sibTrans" cxnId="{213568CB-212E-485C-909C-FAF95A55440A}">
      <dgm:prSet/>
      <dgm:spPr/>
      <dgm:t>
        <a:bodyPr/>
        <a:lstStyle/>
        <a:p>
          <a:endParaRPr lang="en-CA" sz="2800">
            <a:latin typeface="Calibri" pitchFamily="34" charset="0"/>
          </a:endParaRPr>
        </a:p>
      </dgm:t>
    </dgm:pt>
    <dgm:pt modelId="{F0056567-CF5D-4357-B2E5-8AB915A7546F}">
      <dgm:prSet phldrT="[Text]" custT="1"/>
      <dgm:spPr>
        <a:solidFill>
          <a:schemeClr val="accent2"/>
        </a:solidFill>
      </dgm:spPr>
      <dgm:t>
        <a:bodyPr/>
        <a:lstStyle/>
        <a:p>
          <a:r>
            <a:rPr lang="en-CA" sz="2600" dirty="0">
              <a:latin typeface="Calibri" pitchFamily="34" charset="0"/>
            </a:rPr>
            <a:t>Transformational Leadership</a:t>
          </a:r>
        </a:p>
      </dgm:t>
    </dgm:pt>
    <dgm:pt modelId="{B4EE1C6D-9ADC-48A8-B467-A857B353576D}" type="parTrans" cxnId="{492BB636-F9D5-47BE-9A5C-71B4EEE2BF10}">
      <dgm:prSet/>
      <dgm:spPr/>
      <dgm:t>
        <a:bodyPr/>
        <a:lstStyle/>
        <a:p>
          <a:endParaRPr lang="en-CA" sz="2800">
            <a:latin typeface="Calibri" pitchFamily="34" charset="0"/>
          </a:endParaRPr>
        </a:p>
      </dgm:t>
    </dgm:pt>
    <dgm:pt modelId="{174EDE93-D0C6-4873-AD07-984892BC0680}" type="sibTrans" cxnId="{492BB636-F9D5-47BE-9A5C-71B4EEE2BF10}">
      <dgm:prSet/>
      <dgm:spPr/>
      <dgm:t>
        <a:bodyPr/>
        <a:lstStyle/>
        <a:p>
          <a:endParaRPr lang="en-CA" sz="2800">
            <a:latin typeface="Calibri" pitchFamily="34" charset="0"/>
          </a:endParaRPr>
        </a:p>
      </dgm:t>
    </dgm:pt>
    <dgm:pt modelId="{D9E592CC-1C49-492D-8EDC-0CC2212D0807}" type="pres">
      <dgm:prSet presAssocID="{4AA701C4-560B-4163-A7B9-D44C16E8B19D}" presName="diagram" presStyleCnt="0">
        <dgm:presLayoutVars>
          <dgm:dir/>
          <dgm:resizeHandles val="exact"/>
        </dgm:presLayoutVars>
      </dgm:prSet>
      <dgm:spPr/>
    </dgm:pt>
    <dgm:pt modelId="{229B77FA-1B88-4646-84F2-6D0FDCD0103F}" type="pres">
      <dgm:prSet presAssocID="{E7A0663B-B247-4D3B-8AAA-55B13CC783A0}" presName="arrow" presStyleLbl="node1" presStyleIdx="0" presStyleCnt="2" custAng="0" custRadScaleRad="92099" custRadScaleInc="-803">
        <dgm:presLayoutVars>
          <dgm:bulletEnabled val="1"/>
        </dgm:presLayoutVars>
      </dgm:prSet>
      <dgm:spPr/>
    </dgm:pt>
    <dgm:pt modelId="{A689255D-AB3B-4D4B-8938-D2B7AA93255B}" type="pres">
      <dgm:prSet presAssocID="{F0056567-CF5D-4357-B2E5-8AB915A7546F}" presName="arrow" presStyleLbl="node1" presStyleIdx="1" presStyleCnt="2" custAng="0" custScaleY="100070" custRadScaleRad="101985" custRadScaleInc="725">
        <dgm:presLayoutVars>
          <dgm:bulletEnabled val="1"/>
        </dgm:presLayoutVars>
      </dgm:prSet>
      <dgm:spPr/>
    </dgm:pt>
  </dgm:ptLst>
  <dgm:cxnLst>
    <dgm:cxn modelId="{0BBB1907-FA11-4A7F-8903-E1D5CF666AFC}" type="presOf" srcId="{4AA701C4-560B-4163-A7B9-D44C16E8B19D}" destId="{D9E592CC-1C49-492D-8EDC-0CC2212D0807}" srcOrd="0" destOrd="0" presId="urn:microsoft.com/office/officeart/2005/8/layout/arrow5"/>
    <dgm:cxn modelId="{A7099226-F431-46C9-8437-C3C7D6BD11EF}" type="presOf" srcId="{F0056567-CF5D-4357-B2E5-8AB915A7546F}" destId="{A689255D-AB3B-4D4B-8938-D2B7AA93255B}" srcOrd="0" destOrd="0" presId="urn:microsoft.com/office/officeart/2005/8/layout/arrow5"/>
    <dgm:cxn modelId="{492BB636-F9D5-47BE-9A5C-71B4EEE2BF10}" srcId="{4AA701C4-560B-4163-A7B9-D44C16E8B19D}" destId="{F0056567-CF5D-4357-B2E5-8AB915A7546F}" srcOrd="1" destOrd="0" parTransId="{B4EE1C6D-9ADC-48A8-B467-A857B353576D}" sibTransId="{174EDE93-D0C6-4873-AD07-984892BC0680}"/>
    <dgm:cxn modelId="{C2527F4E-314B-4206-9488-6B7056D136BF}" type="presOf" srcId="{E7A0663B-B247-4D3B-8AAA-55B13CC783A0}" destId="{229B77FA-1B88-4646-84F2-6D0FDCD0103F}" srcOrd="0" destOrd="0" presId="urn:microsoft.com/office/officeart/2005/8/layout/arrow5"/>
    <dgm:cxn modelId="{213568CB-212E-485C-909C-FAF95A55440A}" srcId="{4AA701C4-560B-4163-A7B9-D44C16E8B19D}" destId="{E7A0663B-B247-4D3B-8AAA-55B13CC783A0}" srcOrd="0" destOrd="0" parTransId="{7B42C8E6-0A64-4781-A20E-1C3B4F9425E9}" sibTransId="{920B3DC6-43E7-44FB-A288-20741BECE632}"/>
    <dgm:cxn modelId="{2A91ABF3-2536-4311-984E-A87826E58957}" type="presParOf" srcId="{D9E592CC-1C49-492D-8EDC-0CC2212D0807}" destId="{229B77FA-1B88-4646-84F2-6D0FDCD0103F}" srcOrd="0" destOrd="0" presId="urn:microsoft.com/office/officeart/2005/8/layout/arrow5"/>
    <dgm:cxn modelId="{E25C55C7-3D56-4BC1-AC6B-BE67668BD0B9}" type="presParOf" srcId="{D9E592CC-1C49-492D-8EDC-0CC2212D0807}" destId="{A689255D-AB3B-4D4B-8938-D2B7AA93255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1A6B0-62EE-4CAB-99FC-549E8BEB8905}"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n-CA"/>
        </a:p>
      </dgm:t>
    </dgm:pt>
    <dgm:pt modelId="{0E597232-865F-4932-B962-B85EF1C64AEF}">
      <dgm:prSet phldrT="[Text]" custT="1"/>
      <dgm:spPr/>
      <dgm:t>
        <a:bodyPr/>
        <a:lstStyle/>
        <a:p>
          <a:r>
            <a:rPr lang="en-CA" sz="3200" b="1" dirty="0">
              <a:latin typeface="Calibri" pitchFamily="34" charset="0"/>
              <a:cs typeface="Calibri"/>
            </a:rPr>
            <a:t>Transformational Leadership</a:t>
          </a:r>
        </a:p>
      </dgm:t>
    </dgm:pt>
    <dgm:pt modelId="{D5BBF90F-1D02-4058-8922-96F809BCAD05}" type="parTrans" cxnId="{227BA91E-D04F-4326-A7A5-B710E8B1B980}">
      <dgm:prSet/>
      <dgm:spPr/>
      <dgm:t>
        <a:bodyPr/>
        <a:lstStyle/>
        <a:p>
          <a:endParaRPr lang="en-CA" sz="3200">
            <a:latin typeface="Calibri" pitchFamily="34" charset="0"/>
          </a:endParaRPr>
        </a:p>
      </dgm:t>
    </dgm:pt>
    <dgm:pt modelId="{231F0242-8198-4DC8-BE55-771FCD8F7B54}" type="sibTrans" cxnId="{227BA91E-D04F-4326-A7A5-B710E8B1B980}">
      <dgm:prSet/>
      <dgm:spPr/>
      <dgm:t>
        <a:bodyPr/>
        <a:lstStyle/>
        <a:p>
          <a:endParaRPr lang="en-CA" sz="3200">
            <a:latin typeface="Calibri" pitchFamily="34" charset="0"/>
          </a:endParaRPr>
        </a:p>
      </dgm:t>
    </dgm:pt>
    <dgm:pt modelId="{15B9C017-FC97-4BDB-B615-68DC232D0D47}">
      <dgm:prSet phldrT="[Text]" custT="1"/>
      <dgm:spPr/>
      <dgm:t>
        <a:bodyPr/>
        <a:lstStyle/>
        <a:p>
          <a:r>
            <a:rPr lang="en-CA" sz="3200" b="1" baseline="0" dirty="0">
              <a:latin typeface="Calibri" pitchFamily="34" charset="0"/>
              <a:ea typeface="+mn-ea"/>
              <a:cs typeface="Calibri"/>
            </a:rPr>
            <a:t>Charismatic L</a:t>
          </a:r>
          <a:r>
            <a:rPr lang="en-CA" sz="3200" b="1" baseline="0" noProof="0" dirty="0">
              <a:latin typeface="Calibri" pitchFamily="34" charset="0"/>
              <a:ea typeface="+mn-ea"/>
              <a:cs typeface="Calibri"/>
            </a:rPr>
            <a:t>eadership</a:t>
          </a:r>
          <a:r>
            <a:rPr lang="en-US" sz="3200" b="1" baseline="0" dirty="0">
              <a:latin typeface="Calibri" pitchFamily="34" charset="0"/>
              <a:ea typeface="+mn-ea"/>
              <a:cs typeface="Calibri"/>
            </a:rPr>
            <a:t> </a:t>
          </a:r>
          <a:endParaRPr lang="en-CA" sz="3200" b="1" dirty="0">
            <a:latin typeface="Calibri" pitchFamily="34" charset="0"/>
            <a:cs typeface="Calibri"/>
          </a:endParaRPr>
        </a:p>
      </dgm:t>
    </dgm:pt>
    <dgm:pt modelId="{8C736E03-4363-44E9-A874-4D8F97191018}" type="parTrans" cxnId="{DD4F51CA-2DEB-45C2-8C9E-FC0F20CD69FB}">
      <dgm:prSet/>
      <dgm:spPr/>
      <dgm:t>
        <a:bodyPr/>
        <a:lstStyle/>
        <a:p>
          <a:endParaRPr lang="en-CA" sz="3200">
            <a:latin typeface="Calibri" pitchFamily="34" charset="0"/>
          </a:endParaRPr>
        </a:p>
      </dgm:t>
    </dgm:pt>
    <dgm:pt modelId="{37C33500-933B-4149-ABF1-E4F956EE1ED3}" type="sibTrans" cxnId="{DD4F51CA-2DEB-45C2-8C9E-FC0F20CD69FB}">
      <dgm:prSet/>
      <dgm:spPr/>
      <dgm:t>
        <a:bodyPr/>
        <a:lstStyle/>
        <a:p>
          <a:endParaRPr lang="en-CA" sz="3200">
            <a:latin typeface="Calibri" pitchFamily="34" charset="0"/>
          </a:endParaRPr>
        </a:p>
      </dgm:t>
    </dgm:pt>
    <dgm:pt modelId="{C2452EEC-32AF-4F46-9694-27578E0A7758}">
      <dgm:prSet phldrT="[Text]" custT="1"/>
      <dgm:spPr/>
      <dgm:t>
        <a:bodyPr/>
        <a:lstStyle/>
        <a:p>
          <a:r>
            <a:rPr lang="en-US" sz="3200" b="1" baseline="0" dirty="0">
              <a:latin typeface="Calibri" pitchFamily="34" charset="0"/>
              <a:ea typeface="+mn-ea"/>
              <a:cs typeface="Calibri"/>
            </a:rPr>
            <a:t>Inspirational Motivation</a:t>
          </a:r>
          <a:endParaRPr lang="en-CA" sz="3200" b="1" dirty="0">
            <a:latin typeface="Calibri" pitchFamily="34" charset="0"/>
            <a:cs typeface="Calibri"/>
          </a:endParaRPr>
        </a:p>
      </dgm:t>
    </dgm:pt>
    <dgm:pt modelId="{520AA6EB-64EF-4395-BF70-E504D390453D}" type="parTrans" cxnId="{1248D2D4-14DE-4923-A0DE-F1A1DCA4F915}">
      <dgm:prSet/>
      <dgm:spPr/>
      <dgm:t>
        <a:bodyPr/>
        <a:lstStyle/>
        <a:p>
          <a:endParaRPr lang="en-CA" sz="3200">
            <a:latin typeface="Calibri" pitchFamily="34" charset="0"/>
          </a:endParaRPr>
        </a:p>
      </dgm:t>
    </dgm:pt>
    <dgm:pt modelId="{3F60BA1C-EAC6-4D31-8ECF-1277FBF1088E}" type="sibTrans" cxnId="{1248D2D4-14DE-4923-A0DE-F1A1DCA4F915}">
      <dgm:prSet/>
      <dgm:spPr/>
      <dgm:t>
        <a:bodyPr/>
        <a:lstStyle/>
        <a:p>
          <a:endParaRPr lang="en-CA" sz="3200">
            <a:latin typeface="Calibri" pitchFamily="34" charset="0"/>
          </a:endParaRPr>
        </a:p>
      </dgm:t>
    </dgm:pt>
    <dgm:pt modelId="{524DCEA7-32DC-40E9-A288-C6A9DA21019B}">
      <dgm:prSet phldrT="[Text]" custT="1"/>
      <dgm:spPr/>
      <dgm:t>
        <a:bodyPr/>
        <a:lstStyle/>
        <a:p>
          <a:r>
            <a:rPr lang="en-US" sz="3200" b="1" baseline="0" dirty="0">
              <a:latin typeface="Calibri" pitchFamily="34" charset="0"/>
              <a:ea typeface="+mn-ea"/>
              <a:cs typeface="Calibri"/>
            </a:rPr>
            <a:t>Intellectual Stimulation</a:t>
          </a:r>
          <a:endParaRPr lang="en-CA" sz="3200" b="1" dirty="0">
            <a:latin typeface="Calibri" pitchFamily="34" charset="0"/>
            <a:cs typeface="Calibri"/>
          </a:endParaRPr>
        </a:p>
      </dgm:t>
    </dgm:pt>
    <dgm:pt modelId="{2874E567-E759-4335-98F2-41BD46942064}" type="parTrans" cxnId="{5BB1FB46-7911-4237-B439-83376F688E5D}">
      <dgm:prSet/>
      <dgm:spPr/>
      <dgm:t>
        <a:bodyPr/>
        <a:lstStyle/>
        <a:p>
          <a:endParaRPr lang="en-CA" sz="3200">
            <a:latin typeface="Calibri" pitchFamily="34" charset="0"/>
          </a:endParaRPr>
        </a:p>
      </dgm:t>
    </dgm:pt>
    <dgm:pt modelId="{26559236-92BE-4BBE-AC6D-68283AF4B0D3}" type="sibTrans" cxnId="{5BB1FB46-7911-4237-B439-83376F688E5D}">
      <dgm:prSet/>
      <dgm:spPr/>
      <dgm:t>
        <a:bodyPr/>
        <a:lstStyle/>
        <a:p>
          <a:endParaRPr lang="en-CA" sz="3200">
            <a:latin typeface="Calibri" pitchFamily="34" charset="0"/>
          </a:endParaRPr>
        </a:p>
      </dgm:t>
    </dgm:pt>
    <dgm:pt modelId="{736CA3FB-3193-4BB9-A5EB-1D29D07416B8}">
      <dgm:prSet phldrT="[Text]" custT="1"/>
      <dgm:spPr/>
      <dgm:t>
        <a:bodyPr/>
        <a:lstStyle/>
        <a:p>
          <a:r>
            <a:rPr lang="en-US" sz="3200" b="1" baseline="0" dirty="0">
              <a:latin typeface="Calibri" pitchFamily="34" charset="0"/>
              <a:ea typeface="+mn-ea"/>
              <a:cs typeface="Calibri"/>
            </a:rPr>
            <a:t>Individualized C</a:t>
          </a:r>
          <a:r>
            <a:rPr lang="en-CA" sz="3200" b="1" baseline="0" dirty="0">
              <a:latin typeface="Calibri" pitchFamily="34" charset="0"/>
              <a:ea typeface="+mn-ea"/>
              <a:cs typeface="Calibri"/>
            </a:rPr>
            <a:t>onsideration</a:t>
          </a:r>
          <a:endParaRPr lang="en-CA" sz="3200" b="1" dirty="0">
            <a:latin typeface="Calibri" pitchFamily="34" charset="0"/>
            <a:cs typeface="Calibri"/>
          </a:endParaRPr>
        </a:p>
      </dgm:t>
    </dgm:pt>
    <dgm:pt modelId="{EECCB4A1-E7FD-4EA0-BB80-4866A0EAD199}" type="parTrans" cxnId="{A42ACB0C-998A-4515-90CC-3751AEAE05FA}">
      <dgm:prSet/>
      <dgm:spPr/>
      <dgm:t>
        <a:bodyPr/>
        <a:lstStyle/>
        <a:p>
          <a:endParaRPr lang="en-CA" sz="3200">
            <a:latin typeface="Calibri" pitchFamily="34" charset="0"/>
          </a:endParaRPr>
        </a:p>
      </dgm:t>
    </dgm:pt>
    <dgm:pt modelId="{7E746D94-F8FB-47D4-A473-F46F06E7D14A}" type="sibTrans" cxnId="{A42ACB0C-998A-4515-90CC-3751AEAE05FA}">
      <dgm:prSet/>
      <dgm:spPr/>
      <dgm:t>
        <a:bodyPr/>
        <a:lstStyle/>
        <a:p>
          <a:endParaRPr lang="en-CA" sz="3200">
            <a:latin typeface="Calibri" pitchFamily="34" charset="0"/>
          </a:endParaRPr>
        </a:p>
      </dgm:t>
    </dgm:pt>
    <dgm:pt modelId="{EC9A68D5-B427-4591-A266-DD451BE50276}" type="pres">
      <dgm:prSet presAssocID="{0351A6B0-62EE-4CAB-99FC-549E8BEB8905}" presName="diagram" presStyleCnt="0">
        <dgm:presLayoutVars>
          <dgm:chMax val="1"/>
          <dgm:dir/>
          <dgm:animLvl val="ctr"/>
          <dgm:resizeHandles val="exact"/>
        </dgm:presLayoutVars>
      </dgm:prSet>
      <dgm:spPr/>
    </dgm:pt>
    <dgm:pt modelId="{28B317CE-4B7C-4B58-93D9-D0092BF675C8}" type="pres">
      <dgm:prSet presAssocID="{0351A6B0-62EE-4CAB-99FC-549E8BEB8905}" presName="matrix" presStyleCnt="0"/>
      <dgm:spPr/>
    </dgm:pt>
    <dgm:pt modelId="{19F008B3-6DD1-432B-A9AB-9B95C5065BBF}" type="pres">
      <dgm:prSet presAssocID="{0351A6B0-62EE-4CAB-99FC-549E8BEB8905}" presName="tile1" presStyleLbl="node1" presStyleIdx="0" presStyleCnt="4"/>
      <dgm:spPr/>
    </dgm:pt>
    <dgm:pt modelId="{E6599E6C-F4EF-4A7A-A1B3-A4B463F257FB}" type="pres">
      <dgm:prSet presAssocID="{0351A6B0-62EE-4CAB-99FC-549E8BEB8905}" presName="tile1text" presStyleLbl="node1" presStyleIdx="0" presStyleCnt="4">
        <dgm:presLayoutVars>
          <dgm:chMax val="0"/>
          <dgm:chPref val="0"/>
          <dgm:bulletEnabled val="1"/>
        </dgm:presLayoutVars>
      </dgm:prSet>
      <dgm:spPr/>
    </dgm:pt>
    <dgm:pt modelId="{E6460B8F-175F-473E-A338-8C7915806947}" type="pres">
      <dgm:prSet presAssocID="{0351A6B0-62EE-4CAB-99FC-549E8BEB8905}" presName="tile2" presStyleLbl="node1" presStyleIdx="1" presStyleCnt="4"/>
      <dgm:spPr/>
    </dgm:pt>
    <dgm:pt modelId="{A7EFE8B0-AED8-4A8F-91B8-86416946C829}" type="pres">
      <dgm:prSet presAssocID="{0351A6B0-62EE-4CAB-99FC-549E8BEB8905}" presName="tile2text" presStyleLbl="node1" presStyleIdx="1" presStyleCnt="4">
        <dgm:presLayoutVars>
          <dgm:chMax val="0"/>
          <dgm:chPref val="0"/>
          <dgm:bulletEnabled val="1"/>
        </dgm:presLayoutVars>
      </dgm:prSet>
      <dgm:spPr/>
    </dgm:pt>
    <dgm:pt modelId="{C15E4AED-DDE2-473B-B425-248962FF808B}" type="pres">
      <dgm:prSet presAssocID="{0351A6B0-62EE-4CAB-99FC-549E8BEB8905}" presName="tile3" presStyleLbl="node1" presStyleIdx="2" presStyleCnt="4"/>
      <dgm:spPr/>
    </dgm:pt>
    <dgm:pt modelId="{834F4295-2B5B-49B6-9BF0-63106E26EEC7}" type="pres">
      <dgm:prSet presAssocID="{0351A6B0-62EE-4CAB-99FC-549E8BEB8905}" presName="tile3text" presStyleLbl="node1" presStyleIdx="2" presStyleCnt="4">
        <dgm:presLayoutVars>
          <dgm:chMax val="0"/>
          <dgm:chPref val="0"/>
          <dgm:bulletEnabled val="1"/>
        </dgm:presLayoutVars>
      </dgm:prSet>
      <dgm:spPr/>
    </dgm:pt>
    <dgm:pt modelId="{BB1ECACE-9D3C-42DC-81AA-7809F9FC1B52}" type="pres">
      <dgm:prSet presAssocID="{0351A6B0-62EE-4CAB-99FC-549E8BEB8905}" presName="tile4" presStyleLbl="node1" presStyleIdx="3" presStyleCnt="4"/>
      <dgm:spPr/>
    </dgm:pt>
    <dgm:pt modelId="{BF5E7236-BF43-4013-83A5-84C21204E35C}" type="pres">
      <dgm:prSet presAssocID="{0351A6B0-62EE-4CAB-99FC-549E8BEB8905}" presName="tile4text" presStyleLbl="node1" presStyleIdx="3" presStyleCnt="4">
        <dgm:presLayoutVars>
          <dgm:chMax val="0"/>
          <dgm:chPref val="0"/>
          <dgm:bulletEnabled val="1"/>
        </dgm:presLayoutVars>
      </dgm:prSet>
      <dgm:spPr/>
    </dgm:pt>
    <dgm:pt modelId="{68D711CB-2BEB-406B-81B4-98E2456C7D2C}" type="pres">
      <dgm:prSet presAssocID="{0351A6B0-62EE-4CAB-99FC-549E8BEB8905}" presName="centerTile" presStyleLbl="fgShp" presStyleIdx="0" presStyleCnt="1" custScaleX="155209" custScaleY="159268">
        <dgm:presLayoutVars>
          <dgm:chMax val="0"/>
          <dgm:chPref val="0"/>
        </dgm:presLayoutVars>
      </dgm:prSet>
      <dgm:spPr/>
    </dgm:pt>
  </dgm:ptLst>
  <dgm:cxnLst>
    <dgm:cxn modelId="{A42ACB0C-998A-4515-90CC-3751AEAE05FA}" srcId="{0E597232-865F-4932-B962-B85EF1C64AEF}" destId="{736CA3FB-3193-4BB9-A5EB-1D29D07416B8}" srcOrd="3" destOrd="0" parTransId="{EECCB4A1-E7FD-4EA0-BB80-4866A0EAD199}" sibTransId="{7E746D94-F8FB-47D4-A473-F46F06E7D14A}"/>
    <dgm:cxn modelId="{227BA91E-D04F-4326-A7A5-B710E8B1B980}" srcId="{0351A6B0-62EE-4CAB-99FC-549E8BEB8905}" destId="{0E597232-865F-4932-B962-B85EF1C64AEF}" srcOrd="0" destOrd="0" parTransId="{D5BBF90F-1D02-4058-8922-96F809BCAD05}" sibTransId="{231F0242-8198-4DC8-BE55-771FCD8F7B54}"/>
    <dgm:cxn modelId="{5BB1FB46-7911-4237-B439-83376F688E5D}" srcId="{0E597232-865F-4932-B962-B85EF1C64AEF}" destId="{524DCEA7-32DC-40E9-A288-C6A9DA21019B}" srcOrd="2" destOrd="0" parTransId="{2874E567-E759-4335-98F2-41BD46942064}" sibTransId="{26559236-92BE-4BBE-AC6D-68283AF4B0D3}"/>
    <dgm:cxn modelId="{29D5476B-09E6-4AA3-A994-8BD190A21FE0}" type="presOf" srcId="{524DCEA7-32DC-40E9-A288-C6A9DA21019B}" destId="{834F4295-2B5B-49B6-9BF0-63106E26EEC7}" srcOrd="1" destOrd="0" presId="urn:microsoft.com/office/officeart/2005/8/layout/matrix1"/>
    <dgm:cxn modelId="{F6B22B9B-2CDA-449E-BAC2-6521D4F2C75B}" type="presOf" srcId="{524DCEA7-32DC-40E9-A288-C6A9DA21019B}" destId="{C15E4AED-DDE2-473B-B425-248962FF808B}" srcOrd="0" destOrd="0" presId="urn:microsoft.com/office/officeart/2005/8/layout/matrix1"/>
    <dgm:cxn modelId="{34B3C1A3-B207-4DA2-BBBB-87571A707390}" type="presOf" srcId="{15B9C017-FC97-4BDB-B615-68DC232D0D47}" destId="{19F008B3-6DD1-432B-A9AB-9B95C5065BBF}" srcOrd="0" destOrd="0" presId="urn:microsoft.com/office/officeart/2005/8/layout/matrix1"/>
    <dgm:cxn modelId="{DD4F51CA-2DEB-45C2-8C9E-FC0F20CD69FB}" srcId="{0E597232-865F-4932-B962-B85EF1C64AEF}" destId="{15B9C017-FC97-4BDB-B615-68DC232D0D47}" srcOrd="0" destOrd="0" parTransId="{8C736E03-4363-44E9-A874-4D8F97191018}" sibTransId="{37C33500-933B-4149-ABF1-E4F956EE1ED3}"/>
    <dgm:cxn modelId="{29EE1FCF-2F7E-44B1-9AAA-28E786DFF98D}" type="presOf" srcId="{736CA3FB-3193-4BB9-A5EB-1D29D07416B8}" destId="{BB1ECACE-9D3C-42DC-81AA-7809F9FC1B52}" srcOrd="0" destOrd="0" presId="urn:microsoft.com/office/officeart/2005/8/layout/matrix1"/>
    <dgm:cxn modelId="{1248D2D4-14DE-4923-A0DE-F1A1DCA4F915}" srcId="{0E597232-865F-4932-B962-B85EF1C64AEF}" destId="{C2452EEC-32AF-4F46-9694-27578E0A7758}" srcOrd="1" destOrd="0" parTransId="{520AA6EB-64EF-4395-BF70-E504D390453D}" sibTransId="{3F60BA1C-EAC6-4D31-8ECF-1277FBF1088E}"/>
    <dgm:cxn modelId="{77AE2DD5-9D75-4A15-9A2B-E71F647C5165}" type="presOf" srcId="{C2452EEC-32AF-4F46-9694-27578E0A7758}" destId="{A7EFE8B0-AED8-4A8F-91B8-86416946C829}" srcOrd="1" destOrd="0" presId="urn:microsoft.com/office/officeart/2005/8/layout/matrix1"/>
    <dgm:cxn modelId="{E697B7DD-CE9C-48CE-8411-DFCBCCD1CCD4}" type="presOf" srcId="{0351A6B0-62EE-4CAB-99FC-549E8BEB8905}" destId="{EC9A68D5-B427-4591-A266-DD451BE50276}" srcOrd="0" destOrd="0" presId="urn:microsoft.com/office/officeart/2005/8/layout/matrix1"/>
    <dgm:cxn modelId="{9A0268EC-4D49-465B-B5CB-5B3A6EFD206E}" type="presOf" srcId="{15B9C017-FC97-4BDB-B615-68DC232D0D47}" destId="{E6599E6C-F4EF-4A7A-A1B3-A4B463F257FB}" srcOrd="1" destOrd="0" presId="urn:microsoft.com/office/officeart/2005/8/layout/matrix1"/>
    <dgm:cxn modelId="{663E0DF5-75F1-4F1A-BA8C-FF3508F5BF74}" type="presOf" srcId="{C2452EEC-32AF-4F46-9694-27578E0A7758}" destId="{E6460B8F-175F-473E-A338-8C7915806947}" srcOrd="0" destOrd="0" presId="urn:microsoft.com/office/officeart/2005/8/layout/matrix1"/>
    <dgm:cxn modelId="{24EB4BF6-411C-420B-8628-0302DD4D5C72}" type="presOf" srcId="{0E597232-865F-4932-B962-B85EF1C64AEF}" destId="{68D711CB-2BEB-406B-81B4-98E2456C7D2C}" srcOrd="0" destOrd="0" presId="urn:microsoft.com/office/officeart/2005/8/layout/matrix1"/>
    <dgm:cxn modelId="{B5D95BFF-432A-4243-AF3E-4FD07E8AF0EE}" type="presOf" srcId="{736CA3FB-3193-4BB9-A5EB-1D29D07416B8}" destId="{BF5E7236-BF43-4013-83A5-84C21204E35C}" srcOrd="1" destOrd="0" presId="urn:microsoft.com/office/officeart/2005/8/layout/matrix1"/>
    <dgm:cxn modelId="{40D28789-D904-4CA5-99B9-D23D25EF601F}" type="presParOf" srcId="{EC9A68D5-B427-4591-A266-DD451BE50276}" destId="{28B317CE-4B7C-4B58-93D9-D0092BF675C8}" srcOrd="0" destOrd="0" presId="urn:microsoft.com/office/officeart/2005/8/layout/matrix1"/>
    <dgm:cxn modelId="{63D82027-F623-4C1B-8C7C-1887384BE1D9}" type="presParOf" srcId="{28B317CE-4B7C-4B58-93D9-D0092BF675C8}" destId="{19F008B3-6DD1-432B-A9AB-9B95C5065BBF}" srcOrd="0" destOrd="0" presId="urn:microsoft.com/office/officeart/2005/8/layout/matrix1"/>
    <dgm:cxn modelId="{C6068098-C1D5-4BF9-9439-3160E14D7EA5}" type="presParOf" srcId="{28B317CE-4B7C-4B58-93D9-D0092BF675C8}" destId="{E6599E6C-F4EF-4A7A-A1B3-A4B463F257FB}" srcOrd="1" destOrd="0" presId="urn:microsoft.com/office/officeart/2005/8/layout/matrix1"/>
    <dgm:cxn modelId="{69E3E564-3656-4D3F-A13C-F24BA7AE3695}" type="presParOf" srcId="{28B317CE-4B7C-4B58-93D9-D0092BF675C8}" destId="{E6460B8F-175F-473E-A338-8C7915806947}" srcOrd="2" destOrd="0" presId="urn:microsoft.com/office/officeart/2005/8/layout/matrix1"/>
    <dgm:cxn modelId="{A115C804-E90F-4D62-A1EC-DDD94BAA0D41}" type="presParOf" srcId="{28B317CE-4B7C-4B58-93D9-D0092BF675C8}" destId="{A7EFE8B0-AED8-4A8F-91B8-86416946C829}" srcOrd="3" destOrd="0" presId="urn:microsoft.com/office/officeart/2005/8/layout/matrix1"/>
    <dgm:cxn modelId="{0A8BAFF5-DE83-47E9-9BB8-E7D5BC8E5754}" type="presParOf" srcId="{28B317CE-4B7C-4B58-93D9-D0092BF675C8}" destId="{C15E4AED-DDE2-473B-B425-248962FF808B}" srcOrd="4" destOrd="0" presId="urn:microsoft.com/office/officeart/2005/8/layout/matrix1"/>
    <dgm:cxn modelId="{2C4A939D-8D0A-4F15-8D97-907639231F13}" type="presParOf" srcId="{28B317CE-4B7C-4B58-93D9-D0092BF675C8}" destId="{834F4295-2B5B-49B6-9BF0-63106E26EEC7}" srcOrd="5" destOrd="0" presId="urn:microsoft.com/office/officeart/2005/8/layout/matrix1"/>
    <dgm:cxn modelId="{41721C74-F0B1-4E97-A1F4-0DC7F4216EA8}" type="presParOf" srcId="{28B317CE-4B7C-4B58-93D9-D0092BF675C8}" destId="{BB1ECACE-9D3C-42DC-81AA-7809F9FC1B52}" srcOrd="6" destOrd="0" presId="urn:microsoft.com/office/officeart/2005/8/layout/matrix1"/>
    <dgm:cxn modelId="{2A0EE982-3104-4B09-A059-AB752EA2C3F8}" type="presParOf" srcId="{28B317CE-4B7C-4B58-93D9-D0092BF675C8}" destId="{BF5E7236-BF43-4013-83A5-84C21204E35C}" srcOrd="7" destOrd="0" presId="urn:microsoft.com/office/officeart/2005/8/layout/matrix1"/>
    <dgm:cxn modelId="{4F3FF22A-DBB4-44ED-A4A5-FA70D8095518}" type="presParOf" srcId="{EC9A68D5-B427-4591-A266-DD451BE50276}" destId="{68D711CB-2BEB-406B-81B4-98E2456C7D2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A701C4-560B-4163-A7B9-D44C16E8B19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CA"/>
        </a:p>
      </dgm:t>
    </dgm:pt>
    <dgm:pt modelId="{E7A0663B-B247-4D3B-8AAA-55B13CC783A0}">
      <dgm:prSet phldrT="[Text]" custT="1"/>
      <dgm:spPr/>
      <dgm:t>
        <a:bodyPr/>
        <a:lstStyle/>
        <a:p>
          <a:pPr>
            <a:lnSpc>
              <a:spcPct val="100000"/>
            </a:lnSpc>
          </a:pPr>
          <a:r>
            <a:rPr lang="en-CA" sz="1400" b="1" dirty="0">
              <a:latin typeface="Calibri" pitchFamily="34" charset="0"/>
            </a:rPr>
            <a:t>Transformational Leadership</a:t>
          </a:r>
        </a:p>
      </dgm:t>
    </dgm:pt>
    <dgm:pt modelId="{7B42C8E6-0A64-4781-A20E-1C3B4F9425E9}" type="parTrans" cxnId="{213568CB-212E-485C-909C-FAF95A55440A}">
      <dgm:prSet/>
      <dgm:spPr/>
      <dgm:t>
        <a:bodyPr/>
        <a:lstStyle/>
        <a:p>
          <a:endParaRPr lang="en-CA" sz="2800">
            <a:latin typeface="Calibri" pitchFamily="34" charset="0"/>
          </a:endParaRPr>
        </a:p>
      </dgm:t>
    </dgm:pt>
    <dgm:pt modelId="{920B3DC6-43E7-44FB-A288-20741BECE632}" type="sibTrans" cxnId="{213568CB-212E-485C-909C-FAF95A55440A}">
      <dgm:prSet/>
      <dgm:spPr/>
      <dgm:t>
        <a:bodyPr/>
        <a:lstStyle/>
        <a:p>
          <a:endParaRPr lang="en-CA" sz="2800">
            <a:latin typeface="Calibri" pitchFamily="34" charset="0"/>
          </a:endParaRPr>
        </a:p>
      </dgm:t>
    </dgm:pt>
    <dgm:pt modelId="{F0056567-CF5D-4357-B2E5-8AB915A7546F}">
      <dgm:prSet phldrT="[Text]" custT="1"/>
      <dgm:spPr>
        <a:solidFill>
          <a:schemeClr val="accent6">
            <a:lumMod val="75000"/>
          </a:schemeClr>
        </a:solidFill>
      </dgm:spPr>
      <dgm:t>
        <a:bodyPr/>
        <a:lstStyle/>
        <a:p>
          <a:r>
            <a:rPr lang="en-CA" sz="1400" b="1" dirty="0">
              <a:latin typeface="Calibri" pitchFamily="34" charset="0"/>
            </a:rPr>
            <a:t>Transactional Leadership</a:t>
          </a:r>
        </a:p>
      </dgm:t>
    </dgm:pt>
    <dgm:pt modelId="{B4EE1C6D-9ADC-48A8-B467-A857B353576D}" type="parTrans" cxnId="{492BB636-F9D5-47BE-9A5C-71B4EEE2BF10}">
      <dgm:prSet/>
      <dgm:spPr/>
      <dgm:t>
        <a:bodyPr/>
        <a:lstStyle/>
        <a:p>
          <a:endParaRPr lang="en-CA" sz="2800">
            <a:latin typeface="Calibri" pitchFamily="34" charset="0"/>
          </a:endParaRPr>
        </a:p>
      </dgm:t>
    </dgm:pt>
    <dgm:pt modelId="{174EDE93-D0C6-4873-AD07-984892BC0680}" type="sibTrans" cxnId="{492BB636-F9D5-47BE-9A5C-71B4EEE2BF10}">
      <dgm:prSet/>
      <dgm:spPr/>
      <dgm:t>
        <a:bodyPr/>
        <a:lstStyle/>
        <a:p>
          <a:endParaRPr lang="en-CA" sz="2800">
            <a:latin typeface="Calibri" pitchFamily="34" charset="0"/>
          </a:endParaRPr>
        </a:p>
      </dgm:t>
    </dgm:pt>
    <dgm:pt modelId="{D9E592CC-1C49-492D-8EDC-0CC2212D0807}" type="pres">
      <dgm:prSet presAssocID="{4AA701C4-560B-4163-A7B9-D44C16E8B19D}" presName="diagram" presStyleCnt="0">
        <dgm:presLayoutVars>
          <dgm:dir/>
          <dgm:resizeHandles val="exact"/>
        </dgm:presLayoutVars>
      </dgm:prSet>
      <dgm:spPr/>
    </dgm:pt>
    <dgm:pt modelId="{229B77FA-1B88-4646-84F2-6D0FDCD0103F}" type="pres">
      <dgm:prSet presAssocID="{E7A0663B-B247-4D3B-8AAA-55B13CC783A0}" presName="arrow" presStyleLbl="node1" presStyleIdx="0" presStyleCnt="2" custAng="0" custRadScaleRad="91194" custRadScaleInc="-1313">
        <dgm:presLayoutVars>
          <dgm:bulletEnabled val="1"/>
        </dgm:presLayoutVars>
      </dgm:prSet>
      <dgm:spPr/>
    </dgm:pt>
    <dgm:pt modelId="{A689255D-AB3B-4D4B-8938-D2B7AA93255B}" type="pres">
      <dgm:prSet presAssocID="{F0056567-CF5D-4357-B2E5-8AB915A7546F}" presName="arrow" presStyleLbl="node1" presStyleIdx="1" presStyleCnt="2" custAng="0" custScaleY="100070" custRadScaleRad="98395" custRadScaleInc="-42">
        <dgm:presLayoutVars>
          <dgm:bulletEnabled val="1"/>
        </dgm:presLayoutVars>
      </dgm:prSet>
      <dgm:spPr/>
    </dgm:pt>
  </dgm:ptLst>
  <dgm:cxnLst>
    <dgm:cxn modelId="{03022C18-EC4A-4247-93A9-C734FDEF30E1}" type="presOf" srcId="{F0056567-CF5D-4357-B2E5-8AB915A7546F}" destId="{A689255D-AB3B-4D4B-8938-D2B7AA93255B}" srcOrd="0" destOrd="0" presId="urn:microsoft.com/office/officeart/2005/8/layout/arrow5"/>
    <dgm:cxn modelId="{492BB636-F9D5-47BE-9A5C-71B4EEE2BF10}" srcId="{4AA701C4-560B-4163-A7B9-D44C16E8B19D}" destId="{F0056567-CF5D-4357-B2E5-8AB915A7546F}" srcOrd="1" destOrd="0" parTransId="{B4EE1C6D-9ADC-48A8-B467-A857B353576D}" sibTransId="{174EDE93-D0C6-4873-AD07-984892BC0680}"/>
    <dgm:cxn modelId="{BE47CE53-4717-4E49-8577-0033A6F24FAB}" type="presOf" srcId="{4AA701C4-560B-4163-A7B9-D44C16E8B19D}" destId="{D9E592CC-1C49-492D-8EDC-0CC2212D0807}" srcOrd="0" destOrd="0" presId="urn:microsoft.com/office/officeart/2005/8/layout/arrow5"/>
    <dgm:cxn modelId="{210C09AB-3CC0-C84A-B33E-B2AD4F52E10D}" type="presOf" srcId="{E7A0663B-B247-4D3B-8AAA-55B13CC783A0}" destId="{229B77FA-1B88-4646-84F2-6D0FDCD0103F}" srcOrd="0" destOrd="0" presId="urn:microsoft.com/office/officeart/2005/8/layout/arrow5"/>
    <dgm:cxn modelId="{213568CB-212E-485C-909C-FAF95A55440A}" srcId="{4AA701C4-560B-4163-A7B9-D44C16E8B19D}" destId="{E7A0663B-B247-4D3B-8AAA-55B13CC783A0}" srcOrd="0" destOrd="0" parTransId="{7B42C8E6-0A64-4781-A20E-1C3B4F9425E9}" sibTransId="{920B3DC6-43E7-44FB-A288-20741BECE632}"/>
    <dgm:cxn modelId="{C537729F-5222-4A41-A651-FB4861666A7F}" type="presParOf" srcId="{D9E592CC-1C49-492D-8EDC-0CC2212D0807}" destId="{229B77FA-1B88-4646-84F2-6D0FDCD0103F}" srcOrd="0" destOrd="0" presId="urn:microsoft.com/office/officeart/2005/8/layout/arrow5"/>
    <dgm:cxn modelId="{A7035086-9B17-C145-B307-9EDF480D314D}" type="presParOf" srcId="{D9E592CC-1C49-492D-8EDC-0CC2212D0807}" destId="{A689255D-AB3B-4D4B-8938-D2B7AA93255B}"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31ECD-B0E4-4E09-88EA-5B1A352E188E}">
      <dsp:nvSpPr>
        <dsp:cNvPr id="0" name=""/>
        <dsp:cNvSpPr/>
      </dsp:nvSpPr>
      <dsp:spPr>
        <a:xfrm>
          <a:off x="2957" y="908"/>
          <a:ext cx="8223684" cy="21524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ts val="0"/>
            </a:spcAft>
            <a:buNone/>
          </a:pPr>
          <a:r>
            <a:rPr lang="en-CA" sz="3200" b="1" kern="1200" dirty="0">
              <a:latin typeface="Calibri"/>
              <a:cs typeface="Calibri"/>
            </a:rPr>
            <a:t>Situational Fa</a:t>
          </a:r>
          <a:r>
            <a:rPr lang="en-CA" sz="3200" b="1" kern="1200" noProof="0" dirty="0">
              <a:latin typeface="Calibri"/>
              <a:cs typeface="Calibri"/>
            </a:rPr>
            <a:t>vourableness</a:t>
          </a:r>
          <a:endParaRPr lang="en-CA" sz="3200" b="1" kern="1200" dirty="0">
            <a:latin typeface="Calibri"/>
            <a:cs typeface="Calibri"/>
          </a:endParaRPr>
        </a:p>
        <a:p>
          <a:pPr marL="0" lvl="0" indent="0" algn="ctr" defTabSz="1422400">
            <a:lnSpc>
              <a:spcPct val="100000"/>
            </a:lnSpc>
            <a:spcBef>
              <a:spcPct val="0"/>
            </a:spcBef>
            <a:spcAft>
              <a:spcPts val="0"/>
            </a:spcAft>
            <a:buNone/>
          </a:pPr>
          <a:r>
            <a:rPr lang="en-CA" sz="2800" kern="1200" dirty="0">
              <a:latin typeface="Calibri"/>
              <a:cs typeface="Calibri"/>
            </a:rPr>
            <a:t>The degree to which a particular situation either permits or denies a leader the chance to influence the </a:t>
          </a:r>
          <a:r>
            <a:rPr lang="en-CA" sz="2800" kern="1200" noProof="0" dirty="0">
              <a:latin typeface="Calibri"/>
              <a:cs typeface="Calibri"/>
            </a:rPr>
            <a:t>behaviour</a:t>
          </a:r>
          <a:r>
            <a:rPr lang="en-CA" sz="2800" kern="1200" dirty="0">
              <a:latin typeface="Calibri"/>
              <a:cs typeface="Calibri"/>
            </a:rPr>
            <a:t> of group members</a:t>
          </a:r>
        </a:p>
      </dsp:txBody>
      <dsp:txXfrm>
        <a:off x="66001" y="63952"/>
        <a:ext cx="8097596" cy="2026396"/>
      </dsp:txXfrm>
    </dsp:sp>
    <dsp:sp modelId="{E7D6085B-A7A4-4D8A-92D1-6370F16A7971}">
      <dsp:nvSpPr>
        <dsp:cNvPr id="0" name=""/>
        <dsp:cNvSpPr/>
      </dsp:nvSpPr>
      <dsp:spPr>
        <a:xfrm>
          <a:off x="2957" y="2372570"/>
          <a:ext cx="2595860" cy="2152484"/>
        </a:xfrm>
        <a:prstGeom prst="roundRect">
          <a:avLst>
            <a:gd name="adj" fmla="val 10000"/>
          </a:avLst>
        </a:prstGeom>
        <a:solidFill>
          <a:srgbClr val="DA1F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i="0" kern="1200" dirty="0">
              <a:latin typeface="Calibri"/>
              <a:cs typeface="Calibri"/>
            </a:rPr>
            <a:t>Leader–Member Relations</a:t>
          </a:r>
        </a:p>
      </dsp:txBody>
      <dsp:txXfrm>
        <a:off x="66001" y="2435614"/>
        <a:ext cx="2469772" cy="2026396"/>
      </dsp:txXfrm>
    </dsp:sp>
    <dsp:sp modelId="{A519C788-C78D-4AC6-AC31-865A6852FBC8}">
      <dsp:nvSpPr>
        <dsp:cNvPr id="0" name=""/>
        <dsp:cNvSpPr/>
      </dsp:nvSpPr>
      <dsp:spPr>
        <a:xfrm>
          <a:off x="2816869" y="2372570"/>
          <a:ext cx="2595860" cy="2152484"/>
        </a:xfrm>
        <a:prstGeom prst="roundRect">
          <a:avLst>
            <a:gd name="adj" fmla="val 10000"/>
          </a:avLst>
        </a:prstGeom>
        <a:solidFill>
          <a:srgbClr val="DA1F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i="0" kern="1200" dirty="0">
              <a:latin typeface="Calibri"/>
              <a:cs typeface="Calibri"/>
            </a:rPr>
            <a:t>Task Structure</a:t>
          </a:r>
        </a:p>
      </dsp:txBody>
      <dsp:txXfrm>
        <a:off x="2879913" y="2435614"/>
        <a:ext cx="2469772" cy="2026396"/>
      </dsp:txXfrm>
    </dsp:sp>
    <dsp:sp modelId="{999D54A8-D98C-4D3F-8F78-0C5FF572F51C}">
      <dsp:nvSpPr>
        <dsp:cNvPr id="0" name=""/>
        <dsp:cNvSpPr/>
      </dsp:nvSpPr>
      <dsp:spPr>
        <a:xfrm>
          <a:off x="5630782" y="2372570"/>
          <a:ext cx="2595860" cy="2152484"/>
        </a:xfrm>
        <a:prstGeom prst="roundRect">
          <a:avLst>
            <a:gd name="adj" fmla="val 10000"/>
          </a:avLst>
        </a:prstGeom>
        <a:solidFill>
          <a:srgbClr val="DA1F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i="0" kern="1200" dirty="0">
              <a:latin typeface="Calibri"/>
              <a:cs typeface="Calibri"/>
            </a:rPr>
            <a:t>Position Power</a:t>
          </a:r>
        </a:p>
      </dsp:txBody>
      <dsp:txXfrm>
        <a:off x="5693826" y="2435614"/>
        <a:ext cx="2469772" cy="2026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B77FA-1B88-4646-84F2-6D0FDCD0103F}">
      <dsp:nvSpPr>
        <dsp:cNvPr id="0" name=""/>
        <dsp:cNvSpPr/>
      </dsp:nvSpPr>
      <dsp:spPr>
        <a:xfrm rot="16200000">
          <a:off x="168266" y="310925"/>
          <a:ext cx="4002285" cy="4002285"/>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Calibri" pitchFamily="34" charset="0"/>
            </a:rPr>
            <a:t>Charismatic Leadership</a:t>
          </a:r>
        </a:p>
      </dsp:txBody>
      <dsp:txXfrm rot="5400000">
        <a:off x="168266" y="1311496"/>
        <a:ext cx="3301885" cy="2001143"/>
      </dsp:txXfrm>
    </dsp:sp>
    <dsp:sp modelId="{A689255D-AB3B-4D4B-8938-D2B7AA93255B}">
      <dsp:nvSpPr>
        <dsp:cNvPr id="0" name=""/>
        <dsp:cNvSpPr/>
      </dsp:nvSpPr>
      <dsp:spPr>
        <a:xfrm rot="5400000">
          <a:off x="4226611" y="309514"/>
          <a:ext cx="4002285" cy="4005087"/>
        </a:xfrm>
        <a:prstGeom prst="downArrow">
          <a:avLst>
            <a:gd name="adj1" fmla="val 50000"/>
            <a:gd name="adj2" fmla="val 35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Calibri" pitchFamily="34" charset="0"/>
            </a:rPr>
            <a:t>Transformational Leadership</a:t>
          </a:r>
        </a:p>
      </dsp:txBody>
      <dsp:txXfrm rot="-5400000">
        <a:off x="4925610" y="1311486"/>
        <a:ext cx="3304687" cy="200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008B3-6DD1-432B-A9AB-9B95C5065BBF}">
      <dsp:nvSpPr>
        <dsp:cNvPr id="0" name=""/>
        <dsp:cNvSpPr/>
      </dsp:nvSpPr>
      <dsp:spPr>
        <a:xfrm rot="16200000">
          <a:off x="925909" y="-925909"/>
          <a:ext cx="2262981" cy="4114800"/>
        </a:xfrm>
        <a:prstGeom prst="round1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CA" sz="3200" b="1" kern="1200" baseline="0" dirty="0">
              <a:latin typeface="Calibri" pitchFamily="34" charset="0"/>
              <a:ea typeface="+mn-ea"/>
              <a:cs typeface="Calibri"/>
            </a:rPr>
            <a:t>Charismatic L</a:t>
          </a:r>
          <a:r>
            <a:rPr lang="en-CA" sz="3200" b="1" kern="1200" baseline="0" noProof="0" dirty="0">
              <a:latin typeface="Calibri" pitchFamily="34" charset="0"/>
              <a:ea typeface="+mn-ea"/>
              <a:cs typeface="Calibri"/>
            </a:rPr>
            <a:t>eadership</a:t>
          </a:r>
          <a:r>
            <a:rPr lang="en-US" sz="3200" b="1" kern="1200" baseline="0" dirty="0">
              <a:latin typeface="Calibri" pitchFamily="34" charset="0"/>
              <a:ea typeface="+mn-ea"/>
              <a:cs typeface="Calibri"/>
            </a:rPr>
            <a:t> </a:t>
          </a:r>
          <a:endParaRPr lang="en-CA" sz="3200" b="1" kern="1200" dirty="0">
            <a:latin typeface="Calibri" pitchFamily="34" charset="0"/>
            <a:cs typeface="Calibri"/>
          </a:endParaRPr>
        </a:p>
      </dsp:txBody>
      <dsp:txXfrm rot="5400000">
        <a:off x="-1" y="1"/>
        <a:ext cx="4114800" cy="1697236"/>
      </dsp:txXfrm>
    </dsp:sp>
    <dsp:sp modelId="{E6460B8F-175F-473E-A338-8C7915806947}">
      <dsp:nvSpPr>
        <dsp:cNvPr id="0" name=""/>
        <dsp:cNvSpPr/>
      </dsp:nvSpPr>
      <dsp:spPr>
        <a:xfrm>
          <a:off x="4114800" y="0"/>
          <a:ext cx="4114800" cy="2262981"/>
        </a:xfrm>
        <a:prstGeom prst="round1Rect">
          <a:avLst/>
        </a:prstGeom>
        <a:solidFill>
          <a:schemeClr val="accent4">
            <a:hueOff val="444893"/>
            <a:satOff val="-14213"/>
            <a:lumOff val="-47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baseline="0" dirty="0">
              <a:latin typeface="Calibri" pitchFamily="34" charset="0"/>
              <a:ea typeface="+mn-ea"/>
              <a:cs typeface="Calibri"/>
            </a:rPr>
            <a:t>Inspirational Motivation</a:t>
          </a:r>
          <a:endParaRPr lang="en-CA" sz="3200" b="1" kern="1200" dirty="0">
            <a:latin typeface="Calibri" pitchFamily="34" charset="0"/>
            <a:cs typeface="Calibri"/>
          </a:endParaRPr>
        </a:p>
      </dsp:txBody>
      <dsp:txXfrm>
        <a:off x="4114800" y="0"/>
        <a:ext cx="4114800" cy="1697236"/>
      </dsp:txXfrm>
    </dsp:sp>
    <dsp:sp modelId="{C15E4AED-DDE2-473B-B425-248962FF808B}">
      <dsp:nvSpPr>
        <dsp:cNvPr id="0" name=""/>
        <dsp:cNvSpPr/>
      </dsp:nvSpPr>
      <dsp:spPr>
        <a:xfrm rot="10800000">
          <a:off x="0" y="2262981"/>
          <a:ext cx="4114800" cy="2262981"/>
        </a:xfrm>
        <a:prstGeom prst="round1Rect">
          <a:avLst/>
        </a:prstGeom>
        <a:solidFill>
          <a:schemeClr val="accent4">
            <a:hueOff val="889786"/>
            <a:satOff val="-28426"/>
            <a:lumOff val="-95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baseline="0" dirty="0">
              <a:latin typeface="Calibri" pitchFamily="34" charset="0"/>
              <a:ea typeface="+mn-ea"/>
              <a:cs typeface="Calibri"/>
            </a:rPr>
            <a:t>Intellectual Stimulation</a:t>
          </a:r>
          <a:endParaRPr lang="en-CA" sz="3200" b="1" kern="1200" dirty="0">
            <a:latin typeface="Calibri" pitchFamily="34" charset="0"/>
            <a:cs typeface="Calibri"/>
          </a:endParaRPr>
        </a:p>
      </dsp:txBody>
      <dsp:txXfrm rot="10800000">
        <a:off x="0" y="2828726"/>
        <a:ext cx="4114800" cy="1697236"/>
      </dsp:txXfrm>
    </dsp:sp>
    <dsp:sp modelId="{BB1ECACE-9D3C-42DC-81AA-7809F9FC1B52}">
      <dsp:nvSpPr>
        <dsp:cNvPr id="0" name=""/>
        <dsp:cNvSpPr/>
      </dsp:nvSpPr>
      <dsp:spPr>
        <a:xfrm rot="5400000">
          <a:off x="5040709" y="1337072"/>
          <a:ext cx="2262981" cy="4114800"/>
        </a:xfrm>
        <a:prstGeom prst="round1Rect">
          <a:avLst/>
        </a:prstGeom>
        <a:solidFill>
          <a:schemeClr val="accent4">
            <a:hueOff val="1334679"/>
            <a:satOff val="-42639"/>
            <a:lumOff val="-1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baseline="0" dirty="0">
              <a:latin typeface="Calibri" pitchFamily="34" charset="0"/>
              <a:ea typeface="+mn-ea"/>
              <a:cs typeface="Calibri"/>
            </a:rPr>
            <a:t>Individualized C</a:t>
          </a:r>
          <a:r>
            <a:rPr lang="en-CA" sz="3200" b="1" kern="1200" baseline="0" dirty="0">
              <a:latin typeface="Calibri" pitchFamily="34" charset="0"/>
              <a:ea typeface="+mn-ea"/>
              <a:cs typeface="Calibri"/>
            </a:rPr>
            <a:t>onsideration</a:t>
          </a:r>
          <a:endParaRPr lang="en-CA" sz="3200" b="1" kern="1200" dirty="0">
            <a:latin typeface="Calibri" pitchFamily="34" charset="0"/>
            <a:cs typeface="Calibri"/>
          </a:endParaRPr>
        </a:p>
      </dsp:txBody>
      <dsp:txXfrm rot="-5400000">
        <a:off x="4114799" y="2828726"/>
        <a:ext cx="4114800" cy="1697236"/>
      </dsp:txXfrm>
    </dsp:sp>
    <dsp:sp modelId="{68D711CB-2BEB-406B-81B4-98E2456C7D2C}">
      <dsp:nvSpPr>
        <dsp:cNvPr id="0" name=""/>
        <dsp:cNvSpPr/>
      </dsp:nvSpPr>
      <dsp:spPr>
        <a:xfrm>
          <a:off x="2198838" y="1361930"/>
          <a:ext cx="3831923" cy="1802102"/>
        </a:xfrm>
        <a:prstGeom prst="roundRect">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b="1" kern="1200" dirty="0">
              <a:latin typeface="Calibri" pitchFamily="34" charset="0"/>
              <a:cs typeface="Calibri"/>
            </a:rPr>
            <a:t>Transformational Leadership</a:t>
          </a:r>
        </a:p>
      </dsp:txBody>
      <dsp:txXfrm>
        <a:off x="2286809" y="1449901"/>
        <a:ext cx="3655981" cy="162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B77FA-1B88-4646-84F2-6D0FDCD0103F}">
      <dsp:nvSpPr>
        <dsp:cNvPr id="0" name=""/>
        <dsp:cNvSpPr/>
      </dsp:nvSpPr>
      <dsp:spPr>
        <a:xfrm rot="16200000">
          <a:off x="95977" y="2800"/>
          <a:ext cx="1818679" cy="1818679"/>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100000"/>
            </a:lnSpc>
            <a:spcBef>
              <a:spcPct val="0"/>
            </a:spcBef>
            <a:spcAft>
              <a:spcPct val="35000"/>
            </a:spcAft>
            <a:buNone/>
          </a:pPr>
          <a:r>
            <a:rPr lang="en-CA" sz="1400" b="1" kern="1200" dirty="0">
              <a:latin typeface="Calibri" pitchFamily="34" charset="0"/>
            </a:rPr>
            <a:t>Transformational Leadership</a:t>
          </a:r>
        </a:p>
      </dsp:txBody>
      <dsp:txXfrm rot="5400000">
        <a:off x="95978" y="457469"/>
        <a:ext cx="1500410" cy="909339"/>
      </dsp:txXfrm>
    </dsp:sp>
    <dsp:sp modelId="{A689255D-AB3B-4D4B-8938-D2B7AA93255B}">
      <dsp:nvSpPr>
        <dsp:cNvPr id="0" name=""/>
        <dsp:cNvSpPr/>
      </dsp:nvSpPr>
      <dsp:spPr>
        <a:xfrm rot="5400000">
          <a:off x="2125697" y="-626"/>
          <a:ext cx="1818679" cy="1819952"/>
        </a:xfrm>
        <a:prstGeom prst="downArrow">
          <a:avLst>
            <a:gd name="adj1" fmla="val 50000"/>
            <a:gd name="adj2" fmla="val 35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latin typeface="Calibri" pitchFamily="34" charset="0"/>
            </a:rPr>
            <a:t>Transactional Leadership</a:t>
          </a:r>
        </a:p>
      </dsp:txBody>
      <dsp:txXfrm rot="-5400000">
        <a:off x="2443330" y="454681"/>
        <a:ext cx="1501683" cy="9093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67454A4-15BC-47C9-A07C-D0C8B839603C}" type="slidenum">
              <a:rPr lang="en-US" altLang="en-US"/>
              <a:pPr>
                <a:defRPr/>
              </a:pPr>
              <a:t>‹#›</a:t>
            </a:fld>
            <a:endParaRPr lang="en-US" altLang="en-US" dirty="0"/>
          </a:p>
        </p:txBody>
      </p:sp>
    </p:spTree>
    <p:extLst>
      <p:ext uri="{BB962C8B-B14F-4D97-AF65-F5344CB8AC3E}">
        <p14:creationId xmlns:p14="http://schemas.microsoft.com/office/powerpoint/2010/main" val="836921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 Management</a:t>
            </a:r>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949DEE09-9D7F-46AF-BBF3-47ACE5D0AACB}" type="slidenum">
              <a:rPr lang="en-US" altLang="en-US"/>
              <a:pPr>
                <a:defRPr/>
              </a:pPr>
              <a:t>‹#›</a:t>
            </a:fld>
            <a:endParaRPr lang="en-US" altLang="en-US" dirty="0"/>
          </a:p>
        </p:txBody>
      </p:sp>
    </p:spTree>
    <p:extLst>
      <p:ext uri="{BB962C8B-B14F-4D97-AF65-F5344CB8AC3E}">
        <p14:creationId xmlns:p14="http://schemas.microsoft.com/office/powerpoint/2010/main" val="108750279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05B979D-C082-43EA-A529-14B4DB6C7F93}"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noProof="0" dirty="0">
                <a:latin typeface="Arial" panose="020B0604020202020204" pitchFamily="34" charset="0"/>
              </a:rPr>
              <a:t>How does an ensemble of 100 or more musicians, all playing different parts at different times on different instruments, manage to produce something as beautiful as Beethoven’s Fifth Symphony? The conductor, like a CEO, is responsible for managing all of this complexity and ensuring great output. But his or her job is about much more than keeping the beat with a baton. According to Dr. Ramona Wis, author of </a:t>
            </a:r>
            <a:r>
              <a:rPr lang="en-CA" altLang="en-US" i="1" noProof="0" dirty="0">
                <a:latin typeface="Arial" panose="020B0604020202020204" pitchFamily="34" charset="0"/>
              </a:rPr>
              <a:t>The Conductor as Leader, </a:t>
            </a:r>
            <a:r>
              <a:rPr lang="en-CA" altLang="en-US" noProof="0" dirty="0">
                <a:latin typeface="Arial" panose="020B0604020202020204" pitchFamily="34" charset="0"/>
              </a:rPr>
              <a:t>conductors must also build connections between people, inspire them with vision, command their trust, and persuade them to participate in the ensemble at their very best.</a:t>
            </a:r>
          </a:p>
          <a:p>
            <a:endParaRPr lang="en-CA" altLang="en-US" noProof="0" dirty="0">
              <a:latin typeface="Arial" panose="020B0604020202020204" pitchFamily="34" charset="0"/>
            </a:endParaRPr>
          </a:p>
        </p:txBody>
      </p:sp>
    </p:spTree>
    <p:extLst>
      <p:ext uri="{BB962C8B-B14F-4D97-AF65-F5344CB8AC3E}">
        <p14:creationId xmlns:p14="http://schemas.microsoft.com/office/powerpoint/2010/main" val="920568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noProof="0" dirty="0">
                <a:latin typeface="Arial" panose="020B0604020202020204" pitchFamily="34" charset="0"/>
              </a:rPr>
              <a:t>Fiedler assumes that leaders are generally incapable of changing leadership styles. </a:t>
            </a:r>
          </a:p>
          <a:p>
            <a:r>
              <a:rPr lang="en-CA" altLang="en-US" strike="sngStrike" noProof="0" dirty="0">
                <a:latin typeface="Arial" panose="020B0604020202020204" pitchFamily="34" charset="0"/>
              </a:rPr>
              <a:t>People who describe a least-preferred </a:t>
            </a:r>
            <a:r>
              <a:rPr lang="en-CA" altLang="en-US" strike="sngStrike" noProof="0" dirty="0" err="1">
                <a:latin typeface="Arial" panose="020B0604020202020204" pitchFamily="34" charset="0"/>
              </a:rPr>
              <a:t>coworker</a:t>
            </a:r>
            <a:r>
              <a:rPr lang="en-CA" altLang="en-US" strike="sngStrike" noProof="0" dirty="0">
                <a:latin typeface="Arial" panose="020B0604020202020204" pitchFamily="34" charset="0"/>
              </a:rPr>
              <a:t> in a positive way (scoring 64 and above on the full inventory of 18 oppositional pairs) have </a:t>
            </a:r>
            <a:r>
              <a:rPr lang="en-CA" altLang="en-US" b="1" strike="sngStrike" noProof="0" dirty="0">
                <a:latin typeface="Arial" panose="020B0604020202020204" pitchFamily="34" charset="0"/>
              </a:rPr>
              <a:t>relationship-oriented leadership styles.</a:t>
            </a:r>
            <a:r>
              <a:rPr lang="en-CA" altLang="en-US" b="1" i="1" strike="sngStrike" noProof="0" dirty="0">
                <a:latin typeface="Arial" panose="020B0604020202020204" pitchFamily="34" charset="0"/>
              </a:rPr>
              <a:t> </a:t>
            </a:r>
            <a:r>
              <a:rPr lang="en-CA" altLang="en-US" strike="sngStrike" noProof="0" dirty="0">
                <a:latin typeface="Arial" panose="020B0604020202020204" pitchFamily="34" charset="0"/>
              </a:rPr>
              <a:t>If they can still be positive about a least-preferred </a:t>
            </a:r>
            <a:r>
              <a:rPr lang="en-CA" altLang="en-US" strike="sngStrike" noProof="0" dirty="0" err="1">
                <a:latin typeface="Arial" panose="020B0604020202020204" pitchFamily="34" charset="0"/>
              </a:rPr>
              <a:t>coworker</a:t>
            </a:r>
            <a:r>
              <a:rPr lang="en-CA" altLang="en-US" strike="sngStrike" noProof="0" dirty="0">
                <a:latin typeface="Arial" panose="020B0604020202020204" pitchFamily="34" charset="0"/>
              </a:rPr>
              <a:t>, they must be people-oriented. </a:t>
            </a:r>
          </a:p>
          <a:p>
            <a:r>
              <a:rPr lang="en-CA" altLang="en-US" strike="sngStrike" noProof="0" dirty="0">
                <a:latin typeface="Arial" panose="020B0604020202020204" pitchFamily="34" charset="0"/>
              </a:rPr>
              <a:t>People who describe a least-preferred </a:t>
            </a:r>
            <a:r>
              <a:rPr lang="en-CA" altLang="en-US" strike="sngStrike" noProof="0" dirty="0" err="1">
                <a:latin typeface="Arial" panose="020B0604020202020204" pitchFamily="34" charset="0"/>
              </a:rPr>
              <a:t>coworker</a:t>
            </a:r>
            <a:r>
              <a:rPr lang="en-CA" altLang="en-US" strike="sngStrike" noProof="0" dirty="0">
                <a:latin typeface="Arial" panose="020B0604020202020204" pitchFamily="34" charset="0"/>
              </a:rPr>
              <a:t> in a negative way (scoring 57 or below) have</a:t>
            </a:r>
            <a:r>
              <a:rPr lang="en-CA" altLang="en-US" b="1" strike="sngStrike" noProof="0" dirty="0">
                <a:latin typeface="Arial" panose="020B0604020202020204" pitchFamily="34" charset="0"/>
              </a:rPr>
              <a:t> task-oriented leadership </a:t>
            </a:r>
            <a:r>
              <a:rPr lang="en-CA" altLang="en-US" strike="sngStrike" noProof="0" dirty="0">
                <a:latin typeface="Arial" panose="020B0604020202020204" pitchFamily="34" charset="0"/>
              </a:rPr>
              <a:t>styles. Given a choice, they</a:t>
            </a:r>
            <a:r>
              <a:rPr lang="en-CA" altLang="ja-JP" strike="sngStrike" noProof="0" dirty="0">
                <a:latin typeface="Arial" panose="020B0604020202020204" pitchFamily="34" charset="0"/>
              </a:rPr>
              <a:t>’ll focus first on getting the job done and then making sure everyone gets along. </a:t>
            </a:r>
            <a:endParaRPr lang="en-CA" altLang="en-US" strike="sngStrike" noProof="0" dirty="0">
              <a:latin typeface="Arial" panose="020B0604020202020204" pitchFamily="34" charset="0"/>
            </a:endParaRPr>
          </a:p>
          <a:p>
            <a:r>
              <a:rPr lang="en-CA" altLang="en-US" strike="sngStrike" noProof="0" dirty="0">
                <a:latin typeface="Arial" panose="020B0604020202020204" pitchFamily="34" charset="0"/>
              </a:rPr>
              <a:t>Those with moderate scores (from 58 to 63) have a more </a:t>
            </a:r>
            <a:r>
              <a:rPr lang="en-CA" altLang="en-US" b="1" strike="sngStrike" noProof="0" dirty="0">
                <a:latin typeface="Arial" panose="020B0604020202020204" pitchFamily="34" charset="0"/>
              </a:rPr>
              <a:t>flexible leadership style </a:t>
            </a:r>
            <a:r>
              <a:rPr lang="en-CA" altLang="en-US" strike="sngStrike" noProof="0" dirty="0">
                <a:latin typeface="Arial" panose="020B0604020202020204" pitchFamily="34" charset="0"/>
              </a:rPr>
              <a:t>and can be somewhat relationship-oriented and somewhat task-oriented.</a:t>
            </a:r>
          </a:p>
          <a:p>
            <a:endParaRPr lang="en-CA" altLang="en-US" strike="sngStrike" noProof="0" dirty="0">
              <a:latin typeface="Arial" panose="020B0604020202020204" pitchFamily="34" charset="0"/>
            </a:endParaRPr>
          </a:p>
          <a:p>
            <a:endParaRPr lang="en-CA" altLang="en-US" strike="sngStrike" noProof="0" dirty="0">
              <a:latin typeface="Arial" panose="020B0604020202020204" pitchFamily="34" charset="0"/>
            </a:endParaRPr>
          </a:p>
          <a:p>
            <a:r>
              <a:rPr lang="en-CA" altLang="en-US" noProof="0" dirty="0">
                <a:latin typeface="Arial" panose="020B0604020202020204" pitchFamily="34" charset="0"/>
              </a:rPr>
              <a:t>After studying thousands of leaders and followers in hundreds of different situations, Fiedler found that the performances of relationship- and task-oriented leaders followed the pattern shown in the exhibit.</a:t>
            </a:r>
          </a:p>
          <a:p>
            <a:endParaRPr lang="en-CA" altLang="en-US" dirty="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24B39A4-10F0-4664-9D40-2EBBD0AA97CC}" type="slidenum">
              <a:rPr lang="en-US" altLang="en-US" sz="1200">
                <a:latin typeface="Arial" panose="020B0604020202020204" pitchFamily="34" charset="0"/>
              </a:rPr>
              <a:pPr/>
              <a:t>13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61595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0" dirty="0">
                <a:effectLst/>
                <a:latin typeface="Arial" panose="020B0604020202020204" pitchFamily="34" charset="0"/>
              </a:rPr>
              <a:t>Job readiness </a:t>
            </a:r>
            <a:r>
              <a:rPr lang="en-US" b="0" i="0" dirty="0">
                <a:effectLst/>
                <a:latin typeface="Arial" panose="020B0604020202020204" pitchFamily="34" charset="0"/>
              </a:rPr>
              <a:t>consists of the amount of knowledge, skill, ability, and experience people have to perform their jobs. As you would expect, people with greater skill, ability, and experience do a better job of supervising their own work. </a:t>
            </a:r>
          </a:p>
          <a:p>
            <a:r>
              <a:rPr lang="en-US" b="1" i="0" dirty="0">
                <a:effectLst/>
                <a:latin typeface="Arial" panose="020B0604020202020204" pitchFamily="34" charset="0"/>
              </a:rPr>
              <a:t>Psychological readiness</a:t>
            </a:r>
            <a:r>
              <a:rPr lang="en-US" b="0" i="0" dirty="0">
                <a:effectLst/>
                <a:latin typeface="Arial" panose="020B0604020202020204" pitchFamily="34" charset="0"/>
              </a:rPr>
              <a:t>, on the other hand, is a feeling of self-confidence or self respect. Confident people do a better job of guiding their own work than do insecure people. </a:t>
            </a:r>
          </a:p>
          <a:p>
            <a:r>
              <a:rPr lang="en-US" b="0" i="0" dirty="0">
                <a:effectLst/>
                <a:latin typeface="Arial"/>
                <a:ea typeface="MS PGothic"/>
                <a:cs typeface="Arial"/>
              </a:rPr>
              <a:t>Job readiness and psychological readiness are combined to produce four different levels of readiness in Hersey and Blanchard’s Situational Leadership theory:</a:t>
            </a:r>
          </a:p>
          <a:p>
            <a:endParaRPr lang="en-US" altLang="en-US" b="0" i="0" dirty="0">
              <a:effectLst/>
              <a:latin typeface="Arial" panose="020B0604020202020204" pitchFamily="34" charset="0"/>
            </a:endParaRPr>
          </a:p>
          <a:p>
            <a:r>
              <a:rPr lang="en-US" b="0" i="0" dirty="0">
                <a:effectLst/>
                <a:latin typeface="Arial" panose="020B0604020202020204" pitchFamily="34" charset="0"/>
              </a:rPr>
              <a:t>The lowest level, R1, represents insecure people who are neither willing nor able to take responsibility for guiding their own work. </a:t>
            </a:r>
          </a:p>
          <a:p>
            <a:r>
              <a:rPr lang="en-US" b="0" i="0" dirty="0">
                <a:effectLst/>
                <a:latin typeface="Arial" panose="020B0604020202020204" pitchFamily="34" charset="0"/>
              </a:rPr>
              <a:t>R2 represents people who are confident and are willing but not able to take responsibility for guiding their own work.</a:t>
            </a:r>
          </a:p>
          <a:p>
            <a:r>
              <a:rPr lang="en-US" b="0" i="0" dirty="0">
                <a:effectLst/>
                <a:latin typeface="Arial" panose="020B0604020202020204" pitchFamily="34" charset="0"/>
              </a:rPr>
              <a:t>R3 represents people who are insecure and are able but not willing to take responsibility for guiding their own work. </a:t>
            </a:r>
          </a:p>
          <a:p>
            <a:r>
              <a:rPr lang="en-US" b="0" i="0" dirty="0">
                <a:effectLst/>
                <a:latin typeface="Arial" panose="020B0604020202020204" pitchFamily="34" charset="0"/>
              </a:rPr>
              <a:t>R4 represents people who are confident, willing, and able to take responsibility for guiding their own work. It’s important to note that a follower’s readiness is usually task specific. For example, you may be highly confident and capable when it comes to social media marketing but know nothing about setting up budgets for planning purposes. Thus, you would possess readiness (R4) with respect to social media marketing but not (R1) with respect to budgets.</a:t>
            </a:r>
          </a:p>
          <a:p>
            <a:endParaRPr lang="en-US" altLang="en-US" b="0" i="0" dirty="0">
              <a:effectLst/>
              <a:latin typeface="Arial" panose="020B0604020202020204" pitchFamily="34" charset="0"/>
            </a:endParaRPr>
          </a:p>
          <a:p>
            <a:endParaRPr lang="en-US" b="0" i="0" dirty="0">
              <a:effectLst/>
              <a:latin typeface="Arial" panose="020B0604020202020204" pitchFamily="34" charset="0"/>
              <a:cs typeface="Arial"/>
            </a:endParaRPr>
          </a:p>
          <a:p>
            <a:endParaRPr lang="en-US" altLang="en-US" dirty="0">
              <a:latin typeface="Arial" panose="020B0604020202020204" pitchFamily="34" charset="0"/>
              <a:cs typeface="Arial"/>
            </a:endParaRPr>
          </a:p>
        </p:txBody>
      </p:sp>
      <p:sp>
        <p:nvSpPr>
          <p:cNvPr id="409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AB2D60-7D2E-49FA-8294-17BA5714C1B5}" type="slidenum">
              <a:rPr lang="en-US" altLang="en-US" sz="1200">
                <a:latin typeface="Arial" panose="020B0604020202020204" pitchFamily="34" charset="0"/>
              </a:rPr>
              <a:pPr/>
              <a:t>14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55542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931774">
              <a:defRPr/>
            </a:pPr>
            <a:r>
              <a:rPr lang="en-US" b="0" i="0" dirty="0">
                <a:effectLst/>
                <a:latin typeface="Arial" panose="020B0604020202020204" pitchFamily="34" charset="0"/>
              </a:rPr>
              <a:t>Similar to Blake and Mouton’s managerial grid, situational theory defines leadership styles in terms of task </a:t>
            </a:r>
            <a:r>
              <a:rPr lang="en-US" b="0" i="0" dirty="0" err="1">
                <a:effectLst/>
                <a:latin typeface="Arial" panose="020B0604020202020204" pitchFamily="34" charset="0"/>
              </a:rPr>
              <a:t>behaviour</a:t>
            </a:r>
            <a:r>
              <a:rPr lang="en-US" b="0" i="0" dirty="0">
                <a:effectLst/>
                <a:latin typeface="Arial" panose="020B0604020202020204" pitchFamily="34" charset="0"/>
              </a:rPr>
              <a:t> (that is, concern for production) and relationship </a:t>
            </a:r>
            <a:r>
              <a:rPr lang="en-US" b="0" i="0" dirty="0" err="1">
                <a:effectLst/>
                <a:latin typeface="Arial" panose="020B0604020202020204" pitchFamily="34" charset="0"/>
              </a:rPr>
              <a:t>behaviour</a:t>
            </a:r>
            <a:r>
              <a:rPr lang="en-US" b="0" i="0" dirty="0">
                <a:effectLst/>
                <a:latin typeface="Arial" panose="020B0604020202020204" pitchFamily="34" charset="0"/>
              </a:rPr>
              <a:t> (that is, concern for people). As seen above, these two </a:t>
            </a:r>
            <a:r>
              <a:rPr lang="en-US" b="0" i="0" dirty="0" err="1">
                <a:effectLst/>
                <a:latin typeface="Arial" panose="020B0604020202020204" pitchFamily="34" charset="0"/>
              </a:rPr>
              <a:t>behaviours</a:t>
            </a:r>
            <a:r>
              <a:rPr lang="en-US" b="0" i="0" dirty="0">
                <a:effectLst/>
                <a:latin typeface="Arial" panose="020B0604020202020204" pitchFamily="34" charset="0"/>
              </a:rPr>
              <a:t> can be combined to form four different leadership styles: telling, selling, participating, and delegating. Leaders choose one of these styles, depending on the readiness a follower has for a specific task.</a:t>
            </a:r>
            <a:endParaRPr lang="en-CA" altLang="en-US" dirty="0">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A telling leadership style (high task </a:t>
            </a:r>
            <a:r>
              <a:rPr lang="en-US" b="0" i="0" dirty="0" err="1">
                <a:effectLst/>
                <a:latin typeface="Arial" panose="020B0604020202020204" pitchFamily="34" charset="0"/>
              </a:rPr>
              <a:t>behaviour</a:t>
            </a:r>
            <a:r>
              <a:rPr lang="en-US" b="0" i="0" dirty="0">
                <a:effectLst/>
                <a:latin typeface="Arial" panose="020B0604020202020204" pitchFamily="34" charset="0"/>
              </a:rPr>
              <a:t> and low relationship </a:t>
            </a:r>
            <a:r>
              <a:rPr lang="en-US" b="0" i="0" dirty="0" err="1">
                <a:effectLst/>
                <a:latin typeface="Arial" panose="020B0604020202020204" pitchFamily="34" charset="0"/>
              </a:rPr>
              <a:t>behaviour</a:t>
            </a:r>
            <a:r>
              <a:rPr lang="en-US" b="0" i="0" dirty="0">
                <a:effectLst/>
                <a:latin typeface="Arial" panose="020B0604020202020204" pitchFamily="34" charset="0"/>
              </a:rPr>
              <a:t>) is based on one-way communication, in which followers are told what, how, when, and where to do particular tasks. Telling is used when people are insecure and neither willing nor able to take responsibility for guiding their own work (R1). </a:t>
            </a:r>
          </a:p>
          <a:p>
            <a:r>
              <a:rPr lang="en-US" altLang="en-US" b="0" i="0" dirty="0">
                <a:effectLst/>
                <a:latin typeface="Arial" panose="020B0604020202020204" pitchFamily="34" charset="0"/>
              </a:rPr>
              <a:t> </a:t>
            </a:r>
          </a:p>
          <a:p>
            <a:r>
              <a:rPr lang="en-US" b="0" i="0" dirty="0">
                <a:effectLst/>
                <a:latin typeface="Arial"/>
                <a:ea typeface="MS PGothic"/>
                <a:cs typeface="Arial"/>
              </a:rPr>
              <a:t>A selling leadership style (high task </a:t>
            </a:r>
            <a:r>
              <a:rPr lang="en-US" b="0" i="0" dirty="0" err="1">
                <a:effectLst/>
                <a:latin typeface="Arial"/>
                <a:ea typeface="MS PGothic"/>
                <a:cs typeface="Arial"/>
              </a:rPr>
              <a:t>behaviour</a:t>
            </a:r>
            <a:r>
              <a:rPr lang="en-US" b="0" i="0" dirty="0">
                <a:effectLst/>
                <a:latin typeface="Arial"/>
                <a:ea typeface="MS PGothic"/>
                <a:cs typeface="Arial"/>
              </a:rPr>
              <a:t> and high relationship </a:t>
            </a:r>
            <a:r>
              <a:rPr lang="en-US" b="0" i="0" dirty="0" err="1">
                <a:effectLst/>
                <a:latin typeface="Arial"/>
                <a:ea typeface="MS PGothic"/>
                <a:cs typeface="Arial"/>
              </a:rPr>
              <a:t>behaviour</a:t>
            </a:r>
            <a:r>
              <a:rPr lang="en-US" b="0" i="0" dirty="0">
                <a:effectLst/>
                <a:latin typeface="Arial"/>
                <a:ea typeface="MS PGothic"/>
                <a:cs typeface="Arial"/>
              </a:rPr>
              <a:t>) involves two-way communication and psychological support to encourage followers to “own” or “buy into” particular ways of </a:t>
            </a:r>
            <a:r>
              <a:rPr lang="en-US" dirty="0">
                <a:latin typeface="Arial"/>
                <a:ea typeface="MS PGothic"/>
                <a:cs typeface="Arial"/>
              </a:rPr>
              <a:t>doing things</a:t>
            </a:r>
            <a:r>
              <a:rPr lang="en-US" b="0" i="0" dirty="0">
                <a:effectLst/>
                <a:latin typeface="Arial"/>
                <a:ea typeface="MS PGothic"/>
                <a:cs typeface="Arial"/>
              </a:rPr>
              <a:t>. Selling is used when confident people are willing but not able to </a:t>
            </a:r>
            <a:r>
              <a:rPr lang="en-US" dirty="0">
                <a:latin typeface="Arial"/>
                <a:ea typeface="MS PGothic"/>
                <a:cs typeface="Arial"/>
              </a:rPr>
              <a:t>take responsibility</a:t>
            </a:r>
            <a:r>
              <a:rPr lang="en-US" b="0" i="0" dirty="0">
                <a:effectLst/>
                <a:latin typeface="Arial"/>
                <a:ea typeface="MS PGothic"/>
                <a:cs typeface="Arial"/>
              </a:rPr>
              <a:t> for guiding </a:t>
            </a:r>
            <a:r>
              <a:rPr lang="en-US" dirty="0">
                <a:latin typeface="Arial"/>
                <a:ea typeface="MS PGothic"/>
                <a:cs typeface="Arial"/>
              </a:rPr>
              <a:t>their own</a:t>
            </a:r>
            <a:r>
              <a:rPr lang="en-US" b="0" i="0" dirty="0">
                <a:effectLst/>
                <a:latin typeface="Arial"/>
                <a:ea typeface="MS PGothic"/>
                <a:cs typeface="Arial"/>
              </a:rPr>
              <a:t> work (R2).</a:t>
            </a:r>
            <a:r>
              <a:rPr lang="en-US" dirty="0">
                <a:latin typeface="Arial"/>
                <a:ea typeface="MS PGothic"/>
                <a:cs typeface="Arial"/>
              </a:rPr>
              <a:t> </a:t>
            </a:r>
            <a:endParaRPr lang="en-US" b="0" i="0" dirty="0">
              <a:effectLst/>
              <a:latin typeface="Arial" panose="020B0604020202020204" pitchFamily="34" charset="0"/>
              <a:cs typeface="Arial"/>
            </a:endParaRPr>
          </a:p>
          <a:p>
            <a:endParaRPr lang="en-US" altLang="en-US" b="0" i="0" dirty="0">
              <a:effectLst/>
              <a:latin typeface="Arial" panose="020B0604020202020204" pitchFamily="34" charset="0"/>
            </a:endParaRPr>
          </a:p>
          <a:p>
            <a:r>
              <a:rPr lang="en-US" b="0" i="0" dirty="0">
                <a:effectLst/>
                <a:latin typeface="Arial"/>
                <a:ea typeface="MS PGothic"/>
                <a:cs typeface="Arial"/>
              </a:rPr>
              <a:t>A participating style (low task </a:t>
            </a:r>
            <a:r>
              <a:rPr lang="en-US" b="0" i="0" dirty="0" err="1">
                <a:effectLst/>
                <a:latin typeface="Arial"/>
                <a:ea typeface="MS PGothic"/>
                <a:cs typeface="Arial"/>
              </a:rPr>
              <a:t>behaviour</a:t>
            </a:r>
            <a:r>
              <a:rPr lang="en-US" b="0" i="0" dirty="0">
                <a:effectLst/>
                <a:latin typeface="Arial"/>
                <a:ea typeface="MS PGothic"/>
                <a:cs typeface="Arial"/>
              </a:rPr>
              <a:t> and high relationship </a:t>
            </a:r>
            <a:r>
              <a:rPr lang="en-US" b="0" i="0" dirty="0" err="1">
                <a:effectLst/>
                <a:latin typeface="Arial"/>
                <a:ea typeface="MS PGothic"/>
                <a:cs typeface="Arial"/>
              </a:rPr>
              <a:t>behaviour</a:t>
            </a:r>
            <a:r>
              <a:rPr lang="en-US" b="0" i="0" dirty="0">
                <a:effectLst/>
                <a:latin typeface="Arial"/>
                <a:ea typeface="MS PGothic"/>
                <a:cs typeface="Arial"/>
              </a:rPr>
              <a:t>) is based on two-way </a:t>
            </a:r>
            <a:r>
              <a:rPr lang="en-US" dirty="0">
                <a:latin typeface="Arial"/>
                <a:ea typeface="MS PGothic"/>
                <a:cs typeface="Arial"/>
              </a:rPr>
              <a:t>communication and </a:t>
            </a:r>
            <a:r>
              <a:rPr lang="en-US" b="0" i="0" dirty="0">
                <a:effectLst/>
                <a:latin typeface="Arial"/>
                <a:ea typeface="MS PGothic"/>
                <a:cs typeface="Arial"/>
              </a:rPr>
              <a:t>shared decision-making. Participating is used </a:t>
            </a:r>
            <a:r>
              <a:rPr lang="en-US" dirty="0">
                <a:latin typeface="Arial"/>
                <a:ea typeface="MS PGothic"/>
                <a:cs typeface="Arial"/>
              </a:rPr>
              <a:t>when insecure</a:t>
            </a:r>
            <a:r>
              <a:rPr lang="en-US" b="0" i="0" dirty="0">
                <a:effectLst/>
                <a:latin typeface="Arial"/>
                <a:ea typeface="MS PGothic"/>
                <a:cs typeface="Arial"/>
              </a:rPr>
              <a:t> people are able but not willing to take responsibility for guiding their own work (R3).</a:t>
            </a:r>
            <a:r>
              <a:rPr lang="en-US" dirty="0">
                <a:latin typeface="Arial"/>
                <a:ea typeface="MS PGothic"/>
                <a:cs typeface="Arial"/>
              </a:rPr>
              <a:t> </a:t>
            </a:r>
            <a:endParaRPr lang="en-US" b="0" i="0" dirty="0">
              <a:effectLst/>
              <a:latin typeface="Arial" panose="020B0604020202020204" pitchFamily="34" charset="0"/>
              <a:cs typeface="Arial"/>
            </a:endParaRPr>
          </a:p>
          <a:p>
            <a:endParaRPr lang="en-US" altLang="en-US" b="0" i="0" dirty="0">
              <a:effectLst/>
              <a:latin typeface="Arial" panose="020B0604020202020204" pitchFamily="34" charset="0"/>
            </a:endParaRPr>
          </a:p>
          <a:p>
            <a:r>
              <a:rPr lang="en-US" b="0" i="0" dirty="0">
                <a:effectLst/>
                <a:latin typeface="Arial" panose="020B0604020202020204" pitchFamily="34" charset="0"/>
              </a:rPr>
              <a:t>A delegating style (low task </a:t>
            </a:r>
            <a:r>
              <a:rPr lang="en-US" b="0" i="0" dirty="0" err="1">
                <a:effectLst/>
                <a:latin typeface="Arial" panose="020B0604020202020204" pitchFamily="34" charset="0"/>
              </a:rPr>
              <a:t>behaviour</a:t>
            </a:r>
            <a:r>
              <a:rPr lang="en-US" b="0" i="0" dirty="0">
                <a:effectLst/>
                <a:latin typeface="Arial" panose="020B0604020202020204" pitchFamily="34" charset="0"/>
              </a:rPr>
              <a:t> and low relationship </a:t>
            </a:r>
            <a:r>
              <a:rPr lang="en-US" b="0" i="0" dirty="0" err="1">
                <a:effectLst/>
                <a:latin typeface="Arial" panose="020B0604020202020204" pitchFamily="34" charset="0"/>
              </a:rPr>
              <a:t>behaviour</a:t>
            </a:r>
            <a:r>
              <a:rPr lang="en-US" b="0" i="0" dirty="0">
                <a:effectLst/>
                <a:latin typeface="Arial" panose="020B0604020202020204" pitchFamily="34" charset="0"/>
              </a:rPr>
              <a:t>) is used when leaders basically let workers “run their own show” and make their own decisions. Delegating is used when people are willing and able to take responsibility for guiding their own work (R4).</a:t>
            </a:r>
            <a:endParaRPr lang="en-CA" altLang="en-US" dirty="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AB2D60-7D2E-49FA-8294-17BA5714C1B5}"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3790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AB2D60-7D2E-49FA-8294-17BA5714C1B5}" type="slidenum">
              <a:rPr lang="en-US" altLang="en-US" sz="1200">
                <a:latin typeface="Arial" panose="020B0604020202020204" pitchFamily="34" charset="0"/>
              </a:rPr>
              <a:pPr/>
              <a:t>16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082190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CA" altLang="en-US" b="1" u="sng" noProof="0" dirty="0">
                <a:latin typeface="Arial" panose="020B0604020202020204" pitchFamily="34" charset="0"/>
              </a:rPr>
              <a:t>Path– Goal Theory: Leadership Styles</a:t>
            </a:r>
          </a:p>
          <a:p>
            <a:pPr>
              <a:lnSpc>
                <a:spcPct val="80000"/>
              </a:lnSpc>
            </a:pPr>
            <a:r>
              <a:rPr lang="en-CA" altLang="en-US" b="1" noProof="0" dirty="0">
                <a:latin typeface="Arial" panose="020B0604020202020204" pitchFamily="34" charset="0"/>
              </a:rPr>
              <a:t>Directive leadership: </a:t>
            </a:r>
            <a:r>
              <a:rPr lang="en-CA" altLang="en-US" noProof="0" dirty="0">
                <a:latin typeface="Arial" panose="020B0604020202020204" pitchFamily="34" charset="0"/>
              </a:rPr>
              <a:t>a leadership style where the leader lets employees know what is expected of them, gives specific guidelines for performing tasks, schedules work, sets standards of performance, and makes sure people follow the standard rules and regulations</a:t>
            </a:r>
          </a:p>
          <a:p>
            <a:pPr>
              <a:lnSpc>
                <a:spcPct val="80000"/>
              </a:lnSpc>
            </a:pPr>
            <a:r>
              <a:rPr lang="en-CA" altLang="en-US" b="1" noProof="0" dirty="0">
                <a:latin typeface="Arial" panose="020B0604020202020204" pitchFamily="34" charset="0"/>
              </a:rPr>
              <a:t>Supportive leadership: </a:t>
            </a:r>
            <a:r>
              <a:rPr lang="en-CA" altLang="en-US" noProof="0" dirty="0">
                <a:latin typeface="Arial" panose="020B0604020202020204" pitchFamily="34" charset="0"/>
              </a:rPr>
              <a:t>a leadership style in which the leader is friendly and approachable, shows concern for employees and their welfare and treats them as equals, and creates a friendly climate </a:t>
            </a:r>
            <a:endParaRPr lang="en-CA" altLang="en-US" b="1" noProof="0" dirty="0">
              <a:latin typeface="Arial" panose="020B0604020202020204" pitchFamily="34" charset="0"/>
            </a:endParaRPr>
          </a:p>
          <a:p>
            <a:pPr>
              <a:lnSpc>
                <a:spcPct val="80000"/>
              </a:lnSpc>
            </a:pPr>
            <a:r>
              <a:rPr lang="en-CA" altLang="en-US" b="1" noProof="0" dirty="0">
                <a:latin typeface="Arial" panose="020B0604020202020204" pitchFamily="34" charset="0"/>
              </a:rPr>
              <a:t>Participative leadership: </a:t>
            </a:r>
            <a:r>
              <a:rPr lang="en-CA" altLang="en-US" noProof="0" dirty="0">
                <a:latin typeface="Arial" panose="020B0604020202020204" pitchFamily="34" charset="0"/>
              </a:rPr>
              <a:t>a leadership style in which the leader consults employees for suggestions and input before making decisions </a:t>
            </a:r>
          </a:p>
          <a:p>
            <a:pPr>
              <a:lnSpc>
                <a:spcPct val="80000"/>
              </a:lnSpc>
            </a:pPr>
            <a:r>
              <a:rPr lang="en-CA" altLang="en-US" b="1" noProof="0" dirty="0">
                <a:latin typeface="Arial" panose="020B0604020202020204" pitchFamily="34" charset="0"/>
              </a:rPr>
              <a:t>Achievement-oriented leadership: </a:t>
            </a:r>
            <a:r>
              <a:rPr lang="en-CA" altLang="en-US" noProof="0" dirty="0">
                <a:latin typeface="Arial" panose="020B0604020202020204" pitchFamily="34" charset="0"/>
              </a:rPr>
              <a:t>a leadership style in which the leader sets challenging goals, has high expectations of employees, and displays confidence so that employees will assume responsibility and put in extraordinary effort  </a:t>
            </a:r>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1835E76-6BD5-4507-829E-9BBD91274640}" type="slidenum">
              <a:rPr lang="en-US" altLang="en-US" sz="1200">
                <a:latin typeface="Arial" panose="020B0604020202020204" pitchFamily="34" charset="0"/>
              </a:rPr>
              <a:pPr/>
              <a:t>17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10154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701040" y="4415790"/>
            <a:ext cx="5608320" cy="433832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CA" altLang="en-US" b="1" i="0" u="sng" noProof="0" dirty="0">
                <a:latin typeface="Arial" panose="020B0604020202020204" pitchFamily="34" charset="0"/>
              </a:rPr>
              <a:t>Subordinate Contingencies</a:t>
            </a:r>
            <a:br>
              <a:rPr lang="en-CA" altLang="en-US" b="1" noProof="0" dirty="0">
                <a:latin typeface="Arial" panose="020B0604020202020204" pitchFamily="34" charset="0"/>
              </a:rPr>
            </a:br>
            <a:r>
              <a:rPr lang="en-CA" altLang="en-US" b="1" noProof="0" dirty="0">
                <a:latin typeface="Arial" panose="020B0604020202020204" pitchFamily="34" charset="0"/>
              </a:rPr>
              <a:t>Perceived ability: </a:t>
            </a:r>
            <a:r>
              <a:rPr lang="en-CA" altLang="en-US" noProof="0" dirty="0">
                <a:latin typeface="Arial" panose="020B0604020202020204" pitchFamily="34" charset="0"/>
              </a:rPr>
              <a:t>how much ability subordinates believe they have for doing jobs well. Subordinates who perceive they have a great deal of ability will be dissatisfied with directive leader behaviours. </a:t>
            </a:r>
            <a:r>
              <a:rPr lang="en-CA" altLang="en-US" b="1" noProof="0" dirty="0">
                <a:latin typeface="Arial" panose="020B0604020202020204" pitchFamily="34" charset="0"/>
              </a:rPr>
              <a:t>Experienced employees </a:t>
            </a:r>
            <a:r>
              <a:rPr lang="en-CA" altLang="en-US" noProof="0" dirty="0">
                <a:latin typeface="Arial" panose="020B0604020202020204" pitchFamily="34" charset="0"/>
              </a:rPr>
              <a:t>are likely to react in a similar way. They already know how to do their jobs (or perceive they do) and don</a:t>
            </a:r>
            <a:r>
              <a:rPr lang="en-CA" altLang="ja-JP" noProof="0" dirty="0">
                <a:latin typeface="Arial" panose="020B0604020202020204" pitchFamily="34" charset="0"/>
              </a:rPr>
              <a:t>’t need or want close supervision. Subordinates with little experience or perceived ability will welcome directive leadership.</a:t>
            </a:r>
            <a:endParaRPr lang="en-CA" altLang="en-US" noProof="0" dirty="0">
              <a:latin typeface="Arial" panose="020B0604020202020204" pitchFamily="34" charset="0"/>
            </a:endParaRPr>
          </a:p>
          <a:p>
            <a:pPr>
              <a:lnSpc>
                <a:spcPct val="80000"/>
              </a:lnSpc>
            </a:pPr>
            <a:r>
              <a:rPr lang="en-CA" altLang="en-US" b="1" noProof="0" dirty="0">
                <a:latin typeface="Arial" panose="020B0604020202020204" pitchFamily="34" charset="0"/>
              </a:rPr>
              <a:t>Locus of control:</a:t>
            </a:r>
            <a:r>
              <a:rPr lang="en-CA" altLang="en-US" noProof="0" dirty="0">
                <a:latin typeface="Arial" panose="020B0604020202020204" pitchFamily="34" charset="0"/>
              </a:rPr>
              <a:t> personality measure that indicates the extent to which people believe they have control over what happens to them in life. </a:t>
            </a:r>
            <a:r>
              <a:rPr lang="en-CA" altLang="en-US" i="1" noProof="0" dirty="0">
                <a:latin typeface="Arial" panose="020B0604020202020204" pitchFamily="34" charset="0"/>
              </a:rPr>
              <a:t>Internals </a:t>
            </a:r>
            <a:r>
              <a:rPr lang="en-CA" altLang="en-US" noProof="0" dirty="0">
                <a:latin typeface="Arial" panose="020B0604020202020204" pitchFamily="34" charset="0"/>
              </a:rPr>
              <a:t>believe what happens to them, good/bad, is a result of their choices and actions. </a:t>
            </a:r>
            <a:r>
              <a:rPr lang="en-CA" altLang="en-US" i="1" noProof="0" dirty="0">
                <a:latin typeface="Arial" panose="020B0604020202020204" pitchFamily="34" charset="0"/>
              </a:rPr>
              <a:t>Externals, </a:t>
            </a:r>
            <a:r>
              <a:rPr lang="en-CA" altLang="en-US" noProof="0" dirty="0">
                <a:latin typeface="Arial" panose="020B0604020202020204" pitchFamily="34" charset="0"/>
              </a:rPr>
              <a:t>on other hand, believe that what happens to them is caused by external forces beyond their control.</a:t>
            </a:r>
            <a:endParaRPr lang="en-CA" altLang="en-US" b="1" noProof="0" dirty="0">
              <a:latin typeface="Arial" panose="020B0604020202020204" pitchFamily="34" charset="0"/>
            </a:endParaRPr>
          </a:p>
          <a:p>
            <a:pPr>
              <a:lnSpc>
                <a:spcPct val="80000"/>
              </a:lnSpc>
            </a:pPr>
            <a:r>
              <a:rPr lang="en-CA" altLang="en-US" b="1" i="0" u="sng" noProof="0" dirty="0">
                <a:latin typeface="Arial" panose="020B0604020202020204" pitchFamily="34" charset="0"/>
              </a:rPr>
              <a:t>Environmental Contingencies</a:t>
            </a:r>
          </a:p>
          <a:p>
            <a:pPr>
              <a:lnSpc>
                <a:spcPct val="80000"/>
              </a:lnSpc>
            </a:pPr>
            <a:r>
              <a:rPr lang="en-CA" altLang="en-US" b="1" noProof="0" dirty="0">
                <a:latin typeface="Arial" panose="020B0604020202020204" pitchFamily="34" charset="0"/>
              </a:rPr>
              <a:t>Task structure: </a:t>
            </a:r>
            <a:r>
              <a:rPr lang="en-CA" altLang="en-US" noProof="0" dirty="0">
                <a:latin typeface="Arial" panose="020B0604020202020204" pitchFamily="34" charset="0"/>
              </a:rPr>
              <a:t>degree to which the requirements of a subordinate</a:t>
            </a:r>
            <a:r>
              <a:rPr lang="en-CA" altLang="ja-JP" noProof="0" dirty="0">
                <a:latin typeface="Arial" panose="020B0604020202020204" pitchFamily="34" charset="0"/>
              </a:rPr>
              <a:t>’s tasks are clearly specified. When task structure is low and tasks are unclear, directive leadership should be used because it complements the work environment.</a:t>
            </a:r>
            <a:endParaRPr lang="en-CA" altLang="en-US" noProof="0" dirty="0">
              <a:latin typeface="Arial" panose="020B0604020202020204" pitchFamily="34" charset="0"/>
            </a:endParaRPr>
          </a:p>
          <a:p>
            <a:pPr>
              <a:lnSpc>
                <a:spcPct val="80000"/>
              </a:lnSpc>
            </a:pPr>
            <a:r>
              <a:rPr lang="en-CA" altLang="en-US" b="1" noProof="0" dirty="0">
                <a:latin typeface="Arial" panose="020B0604020202020204" pitchFamily="34" charset="0"/>
              </a:rPr>
              <a:t>Formal</a:t>
            </a:r>
            <a:r>
              <a:rPr lang="en-CA" altLang="en-US" noProof="0" dirty="0">
                <a:latin typeface="Arial" panose="020B0604020202020204" pitchFamily="34" charset="0"/>
              </a:rPr>
              <a:t> </a:t>
            </a:r>
            <a:r>
              <a:rPr lang="en-CA" altLang="en-US" b="1" noProof="0" dirty="0">
                <a:latin typeface="Arial" panose="020B0604020202020204" pitchFamily="34" charset="0"/>
              </a:rPr>
              <a:t>authority system:</a:t>
            </a:r>
            <a:r>
              <a:rPr lang="en-CA" altLang="en-US" noProof="0" dirty="0">
                <a:latin typeface="Arial" panose="020B0604020202020204" pitchFamily="34" charset="0"/>
              </a:rPr>
              <a:t> an organization</a:t>
            </a:r>
            <a:r>
              <a:rPr lang="en-CA" altLang="ja-JP" noProof="0" dirty="0">
                <a:latin typeface="Arial" panose="020B0604020202020204" pitchFamily="34" charset="0"/>
              </a:rPr>
              <a:t>’s set of procedures, rules, and policies. When a formal authority system is unclear, directive leadership complements the situation by reducing uncertainty or increasing clarity. When a formal authority system is clear, directive leadership is redundant and should not be used.</a:t>
            </a:r>
            <a:endParaRPr lang="en-CA" altLang="en-US" noProof="0" dirty="0">
              <a:latin typeface="Arial" panose="020B0604020202020204" pitchFamily="34" charset="0"/>
            </a:endParaRPr>
          </a:p>
          <a:p>
            <a:pPr>
              <a:lnSpc>
                <a:spcPct val="80000"/>
              </a:lnSpc>
            </a:pPr>
            <a:r>
              <a:rPr lang="en-CA" altLang="en-US" b="1" noProof="0" dirty="0">
                <a:latin typeface="Arial" panose="020B0604020202020204" pitchFamily="34" charset="0"/>
              </a:rPr>
              <a:t>Primary work group: </a:t>
            </a:r>
            <a:r>
              <a:rPr lang="en-CA" altLang="en-US" noProof="0" dirty="0">
                <a:latin typeface="Arial" panose="020B0604020202020204" pitchFamily="34" charset="0"/>
              </a:rPr>
              <a:t>refers to the amount of work-oriented participation or emotional support that is provided by an employee</a:t>
            </a:r>
            <a:r>
              <a:rPr lang="en-CA" altLang="ja-JP" noProof="0" dirty="0">
                <a:latin typeface="Arial" panose="020B0604020202020204" pitchFamily="34" charset="0"/>
              </a:rPr>
              <a:t>’s immediate work group. Participative leadership should be used when the tasks are complex and there is little existing work-oriented participation in the primary work group.</a:t>
            </a:r>
            <a:endParaRPr lang="en-CA" altLang="en-US" noProof="0" dirty="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6C067DE-AE6B-4140-8C90-66C349B6D055}" type="slidenum">
              <a:rPr lang="en-US" altLang="en-US" sz="1200">
                <a:latin typeface="Arial" panose="020B0604020202020204" pitchFamily="34" charset="0"/>
              </a:rPr>
              <a:pPr/>
              <a:t>18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022157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CA" altLang="en-US" noProof="0" dirty="0">
                <a:latin typeface="Arial" panose="020B0604020202020204" pitchFamily="34" charset="0"/>
              </a:rPr>
              <a:t>The exhibit provides a summary of when directive, supportive, participative, and achievement-oriented leadership styles should be used. </a:t>
            </a:r>
            <a:endParaRPr lang="en-CA" altLang="en-US" sz="800" dirty="0">
              <a:latin typeface="Arial" panose="020B0604020202020204" pitchFamily="34" charset="0"/>
            </a:endParaRPr>
          </a:p>
          <a:p>
            <a:pPr>
              <a:lnSpc>
                <a:spcPct val="80000"/>
              </a:lnSpc>
            </a:pPr>
            <a:endParaRPr lang="en-CA" altLang="en-US" sz="800" dirty="0">
              <a:latin typeface="Arial" panose="020B0604020202020204" pitchFamily="34" charset="0"/>
            </a:endParaRPr>
          </a:p>
        </p:txBody>
      </p:sp>
      <p:sp>
        <p:nvSpPr>
          <p:cNvPr id="4710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9D54E0A-60AF-4E3A-BAB4-D403E8A656F4}" type="slidenum">
              <a:rPr lang="en-US" altLang="en-US" sz="1200">
                <a:latin typeface="Arial" panose="020B0604020202020204" pitchFamily="34" charset="0"/>
              </a:rPr>
              <a:pPr/>
              <a:t>19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765857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t" hangingPunct="1"/>
            <a:endParaRPr lang="en-CA" altLang="ja-JP" noProof="0" dirty="0">
              <a:latin typeface="Arial" panose="020B0604020202020204" pitchFamily="34" charset="0"/>
              <a:cs typeface="Arial"/>
            </a:endParaRPr>
          </a:p>
        </p:txBody>
      </p:sp>
      <p:sp>
        <p:nvSpPr>
          <p:cNvPr id="4" name="Slide Number Placeholder 3"/>
          <p:cNvSpPr>
            <a:spLocks noGrp="1"/>
          </p:cNvSpPr>
          <p:nvPr>
            <p:ph type="sldNum" sz="quarter" idx="10"/>
          </p:nvPr>
        </p:nvSpPr>
        <p:spPr/>
        <p:txBody>
          <a:bodyPr/>
          <a:lstStyle/>
          <a:p>
            <a:pPr>
              <a:defRPr/>
            </a:pPr>
            <a:fld id="{949DEE09-9D7F-46AF-BBF3-47ACE5D0AACB}" type="slidenum">
              <a:rPr lang="en-US" altLang="en-US" smtClean="0"/>
              <a:pPr>
                <a:defRPr/>
              </a:pPr>
              <a:t>20</a:t>
            </a:fld>
            <a:endParaRPr lang="en-US" altLang="en-US" dirty="0"/>
          </a:p>
        </p:txBody>
      </p:sp>
    </p:spTree>
    <p:extLst>
      <p:ext uri="{BB962C8B-B14F-4D97-AF65-F5344CB8AC3E}">
        <p14:creationId xmlns:p14="http://schemas.microsoft.com/office/powerpoint/2010/main" val="264168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a:ea typeface="MS PGothic"/>
                <a:cs typeface="Arial"/>
              </a:rPr>
              <a:t>Autocratic (AI or AII)</a:t>
            </a:r>
            <a:endParaRPr lang="en-CA" altLang="en-US" noProof="0" dirty="0">
              <a:latin typeface="Arial"/>
              <a:ea typeface="MS PGothic"/>
              <a:cs typeface="Arial"/>
            </a:endParaRPr>
          </a:p>
          <a:p>
            <a:pPr marL="174708" indent="-174708">
              <a:buFont typeface="Arial" panose="020B0604020202020204" pitchFamily="34" charset="0"/>
              <a:buChar char="•"/>
            </a:pPr>
            <a:r>
              <a:rPr lang="en-CA" altLang="en-US" noProof="0" dirty="0">
                <a:ea typeface="Calibri" panose="020F0502020204030204" pitchFamily="34" charset="0"/>
              </a:rPr>
              <a:t>Leaders make the decisions.</a:t>
            </a:r>
          </a:p>
          <a:p>
            <a:r>
              <a:rPr lang="en-CA" altLang="en-US" b="1" noProof="0" dirty="0"/>
              <a:t>Consultative (CI or CII)</a:t>
            </a:r>
          </a:p>
          <a:p>
            <a:pPr marL="174708" indent="-174708">
              <a:buFont typeface="Arial" panose="020B0604020202020204" pitchFamily="34" charset="0"/>
              <a:buChar char="•"/>
            </a:pPr>
            <a:r>
              <a:rPr lang="en-CA" altLang="en-US" noProof="0" dirty="0">
                <a:ea typeface="Calibri" panose="020F0502020204030204" pitchFamily="34" charset="0"/>
              </a:rPr>
              <a:t>Leaders share the problems; then they make the decisions themselves.</a:t>
            </a:r>
          </a:p>
          <a:p>
            <a:r>
              <a:rPr lang="en-CA" altLang="en-US" b="1" noProof="0" dirty="0"/>
              <a:t>Group (GII) </a:t>
            </a:r>
          </a:p>
          <a:p>
            <a:pPr marL="174708" indent="-174708">
              <a:buFont typeface="Arial" panose="020B0604020202020204" pitchFamily="34" charset="0"/>
              <a:buChar char="•"/>
            </a:pPr>
            <a:r>
              <a:rPr lang="en-CA" altLang="en-US" noProof="0" dirty="0">
                <a:ea typeface="Calibri" panose="020F0502020204030204" pitchFamily="34" charset="0"/>
              </a:rPr>
              <a:t>Leaders share the problems;</a:t>
            </a:r>
            <a:r>
              <a:rPr lang="en-CA" altLang="en-US" baseline="0" noProof="0" dirty="0">
                <a:ea typeface="Calibri" panose="020F0502020204030204" pitchFamily="34" charset="0"/>
              </a:rPr>
              <a:t> t</a:t>
            </a:r>
            <a:r>
              <a:rPr lang="en-CA" altLang="en-US" noProof="0" dirty="0">
                <a:ea typeface="Calibri" panose="020F0502020204030204" pitchFamily="34" charset="0"/>
              </a:rPr>
              <a:t>hen they have the group make decisions.</a:t>
            </a:r>
            <a:endParaRPr lang="en-CA" altLang="en-US" b="1" i="1" noProof="0" dirty="0">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92FEECE-C9E7-44BB-A958-F5ABE9E034A5}" type="slidenum">
              <a:rPr lang="en-US" altLang="en-US" sz="1200">
                <a:latin typeface="Arial" panose="020B0604020202020204" pitchFamily="34" charset="0"/>
              </a:rPr>
              <a:pPr/>
              <a:t>21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286977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t" hangingPunct="1"/>
            <a:r>
              <a:rPr lang="en-CA" altLang="en-US" b="1" noProof="0" dirty="0">
                <a:latin typeface="Arial" panose="020B0604020202020204" pitchFamily="34" charset="0"/>
              </a:rPr>
              <a:t>Quality rule:</a:t>
            </a:r>
            <a:r>
              <a:rPr lang="en-CA" altLang="en-US" noProof="0" dirty="0">
                <a:latin typeface="Arial" panose="020B0604020202020204" pitchFamily="34" charset="0"/>
              </a:rPr>
              <a:t> If the quality of the decision is important, don</a:t>
            </a:r>
            <a:r>
              <a:rPr lang="en-CA" altLang="ja-JP" noProof="0" dirty="0">
                <a:latin typeface="Arial" panose="020B0604020202020204" pitchFamily="34" charset="0"/>
              </a:rPr>
              <a:t>’t use autocratic decision style.</a:t>
            </a:r>
          </a:p>
          <a:p>
            <a:pPr eaLnBrk="1" fontAlgn="t" hangingPunct="1"/>
            <a:r>
              <a:rPr lang="en-CA" altLang="en-US" b="1" noProof="0" dirty="0">
                <a:latin typeface="Arial" panose="020B0604020202020204" pitchFamily="34" charset="0"/>
              </a:rPr>
              <a:t>Leader information rule: </a:t>
            </a:r>
            <a:r>
              <a:rPr lang="en-CA" altLang="en-US" noProof="0" dirty="0">
                <a:latin typeface="Arial" panose="020B0604020202020204" pitchFamily="34" charset="0"/>
              </a:rPr>
              <a:t>If the quality of the decision is important or if the leader doesn</a:t>
            </a:r>
            <a:r>
              <a:rPr lang="en-CA" altLang="ja-JP" noProof="0" dirty="0">
                <a:latin typeface="Arial" panose="020B0604020202020204" pitchFamily="34" charset="0"/>
              </a:rPr>
              <a:t>’t have enough information to make the decision on his/her own, don’t use autocratic decision style.</a:t>
            </a:r>
          </a:p>
          <a:p>
            <a:pPr eaLnBrk="1" fontAlgn="t" hangingPunct="1"/>
            <a:r>
              <a:rPr lang="en-CA" altLang="en-US" b="1" noProof="0" dirty="0">
                <a:latin typeface="Arial" panose="020B0604020202020204" pitchFamily="34" charset="0"/>
              </a:rPr>
              <a:t>Subordinate information rule:</a:t>
            </a:r>
            <a:r>
              <a:rPr lang="en-CA" altLang="en-US" noProof="0" dirty="0">
                <a:latin typeface="Arial" panose="020B0604020202020204" pitchFamily="34" charset="0"/>
              </a:rPr>
              <a:t> If the quality of the decision is important and if subordinates don</a:t>
            </a:r>
            <a:r>
              <a:rPr lang="en-CA" altLang="ja-JP" noProof="0" dirty="0">
                <a:latin typeface="Arial" panose="020B0604020202020204" pitchFamily="34" charset="0"/>
              </a:rPr>
              <a:t>’t have enough information to make the decision themselves, don’t use group decision style.</a:t>
            </a:r>
          </a:p>
          <a:p>
            <a:pPr eaLnBrk="1" fontAlgn="t" hangingPunct="1"/>
            <a:r>
              <a:rPr lang="en-CA" altLang="en-US" b="1" noProof="0" dirty="0">
                <a:latin typeface="Arial" panose="020B0604020202020204" pitchFamily="34" charset="0"/>
              </a:rPr>
              <a:t>Goal congruence rule: </a:t>
            </a:r>
            <a:r>
              <a:rPr lang="en-CA" altLang="en-US" noProof="0" dirty="0">
                <a:latin typeface="Arial" panose="020B0604020202020204" pitchFamily="34" charset="0"/>
              </a:rPr>
              <a:t>If the quality of the decision is important and subordinates</a:t>
            </a:r>
            <a:r>
              <a:rPr lang="en-CA" altLang="ja-JP" noProof="0" dirty="0">
                <a:latin typeface="Arial" panose="020B0604020202020204" pitchFamily="34" charset="0"/>
              </a:rPr>
              <a:t>’ goals are different from the organization’s goals, don’t use group decision style.</a:t>
            </a:r>
          </a:p>
          <a:p>
            <a:pPr eaLnBrk="1" fontAlgn="t" hangingPunct="1"/>
            <a:r>
              <a:rPr lang="en-CA" altLang="en-US" b="1" noProof="0" dirty="0">
                <a:latin typeface="Arial" panose="020B0604020202020204" pitchFamily="34" charset="0"/>
              </a:rPr>
              <a:t>Problem structure rule: </a:t>
            </a:r>
            <a:r>
              <a:rPr lang="en-CA" altLang="en-US" noProof="0" dirty="0">
                <a:latin typeface="Arial" panose="020B0604020202020204" pitchFamily="34" charset="0"/>
              </a:rPr>
              <a:t>If the quality of the decision is important, the leader doesn</a:t>
            </a:r>
            <a:r>
              <a:rPr lang="en-CA" altLang="ja-JP" noProof="0" dirty="0">
                <a:latin typeface="Arial" panose="020B0604020202020204" pitchFamily="34" charset="0"/>
              </a:rPr>
              <a:t>’t have enough information to make the decision on his/her own, and the problem is unstructured, don’t use autocratic decision style.</a:t>
            </a:r>
          </a:p>
          <a:p>
            <a:pPr eaLnBrk="1" fontAlgn="t" hangingPunct="1"/>
            <a:r>
              <a:rPr lang="en-CA" altLang="en-US" b="1" noProof="0" dirty="0">
                <a:latin typeface="Arial" panose="020B0604020202020204" pitchFamily="34" charset="0"/>
              </a:rPr>
              <a:t>Commitment probability rule:</a:t>
            </a:r>
            <a:r>
              <a:rPr lang="en-CA" altLang="en-US" noProof="0" dirty="0">
                <a:latin typeface="Arial" panose="020B0604020202020204" pitchFamily="34" charset="0"/>
              </a:rPr>
              <a:t> If having subordinates accept and commit the decision is important, don</a:t>
            </a:r>
            <a:r>
              <a:rPr lang="en-CA" altLang="ja-JP" noProof="0" dirty="0">
                <a:latin typeface="Arial" panose="020B0604020202020204" pitchFamily="34" charset="0"/>
              </a:rPr>
              <a:t>’t use autocratic decision style.</a:t>
            </a:r>
          </a:p>
          <a:p>
            <a:pPr eaLnBrk="1" fontAlgn="t" hangingPunct="1"/>
            <a:r>
              <a:rPr lang="en-CA" altLang="en-US" b="1" noProof="0" dirty="0">
                <a:latin typeface="Arial" panose="020B0604020202020204" pitchFamily="34" charset="0"/>
              </a:rPr>
              <a:t>Subordinate conflict rule:</a:t>
            </a:r>
            <a:r>
              <a:rPr lang="en-CA" altLang="en-US" noProof="0" dirty="0">
                <a:latin typeface="Arial" panose="020B0604020202020204" pitchFamily="34" charset="0"/>
              </a:rPr>
              <a:t> If having subordinates accept and commit to the decision is important and critical to the successful implementation and subordinates are likely to disagree or end up in conflict over the decision, don</a:t>
            </a:r>
            <a:r>
              <a:rPr lang="en-CA" altLang="ja-JP" noProof="0" dirty="0">
                <a:latin typeface="Arial" panose="020B0604020202020204" pitchFamily="34" charset="0"/>
              </a:rPr>
              <a:t>’t use autocratic or consultative decision style.</a:t>
            </a:r>
          </a:p>
          <a:p>
            <a:pPr eaLnBrk="1" fontAlgn="t" hangingPunct="1"/>
            <a:r>
              <a:rPr lang="en-CA" altLang="en-US" b="1" noProof="0" dirty="0">
                <a:latin typeface="Arial" panose="020B0604020202020204" pitchFamily="34" charset="0"/>
              </a:rPr>
              <a:t>Commitment requirement rule:</a:t>
            </a:r>
            <a:r>
              <a:rPr lang="en-CA" altLang="en-US" noProof="0" dirty="0">
                <a:latin typeface="Arial" panose="020B0604020202020204" pitchFamily="34" charset="0"/>
              </a:rPr>
              <a:t> If having subordinates accept the decision is absolutely required for the successful implementation and subordinates share the organization</a:t>
            </a:r>
            <a:r>
              <a:rPr lang="en-CA" altLang="ja-JP" noProof="0" dirty="0">
                <a:latin typeface="Arial" panose="020B0604020202020204" pitchFamily="34" charset="0"/>
              </a:rPr>
              <a:t>’s goals, don’t use autocratic or consultative style.</a:t>
            </a:r>
            <a:endParaRPr lang="en-CA" altLang="ja-JP" b="1" noProof="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949DEE09-9D7F-46AF-BBF3-47ACE5D0AACB}" type="slidenum">
              <a:rPr lang="en-US" altLang="en-US" smtClean="0"/>
              <a:pPr>
                <a:defRPr/>
              </a:pPr>
              <a:t>22</a:t>
            </a:fld>
            <a:endParaRPr lang="en-US" altLang="en-US" dirty="0"/>
          </a:p>
        </p:txBody>
      </p:sp>
    </p:spTree>
    <p:extLst>
      <p:ext uri="{BB962C8B-B14F-4D97-AF65-F5344CB8AC3E}">
        <p14:creationId xmlns:p14="http://schemas.microsoft.com/office/powerpoint/2010/main" val="31735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xfrm>
            <a:off x="0" y="4260850"/>
            <a:ext cx="7010400" cy="50355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dirty="0">
                <a:latin typeface="Arial"/>
                <a:ea typeface="MS PGothic"/>
                <a:cs typeface="Arial"/>
              </a:rPr>
              <a:t>Henry Mintzberg of Montreal’s McGill University spent a lifetime trying to understand what a manager does. His seminal work, </a:t>
            </a:r>
            <a:r>
              <a:rPr lang="en-CA" i="1" dirty="0">
                <a:latin typeface="Arial"/>
                <a:ea typeface="MS PGothic"/>
                <a:cs typeface="Arial"/>
              </a:rPr>
              <a:t>The Manager’s Job: Folk Lore and Fact</a:t>
            </a:r>
            <a:r>
              <a:rPr lang="en-CA" dirty="0">
                <a:latin typeface="Arial"/>
                <a:ea typeface="MS PGothic"/>
                <a:cs typeface="Arial"/>
              </a:rPr>
              <a:t>, helped define the difference between management and leadership. Managers make an endless series of decisions about doing things right. Leaders make decisions about doing the right thing.</a:t>
            </a:r>
            <a:endParaRPr lang="en-US" dirty="0">
              <a:latin typeface="Arial"/>
              <a:ea typeface="MS PGothic"/>
              <a:cs typeface="Arial"/>
            </a:endParaRPr>
          </a:p>
          <a:p>
            <a:endParaRPr lang="en-CA" altLang="en-US" dirty="0">
              <a:latin typeface="Arial"/>
              <a:ea typeface="MS PGothic"/>
              <a:cs typeface="Arial"/>
            </a:endParaRPr>
          </a:p>
          <a:p>
            <a:pPr marL="174708" indent="-174708">
              <a:buFontTx/>
              <a:buChar char="•"/>
            </a:pPr>
            <a:r>
              <a:rPr lang="en-CA" altLang="en-US" noProof="0" dirty="0">
                <a:latin typeface="Arial"/>
                <a:ea typeface="MS PGothic"/>
                <a:cs typeface="Arial"/>
              </a:rPr>
              <a:t>Leaders are concerned with doing the right thing; managers are concerned with doing things right.</a:t>
            </a:r>
            <a:r>
              <a:rPr lang="en-CA" altLang="en-US" dirty="0">
                <a:latin typeface="Arial"/>
                <a:ea typeface="MS PGothic"/>
                <a:cs typeface="Arial"/>
              </a:rPr>
              <a:t> </a:t>
            </a:r>
            <a:endParaRPr lang="en-CA" dirty="0"/>
          </a:p>
          <a:p>
            <a:pPr marL="174708" indent="-174708">
              <a:buFontTx/>
              <a:buChar char="•"/>
            </a:pPr>
            <a:r>
              <a:rPr lang="en-CA" altLang="en-US" noProof="0" dirty="0">
                <a:latin typeface="Arial" panose="020B0604020202020204" pitchFamily="34" charset="0"/>
              </a:rPr>
              <a:t>Managers are more concerned with </a:t>
            </a:r>
            <a:r>
              <a:rPr lang="en-CA" altLang="en-US" i="1" noProof="0" dirty="0">
                <a:latin typeface="Arial" panose="020B0604020202020204" pitchFamily="34" charset="0"/>
              </a:rPr>
              <a:t>means</a:t>
            </a:r>
            <a:r>
              <a:rPr lang="en-CA" altLang="en-US" noProof="0" dirty="0">
                <a:latin typeface="Arial" panose="020B0604020202020204" pitchFamily="34" charset="0"/>
              </a:rPr>
              <a:t>, how to get things done; leaders are more concerned with </a:t>
            </a:r>
            <a:r>
              <a:rPr lang="en-CA" altLang="en-US" i="1" noProof="0" dirty="0">
                <a:latin typeface="Arial" panose="020B0604020202020204" pitchFamily="34" charset="0"/>
              </a:rPr>
              <a:t>ends</a:t>
            </a:r>
            <a:r>
              <a:rPr lang="en-CA" altLang="en-US" noProof="0" dirty="0">
                <a:latin typeface="Arial" panose="020B0604020202020204" pitchFamily="34" charset="0"/>
              </a:rPr>
              <a:t>, what gets done. </a:t>
            </a:r>
          </a:p>
          <a:p>
            <a:pPr marL="174708" indent="-174708">
              <a:buFontTx/>
              <a:buChar char="•"/>
            </a:pPr>
            <a:r>
              <a:rPr lang="en-CA" altLang="en-US" noProof="0" dirty="0">
                <a:latin typeface="Arial" panose="020B0604020202020204" pitchFamily="34" charset="0"/>
              </a:rPr>
              <a:t>Leaders focus on visions, missions, goals, objectives, while managers focus on productivity and efficiency. Managers see themselves as preservers of the status quo; leaders see themselves as promoters of change, as challengers of the status quo in that they encourage creativity and risk taking. </a:t>
            </a:r>
          </a:p>
          <a:p>
            <a:pPr marL="174708" indent="-174708">
              <a:buFontTx/>
              <a:buChar char="•"/>
            </a:pPr>
            <a:r>
              <a:rPr lang="en-CA" altLang="en-US" noProof="0" dirty="0">
                <a:latin typeface="Arial" panose="020B0604020202020204" pitchFamily="34" charset="0"/>
              </a:rPr>
              <a:t>Managers are concerned with control and limiting the choices of others, while leaders are more concerned with expanding people’s choices and options. </a:t>
            </a:r>
          </a:p>
          <a:p>
            <a:pPr marL="174708" indent="-174708">
              <a:buFontTx/>
              <a:buChar char="•"/>
            </a:pPr>
            <a:r>
              <a:rPr lang="en-CA" altLang="en-US" noProof="0" dirty="0">
                <a:latin typeface="Arial" panose="020B0604020202020204" pitchFamily="34" charset="0"/>
              </a:rPr>
              <a:t>Managers solve problems so others can do work, while leaders/managers inspire/motivate others to find their own solutions.</a:t>
            </a:r>
          </a:p>
          <a:p>
            <a:pPr marL="174708" indent="-174708">
              <a:buFontTx/>
              <a:buChar char="•"/>
            </a:pPr>
            <a:endParaRPr lang="en-CA" altLang="en-US" noProof="0" dirty="0">
              <a:latin typeface="Arial" panose="020B0604020202020204" pitchFamily="34" charset="0"/>
            </a:endParaRPr>
          </a:p>
          <a:p>
            <a:r>
              <a:rPr lang="en-CA" altLang="en-US" noProof="0" dirty="0">
                <a:latin typeface="Arial" panose="020B0604020202020204" pitchFamily="34" charset="0"/>
              </a:rPr>
              <a:t>Leaders differ from managers, but organizations need both. Managers are critical to getting out day-to-day work, and leaders are critical to inspiring employees and setting the organization’s long-term direction. A key issue is the extent to which organizations are properly led/managed. </a:t>
            </a:r>
          </a:p>
          <a:p>
            <a:pPr marL="174708" indent="-174708">
              <a:buFontTx/>
              <a:buChar char="•"/>
            </a:pPr>
            <a:endParaRPr lang="en-CA" altLang="en-US" noProof="0" dirty="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1B70607-D33D-4B7B-AD71-AE3763D32DA5}" type="slidenum">
              <a:rPr lang="en-US" altLang="en-US" sz="1200">
                <a:latin typeface="Arial" panose="020B0604020202020204" pitchFamily="34" charset="0"/>
              </a:rPr>
              <a:pPr/>
              <a:t>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820129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u="sng" noProof="0" dirty="0">
                <a:latin typeface="Arial" panose="020B0604020202020204" pitchFamily="34" charset="0"/>
              </a:rPr>
              <a:t>Problem Attributes</a:t>
            </a:r>
          </a:p>
          <a:p>
            <a:r>
              <a:rPr lang="en-CA" altLang="en-US" b="1" noProof="0" dirty="0">
                <a:latin typeface="Arial" panose="020B0604020202020204" pitchFamily="34" charset="0"/>
              </a:rPr>
              <a:t>QR </a:t>
            </a:r>
            <a:r>
              <a:rPr lang="en-CA" altLang="en-US" noProof="0" dirty="0">
                <a:latin typeface="Arial" panose="020B0604020202020204" pitchFamily="34" charset="0"/>
              </a:rPr>
              <a:t>Quality requirement: How important is the technical quality of this decision?</a:t>
            </a:r>
          </a:p>
          <a:p>
            <a:r>
              <a:rPr lang="en-CA" altLang="en-US" b="1" noProof="0" dirty="0">
                <a:latin typeface="Arial" panose="020B0604020202020204" pitchFamily="34" charset="0"/>
              </a:rPr>
              <a:t>CR </a:t>
            </a:r>
            <a:r>
              <a:rPr lang="en-CA" altLang="en-US" noProof="0" dirty="0">
                <a:latin typeface="Arial" panose="020B0604020202020204" pitchFamily="34" charset="0"/>
              </a:rPr>
              <a:t>Commitment requirement: How important is subordinate commitment to the decision?</a:t>
            </a:r>
          </a:p>
          <a:p>
            <a:r>
              <a:rPr lang="en-CA" altLang="en-US" b="1" noProof="0" dirty="0">
                <a:latin typeface="Arial" panose="020B0604020202020204" pitchFamily="34" charset="0"/>
              </a:rPr>
              <a:t>LI </a:t>
            </a:r>
            <a:r>
              <a:rPr lang="en-CA" altLang="en-US" noProof="0" dirty="0">
                <a:latin typeface="Arial" panose="020B0604020202020204" pitchFamily="34" charset="0"/>
              </a:rPr>
              <a:t>Leader’s information: Do you have sufficient information to make a high-quality decision? </a:t>
            </a:r>
          </a:p>
          <a:p>
            <a:r>
              <a:rPr lang="en-CA" altLang="en-US" b="1" noProof="0" dirty="0">
                <a:latin typeface="Arial" panose="020B0604020202020204" pitchFamily="34" charset="0"/>
              </a:rPr>
              <a:t>PS </a:t>
            </a:r>
            <a:r>
              <a:rPr lang="en-CA" altLang="en-US" noProof="0" dirty="0">
                <a:latin typeface="Arial" panose="020B0604020202020204" pitchFamily="34" charset="0"/>
              </a:rPr>
              <a:t>Problem structure: Is the problem well structured?</a:t>
            </a:r>
          </a:p>
          <a:p>
            <a:r>
              <a:rPr lang="en-CA" altLang="en-US" b="1" noProof="0" dirty="0">
                <a:latin typeface="Arial" panose="020B0604020202020204" pitchFamily="34" charset="0"/>
              </a:rPr>
              <a:t>CP </a:t>
            </a:r>
            <a:r>
              <a:rPr lang="en-CA" altLang="en-US" noProof="0" dirty="0">
                <a:latin typeface="Arial" panose="020B0604020202020204" pitchFamily="34" charset="0"/>
              </a:rPr>
              <a:t>Commitment probability: If you were to make the decision by yourself, is it reasonably certain that your subordinate(s) would be committed to the decision?</a:t>
            </a:r>
          </a:p>
          <a:p>
            <a:r>
              <a:rPr lang="en-CA" altLang="en-US" b="1" noProof="0" dirty="0">
                <a:latin typeface="Arial" panose="020B0604020202020204" pitchFamily="34" charset="0"/>
              </a:rPr>
              <a:t>GC </a:t>
            </a:r>
            <a:r>
              <a:rPr lang="en-CA" altLang="en-US" noProof="0" dirty="0">
                <a:latin typeface="Arial" panose="020B0604020202020204" pitchFamily="34" charset="0"/>
              </a:rPr>
              <a:t>Goal congruence: Do subordinates share the organizational goals to be attained in solving this problem?</a:t>
            </a:r>
          </a:p>
          <a:p>
            <a:r>
              <a:rPr lang="en-CA" altLang="en-US" b="1" noProof="0" dirty="0">
                <a:latin typeface="Arial" panose="020B0604020202020204" pitchFamily="34" charset="0"/>
              </a:rPr>
              <a:t>CO </a:t>
            </a:r>
            <a:r>
              <a:rPr lang="en-CA" altLang="en-US" noProof="0" dirty="0">
                <a:latin typeface="Arial" panose="020B0604020202020204" pitchFamily="34" charset="0"/>
              </a:rPr>
              <a:t>Subordinate conflict: Is conflict among subordinates over preferred solutions likely?</a:t>
            </a:r>
          </a:p>
          <a:p>
            <a:r>
              <a:rPr lang="en-CA" altLang="en-US" b="1" noProof="0" dirty="0">
                <a:latin typeface="Arial" panose="020B0604020202020204" pitchFamily="34" charset="0"/>
              </a:rPr>
              <a:t>SI </a:t>
            </a:r>
            <a:r>
              <a:rPr lang="en-CA" altLang="en-US" noProof="0" dirty="0">
                <a:latin typeface="Arial" panose="020B0604020202020204" pitchFamily="34" charset="0"/>
              </a:rPr>
              <a:t>Subordinate information: Do subordinates have sufficient information to make a high-quality decision?</a:t>
            </a:r>
          </a:p>
          <a:p>
            <a:endParaRPr lang="en-CA" altLang="en-US" noProof="0" dirty="0">
              <a:latin typeface="Arial" panose="020B0604020202020204" pitchFamily="34" charset="0"/>
            </a:endParaRPr>
          </a:p>
        </p:txBody>
      </p:sp>
      <p:sp>
        <p:nvSpPr>
          <p:cNvPr id="553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72F66AF-36D9-4EE6-80C7-6F1E8AD10E83}" type="slidenum">
              <a:rPr lang="en-US" altLang="en-US" sz="1200">
                <a:latin typeface="Arial" panose="020B0604020202020204" pitchFamily="34" charset="0"/>
              </a:rPr>
              <a:pPr/>
              <a:t>23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34705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1D302D5-9418-43EC-B005-2D9ADFCB8E26}" type="slidenum">
              <a:rPr lang="en-US" altLang="en-US" sz="1200">
                <a:latin typeface="Arial" panose="020B0604020202020204" pitchFamily="34" charset="0"/>
              </a:rPr>
              <a:pPr/>
              <a:t>24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512050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2D91E42-08D8-4B0B-8728-0C69735E8954}" type="slidenum">
              <a:rPr lang="en-US" altLang="en-US" sz="1200">
                <a:latin typeface="Arial" panose="020B0604020202020204" pitchFamily="34" charset="0"/>
              </a:rPr>
              <a:pPr/>
              <a:t>25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25044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dirty="0">
                <a:latin typeface="Arial" panose="020B0604020202020204" pitchFamily="34" charset="0"/>
              </a:rPr>
              <a:t>Charismatic leadership: </a:t>
            </a:r>
            <a:r>
              <a:rPr lang="en-CA" altLang="en-US" dirty="0">
                <a:latin typeface="Arial" panose="020B0604020202020204" pitchFamily="34" charset="0"/>
              </a:rPr>
              <a:t>behavioural tendencies </a:t>
            </a:r>
            <a:r>
              <a:rPr lang="en-US" altLang="en-US" dirty="0">
                <a:latin typeface="Arial" panose="020B0604020202020204" pitchFamily="34" charset="0"/>
              </a:rPr>
              <a:t>and</a:t>
            </a:r>
            <a:r>
              <a:rPr lang="en-CA" altLang="en-US" dirty="0">
                <a:latin typeface="Arial" panose="020B0604020202020204" pitchFamily="34" charset="0"/>
              </a:rPr>
              <a:t> personal characteristics of leaders create exceptionally strong relationship between them and their followers</a:t>
            </a:r>
          </a:p>
          <a:p>
            <a:r>
              <a:rPr lang="en-CA" altLang="en-US" b="1" dirty="0">
                <a:latin typeface="Arial" panose="020B0604020202020204" pitchFamily="34" charset="0"/>
              </a:rPr>
              <a:t>Transformational leadership: </a:t>
            </a:r>
            <a:r>
              <a:rPr lang="en-CA" altLang="en-US" dirty="0">
                <a:latin typeface="Arial" panose="020B0604020202020204" pitchFamily="34" charset="0"/>
              </a:rPr>
              <a:t>generates awareness </a:t>
            </a:r>
            <a:r>
              <a:rPr lang="en-US" altLang="en-US" dirty="0">
                <a:latin typeface="Arial" panose="020B0604020202020204" pitchFamily="34" charset="0"/>
              </a:rPr>
              <a:t>and acceptance of a group</a:t>
            </a:r>
            <a:r>
              <a:rPr lang="ja-JP" altLang="en-US" dirty="0">
                <a:latin typeface="Arial" panose="020B0604020202020204" pitchFamily="34" charset="0"/>
              </a:rPr>
              <a:t>’</a:t>
            </a:r>
            <a:r>
              <a:rPr lang="en-US" altLang="ja-JP" dirty="0">
                <a:latin typeface="Arial" panose="020B0604020202020204" pitchFamily="34" charset="0"/>
              </a:rPr>
              <a:t>s </a:t>
            </a:r>
            <a:r>
              <a:rPr lang="en-CA" altLang="ja-JP" dirty="0">
                <a:latin typeface="Arial" panose="020B0604020202020204" pitchFamily="34" charset="0"/>
              </a:rPr>
              <a:t>purpose </a:t>
            </a:r>
            <a:r>
              <a:rPr lang="en-US" altLang="ja-JP" dirty="0">
                <a:latin typeface="Arial" panose="020B0604020202020204" pitchFamily="34" charset="0"/>
              </a:rPr>
              <a:t>and</a:t>
            </a:r>
            <a:r>
              <a:rPr lang="en-CA" altLang="ja-JP" dirty="0">
                <a:latin typeface="Arial" panose="020B0604020202020204" pitchFamily="34" charset="0"/>
              </a:rPr>
              <a:t> mission </a:t>
            </a:r>
            <a:r>
              <a:rPr lang="en-US" altLang="ja-JP" dirty="0">
                <a:latin typeface="Arial" panose="020B0604020202020204" pitchFamily="34" charset="0"/>
              </a:rPr>
              <a:t>and</a:t>
            </a:r>
            <a:r>
              <a:rPr lang="en-CA" altLang="ja-JP" dirty="0">
                <a:latin typeface="Arial" panose="020B0604020202020204" pitchFamily="34" charset="0"/>
              </a:rPr>
              <a:t> gets employees to see beyond their own needs </a:t>
            </a:r>
            <a:r>
              <a:rPr lang="en-US" altLang="ja-JP" dirty="0">
                <a:latin typeface="Arial" panose="020B0604020202020204" pitchFamily="34" charset="0"/>
              </a:rPr>
              <a:t>and</a:t>
            </a:r>
            <a:r>
              <a:rPr lang="en-CA" altLang="ja-JP" dirty="0">
                <a:latin typeface="Arial" panose="020B0604020202020204" pitchFamily="34" charset="0"/>
              </a:rPr>
              <a:t> self-interests for the good of the group. </a:t>
            </a:r>
          </a:p>
          <a:p>
            <a:endParaRPr lang="en-CA" altLang="en-US" dirty="0">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42A69AB-CD04-4B93-B082-3C1E5A5B5DAC}" type="slidenum">
              <a:rPr lang="en-US" altLang="en-US" sz="1200">
                <a:latin typeface="Arial" panose="020B0604020202020204" pitchFamily="34" charset="0"/>
              </a:rPr>
              <a:pPr/>
              <a:t>26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057911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ancient Greeks saw people with charisma as inspired by the gods and capable of incredible accomplishments.</a:t>
            </a:r>
            <a:endParaRPr lang="en-CA" altLang="en-US" sz="2900" kern="0" dirty="0">
              <a:solidFill>
                <a:prstClr val="black"/>
              </a:solidFill>
              <a:latin typeface="Calibri" pitchFamily="34" charset="0"/>
            </a:endParaRPr>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B39E900-7CE9-43A3-A4A6-6B75F82D4965}" type="slidenum">
              <a:rPr lang="en-US" altLang="en-US" sz="1200">
                <a:latin typeface="Arial" panose="020B0604020202020204" pitchFamily="34" charset="0"/>
              </a:rPr>
              <a:pPr/>
              <a:t>27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824803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931774">
              <a:defRPr/>
            </a:pPr>
            <a:r>
              <a:rPr lang="en-CA" b="1" dirty="0"/>
              <a:t>Charismatic leadership </a:t>
            </a:r>
            <a:r>
              <a:rPr lang="en-CA" dirty="0"/>
              <a:t>involves articulating a clear vision, modelling values consistent with that vision, communicating high performance expectations, and establishing very strong relationships with followers.</a:t>
            </a:r>
            <a:r>
              <a:rPr lang="en-CA" b="1" dirty="0"/>
              <a:t> Transformational leadership</a:t>
            </a:r>
            <a:r>
              <a:rPr lang="en-CA" dirty="0"/>
              <a:t> goes even further than this by generating awareness and acceptance of a group’s purpose and mission and by getting employees to see beyond their own needs and self-interest for the good of the group. Like charismatic leaders, transformational leaders are visionary, but they transform their organizations by getting their followers to accomplish more than they intended and even more than they thought possible. Transformational leaders practise </a:t>
            </a:r>
            <a:r>
              <a:rPr lang="en-CA" b="1" dirty="0"/>
              <a:t>charismatic leadership </a:t>
            </a:r>
            <a:r>
              <a:rPr lang="en-CA" i="1" dirty="0"/>
              <a:t>or idealized influence</a:t>
            </a:r>
            <a:r>
              <a:rPr lang="en-CA" dirty="0"/>
              <a:t> by acting as role models for their followers. Because transformational leaders put others’ needs ahead of their own and share risks with their followers, they are admired, respected, and trusted, and followers want to emulate them. </a:t>
            </a:r>
            <a:endParaRPr lang="en-CA" altLang="en-US" b="1" noProof="0" dirty="0">
              <a:latin typeface="Arial" panose="020B0604020202020204" pitchFamily="34" charset="0"/>
            </a:endParaRPr>
          </a:p>
          <a:p>
            <a:r>
              <a:rPr lang="en-CA" altLang="en-US" b="1" noProof="0" dirty="0">
                <a:latin typeface="Arial" panose="020B0604020202020204" pitchFamily="34" charset="0"/>
              </a:rPr>
              <a:t>Inspirational motivation:</a:t>
            </a:r>
            <a:r>
              <a:rPr lang="en-CA" altLang="en-US" noProof="0" dirty="0">
                <a:latin typeface="Arial" panose="020B0604020202020204" pitchFamily="34" charset="0"/>
              </a:rPr>
              <a:t> Transformational leaders motivate and inspire followers by providing meaningful and challenging work. By communicating expectations and demonstrating commitment to goals, transformational leaders help followers envision the future. This leads to greater enthusiasm and optimism about the future.</a:t>
            </a:r>
          </a:p>
          <a:p>
            <a:r>
              <a:rPr lang="en-CA" altLang="en-US" b="1" noProof="0" dirty="0">
                <a:latin typeface="Arial" panose="020B0604020202020204" pitchFamily="34" charset="0"/>
              </a:rPr>
              <a:t>Intellectual stimulation: </a:t>
            </a:r>
            <a:r>
              <a:rPr lang="en-CA" altLang="en-US" noProof="0" dirty="0">
                <a:latin typeface="Arial" panose="020B0604020202020204" pitchFamily="34" charset="0"/>
              </a:rPr>
              <a:t>Transformational leaders encourage followers to be creative and innovative, to question assumptions, and to look at problems and situations in new ways even if their ideas are different from those of the leader.</a:t>
            </a:r>
            <a:endParaRPr lang="en-CA" altLang="en-US" b="1" noProof="0" dirty="0">
              <a:latin typeface="Arial" panose="020B0604020202020204" pitchFamily="34" charset="0"/>
            </a:endParaRPr>
          </a:p>
          <a:p>
            <a:r>
              <a:rPr lang="en-CA" altLang="en-US" b="1" noProof="0" dirty="0">
                <a:latin typeface="Arial" panose="020B0604020202020204" pitchFamily="34" charset="0"/>
              </a:rPr>
              <a:t>Individualized consideration:</a:t>
            </a:r>
            <a:r>
              <a:rPr lang="en-CA" altLang="en-US" noProof="0" dirty="0">
                <a:latin typeface="Arial" panose="020B0604020202020204" pitchFamily="34" charset="0"/>
              </a:rPr>
              <a:t> Transformational leaders pay special attention to followers</a:t>
            </a:r>
            <a:r>
              <a:rPr lang="en-CA" altLang="ja-JP" noProof="0" dirty="0">
                <a:latin typeface="Arial" panose="020B0604020202020204" pitchFamily="34" charset="0"/>
              </a:rPr>
              <a:t>’ individual needs by creating learning opportunities, accepting and tolerating individual differences, encouraging two-way communication, and being good listeners.</a:t>
            </a:r>
            <a:endParaRPr lang="en-CA" altLang="en-US" noProof="0" dirty="0">
              <a:latin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EA2DE10-FAA5-4523-9627-E477A6BB24F2}" type="slidenum">
              <a:rPr lang="en-US" altLang="en-US" sz="1200">
                <a:latin typeface="Arial" panose="020B0604020202020204" pitchFamily="34" charset="0"/>
              </a:rPr>
              <a:pPr/>
              <a:t>28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6864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xfrm>
            <a:off x="701040" y="4415790"/>
            <a:ext cx="5842000" cy="44157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Trait theory</a:t>
            </a:r>
            <a:r>
              <a:rPr lang="en-CA" altLang="en-US" noProof="0" dirty="0">
                <a:latin typeface="Arial" panose="020B0604020202020204" pitchFamily="34" charset="0"/>
              </a:rPr>
              <a:t> says that effective leaders possess similar sets of traits/characteristics. </a:t>
            </a:r>
            <a:r>
              <a:rPr lang="en-CA" altLang="en-US" b="1" noProof="0" dirty="0">
                <a:latin typeface="Arial" panose="020B0604020202020204" pitchFamily="34" charset="0"/>
              </a:rPr>
              <a:t>Traits </a:t>
            </a:r>
            <a:r>
              <a:rPr lang="en-CA" altLang="en-US" b="0" noProof="0" dirty="0">
                <a:latin typeface="Arial" panose="020B0604020202020204" pitchFamily="34" charset="0"/>
              </a:rPr>
              <a:t>are </a:t>
            </a:r>
            <a:r>
              <a:rPr lang="en-CA" altLang="en-US" noProof="0" dirty="0">
                <a:latin typeface="Arial" panose="020B0604020202020204" pitchFamily="34" charset="0"/>
              </a:rPr>
              <a:t>relatively stable characteristics, such as abilities, psychological motives, or consistent patterns of behaviour. Trait theory is also known</a:t>
            </a:r>
            <a:r>
              <a:rPr lang="en-CA" altLang="en-US" baseline="0" noProof="0" dirty="0">
                <a:latin typeface="Arial" panose="020B0604020202020204" pitchFamily="34" charset="0"/>
              </a:rPr>
              <a:t> as</a:t>
            </a:r>
            <a:r>
              <a:rPr lang="en-CA" altLang="en-US" noProof="0" dirty="0">
                <a:latin typeface="Arial" panose="020B0604020202020204" pitchFamily="34" charset="0"/>
              </a:rPr>
              <a:t> “great person” theory because early versions of trait theory stated that leaders are born, not made. Leaders either had the “right stuff” to be a leader or didn’t. </a:t>
            </a:r>
          </a:p>
          <a:p>
            <a:endParaRPr lang="en-CA" altLang="en-US" noProof="0" dirty="0">
              <a:latin typeface="Arial" panose="020B0604020202020204" pitchFamily="34" charset="0"/>
            </a:endParaRPr>
          </a:p>
          <a:p>
            <a:r>
              <a:rPr lang="en-CA" altLang="en-US" noProof="0" dirty="0">
                <a:latin typeface="Arial" panose="020B0604020202020204" pitchFamily="34" charset="0"/>
              </a:rPr>
              <a:t>For some time, it was thought that trait theory was faulty and that there are no consistent trait differences between leaders and non-leaders or between effective and ineffective leaders. However, more recent evidence suggests that “successful leaders are not like other people”—that they are indeed different from the rest of us.</a:t>
            </a:r>
          </a:p>
          <a:p>
            <a:endParaRPr lang="en-CA" altLang="en-US" noProof="0" dirty="0">
              <a:latin typeface="Arial" panose="020B0604020202020204" pitchFamily="34" charset="0"/>
            </a:endParaRPr>
          </a:p>
          <a:p>
            <a:r>
              <a:rPr lang="en-CA" altLang="en-US" noProof="0" dirty="0">
                <a:latin typeface="Arial" panose="020B0604020202020204" pitchFamily="34" charset="0"/>
              </a:rPr>
              <a:t>According to trait theory, leaders are taller and more confident and have greater physical stamina (i.e., higher energy) than non-leaders. It is noteworthy that 14.5 percent of men are 183 centimetres tall or more, yet 58 </a:t>
            </a:r>
            <a:r>
              <a:rPr lang="en-CA" altLang="en-US" i="0" noProof="0" dirty="0">
                <a:latin typeface="Arial" panose="020B0604020202020204" pitchFamily="34" charset="0"/>
              </a:rPr>
              <a:t>percent of </a:t>
            </a:r>
            <a:r>
              <a:rPr lang="en-CA" altLang="en-US" i="1" noProof="0" dirty="0">
                <a:latin typeface="Arial" panose="020B0604020202020204" pitchFamily="34" charset="0"/>
              </a:rPr>
              <a:t>Fortune 500 </a:t>
            </a:r>
            <a:r>
              <a:rPr lang="en-CA" altLang="en-US" i="0" noProof="0" dirty="0">
                <a:latin typeface="Arial" panose="020B0604020202020204" pitchFamily="34" charset="0"/>
              </a:rPr>
              <a:t>CEOs are </a:t>
            </a:r>
            <a:r>
              <a:rPr lang="en-CA" altLang="en-US" noProof="0" dirty="0">
                <a:latin typeface="Arial" panose="020B0604020202020204" pitchFamily="34" charset="0"/>
              </a:rPr>
              <a:t>taller than that.</a:t>
            </a:r>
          </a:p>
          <a:p>
            <a:endParaRPr lang="en-CA" altLang="en-US" noProof="0" dirty="0">
              <a:latin typeface="Arial" panose="020B0604020202020204" pitchFamily="34" charset="0"/>
            </a:endParaRPr>
          </a:p>
          <a:p>
            <a:r>
              <a:rPr lang="en-CA" altLang="en-US" b="1" noProof="0" dirty="0">
                <a:latin typeface="Arial" panose="020B0604020202020204" pitchFamily="34" charset="0"/>
              </a:rPr>
              <a:t>Drive: </a:t>
            </a:r>
            <a:r>
              <a:rPr lang="en-CA" altLang="en-US" noProof="0" dirty="0">
                <a:latin typeface="Arial" panose="020B0604020202020204" pitchFamily="34" charset="0"/>
              </a:rPr>
              <a:t>high level of effort characterized by achievement, motivation, initiative, energy, and tenacity</a:t>
            </a:r>
            <a:endParaRPr lang="en-CA" altLang="en-US" b="1" i="0" noProof="0" dirty="0">
              <a:latin typeface="Arial" panose="020B0604020202020204" pitchFamily="34" charset="0"/>
            </a:endParaRPr>
          </a:p>
          <a:p>
            <a:r>
              <a:rPr lang="en-CA" b="1" dirty="0">
                <a:solidFill>
                  <a:srgbClr val="1F497D"/>
                </a:solidFill>
                <a:latin typeface="Times New Roman" panose="02020603050405020304" pitchFamily="18" charset="0"/>
                <a:ea typeface="SimSun" panose="02010600030101010101" pitchFamily="2" charset="-122"/>
              </a:rPr>
              <a:t>Desire to lead: </a:t>
            </a:r>
            <a:r>
              <a:rPr lang="en-CA" dirty="0">
                <a:solidFill>
                  <a:srgbClr val="1F497D"/>
                </a:solidFill>
                <a:latin typeface="Times New Roman" panose="02020603050405020304" pitchFamily="18" charset="0"/>
                <a:ea typeface="SimSun" panose="02010600030101010101" pitchFamily="2" charset="-122"/>
              </a:rPr>
              <a:t>desire</a:t>
            </a:r>
            <a:r>
              <a:rPr lang="en-CA" b="1" dirty="0">
                <a:solidFill>
                  <a:srgbClr val="1F497D"/>
                </a:solidFill>
                <a:latin typeface="Times New Roman" panose="02020603050405020304" pitchFamily="18" charset="0"/>
                <a:ea typeface="SimSun" panose="02010600030101010101" pitchFamily="2" charset="-122"/>
              </a:rPr>
              <a:t> </a:t>
            </a:r>
            <a:r>
              <a:rPr lang="en-CA" dirty="0"/>
              <a:t>to be in charge and think about ways to influence or convince others about what should or shouldn’t be done</a:t>
            </a:r>
            <a:endParaRPr lang="en-CA" altLang="en-US" b="1" i="0" noProof="0" dirty="0">
              <a:latin typeface="Arial" panose="020B0604020202020204" pitchFamily="34" charset="0"/>
            </a:endParaRPr>
          </a:p>
          <a:p>
            <a:pPr defTabSz="931774">
              <a:defRPr/>
            </a:pPr>
            <a:r>
              <a:rPr lang="en-CA" altLang="en-US" b="1" noProof="0" dirty="0">
                <a:latin typeface="Arial" panose="020B0604020202020204" pitchFamily="34" charset="0"/>
              </a:rPr>
              <a:t>Honesty/integrity: </a:t>
            </a:r>
            <a:r>
              <a:rPr lang="en-CA" i="1" dirty="0"/>
              <a:t>honesty</a:t>
            </a:r>
            <a:r>
              <a:rPr lang="en-CA" dirty="0"/>
              <a:t>, being truthful with others, is a cornerstone of leadership; </a:t>
            </a:r>
            <a:r>
              <a:rPr lang="en-CA" i="1" dirty="0"/>
              <a:t>integrity</a:t>
            </a:r>
            <a:r>
              <a:rPr lang="en-CA" dirty="0"/>
              <a:t> is the extent to which leaders do what they say they will do. Leaders may be honest and have good intentions, but they won’t be trusted if they don’t consistently deliver on what they promise.</a:t>
            </a:r>
          </a:p>
          <a:p>
            <a:r>
              <a:rPr lang="en-CA" altLang="en-US" b="1" noProof="0" dirty="0">
                <a:latin typeface="Arial" panose="020B0604020202020204" pitchFamily="34" charset="0"/>
              </a:rPr>
              <a:t>Self-confidence:</a:t>
            </a:r>
            <a:r>
              <a:rPr lang="en-CA" altLang="en-US" b="0" baseline="0" noProof="0" dirty="0">
                <a:latin typeface="Arial" panose="020B0604020202020204" pitchFamily="34" charset="0"/>
              </a:rPr>
              <a:t> </a:t>
            </a:r>
            <a:r>
              <a:rPr lang="en-CA" altLang="en-US" noProof="0" dirty="0">
                <a:latin typeface="Arial" panose="020B0604020202020204" pitchFamily="34" charset="0"/>
              </a:rPr>
              <a:t>Believing in one</a:t>
            </a:r>
            <a:r>
              <a:rPr lang="en-CA" altLang="ja-JP" noProof="0" dirty="0">
                <a:latin typeface="Arial" panose="020B0604020202020204" pitchFamily="34" charset="0"/>
              </a:rPr>
              <a:t>’s abilities distinguishes leaders from nonleaders. Self-confident leaders are more decisive and assertive and more likely to gain others’ confidence. Self-confident leaders will admit their mistakes because they view them as learning opportunities rather than the refutation of their leadership capabilities.</a:t>
            </a:r>
            <a:endParaRPr lang="en-CA" altLang="en-US" noProof="0" dirty="0">
              <a:latin typeface="Arial" panose="020B0604020202020204" pitchFamily="34" charset="0"/>
            </a:endParaRPr>
          </a:p>
          <a:p>
            <a:r>
              <a:rPr lang="en-CA" altLang="en-US" b="1" noProof="0" dirty="0">
                <a:latin typeface="Arial" panose="020B0604020202020204" pitchFamily="34" charset="0"/>
              </a:rPr>
              <a:t>Emotional stability: </a:t>
            </a:r>
            <a:r>
              <a:rPr lang="en-CA" altLang="en-US" noProof="0" dirty="0">
                <a:latin typeface="Arial" panose="020B0604020202020204" pitchFamily="34" charset="0"/>
              </a:rPr>
              <a:t>Even when things go wrong, leaders remain even-tempered and consistent in their outlook and in the way they treat others. Leaders who can</a:t>
            </a:r>
            <a:r>
              <a:rPr lang="en-CA" altLang="ja-JP" noProof="0" dirty="0">
                <a:latin typeface="Arial" panose="020B0604020202020204" pitchFamily="34" charset="0"/>
              </a:rPr>
              <a:t>’t control emotions, who anger quickly or attack and blame others for mistakes are unlikely to be trusted. </a:t>
            </a:r>
          </a:p>
          <a:p>
            <a:r>
              <a:rPr lang="en-CA" altLang="en-US" b="1" noProof="0" dirty="0">
                <a:latin typeface="Arial" panose="020B0604020202020204" pitchFamily="34" charset="0"/>
              </a:rPr>
              <a:t>Emotional</a:t>
            </a:r>
            <a:r>
              <a:rPr lang="en-CA" altLang="en-US" b="1" baseline="0" noProof="0" dirty="0">
                <a:latin typeface="Arial" panose="020B0604020202020204" pitchFamily="34" charset="0"/>
              </a:rPr>
              <a:t> intelligence: </a:t>
            </a:r>
            <a:r>
              <a:rPr lang="en-CA" altLang="en-US" dirty="0"/>
              <a:t>T</a:t>
            </a:r>
            <a:r>
              <a:rPr lang="en-CA" dirty="0"/>
              <a:t>he ability of people to recognize their own and other people’s emotions, to discriminate between different feelings, and to use emotional information to guide thinking and behaviour.</a:t>
            </a:r>
            <a:endParaRPr lang="en-CA" altLang="en-US" b="1" noProof="0" dirty="0">
              <a:latin typeface="Arial" panose="020B0604020202020204" pitchFamily="34" charset="0"/>
            </a:endParaRPr>
          </a:p>
          <a:p>
            <a:r>
              <a:rPr lang="en-CA" altLang="en-US" b="1" noProof="0" dirty="0">
                <a:latin typeface="Arial" panose="020B0604020202020204" pitchFamily="34" charset="0"/>
              </a:rPr>
              <a:t>Cognitive abilities: </a:t>
            </a:r>
            <a:r>
              <a:rPr lang="en-CA" altLang="en-US" b="0" noProof="0" dirty="0">
                <a:latin typeface="Arial" panose="020B0604020202020204" pitchFamily="34" charset="0"/>
              </a:rPr>
              <a:t>D</a:t>
            </a:r>
            <a:r>
              <a:rPr lang="en-CA" altLang="en-US" noProof="0" dirty="0">
                <a:latin typeface="Arial" panose="020B0604020202020204" pitchFamily="34" charset="0"/>
              </a:rPr>
              <a:t>on’t mean that leaders are necessarily geniuses but they do mean that leaders have the capacity to analyze large amounts of seemingly unrelated, complex information and see patterns, opportunities, or threats others might not see.</a:t>
            </a:r>
          </a:p>
          <a:p>
            <a:pPr defTabSz="931774">
              <a:defRPr/>
            </a:pPr>
            <a:r>
              <a:rPr lang="en-CA" altLang="en-US" b="1" noProof="0" dirty="0"/>
              <a:t>Knowledge of the business: </a:t>
            </a:r>
            <a:r>
              <a:rPr lang="en-CA" altLang="en-US" dirty="0"/>
              <a:t>L</a:t>
            </a:r>
            <a:r>
              <a:rPr lang="en-CA" dirty="0"/>
              <a:t>eaders know their stuff, which means they have superior technical knowledge about the businesses they run. They understand the key technological issues and challenges facing their companies. Studies indicate that more often than not, effective leaders have extensive experience in their industry.</a:t>
            </a:r>
            <a:endParaRPr lang="en-CA" altLang="en-US" b="0" noProof="0" dirty="0"/>
          </a:p>
        </p:txBody>
      </p:sp>
      <p:sp>
        <p:nvSpPr>
          <p:cNvPr id="225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B8A9A5F-004B-4649-B7A2-94A7E394D678}"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2827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Researchers at the University of Michigan, Ohio State University, and the University of Texas examined the specific behaviours that leaders use to improve the satisfaction and performance of their subordinates. Hundreds of studies were conducted and hundreds of leader behaviours were examined. At all three universities, two basic leader behaviours emerged as central to successful leadership: initiating structure (called </a:t>
            </a:r>
            <a:r>
              <a:rPr lang="en-CA" i="1" dirty="0"/>
              <a:t>job-centred leadership</a:t>
            </a:r>
            <a:r>
              <a:rPr lang="en-CA" dirty="0"/>
              <a:t> at the University of Michigan, and </a:t>
            </a:r>
            <a:r>
              <a:rPr lang="en-CA" i="1" dirty="0"/>
              <a:t>concern for production</a:t>
            </a:r>
            <a:r>
              <a:rPr lang="en-CA" dirty="0"/>
              <a:t> at the University of Texas), and considerate leader behaviour (called </a:t>
            </a:r>
            <a:r>
              <a:rPr lang="en-CA" i="1" dirty="0"/>
              <a:t>employee-centred leadership</a:t>
            </a:r>
            <a:r>
              <a:rPr lang="en-CA" dirty="0"/>
              <a:t> at the University of Michigan and </a:t>
            </a:r>
            <a:r>
              <a:rPr lang="en-CA" i="1" dirty="0"/>
              <a:t>concern for people</a:t>
            </a:r>
            <a:r>
              <a:rPr lang="en-CA" dirty="0"/>
              <a:t> at the University of Texas).</a:t>
            </a:r>
          </a:p>
          <a:p>
            <a:endParaRPr lang="en-CA" dirty="0">
              <a:latin typeface="Arial"/>
              <a:ea typeface="MS PGothic"/>
              <a:cs typeface="Arial"/>
            </a:endParaRPr>
          </a:p>
          <a:p>
            <a:r>
              <a:rPr lang="en-CA" b="1" dirty="0"/>
              <a:t>Initiating structure:</a:t>
            </a:r>
            <a:r>
              <a:rPr lang="en-CA" dirty="0"/>
              <a:t> refers to the degree to which a leader structures the roles of followers by setting goals, giving directions, setting deadlines, and assigning tasks. A leader’s ability to initiate structure primarily affects subordinates’ job performance. </a:t>
            </a:r>
          </a:p>
          <a:p>
            <a:endParaRPr lang="en-CA" b="1" dirty="0">
              <a:latin typeface="Arial"/>
              <a:ea typeface="MS PGothic"/>
              <a:cs typeface="Arial"/>
            </a:endParaRPr>
          </a:p>
          <a:p>
            <a:r>
              <a:rPr lang="en-CA" b="1" dirty="0">
                <a:latin typeface="Arial"/>
                <a:ea typeface="MS PGothic"/>
                <a:cs typeface="Arial"/>
              </a:rPr>
              <a:t>Considerate leader behaviour: </a:t>
            </a:r>
            <a:r>
              <a:rPr lang="en-CA" dirty="0">
                <a:latin typeface="Arial"/>
                <a:ea typeface="MS PGothic"/>
                <a:cs typeface="Arial"/>
              </a:rPr>
              <a:t>refers to the extent to which a leader is friendly, approachable, and supportive, and shows concern for employees. Consideration primarily affects subordinates’ job satisfaction. Specific consideration behaviours include listening to employees’ problems and concerns, consulting with employees before making decisions, and treating employees as equals.</a:t>
            </a:r>
          </a:p>
        </p:txBody>
      </p:sp>
      <p:sp>
        <p:nvSpPr>
          <p:cNvPr id="4" name="Slide Number Placeholder 3"/>
          <p:cNvSpPr>
            <a:spLocks noGrp="1"/>
          </p:cNvSpPr>
          <p:nvPr>
            <p:ph type="sldNum" sz="quarter" idx="10"/>
          </p:nvPr>
        </p:nvSpPr>
        <p:spPr/>
        <p:txBody>
          <a:bodyPr/>
          <a:lstStyle/>
          <a:p>
            <a:pPr>
              <a:defRPr/>
            </a:pPr>
            <a:fld id="{949DEE09-9D7F-46AF-BBF3-47ACE5D0AACB}" type="slidenum">
              <a:rPr lang="en-US" altLang="en-US" smtClean="0"/>
              <a:pPr>
                <a:defRPr/>
              </a:pPr>
              <a:t>6</a:t>
            </a:fld>
            <a:endParaRPr lang="en-US" altLang="en-US" dirty="0"/>
          </a:p>
        </p:txBody>
      </p:sp>
    </p:spTree>
    <p:extLst>
      <p:ext uri="{BB962C8B-B14F-4D97-AF65-F5344CB8AC3E}">
        <p14:creationId xmlns:p14="http://schemas.microsoft.com/office/powerpoint/2010/main" val="420117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dirty="0">
              <a:latin typeface="Arial"/>
              <a:ea typeface="MS PGothic"/>
              <a:cs typeface="Arial"/>
            </a:endParaRPr>
          </a:p>
          <a:p>
            <a:r>
              <a:rPr lang="en-CA" dirty="0">
                <a:latin typeface="Arial"/>
                <a:ea typeface="MS PGothic"/>
                <a:cs typeface="Arial"/>
              </a:rPr>
              <a:t>Blake and Mouton used two leadership behaviours—concern for people (i.e., consideration) and concern for production (i.e., initiating structure)—to categorize five different leadership styles. In the exhibit, both behaviours are rated on a 9-point scale, with 1 representing “low” and 9 representing “high.” Blake and Mouton suggest that a “high–high” or 9,9 leadership style is the best. They call this style </a:t>
            </a:r>
            <a:r>
              <a:rPr lang="en-CA" i="1" dirty="0">
                <a:latin typeface="Arial"/>
                <a:ea typeface="MS PGothic"/>
                <a:cs typeface="Arial"/>
              </a:rPr>
              <a:t>team management</a:t>
            </a:r>
            <a:r>
              <a:rPr lang="en-CA" dirty="0">
                <a:latin typeface="Arial"/>
                <a:ea typeface="MS PGothic"/>
                <a:cs typeface="Arial"/>
              </a:rPr>
              <a:t> because leaders who use it display a high concern for people (9) as well as a high concern for production (9).</a:t>
            </a:r>
          </a:p>
          <a:p>
            <a:endParaRPr lang="en-CA" dirty="0">
              <a:latin typeface="Arial"/>
              <a:ea typeface="MS PGothic"/>
              <a:cs typeface="Arial"/>
            </a:endParaRPr>
          </a:p>
          <a:p>
            <a:r>
              <a:rPr lang="en-CA" dirty="0">
                <a:latin typeface="Arial"/>
                <a:ea typeface="MS PGothic"/>
                <a:cs typeface="Arial"/>
              </a:rPr>
              <a:t>By contrast, leaders use a 9,1 </a:t>
            </a:r>
            <a:r>
              <a:rPr lang="en-CA" i="1" dirty="0">
                <a:latin typeface="Arial"/>
                <a:ea typeface="MS PGothic"/>
                <a:cs typeface="Arial"/>
              </a:rPr>
              <a:t>authority–compliance</a:t>
            </a:r>
            <a:r>
              <a:rPr lang="en-CA" dirty="0">
                <a:latin typeface="Arial"/>
                <a:ea typeface="MS PGothic"/>
                <a:cs typeface="Arial"/>
              </a:rPr>
              <a:t> leadership style when they have a high concern for production and a low concern for people. A 1,9 </a:t>
            </a:r>
            <a:r>
              <a:rPr lang="en-CA" i="1" dirty="0">
                <a:latin typeface="Arial"/>
                <a:ea typeface="MS PGothic"/>
                <a:cs typeface="Arial"/>
              </a:rPr>
              <a:t>country club</a:t>
            </a:r>
            <a:r>
              <a:rPr lang="en-CA" dirty="0">
                <a:latin typeface="Arial"/>
                <a:ea typeface="MS PGothic"/>
                <a:cs typeface="Arial"/>
              </a:rPr>
              <a:t> style arises when leaders care about having a friendly and enjoyable work environment and don’t really pay much attention to production or performance. Worst of all, according to the grid, is the 1,1 </a:t>
            </a:r>
            <a:r>
              <a:rPr lang="en-CA" i="1" dirty="0">
                <a:latin typeface="Arial"/>
                <a:ea typeface="MS PGothic"/>
                <a:cs typeface="Arial"/>
              </a:rPr>
              <a:t>impoverished </a:t>
            </a:r>
            <a:r>
              <a:rPr lang="en-CA" dirty="0">
                <a:latin typeface="Arial"/>
                <a:ea typeface="MS PGothic"/>
                <a:cs typeface="Arial"/>
              </a:rPr>
              <a:t>leader, who shows little concern for people or production and who does the bare minimum necessary to keep his or her job. Finally, the 5,5 </a:t>
            </a:r>
            <a:r>
              <a:rPr lang="en-CA" i="1" dirty="0">
                <a:latin typeface="Arial"/>
                <a:ea typeface="MS PGothic"/>
                <a:cs typeface="Arial"/>
              </a:rPr>
              <a:t>middle-of-the-road</a:t>
            </a:r>
            <a:r>
              <a:rPr lang="en-CA" dirty="0">
                <a:latin typeface="Arial"/>
                <a:ea typeface="MS PGothic"/>
                <a:cs typeface="Arial"/>
              </a:rPr>
              <a:t> style develops when leaders show a moderate amount of concern for both people and production.</a:t>
            </a:r>
            <a:endParaRPr lang="en-CA" altLang="ja-JP" noProof="0" dirty="0">
              <a:latin typeface="Arial"/>
              <a:ea typeface="MS PGothic"/>
              <a:cs typeface="Arial"/>
            </a:endParaRPr>
          </a:p>
        </p:txBody>
      </p:sp>
      <p:sp>
        <p:nvSpPr>
          <p:cNvPr id="266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841A81F-B50C-4A08-AD8B-F987626D3203}" type="slidenum">
              <a:rPr lang="en-US" altLang="en-US" sz="1200">
                <a:latin typeface="Arial" panose="020B0604020202020204" pitchFamily="34" charset="0"/>
              </a:rPr>
              <a:pPr/>
              <a:t>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81384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Leadership style: </a:t>
            </a:r>
            <a:r>
              <a:rPr lang="en-CA" altLang="en-US" noProof="0" dirty="0">
                <a:latin typeface="Arial" panose="020B0604020202020204" pitchFamily="34" charset="0"/>
              </a:rPr>
              <a:t>the way a leader generally behaves toward his/her followers depends on the situation. </a:t>
            </a:r>
            <a:r>
              <a:rPr lang="en-CA" dirty="0"/>
              <a:t>According to situational leadership theories, there is no one best leadership style. But one of these situational theories differs from the other three in one significant way. Fiedler’s contingency theory assumes that leadership styles are consistent and difficult to change. Therefore, leaders must be placed in or matched to a situation that fits their leadership style. By contrast, the other three situational theories all assume that leaders are capable of adapting and adjusting their leadership styles to fit the demands of different situations.</a:t>
            </a:r>
            <a:endParaRPr lang="en-CA" altLang="en-US" noProof="0" dirty="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8E61B44-D7A5-4706-8653-FE47631CCBF3}"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26977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Leader–member relations </a:t>
            </a:r>
            <a:r>
              <a:rPr lang="en-CA" altLang="en-US" noProof="0" dirty="0">
                <a:latin typeface="Arial" panose="020B0604020202020204" pitchFamily="34" charset="0"/>
              </a:rPr>
              <a:t>refers to how</a:t>
            </a:r>
            <a:r>
              <a:rPr lang="en-CA" altLang="en-US" b="1" noProof="0" dirty="0">
                <a:latin typeface="Arial" panose="020B0604020202020204" pitchFamily="34" charset="0"/>
              </a:rPr>
              <a:t> </a:t>
            </a:r>
            <a:r>
              <a:rPr lang="en-CA" altLang="en-US" noProof="0" dirty="0">
                <a:latin typeface="Arial" panose="020B0604020202020204" pitchFamily="34" charset="0"/>
              </a:rPr>
              <a:t>well followers respect, trust, and like their leaders. When leader–member relations are good, followers trust their leader and there is a friendly work atmosphere. </a:t>
            </a:r>
            <a:endParaRPr lang="en-CA" altLang="en-US" b="1" noProof="0" dirty="0">
              <a:latin typeface="Arial" panose="020B0604020202020204" pitchFamily="34" charset="0"/>
            </a:endParaRPr>
          </a:p>
          <a:p>
            <a:r>
              <a:rPr lang="en-CA" altLang="en-US" b="1" noProof="0" dirty="0">
                <a:latin typeface="Arial" panose="020B0604020202020204" pitchFamily="34" charset="0"/>
              </a:rPr>
              <a:t>Task structure </a:t>
            </a:r>
            <a:r>
              <a:rPr lang="en-CA" altLang="en-US" noProof="0" dirty="0">
                <a:latin typeface="Arial" panose="020B0604020202020204" pitchFamily="34" charset="0"/>
              </a:rPr>
              <a:t>refers to when the requirements of a subordinate</a:t>
            </a:r>
            <a:r>
              <a:rPr lang="en-CA" altLang="ja-JP" noProof="0" dirty="0">
                <a:latin typeface="Arial" panose="020B0604020202020204" pitchFamily="34" charset="0"/>
              </a:rPr>
              <a:t>’s tasks are clearly specified. With highly structured tasks, employees have clear job responsibilities, goals, and procedures. </a:t>
            </a:r>
            <a:endParaRPr lang="en-CA" altLang="en-US" b="1" noProof="0" dirty="0">
              <a:latin typeface="Arial" panose="020B0604020202020204" pitchFamily="34" charset="0"/>
            </a:endParaRPr>
          </a:p>
          <a:p>
            <a:r>
              <a:rPr lang="en-CA" altLang="en-US" b="1" noProof="0" dirty="0">
                <a:latin typeface="Arial" panose="020B0604020202020204" pitchFamily="34" charset="0"/>
              </a:rPr>
              <a:t>Position power: </a:t>
            </a:r>
            <a:r>
              <a:rPr lang="en-CA" altLang="en-US" noProof="0" dirty="0">
                <a:latin typeface="Arial" panose="020B0604020202020204" pitchFamily="34" charset="0"/>
              </a:rPr>
              <a:t>Leaders are able to hire, fire, reward, and punish workers. The more influence leaders have over hiring, firing, rewards, and punishments, the greater their power.</a:t>
            </a:r>
          </a:p>
        </p:txBody>
      </p:sp>
      <p:sp>
        <p:nvSpPr>
          <p:cNvPr id="348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E2C164A-8BBF-47D7-BCDC-75E8CF0BA22A}"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35676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noProof="0" dirty="0">
                <a:latin typeface="Arial" panose="020B0604020202020204" pitchFamily="34" charset="0"/>
              </a:rPr>
              <a:t>The exhibit shows how leader–member relations, task structure, and position power can be combined into eight situations that differ in favourability to leaders.</a:t>
            </a:r>
          </a:p>
          <a:p>
            <a:endParaRPr lang="en-CA" altLang="en-US" dirty="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9451E35-51BB-4FE6-A1A6-15D8A5D28F1E}"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72515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C6C68EA-2DD8-46BF-A5A3-A0DF0B11DF88}" type="slidenum">
              <a:rPr lang="en-US" altLang="en-US" sz="1200">
                <a:latin typeface="Arial" panose="020B0604020202020204" pitchFamily="34" charset="0"/>
              </a:rPr>
              <a:pPr/>
              <a:t>11</a:t>
            </a:fld>
            <a:endParaRPr lang="en-US" altLang="en-US" sz="1200" dirty="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dirty="0"/>
              <a:t>Fiedler’s </a:t>
            </a:r>
            <a:r>
              <a:rPr lang="en-CA" b="1" dirty="0"/>
              <a:t>contingency theory</a:t>
            </a:r>
            <a:r>
              <a:rPr lang="en-CA" dirty="0"/>
              <a:t> states that in order to maximize work group performance, leaders must be matched to the right leadership situation. </a:t>
            </a:r>
            <a:r>
              <a:rPr lang="en-CA" altLang="en-US" noProof="0" dirty="0">
                <a:latin typeface="Arial" panose="020B0604020202020204" pitchFamily="34" charset="0"/>
              </a:rPr>
              <a:t>The first basic assumption of Fiedler</a:t>
            </a:r>
            <a:r>
              <a:rPr lang="en-CA" altLang="ja-JP" noProof="0" dirty="0">
                <a:latin typeface="Arial" panose="020B0604020202020204" pitchFamily="34" charset="0"/>
              </a:rPr>
              <a:t>’s theory is that leaders are effective when the work groups that are led perform well. </a:t>
            </a:r>
            <a:r>
              <a:rPr lang="en-CA" dirty="0"/>
              <a:t>So, instead of judging leaders’ effectiveness by what the leaders do (i.e., initiating structure and consideration) or by who they are (i.e., trait theory), Fiedler assesses leaders in terms of the conduct and performance of the </a:t>
            </a:r>
            <a:r>
              <a:rPr lang="en-CA" i="1" dirty="0"/>
              <a:t>people they are leading</a:t>
            </a:r>
            <a:r>
              <a:rPr lang="en-CA" dirty="0"/>
              <a:t>. Second, Fiedler assumes that leaders are generally unable to change their style and that they are more effective when that style fits the situation. Third, he assumes that the success of a leader depends on the degree to which he or she is able to influence the behaviour of group members. Note that it is the </a:t>
            </a:r>
            <a:r>
              <a:rPr lang="en-CA" i="1" dirty="0"/>
              <a:t>group</a:t>
            </a:r>
            <a:r>
              <a:rPr lang="en-CA" dirty="0"/>
              <a:t> behaviour and not the </a:t>
            </a:r>
            <a:r>
              <a:rPr lang="en-CA" i="1" dirty="0"/>
              <a:t>leader </a:t>
            </a:r>
            <a:r>
              <a:rPr lang="en-CA" dirty="0"/>
              <a:t>behaviour we are talking about here. In other words, besides traits, behaviours, and a favourable situation, leaders need the group’s “permission” to lead.</a:t>
            </a:r>
          </a:p>
        </p:txBody>
      </p:sp>
    </p:spTree>
    <p:extLst>
      <p:ext uri="{BB962C8B-B14F-4D97-AF65-F5344CB8AC3E}">
        <p14:creationId xmlns:p14="http://schemas.microsoft.com/office/powerpoint/2010/main" val="3871412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40326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en-CA" dirty="0"/>
              <a:t>Copyright © 2017 by Nelson Education Ltd.</a:t>
            </a:r>
          </a:p>
        </p:txBody>
      </p:sp>
      <p:sp>
        <p:nvSpPr>
          <p:cNvPr id="5" name="Slide Number Placeholder 8"/>
          <p:cNvSpPr>
            <a:spLocks noGrp="1"/>
          </p:cNvSpPr>
          <p:nvPr>
            <p:ph type="sldNum" sz="quarter" idx="11"/>
          </p:nvPr>
        </p:nvSpPr>
        <p:spPr/>
        <p:txBody>
          <a:bodyPr/>
          <a:lstStyle>
            <a:lvl1pPr>
              <a:defRPr sz="1400"/>
            </a:lvl1pPr>
          </a:lstStyle>
          <a:p>
            <a:pPr>
              <a:defRPr/>
            </a:pPr>
            <a:r>
              <a:rPr lang="en-CA" dirty="0"/>
              <a:t>13-</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339616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en-US" dirty="0"/>
              <a:t>Copyright © 2017 by Nelson Education Ltd.</a:t>
            </a:r>
          </a:p>
        </p:txBody>
      </p:sp>
      <p:sp>
        <p:nvSpPr>
          <p:cNvPr id="6" name="Rectangle 6"/>
          <p:cNvSpPr>
            <a:spLocks noGrp="1" noChangeArrowheads="1"/>
          </p:cNvSpPr>
          <p:nvPr>
            <p:ph type="sldNum" sz="quarter" idx="11"/>
          </p:nvPr>
        </p:nvSpPr>
        <p:spPr/>
        <p:txBody>
          <a:bodyPr/>
          <a:lstStyle>
            <a:lvl1pPr>
              <a:defRPr/>
            </a:lvl1pPr>
          </a:lstStyle>
          <a:p>
            <a:r>
              <a:rPr lang="en-US" dirty="0"/>
              <a:t>13-</a:t>
            </a:r>
            <a:fld id="{A21EB1E3-9DFA-324B-908A-02E6D3EE5DC2}" type="slidenum">
              <a:rPr lang="en-US"/>
              <a:pPr/>
              <a:t>‹#›</a:t>
            </a:fld>
            <a:endParaRPr lang="en-US" dirty="0"/>
          </a:p>
        </p:txBody>
      </p:sp>
    </p:spTree>
    <p:extLst>
      <p:ext uri="{BB962C8B-B14F-4D97-AF65-F5344CB8AC3E}">
        <p14:creationId xmlns:p14="http://schemas.microsoft.com/office/powerpoint/2010/main" val="347758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a:t>
            </a:r>
            <a:endParaRPr lang="en-US" alt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ltLang="en-US" dirty="0"/>
              <a:t>13-</a:t>
            </a:r>
            <a:fld id="{F45C60B2-DECF-41AE-BD56-6303B4E58F6C}" type="slidenum">
              <a:rPr lang="en-US" altLang="en-US" smtClean="0"/>
              <a:pPr>
                <a:defRPr/>
              </a:pPr>
              <a:t>‹#›</a:t>
            </a:fld>
            <a:endParaRPr lang="en-US" altLang="en-US" dirty="0"/>
          </a:p>
        </p:txBody>
      </p:sp>
    </p:spTree>
    <p:extLst>
      <p:ext uri="{BB962C8B-B14F-4D97-AF65-F5344CB8AC3E}">
        <p14:creationId xmlns:p14="http://schemas.microsoft.com/office/powerpoint/2010/main" val="5324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a:t>
            </a:r>
            <a:endParaRPr lang="en-US" alt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13-</a:t>
            </a:r>
            <a:fld id="{811A7075-91DB-4F6D-9F65-DBAC22064FCD}" type="slidenum">
              <a:rPr lang="en-US" altLang="en-US" smtClean="0"/>
              <a:pPr>
                <a:defRPr/>
              </a:pPr>
              <a:t>‹#›</a:t>
            </a:fld>
            <a:endParaRPr lang="en-US" altLang="en-US" dirty="0"/>
          </a:p>
        </p:txBody>
      </p:sp>
    </p:spTree>
    <p:extLst>
      <p:ext uri="{BB962C8B-B14F-4D97-AF65-F5344CB8AC3E}">
        <p14:creationId xmlns:p14="http://schemas.microsoft.com/office/powerpoint/2010/main" val="24504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a:t>
            </a:r>
            <a:endParaRPr lang="en-US" altLang="en-US" dirty="0"/>
          </a:p>
        </p:txBody>
      </p:sp>
      <p:sp>
        <p:nvSpPr>
          <p:cNvPr id="8" name="Rectangle 6"/>
          <p:cNvSpPr>
            <a:spLocks noGrp="1" noChangeArrowheads="1"/>
          </p:cNvSpPr>
          <p:nvPr>
            <p:ph type="sldNum" sz="quarter" idx="11"/>
          </p:nvPr>
        </p:nvSpPr>
        <p:spPr>
          <a:ln/>
        </p:spPr>
        <p:txBody>
          <a:bodyPr/>
          <a:lstStyle>
            <a:lvl1pPr>
              <a:defRPr/>
            </a:lvl1pPr>
          </a:lstStyle>
          <a:p>
            <a:pPr>
              <a:defRPr/>
            </a:pPr>
            <a:r>
              <a:rPr lang="en-US" altLang="en-US" dirty="0"/>
              <a:t>13-</a:t>
            </a:r>
            <a:fld id="{E43E97F2-EBC0-49E8-B041-04EC218D94C4}" type="slidenum">
              <a:rPr lang="en-US" altLang="en-US" smtClean="0"/>
              <a:pPr>
                <a:defRPr/>
              </a:pPr>
              <a:t>‹#›</a:t>
            </a:fld>
            <a:endParaRPr lang="en-US" altLang="en-US" dirty="0"/>
          </a:p>
        </p:txBody>
      </p:sp>
    </p:spTree>
    <p:extLst>
      <p:ext uri="{BB962C8B-B14F-4D97-AF65-F5344CB8AC3E}">
        <p14:creationId xmlns:p14="http://schemas.microsoft.com/office/powerpoint/2010/main" val="377222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a:t>
            </a:r>
            <a:endParaRPr lang="en-US" alt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altLang="en-US" dirty="0"/>
              <a:t>13-</a:t>
            </a:r>
            <a:fld id="{EDAD74BD-67E2-4627-9FFD-E2376EA33DE7}" type="slidenum">
              <a:rPr lang="en-US" altLang="en-US" smtClean="0"/>
              <a:pPr>
                <a:defRPr/>
              </a:pPr>
              <a:t>‹#›</a:t>
            </a:fld>
            <a:endParaRPr lang="en-US" altLang="en-US" dirty="0"/>
          </a:p>
        </p:txBody>
      </p:sp>
    </p:spTree>
    <p:extLst>
      <p:ext uri="{BB962C8B-B14F-4D97-AF65-F5344CB8AC3E}">
        <p14:creationId xmlns:p14="http://schemas.microsoft.com/office/powerpoint/2010/main" val="386700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sk-SK" altLang="en-US"/>
              <a:t>Copyright © 2017 by Nelson Education Ltd.</a:t>
            </a:r>
            <a:endParaRPr lang="en-US" altLang="en-US" dirty="0"/>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13-</a:t>
            </a:r>
            <a:fld id="{A4FE754B-D20E-4FA9-ADCE-C7EF496FAA59}"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53" r:id="rId4"/>
    <p:sldLayoutId id="2147484654" r:id="rId5"/>
    <p:sldLayoutId id="2147484655" r:id="rId6"/>
    <p:sldLayoutId id="2147484656" r:id="rId7"/>
  </p:sldLayoutIdLst>
  <p:hf sldNum="0"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92_E646A66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6A_0.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F2DDEC39-826C-43E9-B6C0-DD32A7AC6605}" type="slidenum">
              <a:rPr lang="en-US" altLang="en-US" sz="1400" smtClean="0"/>
              <a:pPr algn="r">
                <a:spcBef>
                  <a:spcPct val="0"/>
                </a:spcBef>
                <a:buFontTx/>
                <a:buNone/>
              </a:pPr>
              <a:t>10</a:t>
            </a:fld>
            <a:endParaRPr lang="en-US" altLang="en-US" sz="1400" dirty="0"/>
          </a:p>
        </p:txBody>
      </p:sp>
      <p:sp>
        <p:nvSpPr>
          <p:cNvPr id="5" name="Title 4"/>
          <p:cNvSpPr>
            <a:spLocks noGrp="1"/>
          </p:cNvSpPr>
          <p:nvPr>
            <p:ph type="title"/>
          </p:nvPr>
        </p:nvSpPr>
        <p:spPr/>
        <p:txBody>
          <a:bodyPr/>
          <a:lstStyle/>
          <a:p>
            <a:r>
              <a:rPr lang="en-CA" altLang="en-US" dirty="0">
                <a:latin typeface="Calibri"/>
                <a:cs typeface="Calibri"/>
              </a:rPr>
              <a:t>Fiedler: </a:t>
            </a:r>
            <a:r>
              <a:rPr lang="en-CA" altLang="en-US" dirty="0">
                <a:solidFill>
                  <a:srgbClr val="E7155C"/>
                </a:solidFill>
                <a:latin typeface="Calibri"/>
                <a:cs typeface="Calibri"/>
              </a:rPr>
              <a:t>Situational Favourableness</a:t>
            </a:r>
            <a:endParaRPr lang="en-CA" dirty="0">
              <a:solidFill>
                <a:srgbClr val="E7155C"/>
              </a:solidFill>
            </a:endParaRP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pic>
        <p:nvPicPr>
          <p:cNvPr id="4" name="Picture 3" descr="Table&#10;&#10;Description automatically generated">
            <a:extLst>
              <a:ext uri="{FF2B5EF4-FFF2-40B4-BE49-F238E27FC236}">
                <a16:creationId xmlns:a16="http://schemas.microsoft.com/office/drawing/2014/main" id="{CAE69107-9294-142B-35AD-411EDDD043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75" y="2087066"/>
            <a:ext cx="8046249" cy="2731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CA" altLang="en-US" sz="3600" noProof="0" dirty="0">
                <a:latin typeface="Calibri"/>
                <a:cs typeface="Calibri"/>
              </a:rPr>
              <a:t>Fiedler’s Contingency Theory:</a:t>
            </a:r>
            <a:br>
              <a:rPr lang="en-CA" altLang="en-US" sz="3600" noProof="0" dirty="0">
                <a:latin typeface="Calibri"/>
                <a:cs typeface="Calibri"/>
              </a:rPr>
            </a:br>
            <a:r>
              <a:rPr lang="en-CA" altLang="en-US" sz="3600" noProof="0" dirty="0">
                <a:solidFill>
                  <a:srgbClr val="E7155C"/>
                </a:solidFill>
                <a:latin typeface="Calibri"/>
                <a:cs typeface="Calibri"/>
              </a:rPr>
              <a:t>Matching Leaders to the Right </a:t>
            </a:r>
            <a:r>
              <a:rPr lang="en-CA" altLang="en-US" sz="3600" dirty="0">
                <a:solidFill>
                  <a:srgbClr val="E7155C"/>
                </a:solidFill>
                <a:latin typeface="Calibri"/>
                <a:cs typeface="Calibri"/>
              </a:rPr>
              <a:t>S</a:t>
            </a:r>
            <a:r>
              <a:rPr lang="en-CA" altLang="en-US" sz="3600" noProof="0" dirty="0">
                <a:solidFill>
                  <a:srgbClr val="E7155C"/>
                </a:solidFill>
                <a:latin typeface="Calibri"/>
                <a:cs typeface="Calibri"/>
              </a:rPr>
              <a:t>ituation</a:t>
            </a:r>
          </a:p>
        </p:txBody>
      </p:sp>
      <p:sp>
        <p:nvSpPr>
          <p:cNvPr id="29699" name="Content Placeholder 2"/>
          <p:cNvSpPr>
            <a:spLocks noGrp="1"/>
          </p:cNvSpPr>
          <p:nvPr>
            <p:ph idx="1"/>
          </p:nvPr>
        </p:nvSpPr>
        <p:spPr>
          <a:xfrm>
            <a:off x="457200" y="2062890"/>
            <a:ext cx="8229600" cy="4063273"/>
          </a:xfrm>
        </p:spPr>
        <p:txBody>
          <a:bodyPr/>
          <a:lstStyle/>
          <a:p>
            <a:pPr marL="457200" indent="-457200">
              <a:buFontTx/>
              <a:buAutoNum type="arabicPeriod"/>
            </a:pPr>
            <a:r>
              <a:rPr lang="en-CA" altLang="en-US" sz="2800" noProof="0" dirty="0">
                <a:latin typeface="Calibri"/>
                <a:cs typeface="Calibri"/>
              </a:rPr>
              <a:t>Assess leaders in terms of the conduct and performance of the people they are leading.</a:t>
            </a:r>
          </a:p>
          <a:p>
            <a:pPr marL="457200" indent="-457200">
              <a:buFontTx/>
              <a:buAutoNum type="arabicPeriod"/>
            </a:pPr>
            <a:r>
              <a:rPr lang="en-CA" altLang="en-US" sz="2800" noProof="0" dirty="0">
                <a:latin typeface="Calibri"/>
                <a:cs typeface="Calibri"/>
              </a:rPr>
              <a:t>Leaders are generally unable to change their style and they are more effective when that style fits the situation.</a:t>
            </a:r>
          </a:p>
          <a:p>
            <a:pPr marL="457200" indent="-457200">
              <a:buFontTx/>
              <a:buAutoNum type="arabicPeriod"/>
            </a:pPr>
            <a:r>
              <a:rPr lang="en-CA" altLang="en-US" sz="2800" noProof="0" dirty="0">
                <a:latin typeface="Calibri"/>
                <a:cs typeface="Calibri"/>
              </a:rPr>
              <a:t>The success of a leader depends on the degree to which he or she is able to influence the behaviour of group members.</a:t>
            </a:r>
          </a:p>
        </p:txBody>
      </p:sp>
      <p:sp>
        <p:nvSpPr>
          <p:cNvPr id="5" name="Footer Placeholder 4"/>
          <p:cNvSpPr>
            <a:spLocks noGrp="1"/>
          </p:cNvSpPr>
          <p:nvPr>
            <p:ph type="ftr" sz="quarter" idx="10"/>
          </p:nvPr>
        </p:nvSpPr>
        <p:spPr/>
        <p:txBody>
          <a:bodyPr/>
          <a:lstStyle/>
          <a:p>
            <a:pPr>
              <a:defRPr/>
            </a:pPr>
            <a:r>
              <a:rPr lang="sk-SK" altLang="en-US" dirty="0"/>
              <a:t>Copyright © 2</a:t>
            </a:r>
            <a:r>
              <a:rPr lang="en-CA" altLang="en-US" dirty="0"/>
              <a:t>024 by Cengage</a:t>
            </a:r>
            <a:endParaRPr lang="en-US" altLang="en-US" dirty="0"/>
          </a:p>
        </p:txBody>
      </p:sp>
      <p:sp>
        <p:nvSpPr>
          <p:cNvPr id="29701"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4EA720C5-991B-4F01-AC9B-8F89F5190878}" type="slidenum">
              <a:rPr lang="en-US" altLang="en-US" sz="1200" b="1">
                <a:solidFill>
                  <a:schemeClr val="bg1"/>
                </a:solidFill>
                <a:latin typeface="Helvetica" panose="020B0604020202020204" pitchFamily="34" charset="0"/>
              </a:rPr>
              <a:pPr algn="ctr" eaLnBrk="1" hangingPunct="1">
                <a:spcBef>
                  <a:spcPct val="0"/>
                </a:spcBef>
                <a:buFontTx/>
                <a:buNone/>
              </a:pPr>
              <a:t>11</a:t>
            </a:fld>
            <a:endParaRPr lang="en-US" altLang="en-US" sz="1200" b="1" dirty="0">
              <a:solidFill>
                <a:schemeClr val="bg1"/>
              </a:solidFill>
              <a:latin typeface="Helvetica" panose="020B0604020202020204" pitchFamily="34" charset="0"/>
            </a:endParaRPr>
          </a:p>
        </p:txBody>
      </p:sp>
      <p:sp>
        <p:nvSpPr>
          <p:cNvPr id="2970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87F5EC7D-530B-43C0-922A-D7A48221A074}" type="slidenum">
              <a:rPr lang="en-US" altLang="en-US" sz="1400" smtClean="0"/>
              <a:pPr algn="r">
                <a:spcBef>
                  <a:spcPct val="0"/>
                </a:spcBef>
                <a:buFontTx/>
                <a:buNone/>
              </a:pPr>
              <a:t>11</a:t>
            </a:fld>
            <a:endParaRPr lang="en-US"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600" dirty="0">
                <a:latin typeface="Calibri"/>
                <a:cs typeface="Calibri"/>
              </a:rPr>
              <a:t>Fiedler’s Leadership Style</a:t>
            </a:r>
            <a:endParaRPr lang="en-CA" sz="3600" strike="sngStrike" dirty="0">
              <a:solidFill>
                <a:srgbClr val="E7155C"/>
              </a:solidFill>
            </a:endParaRPr>
          </a:p>
        </p:txBody>
      </p:sp>
      <p:sp>
        <p:nvSpPr>
          <p:cNvPr id="3" name="Footer Placeholder 2"/>
          <p:cNvSpPr>
            <a:spLocks noGrp="1"/>
          </p:cNvSpPr>
          <p:nvPr>
            <p:ph type="ftr" sz="quarter" idx="10"/>
          </p:nvPr>
        </p:nvSpPr>
        <p:spPr/>
        <p:txBody>
          <a:bodyPr/>
          <a:lstStyle/>
          <a:p>
            <a:pPr>
              <a:defRPr/>
            </a:pPr>
            <a:r>
              <a:rPr lang="sk-SK" altLang="en-US" dirty="0"/>
              <a:t>Copyright © 20</a:t>
            </a:r>
            <a:r>
              <a:rPr lang="en-CA" altLang="en-US" dirty="0"/>
              <a:t>24 by Cengage</a:t>
            </a:r>
            <a:endParaRPr lang="en-US" altLang="en-US" dirty="0"/>
          </a:p>
        </p:txBody>
      </p:sp>
      <p:sp>
        <p:nvSpPr>
          <p:cNvPr id="8" name="Slide Number Placeholder 7"/>
          <p:cNvSpPr>
            <a:spLocks noGrp="1"/>
          </p:cNvSpPr>
          <p:nvPr>
            <p:ph type="sldNum" sz="quarter" idx="11"/>
          </p:nvPr>
        </p:nvSpPr>
        <p:spPr/>
        <p:txBody>
          <a:bodyPr/>
          <a:lstStyle/>
          <a:p>
            <a:pPr>
              <a:defRPr/>
            </a:pPr>
            <a:r>
              <a:rPr lang="en-US" altLang="en-US" dirty="0"/>
              <a:t>13-</a:t>
            </a:r>
            <a:fld id="{EDAD74BD-67E2-4627-9FFD-E2376EA33DE7}" type="slidenum">
              <a:rPr lang="en-US" altLang="en-US" smtClean="0"/>
              <a:pPr>
                <a:defRPr/>
              </a:pPr>
              <a:t>12</a:t>
            </a:fld>
            <a:endParaRPr lang="en-US" altLang="en-US" dirty="0"/>
          </a:p>
        </p:txBody>
      </p:sp>
      <p:pic>
        <p:nvPicPr>
          <p:cNvPr id="5" name="Picture 4" descr="Two people talking on the phone&#10;&#10;Description automatically generated with medium confidence">
            <a:extLst>
              <a:ext uri="{FF2B5EF4-FFF2-40B4-BE49-F238E27FC236}">
                <a16:creationId xmlns:a16="http://schemas.microsoft.com/office/drawing/2014/main" id="{6AF62764-CB0B-12F3-D169-588C81BF4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951" y="1377950"/>
            <a:ext cx="6851290" cy="4479690"/>
          </a:xfrm>
          <a:prstGeom prst="rect">
            <a:avLst/>
          </a:prstGeom>
        </p:spPr>
      </p:pic>
    </p:spTree>
    <p:extLst>
      <p:ext uri="{BB962C8B-B14F-4D97-AF65-F5344CB8AC3E}">
        <p14:creationId xmlns:p14="http://schemas.microsoft.com/office/powerpoint/2010/main" val="386338980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ltLang="en-US" sz="3600" dirty="0">
                <a:solidFill>
                  <a:srgbClr val="000000"/>
                </a:solidFill>
                <a:latin typeface="Calibri"/>
                <a:cs typeface="Calibri"/>
              </a:rPr>
              <a:t>Fiedler: Matching Leadership </a:t>
            </a:r>
            <a:br>
              <a:rPr lang="en-CA" altLang="en-US" sz="3600" dirty="0">
                <a:solidFill>
                  <a:srgbClr val="000000"/>
                </a:solidFill>
                <a:latin typeface="Calibri"/>
                <a:cs typeface="Calibri"/>
              </a:rPr>
            </a:br>
            <a:r>
              <a:rPr lang="en-CA" altLang="en-US" sz="3600" dirty="0">
                <a:solidFill>
                  <a:srgbClr val="000000"/>
                </a:solidFill>
                <a:latin typeface="Calibri"/>
                <a:cs typeface="Calibri"/>
              </a:rPr>
              <a:t>Styles to Situations</a:t>
            </a:r>
            <a:endParaRPr lang="en-CA" sz="3600" dirty="0"/>
          </a:p>
        </p:txBody>
      </p:sp>
      <p:sp>
        <p:nvSpPr>
          <p:cNvPr id="5" name="Footer Placeholder 4"/>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3789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6084ABF-0E05-4911-BD04-7C98FB58F952}" type="slidenum">
              <a:rPr lang="en-US" altLang="en-US" sz="1400" smtClean="0"/>
              <a:pPr algn="r">
                <a:spcBef>
                  <a:spcPct val="0"/>
                </a:spcBef>
                <a:buFontTx/>
                <a:buNone/>
              </a:pPr>
              <a:t>13</a:t>
            </a:fld>
            <a:endParaRPr lang="en-US" altLang="en-US" sz="1400" dirty="0"/>
          </a:p>
        </p:txBody>
      </p:sp>
      <p:pic>
        <p:nvPicPr>
          <p:cNvPr id="3" name="Picture 2" descr="Chart, line chart&#10;&#10;Description automatically generated">
            <a:extLst>
              <a:ext uri="{FF2B5EF4-FFF2-40B4-BE49-F238E27FC236}">
                <a16:creationId xmlns:a16="http://schemas.microsoft.com/office/drawing/2014/main" id="{49C836C5-C052-FFF5-F7B3-9AA33B27D8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47" y="1975751"/>
            <a:ext cx="7851683" cy="3198834"/>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CA" altLang="en-US" sz="3600" noProof="0" dirty="0">
                <a:latin typeface="Calibri"/>
                <a:cs typeface="Calibri"/>
              </a:rPr>
              <a:t>Hersey and Blanchard: </a:t>
            </a:r>
            <a:br>
              <a:rPr lang="en-CA" altLang="en-US" sz="3600" noProof="0" dirty="0">
                <a:latin typeface="Calibri"/>
                <a:cs typeface="Calibri"/>
              </a:rPr>
            </a:br>
            <a:r>
              <a:rPr lang="en-CA" altLang="en-US" sz="3600" noProof="0" dirty="0">
                <a:solidFill>
                  <a:srgbClr val="E7155C"/>
                </a:solidFill>
                <a:latin typeface="Calibri"/>
                <a:cs typeface="Calibri"/>
              </a:rPr>
              <a:t>Situational Leadership Theory</a:t>
            </a:r>
          </a:p>
        </p:txBody>
      </p:sp>
      <p:sp>
        <p:nvSpPr>
          <p:cNvPr id="43011" name="Content Placeholder 2"/>
          <p:cNvSpPr>
            <a:spLocks noGrp="1"/>
          </p:cNvSpPr>
          <p:nvPr>
            <p:ph idx="1"/>
          </p:nvPr>
        </p:nvSpPr>
        <p:spPr/>
        <p:txBody>
          <a:bodyPr/>
          <a:lstStyle/>
          <a:p>
            <a:pPr marL="0" indent="0">
              <a:buFontTx/>
              <a:buNone/>
              <a:defRPr/>
            </a:pPr>
            <a:r>
              <a:rPr lang="en-CA" altLang="en-US" sz="2800" b="1" noProof="0" dirty="0">
                <a:solidFill>
                  <a:srgbClr val="E7155C"/>
                </a:solidFill>
                <a:latin typeface="Calibri"/>
                <a:cs typeface="Calibri"/>
              </a:rPr>
              <a:t>Situational Leadership Theory:</a:t>
            </a:r>
          </a:p>
          <a:p>
            <a:pPr marL="274320" indent="-274320">
              <a:defRPr/>
            </a:pPr>
            <a:r>
              <a:rPr lang="en-CA" altLang="en-US" sz="2800" noProof="0" dirty="0">
                <a:latin typeface="Calibri"/>
                <a:cs typeface="Calibri"/>
              </a:rPr>
              <a:t>Based on the idea of follower readiness</a:t>
            </a:r>
          </a:p>
          <a:p>
            <a:pPr marL="274320" indent="-274320">
              <a:defRPr/>
            </a:pPr>
            <a:r>
              <a:rPr lang="en-CA" altLang="en-US" sz="2800" dirty="0">
                <a:latin typeface="Calibri"/>
                <a:ea typeface="Calibri" pitchFamily="34" charset="0"/>
                <a:cs typeface="Calibri"/>
              </a:rPr>
              <a:t>Employees have different levels of readiness for handling different jobs, responsibilities, and work assignments</a:t>
            </a:r>
          </a:p>
          <a:p>
            <a:pPr marL="274320" indent="-274320">
              <a:defRPr/>
            </a:pPr>
            <a:r>
              <a:rPr lang="en-CA" altLang="en-US" sz="2800" dirty="0">
                <a:latin typeface="Calibri"/>
                <a:ea typeface="Calibri" pitchFamily="34" charset="0"/>
                <a:cs typeface="Calibri"/>
              </a:rPr>
              <a:t>Worker readiness</a:t>
            </a:r>
          </a:p>
          <a:p>
            <a:pPr marL="674370" lvl="1" indent="-274320">
              <a:defRPr/>
            </a:pPr>
            <a:r>
              <a:rPr lang="en-CA" altLang="en-US" sz="2400" dirty="0">
                <a:latin typeface="Calibri"/>
                <a:ea typeface="Calibri" pitchFamily="34" charset="0"/>
                <a:cs typeface="Calibri"/>
              </a:rPr>
              <a:t>Job readiness: amount of knowledge, skill, ability people have to perform their jobs</a:t>
            </a:r>
          </a:p>
          <a:p>
            <a:pPr marL="674370" lvl="1" indent="-274320">
              <a:defRPr/>
            </a:pPr>
            <a:r>
              <a:rPr lang="en-CA" altLang="en-US" sz="2400" dirty="0">
                <a:latin typeface="Calibri"/>
                <a:ea typeface="Calibri" pitchFamily="34" charset="0"/>
                <a:cs typeface="Calibri"/>
              </a:rPr>
              <a:t>Psychological readiness: feeling of self-confidence and respect</a:t>
            </a:r>
          </a:p>
          <a:p>
            <a:pPr marL="274320" indent="-274320">
              <a:defRPr/>
            </a:pPr>
            <a:endParaRPr lang="en-CA" altLang="en-US" noProof="0" dirty="0">
              <a:latin typeface="Calibri"/>
              <a:ea typeface="Calibri" pitchFamily="34" charset="0"/>
              <a:cs typeface="Calibri"/>
            </a:endParaRP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3994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393C6B80-F304-4A8C-8D7C-E0AE17577517}" type="slidenum">
              <a:rPr lang="en-US" altLang="en-US" sz="1400" smtClean="0"/>
              <a:pPr algn="r">
                <a:spcBef>
                  <a:spcPct val="0"/>
                </a:spcBef>
                <a:buFontTx/>
                <a:buNone/>
              </a:pPr>
              <a:t>14</a:t>
            </a:fld>
            <a:endParaRPr lang="en-US"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CA" altLang="en-US" sz="3600" noProof="0" dirty="0">
                <a:latin typeface="Calibri"/>
                <a:cs typeface="Calibri"/>
              </a:rPr>
              <a:t>Situational Leadership:</a:t>
            </a:r>
            <a:br>
              <a:rPr lang="en-CA" altLang="en-US" sz="3600" noProof="0" dirty="0">
                <a:latin typeface="Calibri"/>
                <a:cs typeface="Calibri"/>
              </a:rPr>
            </a:br>
            <a:r>
              <a:rPr lang="en-CA" altLang="en-US" sz="3600" noProof="0" dirty="0">
                <a:solidFill>
                  <a:srgbClr val="E7155C"/>
                </a:solidFill>
                <a:latin typeface="Calibri"/>
                <a:cs typeface="Calibri"/>
              </a:rPr>
              <a:t>Leadership Styles</a:t>
            </a:r>
          </a:p>
        </p:txBody>
      </p:sp>
      <p:sp>
        <p:nvSpPr>
          <p:cNvPr id="43011" name="Content Placeholder 2"/>
          <p:cNvSpPr>
            <a:spLocks noGrp="1"/>
          </p:cNvSpPr>
          <p:nvPr>
            <p:ph idx="1"/>
          </p:nvPr>
        </p:nvSpPr>
        <p:spPr/>
        <p:txBody>
          <a:bodyPr/>
          <a:lstStyle/>
          <a:p>
            <a:pPr marL="514350" indent="-514350">
              <a:buFontTx/>
              <a:buAutoNum type="arabicPeriod"/>
              <a:defRPr/>
            </a:pPr>
            <a:r>
              <a:rPr lang="en-CA" altLang="en-US" sz="2800" b="1" noProof="0" dirty="0">
                <a:solidFill>
                  <a:srgbClr val="E7155C"/>
                </a:solidFill>
                <a:latin typeface="Calibri"/>
                <a:cs typeface="Calibri"/>
              </a:rPr>
              <a:t>Telling – </a:t>
            </a:r>
            <a:r>
              <a:rPr lang="en-US" altLang="en-US" sz="2800" noProof="0" dirty="0">
                <a:latin typeface="Calibri"/>
                <a:cs typeface="Calibri"/>
              </a:rPr>
              <a:t>based on one-way communication, in which followers are told what, how, when, and where to do particular tasks</a:t>
            </a:r>
            <a:endParaRPr lang="en-CA" altLang="en-US" sz="2800" noProof="0" dirty="0">
              <a:latin typeface="Calibri"/>
              <a:cs typeface="Calibri"/>
            </a:endParaRPr>
          </a:p>
          <a:p>
            <a:pPr marL="457200" indent="-457200">
              <a:buFontTx/>
              <a:buAutoNum type="arabicPeriod"/>
              <a:defRPr/>
            </a:pPr>
            <a:r>
              <a:rPr lang="en-CA" altLang="en-US" sz="2800" b="1" dirty="0">
                <a:solidFill>
                  <a:srgbClr val="E7155C"/>
                </a:solidFill>
                <a:latin typeface="Calibri"/>
                <a:ea typeface="Calibri" pitchFamily="34" charset="0"/>
                <a:cs typeface="Calibri"/>
              </a:rPr>
              <a:t>Selling – </a:t>
            </a:r>
            <a:r>
              <a:rPr lang="en-US" altLang="en-US" sz="2800" dirty="0">
                <a:latin typeface="Calibri"/>
                <a:ea typeface="Calibri" pitchFamily="34" charset="0"/>
                <a:cs typeface="Calibri"/>
              </a:rPr>
              <a:t>involves two-way communication and psychological support to encourage followers to “own” or “buy into” particular ways of doing things </a:t>
            </a:r>
            <a:endParaRPr lang="en-CA" altLang="en-US" sz="2800" dirty="0">
              <a:latin typeface="Calibri"/>
              <a:ea typeface="Calibri" pitchFamily="34" charset="0"/>
              <a:cs typeface="Calibri"/>
            </a:endParaRPr>
          </a:p>
          <a:p>
            <a:pPr marL="457200" indent="-457200">
              <a:buFontTx/>
              <a:buAutoNum type="arabicPeriod"/>
              <a:defRPr/>
            </a:pPr>
            <a:r>
              <a:rPr lang="en-CA" altLang="en-US" sz="2800" b="1" dirty="0">
                <a:solidFill>
                  <a:srgbClr val="E7155C"/>
                </a:solidFill>
                <a:latin typeface="Calibri"/>
                <a:ea typeface="Calibri" pitchFamily="34" charset="0"/>
                <a:cs typeface="Calibri"/>
              </a:rPr>
              <a:t>Participating – </a:t>
            </a:r>
            <a:r>
              <a:rPr lang="en-CA" altLang="en-US" sz="2800" dirty="0">
                <a:latin typeface="Calibri"/>
                <a:ea typeface="Calibri" pitchFamily="34" charset="0"/>
                <a:cs typeface="Calibri"/>
              </a:rPr>
              <a:t>b</a:t>
            </a:r>
            <a:r>
              <a:rPr lang="en-US" altLang="en-US" sz="2800" dirty="0" err="1">
                <a:latin typeface="Calibri"/>
                <a:ea typeface="Calibri" pitchFamily="34" charset="0"/>
                <a:cs typeface="Calibri"/>
              </a:rPr>
              <a:t>ased</a:t>
            </a:r>
            <a:r>
              <a:rPr lang="en-US" altLang="en-US" sz="2800" dirty="0">
                <a:latin typeface="Calibri"/>
                <a:ea typeface="Calibri" pitchFamily="34" charset="0"/>
                <a:cs typeface="Calibri"/>
              </a:rPr>
              <a:t> on two-way communication and shared decision-making</a:t>
            </a:r>
            <a:endParaRPr lang="en-CA" altLang="en-US" sz="2800" dirty="0">
              <a:latin typeface="Calibri"/>
              <a:ea typeface="Calibri" pitchFamily="34" charset="0"/>
              <a:cs typeface="Calibri"/>
            </a:endParaRPr>
          </a:p>
          <a:p>
            <a:pPr marL="457200" indent="-457200">
              <a:buFontTx/>
              <a:buAutoNum type="arabicPeriod"/>
              <a:defRPr/>
            </a:pPr>
            <a:r>
              <a:rPr lang="en-CA" altLang="en-US" sz="2800" b="1" dirty="0">
                <a:solidFill>
                  <a:srgbClr val="E7155C"/>
                </a:solidFill>
                <a:latin typeface="Calibri"/>
                <a:ea typeface="Calibri" pitchFamily="34" charset="0"/>
                <a:cs typeface="Calibri"/>
              </a:rPr>
              <a:t>Delegating – </a:t>
            </a:r>
            <a:r>
              <a:rPr lang="en-CA" altLang="en-US" sz="2400" dirty="0">
                <a:latin typeface="+mn-lt"/>
                <a:ea typeface="Calibri" pitchFamily="34" charset="0"/>
                <a:cs typeface="Calibri"/>
              </a:rPr>
              <a:t>u</a:t>
            </a:r>
            <a:r>
              <a:rPr lang="en-US" sz="2400" i="0" dirty="0">
                <a:effectLst/>
                <a:latin typeface="+mn-lt"/>
              </a:rPr>
              <a:t>sed when leaders basically let workers “run their own show” and make their own decisions</a:t>
            </a:r>
            <a:endParaRPr lang="en-CA" altLang="en-US" sz="2400" dirty="0">
              <a:latin typeface="+mn-lt"/>
              <a:ea typeface="Calibri" pitchFamily="34" charset="0"/>
              <a:cs typeface="Calibri"/>
            </a:endParaRPr>
          </a:p>
          <a:p>
            <a:pPr marL="0" indent="0">
              <a:buNone/>
              <a:defRPr/>
            </a:pPr>
            <a:endParaRPr lang="en-CA" altLang="en-US" noProof="0" dirty="0">
              <a:latin typeface="Calibri"/>
              <a:ea typeface="Calibri" pitchFamily="34" charset="0"/>
              <a:cs typeface="Calibri"/>
            </a:endParaRP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3994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393C6B80-F304-4A8C-8D7C-E0AE17577517}" type="slidenum">
              <a:rPr lang="en-US" altLang="en-US" sz="1400" smtClean="0"/>
              <a:pPr algn="r">
                <a:spcBef>
                  <a:spcPct val="0"/>
                </a:spcBef>
                <a:buFontTx/>
                <a:buNone/>
              </a:pPr>
              <a:t>15</a:t>
            </a:fld>
            <a:endParaRPr lang="en-US" altLang="en-US" sz="1400" dirty="0"/>
          </a:p>
        </p:txBody>
      </p:sp>
    </p:spTree>
    <p:extLst>
      <p:ext uri="{BB962C8B-B14F-4D97-AF65-F5344CB8AC3E}">
        <p14:creationId xmlns:p14="http://schemas.microsoft.com/office/powerpoint/2010/main" val="362747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CA" altLang="en-US" sz="3600" noProof="0" dirty="0">
                <a:latin typeface="Calibri"/>
                <a:cs typeface="Calibri"/>
              </a:rPr>
              <a:t>Adapting Leader Behaviour: </a:t>
            </a:r>
            <a:br>
              <a:rPr lang="en-CA" altLang="en-US" sz="3600" noProof="0" dirty="0">
                <a:latin typeface="Calibri"/>
                <a:cs typeface="Calibri"/>
              </a:rPr>
            </a:br>
            <a:r>
              <a:rPr lang="en-CA" altLang="en-US" sz="3600" noProof="0" dirty="0">
                <a:solidFill>
                  <a:srgbClr val="E7155C"/>
                </a:solidFill>
                <a:latin typeface="Calibri"/>
                <a:cs typeface="Calibri"/>
              </a:rPr>
              <a:t>Path–Goal Theory</a:t>
            </a:r>
          </a:p>
        </p:txBody>
      </p:sp>
      <p:sp>
        <p:nvSpPr>
          <p:cNvPr id="43011" name="Content Placeholder 2"/>
          <p:cNvSpPr>
            <a:spLocks noGrp="1"/>
          </p:cNvSpPr>
          <p:nvPr>
            <p:ph idx="1"/>
          </p:nvPr>
        </p:nvSpPr>
        <p:spPr/>
        <p:txBody>
          <a:bodyPr/>
          <a:lstStyle/>
          <a:p>
            <a:pPr marL="0" indent="0">
              <a:buFontTx/>
              <a:buNone/>
              <a:defRPr/>
            </a:pPr>
            <a:r>
              <a:rPr lang="en-CA" altLang="en-US" sz="2800" b="1" noProof="0" dirty="0">
                <a:solidFill>
                  <a:srgbClr val="E7155C"/>
                </a:solidFill>
                <a:latin typeface="Calibri"/>
                <a:cs typeface="Calibri"/>
              </a:rPr>
              <a:t>Path–Goal Theory:</a:t>
            </a:r>
          </a:p>
          <a:p>
            <a:pPr marL="274320" indent="-274320">
              <a:defRPr/>
            </a:pPr>
            <a:r>
              <a:rPr lang="en-CA" altLang="en-US" sz="2800" noProof="0" dirty="0">
                <a:latin typeface="Calibri"/>
                <a:cs typeface="Calibri"/>
              </a:rPr>
              <a:t>Leaders can increase subordinate satisfaction and performance by </a:t>
            </a:r>
            <a:r>
              <a:rPr lang="en-CA" altLang="en-US" sz="2800" b="1" i="1" noProof="0" dirty="0">
                <a:solidFill>
                  <a:srgbClr val="E7155C"/>
                </a:solidFill>
                <a:latin typeface="Calibri"/>
                <a:cs typeface="Calibri"/>
              </a:rPr>
              <a:t>clarifying and clearing </a:t>
            </a:r>
            <a:r>
              <a:rPr lang="en-CA" altLang="en-US" sz="2800" noProof="0" dirty="0">
                <a:latin typeface="Calibri"/>
                <a:cs typeface="Calibri"/>
              </a:rPr>
              <a:t>the paths to goals and by increasing the number and kinds of rewards available for goal attainment. </a:t>
            </a:r>
          </a:p>
          <a:p>
            <a:pPr lvl="1">
              <a:defRPr/>
            </a:pPr>
            <a:r>
              <a:rPr lang="en-CA" altLang="en-US" noProof="0" dirty="0">
                <a:latin typeface="Calibri"/>
                <a:ea typeface="Calibri" pitchFamily="34" charset="0"/>
                <a:cs typeface="Calibri"/>
              </a:rPr>
              <a:t>Leader’s behaviour must be a source of immediate or future satisfaction for followers.</a:t>
            </a:r>
          </a:p>
          <a:p>
            <a:pPr lvl="1">
              <a:defRPr/>
            </a:pPr>
            <a:r>
              <a:rPr lang="en-CA" altLang="en-US" noProof="0" dirty="0">
                <a:latin typeface="Calibri"/>
                <a:ea typeface="Calibri" pitchFamily="34" charset="0"/>
                <a:cs typeface="Calibri"/>
              </a:rPr>
              <a:t>Leaders must offer uniqueness and value beyond what followers already experience.</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3994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393C6B80-F304-4A8C-8D7C-E0AE17577517}" type="slidenum">
              <a:rPr lang="en-US" altLang="en-US" sz="1400" smtClean="0"/>
              <a:pPr algn="r">
                <a:spcBef>
                  <a:spcPct val="0"/>
                </a:spcBef>
                <a:buFontTx/>
                <a:buNone/>
              </a:pPr>
              <a:t>16</a:t>
            </a:fld>
            <a:endParaRPr lang="en-US" altLang="en-US" sz="1400" dirty="0"/>
          </a:p>
        </p:txBody>
      </p:sp>
    </p:spTree>
    <p:extLst>
      <p:ext uri="{BB962C8B-B14F-4D97-AF65-F5344CB8AC3E}">
        <p14:creationId xmlns:p14="http://schemas.microsoft.com/office/powerpoint/2010/main" val="181962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1988"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A6731D0-6E9D-4553-8D35-1204A1697B5C}" type="slidenum">
              <a:rPr lang="en-US" altLang="en-US" sz="1400" smtClean="0"/>
              <a:pPr algn="r">
                <a:spcBef>
                  <a:spcPct val="0"/>
                </a:spcBef>
                <a:buFontTx/>
                <a:buNone/>
              </a:pPr>
              <a:t>17</a:t>
            </a:fld>
            <a:endParaRPr lang="en-US" altLang="en-US" sz="1400" dirty="0"/>
          </a:p>
        </p:txBody>
      </p:sp>
      <p:pic>
        <p:nvPicPr>
          <p:cNvPr id="4" name="Picture 3" descr="Diagram&#10;&#10;Description automatically generated">
            <a:extLst>
              <a:ext uri="{FF2B5EF4-FFF2-40B4-BE49-F238E27FC236}">
                <a16:creationId xmlns:a16="http://schemas.microsoft.com/office/drawing/2014/main" id="{3453D6C6-82DB-17C1-8633-F93C43A02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095" y="703039"/>
            <a:ext cx="5919809" cy="54519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8"/>
          <p:cNvSpPr>
            <a:spLocks noGrp="1"/>
          </p:cNvSpPr>
          <p:nvPr>
            <p:ph type="title"/>
          </p:nvPr>
        </p:nvSpPr>
        <p:spPr/>
        <p:txBody>
          <a:bodyPr/>
          <a:lstStyle/>
          <a:p>
            <a:r>
              <a:rPr lang="en-CA" altLang="en-US" sz="3600" noProof="0" dirty="0">
                <a:latin typeface="Calibri"/>
                <a:cs typeface="Calibri"/>
              </a:rPr>
              <a:t>Subordinate and Environmental Contingencies</a:t>
            </a:r>
          </a:p>
        </p:txBody>
      </p:sp>
      <p:sp>
        <p:nvSpPr>
          <p:cNvPr id="44035" name="Text Placeholder 2"/>
          <p:cNvSpPr>
            <a:spLocks noGrp="1"/>
          </p:cNvSpPr>
          <p:nvPr>
            <p:ph idx="1"/>
          </p:nvPr>
        </p:nvSpPr>
        <p:spPr>
          <a:xfrm>
            <a:off x="625460" y="1600200"/>
            <a:ext cx="8061340" cy="4525963"/>
          </a:xfrm>
        </p:spPr>
        <p:txBody>
          <a:bodyPr/>
          <a:lstStyle/>
          <a:p>
            <a:pPr marL="0" indent="0">
              <a:buFontTx/>
              <a:buNone/>
            </a:pPr>
            <a:r>
              <a:rPr lang="en-CA" altLang="en-US" sz="2800" b="1" noProof="0" dirty="0">
                <a:solidFill>
                  <a:srgbClr val="E7155C"/>
                </a:solidFill>
                <a:latin typeface="Calibri"/>
                <a:cs typeface="Calibri"/>
              </a:rPr>
              <a:t>Subordinate contingencies</a:t>
            </a:r>
          </a:p>
          <a:p>
            <a:pPr marL="0" indent="0">
              <a:buFontTx/>
              <a:buAutoNum type="arabicPeriod"/>
            </a:pPr>
            <a:r>
              <a:rPr lang="en-CA" altLang="en-US" sz="2800" noProof="0" dirty="0">
                <a:latin typeface="Calibri"/>
                <a:cs typeface="Calibri"/>
              </a:rPr>
              <a:t> Perceived ability</a:t>
            </a:r>
          </a:p>
          <a:p>
            <a:pPr marL="0" indent="0">
              <a:buFontTx/>
              <a:buAutoNum type="arabicPeriod"/>
            </a:pPr>
            <a:r>
              <a:rPr lang="en-CA" altLang="en-US" sz="2800" noProof="0" dirty="0">
                <a:latin typeface="Calibri"/>
                <a:cs typeface="Calibri"/>
              </a:rPr>
              <a:t> Locus of control</a:t>
            </a:r>
          </a:p>
          <a:p>
            <a:pPr marL="0" indent="0">
              <a:buFontTx/>
              <a:buAutoNum type="arabicPeriod"/>
            </a:pPr>
            <a:r>
              <a:rPr lang="en-CA" altLang="en-US" sz="2800" noProof="0" dirty="0">
                <a:latin typeface="Calibri"/>
                <a:cs typeface="Calibri"/>
              </a:rPr>
              <a:t> Experience</a:t>
            </a:r>
          </a:p>
          <a:p>
            <a:pPr marL="0" indent="0">
              <a:buFontTx/>
              <a:buNone/>
            </a:pPr>
            <a:r>
              <a:rPr lang="en-CA" altLang="en-US" sz="2800" b="1" noProof="0" dirty="0">
                <a:solidFill>
                  <a:srgbClr val="E7155C"/>
                </a:solidFill>
                <a:latin typeface="Calibri"/>
                <a:cs typeface="Calibri"/>
              </a:rPr>
              <a:t>Environmental contingencies</a:t>
            </a:r>
          </a:p>
          <a:p>
            <a:pPr marL="0" indent="0">
              <a:buFontTx/>
              <a:buAutoNum type="arabicPeriod"/>
            </a:pPr>
            <a:r>
              <a:rPr lang="en-CA" altLang="en-US" sz="2800" noProof="0" dirty="0">
                <a:latin typeface="Calibri"/>
                <a:cs typeface="Calibri"/>
              </a:rPr>
              <a:t> Task structure</a:t>
            </a:r>
          </a:p>
          <a:p>
            <a:pPr marL="0" indent="0">
              <a:buFontTx/>
              <a:buAutoNum type="arabicPeriod"/>
            </a:pPr>
            <a:r>
              <a:rPr lang="en-CA" altLang="en-US" sz="2800" noProof="0" dirty="0">
                <a:latin typeface="Calibri"/>
                <a:cs typeface="Calibri"/>
              </a:rPr>
              <a:t> Formal authority system</a:t>
            </a:r>
          </a:p>
          <a:p>
            <a:pPr marL="0" indent="0">
              <a:buFontTx/>
              <a:buAutoNum type="arabicPeriod"/>
            </a:pPr>
            <a:r>
              <a:rPr lang="en-CA" altLang="en-US" sz="2800" noProof="0" dirty="0">
                <a:latin typeface="Calibri"/>
                <a:cs typeface="Calibri"/>
              </a:rPr>
              <a:t> Primary work group</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4038"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03AEF2C6-42C4-4A03-908B-CA3A6F7EED9C}" type="slidenum">
              <a:rPr lang="en-US" altLang="en-US" sz="1400" smtClean="0"/>
              <a:pPr algn="r">
                <a:spcBef>
                  <a:spcPct val="0"/>
                </a:spcBef>
                <a:buFontTx/>
                <a:buNone/>
              </a:pPr>
              <a:t>18</a:t>
            </a:fld>
            <a:endParaRPr lang="en-US"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6084" name="Slide Number Placeholder 3"/>
          <p:cNvSpPr txBox="1">
            <a:spLocks noGrp="1"/>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C469D6A-9B32-43AC-B3E5-956C3590C4AB}" type="slidenum">
              <a:rPr lang="en-US" altLang="en-US" sz="1400" smtClean="0"/>
              <a:pPr algn="r">
                <a:spcBef>
                  <a:spcPct val="0"/>
                </a:spcBef>
                <a:buFontTx/>
                <a:buNone/>
              </a:pPr>
              <a:t>19</a:t>
            </a:fld>
            <a:endParaRPr lang="en-US" altLang="en-US" sz="1400" dirty="0"/>
          </a:p>
        </p:txBody>
      </p:sp>
      <p:pic>
        <p:nvPicPr>
          <p:cNvPr id="3" name="Picture 2" descr="Table&#10;&#10;Description automatically generated">
            <a:extLst>
              <a:ext uri="{FF2B5EF4-FFF2-40B4-BE49-F238E27FC236}">
                <a16:creationId xmlns:a16="http://schemas.microsoft.com/office/drawing/2014/main" id="{9F723E2A-4704-2763-B26E-B8164DDDB7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915" y="1152150"/>
            <a:ext cx="8196658" cy="39465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latin typeface="Calibri"/>
                <a:cs typeface="Calibri"/>
              </a:rPr>
              <a:t>Chapter 13</a:t>
            </a:r>
          </a:p>
        </p:txBody>
      </p:sp>
      <p:sp>
        <p:nvSpPr>
          <p:cNvPr id="3" name="Subtitle 2"/>
          <p:cNvSpPr>
            <a:spLocks noGrp="1"/>
          </p:cNvSpPr>
          <p:nvPr>
            <p:ph type="subTitle" idx="1"/>
          </p:nvPr>
        </p:nvSpPr>
        <p:spPr>
          <a:xfrm>
            <a:off x="1308515" y="2821840"/>
            <a:ext cx="6400800" cy="3035800"/>
          </a:xfrm>
        </p:spPr>
        <p:txBody>
          <a:bodyPr>
            <a:normAutofit/>
          </a:bodyPr>
          <a:lstStyle/>
          <a:p>
            <a:r>
              <a:rPr lang="en-CA" altLang="en-US" noProof="0" dirty="0">
                <a:latin typeface="Calibri"/>
                <a:cs typeface="Calibri"/>
              </a:rPr>
              <a:t>Leadership</a:t>
            </a:r>
          </a:p>
          <a:p>
            <a:r>
              <a:rPr lang="en-CA" altLang="en-US">
                <a:latin typeface="Calibri"/>
                <a:cs typeface="Calibri"/>
              </a:rPr>
              <a:t>13 Feb 2025</a:t>
            </a:r>
            <a:endParaRPr lang="en-CA" altLang="en-US" dirty="0">
              <a:latin typeface="Calibri"/>
              <a:cs typeface="Calibri"/>
            </a:endParaRPr>
          </a:p>
          <a:p>
            <a:r>
              <a:rPr lang="en-CA" altLang="en-US" noProof="0" dirty="0">
                <a:latin typeface="Calibri"/>
                <a:cs typeface="Calibri"/>
              </a:rPr>
              <a:t>Dr Ike </a:t>
            </a:r>
          </a:p>
          <a:p>
            <a:endParaRPr lang="en-CA" noProof="0" dirty="0">
              <a:latin typeface="Calibri"/>
              <a:cs typeface="Calibri"/>
            </a:endParaRPr>
          </a:p>
        </p:txBody>
      </p:sp>
      <p:sp>
        <p:nvSpPr>
          <p:cNvPr id="6" name="Footer Placeholder 5"/>
          <p:cNvSpPr>
            <a:spLocks noGrp="1"/>
          </p:cNvSpPr>
          <p:nvPr>
            <p:ph type="ftr" sz="quarter" idx="10"/>
          </p:nvPr>
        </p:nvSpPr>
        <p:spPr/>
        <p:txBody>
          <a:bodyPr/>
          <a:lstStyle/>
          <a:p>
            <a:pPr>
              <a:defRPr/>
            </a:pPr>
            <a:r>
              <a:rPr lang="en-CA" dirty="0"/>
              <a:t>Copyright © 2024 by Cengage</a:t>
            </a:r>
          </a:p>
        </p:txBody>
      </p:sp>
      <p:sp>
        <p:nvSpPr>
          <p:cNvPr id="4" name="Slide Number Placeholder 3"/>
          <p:cNvSpPr>
            <a:spLocks noGrp="1"/>
          </p:cNvSpPr>
          <p:nvPr>
            <p:ph type="sldNum" sz="quarter" idx="11"/>
          </p:nvPr>
        </p:nvSpPr>
        <p:spPr/>
        <p:txBody>
          <a:bodyPr/>
          <a:lstStyle/>
          <a:p>
            <a:pPr>
              <a:defRPr/>
            </a:pPr>
            <a:r>
              <a:rPr lang="en-CA" dirty="0"/>
              <a:t>13-</a:t>
            </a:r>
            <a:fld id="{EFD4C4E6-C5BB-41FB-8108-C4713E176018}" type="slidenum">
              <a:rPr lang="en-CA" smtClean="0"/>
              <a:pPr>
                <a:defRPr/>
              </a:pPr>
              <a:t>2</a:t>
            </a:fld>
            <a:endParaRPr lang="en-CA" dirty="0"/>
          </a:p>
        </p:txBody>
      </p:sp>
    </p:spTree>
    <p:extLst>
      <p:ext uri="{BB962C8B-B14F-4D97-AF65-F5344CB8AC3E}">
        <p14:creationId xmlns:p14="http://schemas.microsoft.com/office/powerpoint/2010/main" val="118949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600" dirty="0">
                <a:latin typeface="Calibri"/>
                <a:ea typeface="MS PGothic"/>
                <a:cs typeface="Calibri"/>
              </a:rPr>
              <a:t>Normative Decision Theory</a:t>
            </a:r>
            <a:endParaRPr lang="en-CA" sz="3600" dirty="0"/>
          </a:p>
        </p:txBody>
      </p:sp>
      <p:sp>
        <p:nvSpPr>
          <p:cNvPr id="3" name="Content Placeholder 2"/>
          <p:cNvSpPr>
            <a:spLocks noGrp="1"/>
          </p:cNvSpPr>
          <p:nvPr>
            <p:ph idx="1"/>
          </p:nvPr>
        </p:nvSpPr>
        <p:spPr>
          <a:xfrm>
            <a:off x="457200" y="1379836"/>
            <a:ext cx="8229600" cy="4746328"/>
          </a:xfrm>
        </p:spPr>
        <p:txBody>
          <a:bodyPr/>
          <a:lstStyle/>
          <a:p>
            <a:pPr marL="0" indent="0">
              <a:buNone/>
            </a:pPr>
            <a:r>
              <a:rPr lang="en-CA" altLang="en-US" sz="2400" b="1" dirty="0">
                <a:solidFill>
                  <a:srgbClr val="E7155C"/>
                </a:solidFill>
                <a:latin typeface="Calibri"/>
                <a:ea typeface="MS PGothic"/>
                <a:cs typeface="Calibri"/>
              </a:rPr>
              <a:t>The Vroom-Yetton-Jago Model</a:t>
            </a:r>
            <a:endParaRPr lang="en-CA" altLang="en-US" sz="2400" b="1" dirty="0">
              <a:solidFill>
                <a:srgbClr val="E7155C"/>
              </a:solidFill>
            </a:endParaRPr>
          </a:p>
          <a:p>
            <a:pPr marL="593725" eaLnBrk="1" hangingPunct="1"/>
            <a:r>
              <a:rPr lang="en-CA" sz="2400" dirty="0">
                <a:latin typeface="Calibri"/>
                <a:ea typeface="MS PGothic"/>
                <a:cs typeface="Calibri"/>
              </a:rPr>
              <a:t>Theory</a:t>
            </a:r>
            <a:r>
              <a:rPr lang="en-CA" sz="2400" dirty="0">
                <a:solidFill>
                  <a:srgbClr val="000000"/>
                </a:solidFill>
                <a:latin typeface="Calibri"/>
                <a:ea typeface="MS PGothic"/>
                <a:cs typeface="Calibri"/>
              </a:rPr>
              <a:t> that suggests how leaders can determine an appropriate amount of employee participation when making decisions</a:t>
            </a:r>
            <a:endParaRPr lang="en-CA" sz="2400" dirty="0">
              <a:solidFill>
                <a:srgbClr val="000000"/>
              </a:solidFill>
            </a:endParaRPr>
          </a:p>
          <a:p>
            <a:pPr marL="593725"/>
            <a:r>
              <a:rPr lang="en-CA" sz="2400" dirty="0">
                <a:latin typeface="Calibri"/>
                <a:ea typeface="MS PGothic"/>
                <a:cs typeface="Calibri"/>
              </a:rPr>
              <a:t>Specifies 5 different decision styles, or ways of making decisions:</a:t>
            </a:r>
            <a:endParaRPr lang="en-CA" sz="2400" dirty="0"/>
          </a:p>
          <a:p>
            <a:pPr lvl="1"/>
            <a:r>
              <a:rPr lang="en-CA" sz="2000" dirty="0">
                <a:latin typeface="Calibri"/>
                <a:ea typeface="MS PGothic"/>
                <a:cs typeface="Calibri"/>
              </a:rPr>
              <a:t>Autocratic (AI or AII)</a:t>
            </a:r>
            <a:endParaRPr lang="en-CA" sz="2000" dirty="0"/>
          </a:p>
          <a:p>
            <a:pPr lvl="1"/>
            <a:r>
              <a:rPr lang="en-CA" sz="2000" dirty="0">
                <a:latin typeface="Calibri"/>
                <a:ea typeface="MS PGothic"/>
                <a:cs typeface="Calibri"/>
              </a:rPr>
              <a:t>Consultative (CI or CII)</a:t>
            </a:r>
            <a:endParaRPr lang="en-CA" sz="2000" dirty="0">
              <a:ea typeface="MS PGothic"/>
            </a:endParaRPr>
          </a:p>
          <a:p>
            <a:pPr lvl="1"/>
            <a:r>
              <a:rPr lang="en-CA" sz="2000" dirty="0">
                <a:latin typeface="Calibri"/>
                <a:ea typeface="MS PGothic"/>
                <a:cs typeface="Calibri"/>
              </a:rPr>
              <a:t>Group (GII)</a:t>
            </a:r>
            <a:endParaRPr lang="en-CA" sz="2000" dirty="0">
              <a:ea typeface="MS PGothic"/>
            </a:endParaRPr>
          </a:p>
          <a:p>
            <a:r>
              <a:rPr lang="en-CA" sz="2400" dirty="0">
                <a:latin typeface="Calibri"/>
                <a:ea typeface="MS PGothic"/>
                <a:cs typeface="Calibri"/>
              </a:rPr>
              <a:t>Using the right degree of employee participation improves the quality of decisions and the extent to which employees accept and are committed to decisions</a:t>
            </a:r>
            <a:endParaRPr lang="en-CA" sz="2400" dirty="0">
              <a:ea typeface="MS PGothic"/>
            </a:endParaRPr>
          </a:p>
          <a:p>
            <a:pPr lvl="1"/>
            <a:endParaRPr lang="en-CA" sz="2000" dirty="0"/>
          </a:p>
          <a:p>
            <a:pPr marL="0" indent="0" eaLnBrk="1" hangingPunct="1">
              <a:buNone/>
            </a:pPr>
            <a:endParaRPr lang="en-CA" sz="2400" dirty="0"/>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6" name="Slide Number Placeholder 5"/>
          <p:cNvSpPr>
            <a:spLocks noGrp="1"/>
          </p:cNvSpPr>
          <p:nvPr>
            <p:ph type="sldNum" sz="quarter" idx="11"/>
          </p:nvPr>
        </p:nvSpPr>
        <p:spPr/>
        <p:txBody>
          <a:bodyPr/>
          <a:lstStyle/>
          <a:p>
            <a:pPr>
              <a:defRPr/>
            </a:pPr>
            <a:r>
              <a:rPr lang="en-US" altLang="en-US" dirty="0"/>
              <a:t>13-</a:t>
            </a:r>
            <a:fld id="{F45C60B2-DECF-41AE-BD56-6303B4E58F6C}" type="slidenum">
              <a:rPr lang="en-US" altLang="en-US" smtClean="0"/>
              <a:pPr>
                <a:defRPr/>
              </a:pPr>
              <a:t>20</a:t>
            </a:fld>
            <a:endParaRPr lang="en-US" altLang="en-US" dirty="0"/>
          </a:p>
        </p:txBody>
      </p:sp>
    </p:spTree>
    <p:extLst>
      <p:ext uri="{BB962C8B-B14F-4D97-AF65-F5344CB8AC3E}">
        <p14:creationId xmlns:p14="http://schemas.microsoft.com/office/powerpoint/2010/main" val="25226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813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276955AF-C829-4E22-A587-0FA5E2CD088D}" type="slidenum">
              <a:rPr lang="en-US" altLang="en-US" sz="1400" smtClean="0"/>
              <a:pPr algn="r">
                <a:spcBef>
                  <a:spcPct val="0"/>
                </a:spcBef>
                <a:buFontTx/>
                <a:buNone/>
              </a:pPr>
              <a:t>21</a:t>
            </a:fld>
            <a:endParaRPr lang="en-US" altLang="en-US" sz="1400" dirty="0"/>
          </a:p>
        </p:txBody>
      </p:sp>
      <p:pic>
        <p:nvPicPr>
          <p:cNvPr id="6" name="Picture 5" descr="Table&#10;&#10;Description automatically generated">
            <a:extLst>
              <a:ext uri="{FF2B5EF4-FFF2-40B4-BE49-F238E27FC236}">
                <a16:creationId xmlns:a16="http://schemas.microsoft.com/office/drawing/2014/main" id="{CBD6DBC3-484A-EA9D-B78F-AE5F03DAF4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69" y="772675"/>
            <a:ext cx="7149053" cy="5236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600" dirty="0"/>
              <a:t>Normative Theory Decision Rules</a:t>
            </a:r>
            <a:endParaRPr lang="en-CA" sz="3600" dirty="0"/>
          </a:p>
        </p:txBody>
      </p:sp>
      <p:sp>
        <p:nvSpPr>
          <p:cNvPr id="3" name="Content Placeholder 2"/>
          <p:cNvSpPr>
            <a:spLocks noGrp="1"/>
          </p:cNvSpPr>
          <p:nvPr>
            <p:ph idx="1"/>
          </p:nvPr>
        </p:nvSpPr>
        <p:spPr>
          <a:xfrm>
            <a:off x="457200" y="1379836"/>
            <a:ext cx="8229600" cy="4746328"/>
          </a:xfrm>
        </p:spPr>
        <p:txBody>
          <a:bodyPr/>
          <a:lstStyle/>
          <a:p>
            <a:pPr marL="0" lvl="0" indent="0">
              <a:buNone/>
            </a:pPr>
            <a:r>
              <a:rPr lang="en-CA" altLang="en-US" sz="2400" b="1" dirty="0">
                <a:solidFill>
                  <a:srgbClr val="E7155C"/>
                </a:solidFill>
              </a:rPr>
              <a:t>Decision Rules to Increase Decision Quality</a:t>
            </a:r>
          </a:p>
          <a:p>
            <a:pPr marL="594000" eaLnBrk="1" hangingPunct="1"/>
            <a:r>
              <a:rPr lang="en-CA" sz="2400" dirty="0"/>
              <a:t>Quality Rule</a:t>
            </a:r>
          </a:p>
          <a:p>
            <a:pPr marL="594000" eaLnBrk="1" hangingPunct="1"/>
            <a:r>
              <a:rPr lang="en-CA" sz="2400" dirty="0"/>
              <a:t>Leader Information Rule</a:t>
            </a:r>
          </a:p>
          <a:p>
            <a:pPr marL="594000" eaLnBrk="1" hangingPunct="1"/>
            <a:r>
              <a:rPr lang="en-CA" sz="2400" dirty="0"/>
              <a:t>Subordinate Information Rule</a:t>
            </a:r>
          </a:p>
          <a:p>
            <a:pPr marL="594000" eaLnBrk="1" hangingPunct="1"/>
            <a:r>
              <a:rPr lang="en-CA" sz="2400" dirty="0">
                <a:solidFill>
                  <a:srgbClr val="000000"/>
                </a:solidFill>
              </a:rPr>
              <a:t>Goal Congruence Rule</a:t>
            </a:r>
          </a:p>
          <a:p>
            <a:pPr marL="594000" eaLnBrk="1" hangingPunct="1"/>
            <a:r>
              <a:rPr lang="en-CA" sz="2400" dirty="0">
                <a:solidFill>
                  <a:srgbClr val="000000"/>
                </a:solidFill>
              </a:rPr>
              <a:t>Problem Structure Rule</a:t>
            </a:r>
          </a:p>
          <a:p>
            <a:pPr marL="0" lvl="0" indent="0" eaLnBrk="1" hangingPunct="1">
              <a:buNone/>
            </a:pPr>
            <a:r>
              <a:rPr lang="en-CA" altLang="en-US" sz="2400" b="1" dirty="0">
                <a:solidFill>
                  <a:srgbClr val="E7155C"/>
                </a:solidFill>
              </a:rPr>
              <a:t>Decision Rules to Increase Decision Acceptance</a:t>
            </a:r>
          </a:p>
          <a:p>
            <a:pPr marL="594000" eaLnBrk="1" hangingPunct="1"/>
            <a:r>
              <a:rPr lang="en-CA" sz="2400" dirty="0"/>
              <a:t>Commitment Probability Rule</a:t>
            </a:r>
          </a:p>
          <a:p>
            <a:pPr marL="594000" eaLnBrk="1" hangingPunct="1"/>
            <a:r>
              <a:rPr lang="en-CA" sz="2400" dirty="0"/>
              <a:t>Subordinate Conflict Rule</a:t>
            </a:r>
          </a:p>
          <a:p>
            <a:pPr marL="594000" eaLnBrk="1" hangingPunct="1"/>
            <a:r>
              <a:rPr lang="en-CA" sz="2400" dirty="0"/>
              <a:t>Commitment Requirement Rule</a:t>
            </a:r>
            <a:endParaRPr lang="en-CA" altLang="en-US" sz="2400" b="1" dirty="0">
              <a:solidFill>
                <a:srgbClr val="000000"/>
              </a:solidFill>
            </a:endParaRPr>
          </a:p>
          <a:p>
            <a:pPr marL="0" indent="0" eaLnBrk="1" hangingPunct="1">
              <a:buNone/>
            </a:pPr>
            <a:endParaRPr lang="en-CA" sz="2400" dirty="0"/>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 name="TextBox 7"/>
          <p:cNvSpPr txBox="1">
            <a:spLocks noChangeArrowheads="1"/>
          </p:cNvSpPr>
          <p:nvPr/>
        </p:nvSpPr>
        <p:spPr bwMode="auto">
          <a:xfrm>
            <a:off x="549565" y="5857640"/>
            <a:ext cx="80010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CA" altLang="en-US" sz="800" dirty="0">
                <a:latin typeface="Calibri"/>
                <a:cs typeface="Calibri"/>
              </a:rPr>
              <a:t>Sources: Adapted from V. H. Vroom, “Leadership” in </a:t>
            </a:r>
            <a:r>
              <a:rPr lang="en-CA" altLang="en-US" sz="800" i="1" dirty="0">
                <a:latin typeface="Calibri"/>
                <a:cs typeface="Calibri"/>
              </a:rPr>
              <a:t>Handbook of Industrial and Organizational Psychology</a:t>
            </a:r>
            <a:r>
              <a:rPr lang="en-CA" altLang="en-US" sz="800" dirty="0">
                <a:latin typeface="Calibri"/>
                <a:cs typeface="Calibri"/>
              </a:rPr>
              <a:t>, ed. M. D. Dunnette (Chicago: Rand McNally, 1976); V. H. Vroom and A. G. Jago, </a:t>
            </a:r>
            <a:r>
              <a:rPr lang="en-CA" altLang="en-US" sz="800" i="1" dirty="0">
                <a:latin typeface="Calibri"/>
                <a:cs typeface="Calibri"/>
              </a:rPr>
              <a:t>The New Leadership: Managing Participation in Organizations </a:t>
            </a:r>
            <a:r>
              <a:rPr lang="en-CA" altLang="en-US" sz="800" dirty="0">
                <a:latin typeface="Calibri"/>
                <a:cs typeface="Calibri"/>
              </a:rPr>
              <a:t>(Englewood Cliffs, NJ: Prentice Hall, 1988).)</a:t>
            </a:r>
          </a:p>
        </p:txBody>
      </p:sp>
      <p:sp>
        <p:nvSpPr>
          <p:cNvPr id="6" name="Slide Number Placeholder 5"/>
          <p:cNvSpPr>
            <a:spLocks noGrp="1"/>
          </p:cNvSpPr>
          <p:nvPr>
            <p:ph type="sldNum" sz="quarter" idx="11"/>
          </p:nvPr>
        </p:nvSpPr>
        <p:spPr/>
        <p:txBody>
          <a:bodyPr/>
          <a:lstStyle/>
          <a:p>
            <a:pPr>
              <a:defRPr/>
            </a:pPr>
            <a:r>
              <a:rPr lang="en-US" altLang="en-US" dirty="0"/>
              <a:t>13-</a:t>
            </a:r>
            <a:fld id="{F45C60B2-DECF-41AE-BD56-6303B4E58F6C}" type="slidenum">
              <a:rPr lang="en-US" altLang="en-US" smtClean="0"/>
              <a:pPr>
                <a:defRPr/>
              </a:pPr>
              <a:t>22</a:t>
            </a:fld>
            <a:endParaRPr lang="en-US" altLang="en-US" dirty="0"/>
          </a:p>
        </p:txBody>
      </p:sp>
    </p:spTree>
    <p:extLst>
      <p:ext uri="{BB962C8B-B14F-4D97-AF65-F5344CB8AC3E}">
        <p14:creationId xmlns:p14="http://schemas.microsoft.com/office/powerpoint/2010/main" val="1526276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37676434-6B0D-4167-9A92-176EFA9D9D96}" type="slidenum">
              <a:rPr lang="en-US" altLang="en-US" sz="1400" smtClean="0"/>
              <a:pPr algn="r">
                <a:spcBef>
                  <a:spcPct val="0"/>
                </a:spcBef>
                <a:buFontTx/>
                <a:buNone/>
              </a:pPr>
              <a:t>23</a:t>
            </a:fld>
            <a:endParaRPr lang="en-US" altLang="en-US" sz="1400" dirty="0"/>
          </a:p>
        </p:txBody>
      </p:sp>
      <p:pic>
        <p:nvPicPr>
          <p:cNvPr id="5" name="Picture 4" descr="Diagram&#10;&#10;Description automatically generated">
            <a:extLst>
              <a:ext uri="{FF2B5EF4-FFF2-40B4-BE49-F238E27FC236}">
                <a16:creationId xmlns:a16="http://schemas.microsoft.com/office/drawing/2014/main" id="{3F8AEEA8-DFF5-E2AB-FC06-DFCA73F575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5150" y="393199"/>
            <a:ext cx="4610622" cy="61474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9"/>
          <p:cNvSpPr>
            <a:spLocks noGrp="1"/>
          </p:cNvSpPr>
          <p:nvPr>
            <p:ph type="title"/>
          </p:nvPr>
        </p:nvSpPr>
        <p:spPr/>
        <p:txBody>
          <a:bodyPr/>
          <a:lstStyle/>
          <a:p>
            <a:r>
              <a:rPr lang="en-CA" altLang="en-US" noProof="0" dirty="0">
                <a:latin typeface="Calibri"/>
                <a:cs typeface="Calibri"/>
              </a:rPr>
              <a:t>Strategic Leadership</a:t>
            </a:r>
          </a:p>
        </p:txBody>
      </p:sp>
      <p:sp>
        <p:nvSpPr>
          <p:cNvPr id="58371" name="Content Placeholder 13"/>
          <p:cNvSpPr>
            <a:spLocks noGrp="1"/>
          </p:cNvSpPr>
          <p:nvPr>
            <p:ph sz="half" idx="1"/>
          </p:nvPr>
        </p:nvSpPr>
        <p:spPr/>
        <p:txBody>
          <a:bodyPr/>
          <a:lstStyle/>
          <a:p>
            <a:pPr marL="0" indent="0">
              <a:buFontTx/>
              <a:buNone/>
            </a:pPr>
            <a:r>
              <a:rPr lang="en-CA" altLang="en-US" sz="3000" b="1" noProof="0" dirty="0">
                <a:solidFill>
                  <a:srgbClr val="E7155C"/>
                </a:solidFill>
                <a:latin typeface="Calibri"/>
                <a:cs typeface="Calibri"/>
              </a:rPr>
              <a:t>Strategic Leadership</a:t>
            </a:r>
          </a:p>
          <a:p>
            <a:pPr marL="0" indent="0">
              <a:buFontTx/>
              <a:buNone/>
            </a:pPr>
            <a:r>
              <a:rPr lang="en-CA" altLang="en-US" sz="3000" noProof="0" dirty="0">
                <a:latin typeface="Calibri"/>
                <a:cs typeface="Calibri"/>
              </a:rPr>
              <a:t>The ability to</a:t>
            </a:r>
          </a:p>
          <a:p>
            <a:pPr marL="601200" lvl="1" indent="-385200">
              <a:buFont typeface="Arial" panose="020B0604020202020204" pitchFamily="34" charset="0"/>
              <a:buChar char="•"/>
            </a:pPr>
            <a:r>
              <a:rPr lang="en-CA" altLang="en-US" sz="3000" noProof="0" dirty="0">
                <a:latin typeface="Calibri"/>
                <a:ea typeface="Calibri" panose="020F0502020204030204" pitchFamily="34" charset="0"/>
                <a:cs typeface="Calibri"/>
              </a:rPr>
              <a:t>anticipate</a:t>
            </a:r>
          </a:p>
          <a:p>
            <a:pPr marL="601200" lvl="1" indent="-385200">
              <a:buFont typeface="Arial" panose="020B0604020202020204" pitchFamily="34" charset="0"/>
              <a:buChar char="•"/>
            </a:pPr>
            <a:r>
              <a:rPr lang="en-CA" altLang="en-US" sz="3000" noProof="0" dirty="0">
                <a:latin typeface="Calibri"/>
                <a:ea typeface="Calibri" panose="020F0502020204030204" pitchFamily="34" charset="0"/>
                <a:cs typeface="Calibri"/>
              </a:rPr>
              <a:t>envision	</a:t>
            </a:r>
          </a:p>
          <a:p>
            <a:pPr marL="601200" lvl="1" indent="-385200">
              <a:buFont typeface="Arial" panose="020B0604020202020204" pitchFamily="34" charset="0"/>
              <a:buChar char="•"/>
            </a:pPr>
            <a:r>
              <a:rPr lang="en-CA" altLang="en-US" sz="3000" noProof="0" dirty="0">
                <a:latin typeface="Calibri"/>
                <a:ea typeface="Calibri" panose="020F0502020204030204" pitchFamily="34" charset="0"/>
                <a:cs typeface="Calibri"/>
              </a:rPr>
              <a:t>maintain flexibility</a:t>
            </a:r>
          </a:p>
          <a:p>
            <a:pPr marL="601200" lvl="1" indent="-385200">
              <a:buFont typeface="Arial" panose="020B0604020202020204" pitchFamily="34" charset="0"/>
              <a:buChar char="•"/>
            </a:pPr>
            <a:r>
              <a:rPr lang="en-CA" altLang="en-US" sz="3000" dirty="0">
                <a:latin typeface="Calibri"/>
                <a:ea typeface="Calibri" panose="020F0502020204030204" pitchFamily="34" charset="0"/>
                <a:cs typeface="Calibri"/>
              </a:rPr>
              <a:t>think strategically</a:t>
            </a:r>
          </a:p>
        </p:txBody>
      </p:sp>
      <p:sp>
        <p:nvSpPr>
          <p:cNvPr id="5" name="Content Placeholder 4"/>
          <p:cNvSpPr>
            <a:spLocks noGrp="1"/>
          </p:cNvSpPr>
          <p:nvPr>
            <p:ph sz="half" idx="2"/>
          </p:nvPr>
        </p:nvSpPr>
        <p:spPr/>
        <p:txBody>
          <a:bodyPr/>
          <a:lstStyle/>
          <a:p>
            <a:pPr marL="457200" lvl="1" indent="-457200">
              <a:buFont typeface="Arial" panose="020B0604020202020204" pitchFamily="34" charset="0"/>
              <a:buChar char="•"/>
            </a:pPr>
            <a:endParaRPr lang="en-CA" altLang="en-US" sz="3000" dirty="0">
              <a:latin typeface="Calibri"/>
              <a:ea typeface="Calibri" panose="020F0502020204030204" pitchFamily="34" charset="0"/>
              <a:cs typeface="Calibri"/>
            </a:endParaRPr>
          </a:p>
          <a:p>
            <a:pPr marL="601200" lvl="1" indent="-385200">
              <a:buFont typeface="Arial" panose="020B0604020202020204" pitchFamily="34" charset="0"/>
              <a:buChar char="•"/>
            </a:pPr>
            <a:endParaRPr lang="en-CA" altLang="en-US" sz="3000" dirty="0">
              <a:latin typeface="Calibri"/>
              <a:ea typeface="Calibri" panose="020F0502020204030204" pitchFamily="34" charset="0"/>
              <a:cs typeface="Calibri"/>
            </a:endParaRPr>
          </a:p>
          <a:p>
            <a:pPr marL="601200" lvl="1" indent="-385200">
              <a:buFont typeface="Arial" panose="020B0604020202020204" pitchFamily="34" charset="0"/>
              <a:buChar char="•"/>
            </a:pPr>
            <a:r>
              <a:rPr lang="en-CA" altLang="en-US" sz="3000" dirty="0">
                <a:latin typeface="Calibri"/>
                <a:ea typeface="Calibri" panose="020F0502020204030204" pitchFamily="34" charset="0"/>
                <a:cs typeface="Calibri"/>
              </a:rPr>
              <a:t>work with others </a:t>
            </a:r>
          </a:p>
          <a:p>
            <a:pPr marL="601200" lvl="1" indent="-385200">
              <a:buFont typeface="Arial" panose="020B0604020202020204" pitchFamily="34" charset="0"/>
              <a:buChar char="•"/>
            </a:pPr>
            <a:r>
              <a:rPr lang="en-CA" altLang="en-US" sz="3000" dirty="0">
                <a:latin typeface="Calibri"/>
                <a:ea typeface="Calibri" panose="020F0502020204030204" pitchFamily="34" charset="0"/>
                <a:cs typeface="Calibri"/>
              </a:rPr>
              <a:t>initiate changes </a:t>
            </a:r>
          </a:p>
          <a:p>
            <a:pPr marL="601200" lvl="1" indent="-385200">
              <a:buFont typeface="Arial" panose="020B0604020202020204" pitchFamily="34" charset="0"/>
              <a:buChar char="•"/>
            </a:pPr>
            <a:r>
              <a:rPr lang="en-CA" altLang="en-US" sz="3000" dirty="0">
                <a:latin typeface="Calibri"/>
                <a:ea typeface="Calibri" panose="020F0502020204030204" pitchFamily="34" charset="0"/>
                <a:cs typeface="Calibri"/>
              </a:rPr>
              <a:t>create a positive future</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837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9B7B2F3C-6715-40AC-8591-6D4039233BFA}" type="slidenum">
              <a:rPr lang="en-US" altLang="en-US" sz="1400" smtClean="0"/>
              <a:pPr algn="r">
                <a:spcBef>
                  <a:spcPct val="0"/>
                </a:spcBef>
                <a:buFontTx/>
                <a:buNone/>
              </a:pPr>
              <a:t>24</a:t>
            </a:fld>
            <a:endParaRPr lang="en-US"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noProof="0" dirty="0">
                <a:latin typeface="Calibri"/>
                <a:cs typeface="Calibri"/>
              </a:rPr>
              <a:t>Visionary Leadership</a:t>
            </a:r>
          </a:p>
        </p:txBody>
      </p:sp>
      <p:sp>
        <p:nvSpPr>
          <p:cNvPr id="60419" name="Content Placeholder 5"/>
          <p:cNvSpPr>
            <a:spLocks noGrp="1"/>
          </p:cNvSpPr>
          <p:nvPr>
            <p:ph sz="half" idx="1"/>
          </p:nvPr>
        </p:nvSpPr>
        <p:spPr>
          <a:xfrm>
            <a:off x="457199" y="1600200"/>
            <a:ext cx="8289025" cy="4525963"/>
          </a:xfrm>
        </p:spPr>
        <p:txBody>
          <a:bodyPr/>
          <a:lstStyle/>
          <a:p>
            <a:endParaRPr lang="en-CA" altLang="en-US" noProof="0" dirty="0">
              <a:latin typeface="Calibri"/>
              <a:cs typeface="Calibri"/>
            </a:endParaRPr>
          </a:p>
          <a:p>
            <a:r>
              <a:rPr lang="en-CA" altLang="en-US" noProof="0" dirty="0">
                <a:latin typeface="Calibri"/>
                <a:cs typeface="Calibri"/>
              </a:rPr>
              <a:t>Creates a positive image of the future that motivates organizational members and provides direction for future planning and goal setting.</a:t>
            </a:r>
          </a:p>
        </p:txBody>
      </p:sp>
      <p:sp>
        <p:nvSpPr>
          <p:cNvPr id="5" name="Footer Placeholder 4"/>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60421" name="Slide Number Placeholder 3"/>
          <p:cNvSpPr txBox="1">
            <a:spLocks noGrp="1"/>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2AA49574-4937-411E-8871-AB064C6A78D9}" type="slidenum">
              <a:rPr lang="en-US" altLang="en-US" sz="1400" smtClean="0"/>
              <a:pPr algn="r">
                <a:spcBef>
                  <a:spcPct val="0"/>
                </a:spcBef>
                <a:buFontTx/>
                <a:buNone/>
              </a:pPr>
              <a:t>25</a:t>
            </a:fld>
            <a:endParaRPr lang="en-US"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noProof="0" dirty="0">
                <a:latin typeface="Calibri"/>
                <a:cs typeface="Calibri"/>
              </a:rPr>
              <a:t>Visionary Leadership</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7897587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6247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DEFBCE7-79DA-4E08-BB59-416B7D91A6BE}" type="slidenum">
              <a:rPr lang="en-US" altLang="en-US" sz="1400" smtClean="0"/>
              <a:pPr algn="r">
                <a:spcBef>
                  <a:spcPct val="0"/>
                </a:spcBef>
                <a:buFontTx/>
                <a:buNone/>
              </a:pPr>
              <a:t>26</a:t>
            </a:fld>
            <a:endParaRPr lang="en-US"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3"/>
          <p:cNvSpPr>
            <a:spLocks noGrp="1"/>
          </p:cNvSpPr>
          <p:nvPr>
            <p:ph type="title"/>
          </p:nvPr>
        </p:nvSpPr>
        <p:spPr/>
        <p:txBody>
          <a:bodyPr/>
          <a:lstStyle/>
          <a:p>
            <a:r>
              <a:rPr lang="en-CA" altLang="en-US" noProof="0" dirty="0">
                <a:latin typeface="Calibri"/>
                <a:cs typeface="Calibri"/>
              </a:rPr>
              <a:t>Charismatic Leadership </a:t>
            </a:r>
          </a:p>
        </p:txBody>
      </p:sp>
      <p:sp>
        <p:nvSpPr>
          <p:cNvPr id="66563" name="Content Placeholder 7"/>
          <p:cNvSpPr>
            <a:spLocks noGrp="1"/>
          </p:cNvSpPr>
          <p:nvPr>
            <p:ph idx="1"/>
          </p:nvPr>
        </p:nvSpPr>
        <p:spPr>
          <a:xfrm>
            <a:off x="457200" y="1379836"/>
            <a:ext cx="7150600" cy="4746328"/>
          </a:xfrm>
        </p:spPr>
        <p:txBody>
          <a:bodyPr/>
          <a:lstStyle/>
          <a:p>
            <a:pPr>
              <a:spcBef>
                <a:spcPts val="600"/>
              </a:spcBef>
            </a:pPr>
            <a:r>
              <a:rPr lang="en-CA" altLang="en-US" sz="2800" noProof="0" dirty="0">
                <a:latin typeface="Calibri"/>
                <a:cs typeface="Calibri"/>
              </a:rPr>
              <a:t>Creates an exceptionally strong relationship</a:t>
            </a:r>
          </a:p>
          <a:p>
            <a:pPr>
              <a:spcBef>
                <a:spcPts val="600"/>
              </a:spcBef>
            </a:pPr>
            <a:r>
              <a:rPr lang="en-CA" altLang="en-US" sz="2800" noProof="0" dirty="0">
                <a:latin typeface="Calibri"/>
                <a:cs typeface="Calibri"/>
              </a:rPr>
              <a:t>Articulates a clear vision</a:t>
            </a:r>
          </a:p>
          <a:p>
            <a:pPr>
              <a:spcBef>
                <a:spcPts val="600"/>
              </a:spcBef>
            </a:pPr>
            <a:r>
              <a:rPr lang="en-CA" altLang="en-US" sz="2800" noProof="0" dirty="0">
                <a:latin typeface="Calibri"/>
                <a:cs typeface="Calibri"/>
              </a:rPr>
              <a:t>Models values consistent with that vision</a:t>
            </a:r>
          </a:p>
          <a:p>
            <a:pPr>
              <a:spcBef>
                <a:spcPts val="600"/>
              </a:spcBef>
            </a:pPr>
            <a:r>
              <a:rPr lang="en-CA" altLang="en-US" sz="2800" noProof="0" dirty="0">
                <a:latin typeface="Calibri"/>
                <a:cs typeface="Calibri"/>
              </a:rPr>
              <a:t>Communicates high-performance expectations</a:t>
            </a:r>
          </a:p>
          <a:p>
            <a:pPr>
              <a:spcBef>
                <a:spcPts val="600"/>
              </a:spcBef>
            </a:pPr>
            <a:r>
              <a:rPr lang="en-CA" altLang="en-US" sz="2800" noProof="0" dirty="0">
                <a:latin typeface="Calibri"/>
                <a:cs typeface="Calibri"/>
              </a:rPr>
              <a:t>Strong, confident, dynamic personalities</a:t>
            </a:r>
          </a:p>
          <a:p>
            <a:pPr>
              <a:spcBef>
                <a:spcPts val="600"/>
              </a:spcBef>
            </a:pPr>
            <a:r>
              <a:rPr lang="en-CA" altLang="en-US" sz="2800" noProof="0" dirty="0">
                <a:latin typeface="Calibri"/>
                <a:cs typeface="Calibri"/>
              </a:rPr>
              <a:t>Establishes trust and loyalty from followers</a:t>
            </a:r>
          </a:p>
          <a:p>
            <a:pPr>
              <a:spcBef>
                <a:spcPts val="600"/>
              </a:spcBef>
            </a:pPr>
            <a:r>
              <a:rPr lang="en-CA" altLang="en-US" sz="2800" noProof="0" dirty="0">
                <a:latin typeface="Calibri"/>
                <a:cs typeface="Calibri"/>
              </a:rPr>
              <a:t>Concern is with ego-driven charismatic leaders who take advantage of fanatical followers</a:t>
            </a:r>
          </a:p>
        </p:txBody>
      </p:sp>
      <p:sp>
        <p:nvSpPr>
          <p:cNvPr id="6" name="Footer Placeholder 5"/>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6656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2DB28377-0CDD-4462-BFB5-DD7560366352}" type="slidenum">
              <a:rPr lang="en-US" altLang="en-US" sz="1400" smtClean="0"/>
              <a:pPr algn="r">
                <a:spcBef>
                  <a:spcPct val="0"/>
                </a:spcBef>
                <a:buFontTx/>
                <a:buNone/>
              </a:pPr>
              <a:t>27</a:t>
            </a:fld>
            <a:endParaRPr lang="en-US" altLang="en-US" sz="1400" dirty="0"/>
          </a:p>
        </p:txBody>
      </p:sp>
      <p:pic>
        <p:nvPicPr>
          <p:cNvPr id="3" name="Picture 2" descr="A statue of a person holding a staff&#10;&#10;Description automatically generated with medium confidence">
            <a:extLst>
              <a:ext uri="{FF2B5EF4-FFF2-40B4-BE49-F238E27FC236}">
                <a16:creationId xmlns:a16="http://schemas.microsoft.com/office/drawing/2014/main" id="{341105C4-4509-108A-99E0-AA352A9E6E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8325" y="1417638"/>
            <a:ext cx="1625600" cy="44787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sz="3600" dirty="0"/>
              <a:t>Visionary Leadership:</a:t>
            </a:r>
            <a:br>
              <a:rPr lang="en-CA" sz="3600" dirty="0"/>
            </a:br>
            <a:r>
              <a:rPr lang="en-CA" sz="3600" dirty="0">
                <a:solidFill>
                  <a:srgbClr val="FF0000"/>
                </a:solidFill>
              </a:rPr>
              <a:t>Transformational Leadership</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56192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7475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27F3C45-8795-4848-99F9-49DCE1B2E88F}" type="slidenum">
              <a:rPr lang="en-US" altLang="en-US" sz="1400" smtClean="0"/>
              <a:pPr algn="r">
                <a:spcBef>
                  <a:spcPct val="0"/>
                </a:spcBef>
                <a:buFontTx/>
                <a:buNone/>
              </a:pPr>
              <a:t>28</a:t>
            </a:fld>
            <a:endParaRPr lang="en-US"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latin typeface="Calibri"/>
                <a:cs typeface="Calibri"/>
              </a:rPr>
              <a:t>Transformational </a:t>
            </a:r>
            <a:r>
              <a:rPr lang="en-CA" sz="3600" i="1" dirty="0">
                <a:latin typeface="Calibri"/>
                <a:cs typeface="Calibri"/>
              </a:rPr>
              <a:t>vs.</a:t>
            </a:r>
            <a:r>
              <a:rPr lang="en-CA" sz="3600" dirty="0">
                <a:latin typeface="Calibri"/>
                <a:cs typeface="Calibri"/>
              </a:rPr>
              <a:t> Transactional </a:t>
            </a:r>
            <a:br>
              <a:rPr lang="en-CA" sz="3600" dirty="0">
                <a:latin typeface="Calibri"/>
                <a:cs typeface="Calibri"/>
              </a:rPr>
            </a:br>
            <a:r>
              <a:rPr lang="en-CA" sz="3600" dirty="0">
                <a:latin typeface="Calibri"/>
                <a:cs typeface="Calibri"/>
              </a:rPr>
              <a:t>Leadership</a:t>
            </a:r>
            <a:endParaRPr lang="en-CA" sz="3600" dirty="0"/>
          </a:p>
        </p:txBody>
      </p:sp>
      <p:sp>
        <p:nvSpPr>
          <p:cNvPr id="3" name="Content Placeholder 2"/>
          <p:cNvSpPr>
            <a:spLocks noGrp="1"/>
          </p:cNvSpPr>
          <p:nvPr>
            <p:ph idx="1"/>
          </p:nvPr>
        </p:nvSpPr>
        <p:spPr>
          <a:xfrm>
            <a:off x="457200" y="3353105"/>
            <a:ext cx="8229600" cy="2773057"/>
          </a:xfrm>
        </p:spPr>
        <p:txBody>
          <a:bodyPr/>
          <a:lstStyle/>
          <a:p>
            <a:pPr marL="0" indent="0">
              <a:buNone/>
            </a:pPr>
            <a:r>
              <a:rPr lang="en-CA" sz="2800" b="1" dirty="0">
                <a:solidFill>
                  <a:srgbClr val="E7155C"/>
                </a:solidFill>
              </a:rPr>
              <a:t>Transformational leadership </a:t>
            </a:r>
            <a:r>
              <a:rPr lang="en-CA" sz="2800" dirty="0"/>
              <a:t>uses visionary and inspirational appeals to influence followers.</a:t>
            </a:r>
          </a:p>
          <a:p>
            <a:pPr marL="0" indent="0">
              <a:buNone/>
            </a:pPr>
            <a:r>
              <a:rPr lang="en-CA" sz="2800" b="1" dirty="0">
                <a:solidFill>
                  <a:srgbClr val="E7155C"/>
                </a:solidFill>
              </a:rPr>
              <a:t>Transactional leadership </a:t>
            </a:r>
            <a:r>
              <a:rPr lang="en-CA" sz="2800" dirty="0"/>
              <a:t>is based on an exchange process in which followers are rewarded for good performance and punished for poor performance. </a:t>
            </a:r>
          </a:p>
          <a:p>
            <a:pPr marL="0" indent="0">
              <a:buNone/>
            </a:pPr>
            <a:endParaRPr lang="en-CA" dirty="0"/>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graphicFrame>
        <p:nvGraphicFramePr>
          <p:cNvPr id="5" name="Content Placeholder 13"/>
          <p:cNvGraphicFramePr>
            <a:graphicFrameLocks/>
          </p:cNvGraphicFramePr>
          <p:nvPr>
            <p:extLst>
              <p:ext uri="{D42A27DB-BD31-4B8C-83A1-F6EECF244321}">
                <p14:modId xmlns:p14="http://schemas.microsoft.com/office/powerpoint/2010/main" val="892055651"/>
              </p:ext>
            </p:extLst>
          </p:nvPr>
        </p:nvGraphicFramePr>
        <p:xfrm>
          <a:off x="2598730" y="1521865"/>
          <a:ext cx="3962400" cy="1821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1"/>
          </p:nvPr>
        </p:nvSpPr>
        <p:spPr/>
        <p:txBody>
          <a:bodyPr/>
          <a:lstStyle/>
          <a:p>
            <a:pPr>
              <a:defRPr/>
            </a:pPr>
            <a:r>
              <a:rPr lang="en-US" altLang="en-US" dirty="0"/>
              <a:t>13-</a:t>
            </a:r>
            <a:fld id="{F45C60B2-DECF-41AE-BD56-6303B4E58F6C}" type="slidenum">
              <a:rPr lang="en-US" altLang="en-US" smtClean="0"/>
              <a:pPr>
                <a:defRPr/>
              </a:pPr>
              <a:t>29</a:t>
            </a:fld>
            <a:endParaRPr lang="en-US" altLang="en-US" dirty="0"/>
          </a:p>
        </p:txBody>
      </p:sp>
    </p:spTree>
    <p:extLst>
      <p:ext uri="{BB962C8B-B14F-4D97-AF65-F5344CB8AC3E}">
        <p14:creationId xmlns:p14="http://schemas.microsoft.com/office/powerpoint/2010/main" val="26113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CA" altLang="en-US" noProof="0" dirty="0">
                <a:latin typeface="Calibri"/>
                <a:cs typeface="Calibri"/>
              </a:rPr>
              <a:t>Leadership</a:t>
            </a:r>
          </a:p>
        </p:txBody>
      </p:sp>
      <p:sp>
        <p:nvSpPr>
          <p:cNvPr id="13315" name="Content Placeholder 1"/>
          <p:cNvSpPr>
            <a:spLocks noGrp="1"/>
          </p:cNvSpPr>
          <p:nvPr>
            <p:ph sz="half" idx="1"/>
          </p:nvPr>
        </p:nvSpPr>
        <p:spPr>
          <a:xfrm>
            <a:off x="549564" y="1463057"/>
            <a:ext cx="8137236" cy="4525963"/>
          </a:xfrm>
        </p:spPr>
        <p:txBody>
          <a:bodyPr/>
          <a:lstStyle/>
          <a:p>
            <a:pPr marL="0" indent="0">
              <a:buNone/>
            </a:pPr>
            <a:endParaRPr lang="en-CA" altLang="en-US" sz="3200" b="1" noProof="0" dirty="0">
              <a:solidFill>
                <a:srgbClr val="E7155C"/>
              </a:solidFill>
              <a:latin typeface="Calibri"/>
              <a:cs typeface="Calibri"/>
            </a:endParaRPr>
          </a:p>
          <a:p>
            <a:pPr marL="0" indent="0">
              <a:buNone/>
            </a:pPr>
            <a:r>
              <a:rPr lang="en-CA" altLang="en-US" sz="3200" b="1" noProof="0" dirty="0">
                <a:solidFill>
                  <a:srgbClr val="E7155C"/>
                </a:solidFill>
                <a:latin typeface="Calibri"/>
                <a:cs typeface="Calibri"/>
              </a:rPr>
              <a:t>Leadership: </a:t>
            </a:r>
            <a:r>
              <a:rPr lang="en-CA" altLang="en-US" sz="3200" noProof="0" dirty="0">
                <a:latin typeface="Calibri"/>
                <a:cs typeface="Calibri"/>
              </a:rPr>
              <a:t>the process of influencing others to achieve group or organizational goals</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13317"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EC3FEA68-42BE-4884-B895-6506E16B9535}" type="slidenum">
              <a:rPr lang="en-US" altLang="en-US" sz="1400" b="1">
                <a:solidFill>
                  <a:srgbClr val="FFFFFF"/>
                </a:solidFill>
                <a:latin typeface="Helvetica" panose="020B0604020202020204" pitchFamily="34" charset="0"/>
              </a:rPr>
              <a:pPr algn="ctr" eaLnBrk="1" hangingPunct="1">
                <a:spcBef>
                  <a:spcPct val="0"/>
                </a:spcBef>
                <a:buFontTx/>
                <a:buNone/>
              </a:pPr>
              <a:t>3</a:t>
            </a:fld>
            <a:endParaRPr lang="en-US" altLang="en-US" sz="1400" b="1" dirty="0">
              <a:solidFill>
                <a:srgbClr val="FFFFFF"/>
              </a:solidFill>
              <a:latin typeface="Helvetica" panose="020B0604020202020204" pitchFamily="34" charset="0"/>
            </a:endParaRPr>
          </a:p>
        </p:txBody>
      </p:sp>
      <p:sp>
        <p:nvSpPr>
          <p:cNvPr id="13318"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B314C056-14FB-440C-8973-1B572447E380}" type="slidenum">
              <a:rPr lang="en-US" altLang="en-US" sz="1400" smtClean="0"/>
              <a:pPr algn="r">
                <a:spcBef>
                  <a:spcPct val="0"/>
                </a:spcBef>
                <a:buFontTx/>
                <a:buNone/>
              </a:pPr>
              <a:t>3</a:t>
            </a:fld>
            <a:endParaRPr lang="en-US" altLang="en-US" sz="1400" dirty="0"/>
          </a:p>
        </p:txBody>
      </p:sp>
      <p:pic>
        <p:nvPicPr>
          <p:cNvPr id="4" name="Picture 3" descr="A person sitting in a chair&#10;&#10;Description automatically generated with medium confidence">
            <a:extLst>
              <a:ext uri="{FF2B5EF4-FFF2-40B4-BE49-F238E27FC236}">
                <a16:creationId xmlns:a16="http://schemas.microsoft.com/office/drawing/2014/main" id="{319BC9B4-6769-E15E-EBE2-61F8085E5D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75" y="3432758"/>
            <a:ext cx="3482913" cy="2579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CA" altLang="en-US" noProof="0" dirty="0">
                <a:latin typeface="Calibri"/>
                <a:cs typeface="Calibri"/>
              </a:rPr>
              <a:t>Leaders versus Managers</a:t>
            </a:r>
          </a:p>
        </p:txBody>
      </p:sp>
      <p:sp>
        <p:nvSpPr>
          <p:cNvPr id="19459" name="Text Placeholder 7"/>
          <p:cNvSpPr>
            <a:spLocks noGrp="1"/>
          </p:cNvSpPr>
          <p:nvPr>
            <p:ph type="body" idx="1"/>
          </p:nvPr>
        </p:nvSpPr>
        <p:spPr>
          <a:solidFill>
            <a:schemeClr val="accent1"/>
          </a:solidFill>
        </p:spPr>
        <p:txBody>
          <a:bodyPr/>
          <a:lstStyle/>
          <a:p>
            <a:pPr algn="ctr"/>
            <a:r>
              <a:rPr lang="en-CA" altLang="en-US" sz="2800" noProof="0" dirty="0">
                <a:solidFill>
                  <a:schemeClr val="bg1"/>
                </a:solidFill>
                <a:latin typeface="Calibri"/>
                <a:cs typeface="Calibri"/>
              </a:rPr>
              <a:t>MANAGERS</a:t>
            </a:r>
          </a:p>
        </p:txBody>
      </p:sp>
      <p:sp>
        <p:nvSpPr>
          <p:cNvPr id="19460" name="Content Placeholder 8"/>
          <p:cNvSpPr>
            <a:spLocks noGrp="1"/>
          </p:cNvSpPr>
          <p:nvPr>
            <p:ph sz="half" idx="2"/>
          </p:nvPr>
        </p:nvSpPr>
        <p:spPr>
          <a:ln>
            <a:solidFill>
              <a:schemeClr val="accent1"/>
            </a:solidFill>
            <a:miter lim="800000"/>
            <a:headEnd/>
            <a:tailEnd/>
          </a:ln>
        </p:spPr>
        <p:txBody>
          <a:bodyPr/>
          <a:lstStyle/>
          <a:p>
            <a:r>
              <a:rPr lang="en-CA" altLang="en-US" sz="2000" noProof="0" dirty="0">
                <a:latin typeface="Calibri"/>
                <a:cs typeface="Calibri"/>
              </a:rPr>
              <a:t>Do things right</a:t>
            </a:r>
          </a:p>
          <a:p>
            <a:r>
              <a:rPr lang="en-CA" altLang="en-US" sz="2000" noProof="0" dirty="0">
                <a:latin typeface="Calibri"/>
                <a:cs typeface="Calibri"/>
              </a:rPr>
              <a:t>Focused on productivity and efficiency</a:t>
            </a:r>
          </a:p>
          <a:p>
            <a:r>
              <a:rPr lang="en-CA" altLang="en-US" sz="2000" noProof="0" dirty="0">
                <a:latin typeface="Calibri"/>
                <a:cs typeface="Calibri"/>
              </a:rPr>
              <a:t>Preserve status quo</a:t>
            </a:r>
          </a:p>
          <a:p>
            <a:r>
              <a:rPr lang="en-CA" altLang="en-US" sz="2000" noProof="0" dirty="0">
                <a:latin typeface="Calibri"/>
                <a:cs typeface="Calibri"/>
              </a:rPr>
              <a:t>Short-term perspective</a:t>
            </a:r>
          </a:p>
          <a:p>
            <a:r>
              <a:rPr lang="en-CA" altLang="en-US" sz="2000" noProof="0" dirty="0">
                <a:latin typeface="Calibri"/>
                <a:cs typeface="Calibri"/>
              </a:rPr>
              <a:t>Means (how to get things done)</a:t>
            </a:r>
          </a:p>
          <a:p>
            <a:r>
              <a:rPr lang="en-CA" altLang="en-US" sz="2000" noProof="0" dirty="0">
                <a:latin typeface="Calibri"/>
                <a:cs typeface="Calibri"/>
              </a:rPr>
              <a:t>Control and limit choices of others</a:t>
            </a:r>
          </a:p>
          <a:p>
            <a:r>
              <a:rPr lang="en-CA" altLang="en-US" sz="2000" noProof="0" dirty="0">
                <a:latin typeface="Calibri"/>
                <a:cs typeface="Calibri"/>
              </a:rPr>
              <a:t>Builders</a:t>
            </a:r>
          </a:p>
          <a:p>
            <a:r>
              <a:rPr lang="en-CA" altLang="en-US" sz="2000" noProof="0" dirty="0">
                <a:latin typeface="Calibri"/>
                <a:cs typeface="Calibri"/>
              </a:rPr>
              <a:t>Problem solving</a:t>
            </a:r>
          </a:p>
        </p:txBody>
      </p:sp>
      <p:sp>
        <p:nvSpPr>
          <p:cNvPr id="19461" name="Text Placeholder 9"/>
          <p:cNvSpPr>
            <a:spLocks noGrp="1"/>
          </p:cNvSpPr>
          <p:nvPr>
            <p:ph type="body" sz="quarter" idx="3"/>
          </p:nvPr>
        </p:nvSpPr>
        <p:spPr>
          <a:solidFill>
            <a:schemeClr val="accent2"/>
          </a:solidFill>
        </p:spPr>
        <p:txBody>
          <a:bodyPr/>
          <a:lstStyle/>
          <a:p>
            <a:pPr algn="ctr"/>
            <a:r>
              <a:rPr lang="en-CA" altLang="en-US" sz="2800" noProof="0" dirty="0">
                <a:solidFill>
                  <a:schemeClr val="bg1"/>
                </a:solidFill>
                <a:latin typeface="Calibri"/>
                <a:cs typeface="Calibri"/>
              </a:rPr>
              <a:t>LEADERS</a:t>
            </a:r>
          </a:p>
        </p:txBody>
      </p:sp>
      <p:sp>
        <p:nvSpPr>
          <p:cNvPr id="19462" name="Content Placeholder 10"/>
          <p:cNvSpPr>
            <a:spLocks noGrp="1"/>
          </p:cNvSpPr>
          <p:nvPr>
            <p:ph sz="quarter" idx="4"/>
          </p:nvPr>
        </p:nvSpPr>
        <p:spPr>
          <a:ln>
            <a:solidFill>
              <a:schemeClr val="accent2"/>
            </a:solidFill>
            <a:miter lim="800000"/>
            <a:headEnd/>
            <a:tailEnd/>
          </a:ln>
        </p:spPr>
        <p:txBody>
          <a:bodyPr/>
          <a:lstStyle/>
          <a:p>
            <a:r>
              <a:rPr lang="en-CA" altLang="en-US" sz="2000" noProof="0" dirty="0">
                <a:latin typeface="Calibri"/>
                <a:cs typeface="Calibri"/>
              </a:rPr>
              <a:t>Do the right thing</a:t>
            </a:r>
          </a:p>
          <a:p>
            <a:r>
              <a:rPr lang="en-CA" altLang="en-US" sz="2000" noProof="0" dirty="0">
                <a:latin typeface="Calibri"/>
                <a:cs typeface="Calibri"/>
              </a:rPr>
              <a:t>Focused on vision, mission, goals, and objectives</a:t>
            </a:r>
          </a:p>
          <a:p>
            <a:r>
              <a:rPr lang="en-CA" sz="2000" noProof="0" dirty="0">
                <a:latin typeface="Calibri"/>
                <a:cs typeface="Calibri"/>
              </a:rPr>
              <a:t>Promote change and challenge the status quo</a:t>
            </a:r>
          </a:p>
          <a:p>
            <a:r>
              <a:rPr lang="en-CA" altLang="en-US" sz="2000" noProof="0" dirty="0">
                <a:latin typeface="Calibri"/>
                <a:cs typeface="Calibri"/>
              </a:rPr>
              <a:t>Long-term perspective</a:t>
            </a:r>
          </a:p>
          <a:p>
            <a:r>
              <a:rPr lang="en-CA" altLang="en-US" sz="2000" noProof="0" dirty="0">
                <a:latin typeface="Calibri"/>
                <a:cs typeface="Calibri"/>
              </a:rPr>
              <a:t>Ends (what gets done)</a:t>
            </a:r>
          </a:p>
          <a:p>
            <a:r>
              <a:rPr lang="en-CA" altLang="en-US" sz="2000" noProof="0" dirty="0">
                <a:latin typeface="Calibri"/>
                <a:cs typeface="Calibri"/>
              </a:rPr>
              <a:t>Expand people’s choices and options</a:t>
            </a:r>
          </a:p>
          <a:p>
            <a:r>
              <a:rPr lang="en-CA" altLang="en-US" sz="2000" noProof="0" dirty="0">
                <a:latin typeface="Calibri"/>
                <a:cs typeface="Calibri"/>
              </a:rPr>
              <a:t>Architects</a:t>
            </a:r>
          </a:p>
          <a:p>
            <a:r>
              <a:rPr lang="en-CA" altLang="en-US" sz="2000" noProof="0" dirty="0">
                <a:latin typeface="Calibri"/>
                <a:cs typeface="Calibri"/>
              </a:rPr>
              <a:t>Inspiring and motivating</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1946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C14B1BC2-A4FB-4CF7-8A56-6963369C2E48}" type="slidenum">
              <a:rPr lang="en-US" altLang="en-US" sz="1400" smtClean="0"/>
              <a:pPr algn="r">
                <a:spcBef>
                  <a:spcPct val="0"/>
                </a:spcBef>
                <a:buFontTx/>
                <a:buNone/>
              </a:pPr>
              <a:t>4</a:t>
            </a:fld>
            <a:endParaRPr lang="en-US" altLang="en-US" sz="1400" dirty="0"/>
          </a:p>
        </p:txBody>
      </p:sp>
      <p:sp>
        <p:nvSpPr>
          <p:cNvPr id="7" name="Left-Right Arrow 6"/>
          <p:cNvSpPr/>
          <p:nvPr/>
        </p:nvSpPr>
        <p:spPr>
          <a:xfrm>
            <a:off x="3888945" y="1531625"/>
            <a:ext cx="1290215" cy="607160"/>
          </a:xfrm>
          <a:prstGeom prst="leftRightArrow">
            <a:avLst>
              <a:gd name="adj1" fmla="val 4581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schemeClr val="tx1"/>
                </a:solidFill>
                <a:latin typeface="Calibri"/>
                <a:cs typeface="Calibri"/>
              </a:rPr>
              <a:t>VS.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noProof="0" dirty="0">
                <a:latin typeface="Calibri"/>
                <a:cs typeface="Calibri"/>
              </a:rPr>
              <a:t>Leadership Traits</a:t>
            </a:r>
          </a:p>
        </p:txBody>
      </p:sp>
      <p:sp>
        <p:nvSpPr>
          <p:cNvPr id="21507" name="Content Placeholder 2"/>
          <p:cNvSpPr>
            <a:spLocks noGrp="1"/>
          </p:cNvSpPr>
          <p:nvPr>
            <p:ph sz="half" idx="1"/>
          </p:nvPr>
        </p:nvSpPr>
        <p:spPr>
          <a:xfrm>
            <a:off x="457200" y="1379836"/>
            <a:ext cx="4038600" cy="4746328"/>
          </a:xfrm>
        </p:spPr>
        <p:txBody>
          <a:bodyPr/>
          <a:lstStyle/>
          <a:p>
            <a:pPr marL="0" indent="0">
              <a:buFont typeface="Wingdings" panose="05000000000000000000" pitchFamily="2" charset="2"/>
              <a:buNone/>
            </a:pPr>
            <a:r>
              <a:rPr lang="en-CA" altLang="en-US" b="1" noProof="0" dirty="0">
                <a:solidFill>
                  <a:srgbClr val="E7155C"/>
                </a:solidFill>
                <a:latin typeface="Calibri"/>
                <a:cs typeface="Calibri"/>
              </a:rPr>
              <a:t>Trait theory: </a:t>
            </a:r>
            <a:r>
              <a:rPr lang="en-CA" altLang="en-US" dirty="0">
                <a:latin typeface="Calibri"/>
                <a:cs typeface="Calibri"/>
              </a:rPr>
              <a:t>a</a:t>
            </a:r>
            <a:r>
              <a:rPr lang="en-CA" altLang="en-US" noProof="0" dirty="0">
                <a:latin typeface="Calibri"/>
                <a:cs typeface="Calibri"/>
              </a:rPr>
              <a:t> leadership theory that suggests that effective leaders possess a similar set of traits or characteristics</a:t>
            </a:r>
          </a:p>
          <a:p>
            <a:pPr marL="0" indent="0"/>
            <a:endParaRPr lang="en-CA" altLang="en-US" noProof="0" dirty="0">
              <a:latin typeface="Calibri"/>
              <a:cs typeface="Calibri"/>
            </a:endParaRPr>
          </a:p>
        </p:txBody>
      </p:sp>
      <p:sp>
        <p:nvSpPr>
          <p:cNvPr id="24580" name="Content Placeholder 8"/>
          <p:cNvSpPr>
            <a:spLocks noGrp="1"/>
          </p:cNvSpPr>
          <p:nvPr>
            <p:ph sz="half" idx="2"/>
          </p:nvPr>
        </p:nvSpPr>
        <p:spPr>
          <a:xfrm>
            <a:off x="4648200" y="1379836"/>
            <a:ext cx="4038600" cy="4746328"/>
          </a:xfrm>
        </p:spPr>
        <p:txBody>
          <a:bodyPr/>
          <a:lstStyle/>
          <a:p>
            <a:pPr marL="0" indent="0">
              <a:spcBef>
                <a:spcPct val="0"/>
              </a:spcBef>
              <a:buClr>
                <a:srgbClr val="78310B"/>
              </a:buClr>
              <a:buFontTx/>
              <a:buNone/>
              <a:defRPr/>
            </a:pPr>
            <a:r>
              <a:rPr lang="en-CA" altLang="en-US" b="1" noProof="0" dirty="0">
                <a:solidFill>
                  <a:srgbClr val="E7155C"/>
                </a:solidFill>
                <a:latin typeface="Calibri"/>
                <a:cs typeface="Calibri"/>
              </a:rPr>
              <a:t>Leadership traits:</a:t>
            </a:r>
          </a:p>
          <a:p>
            <a:pPr marL="274320" indent="-274320">
              <a:spcBef>
                <a:spcPct val="0"/>
              </a:spcBef>
              <a:defRPr/>
            </a:pPr>
            <a:r>
              <a:rPr lang="en-CA" altLang="en-US" noProof="0" dirty="0">
                <a:latin typeface="Calibri"/>
                <a:cs typeface="Calibri"/>
              </a:rPr>
              <a:t>Drive</a:t>
            </a:r>
          </a:p>
          <a:p>
            <a:pPr marL="274320" indent="-274320">
              <a:spcBef>
                <a:spcPct val="0"/>
              </a:spcBef>
              <a:defRPr/>
            </a:pPr>
            <a:r>
              <a:rPr lang="en-CA" altLang="en-US" noProof="0" dirty="0">
                <a:latin typeface="Calibri"/>
                <a:cs typeface="Calibri"/>
              </a:rPr>
              <a:t>Desire to lead</a:t>
            </a:r>
          </a:p>
          <a:p>
            <a:pPr marL="274320" indent="-274320">
              <a:spcBef>
                <a:spcPct val="0"/>
              </a:spcBef>
              <a:defRPr/>
            </a:pPr>
            <a:r>
              <a:rPr lang="en-CA" altLang="en-US" noProof="0" dirty="0">
                <a:latin typeface="Calibri"/>
                <a:cs typeface="Calibri"/>
              </a:rPr>
              <a:t>Honesty and integrity</a:t>
            </a:r>
          </a:p>
          <a:p>
            <a:pPr marL="274320" indent="-274320">
              <a:spcBef>
                <a:spcPct val="0"/>
              </a:spcBef>
              <a:defRPr/>
            </a:pPr>
            <a:r>
              <a:rPr lang="en-CA" altLang="en-US" noProof="0" dirty="0">
                <a:latin typeface="Calibri"/>
                <a:cs typeface="Calibri"/>
              </a:rPr>
              <a:t>Self-confidence</a:t>
            </a:r>
          </a:p>
          <a:p>
            <a:pPr marL="274320" indent="-274320">
              <a:spcBef>
                <a:spcPct val="0"/>
              </a:spcBef>
              <a:defRPr/>
            </a:pPr>
            <a:r>
              <a:rPr lang="en-CA" altLang="en-US" noProof="0" dirty="0">
                <a:latin typeface="Calibri"/>
                <a:cs typeface="Calibri"/>
              </a:rPr>
              <a:t>Emotional stability</a:t>
            </a:r>
          </a:p>
          <a:p>
            <a:pPr marL="274320" indent="-274320">
              <a:spcBef>
                <a:spcPct val="0"/>
              </a:spcBef>
              <a:defRPr/>
            </a:pPr>
            <a:r>
              <a:rPr lang="en-CA" altLang="en-US" noProof="0" dirty="0">
                <a:latin typeface="Calibri"/>
                <a:cs typeface="Calibri"/>
              </a:rPr>
              <a:t>Emotional intelligence</a:t>
            </a:r>
          </a:p>
          <a:p>
            <a:pPr marL="274320" indent="-274320">
              <a:spcBef>
                <a:spcPct val="0"/>
              </a:spcBef>
              <a:defRPr/>
            </a:pPr>
            <a:r>
              <a:rPr lang="en-CA" altLang="en-US" noProof="0" dirty="0">
                <a:latin typeface="Calibri"/>
                <a:cs typeface="Calibri"/>
              </a:rPr>
              <a:t>Cognitive ability</a:t>
            </a:r>
          </a:p>
          <a:p>
            <a:pPr marL="274320" indent="-274320">
              <a:spcBef>
                <a:spcPct val="0"/>
              </a:spcBef>
              <a:defRPr/>
            </a:pPr>
            <a:r>
              <a:rPr lang="en-CA" altLang="en-US" noProof="0" dirty="0">
                <a:latin typeface="Calibri"/>
                <a:cs typeface="Calibri"/>
              </a:rPr>
              <a:t>Knowledge of the business</a:t>
            </a:r>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2151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5DCF525D-3E72-4C66-9B5A-66CCEED86FB3}" type="slidenum">
              <a:rPr lang="en-US" altLang="en-US" sz="1400" smtClean="0"/>
              <a:pPr algn="r">
                <a:spcBef>
                  <a:spcPct val="0"/>
                </a:spcBef>
                <a:buFontTx/>
                <a:buNone/>
              </a:pPr>
              <a:t>5</a:t>
            </a:fld>
            <a:endParaRPr lang="en-US" altLang="en-US" sz="1400" dirty="0"/>
          </a:p>
        </p:txBody>
      </p:sp>
      <p:pic>
        <p:nvPicPr>
          <p:cNvPr id="3" name="Picture 2" descr="A person in a suit and tie&#10;&#10;Description automatically generated">
            <a:extLst>
              <a:ext uri="{FF2B5EF4-FFF2-40B4-BE49-F238E27FC236}">
                <a16:creationId xmlns:a16="http://schemas.microsoft.com/office/drawing/2014/main" id="{C7D8CF05-8215-5E5F-F54F-43FC81E65B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6742" y="3706346"/>
            <a:ext cx="2808115" cy="2465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noProof="0" dirty="0">
                <a:latin typeface="Calibri"/>
                <a:cs typeface="Calibri"/>
              </a:rPr>
              <a:t>Leadership Behaviours</a:t>
            </a:r>
          </a:p>
        </p:txBody>
      </p:sp>
      <p:sp>
        <p:nvSpPr>
          <p:cNvPr id="3" name="Content Placeholder 2"/>
          <p:cNvSpPr>
            <a:spLocks noGrp="1"/>
          </p:cNvSpPr>
          <p:nvPr>
            <p:ph idx="1"/>
          </p:nvPr>
        </p:nvSpPr>
        <p:spPr/>
        <p:txBody>
          <a:bodyPr/>
          <a:lstStyle/>
          <a:p>
            <a:pPr marL="0" indent="0">
              <a:buNone/>
            </a:pPr>
            <a:endParaRPr lang="en-CA" sz="800" b="1" noProof="0" dirty="0">
              <a:solidFill>
                <a:srgbClr val="E7155C"/>
              </a:solidFill>
              <a:latin typeface="Calibri"/>
              <a:cs typeface="Calibri"/>
            </a:endParaRPr>
          </a:p>
          <a:p>
            <a:pPr marL="0" indent="0">
              <a:buNone/>
            </a:pPr>
            <a:r>
              <a:rPr lang="en-CA" sz="3000" b="1" noProof="0" dirty="0">
                <a:solidFill>
                  <a:srgbClr val="E7155C"/>
                </a:solidFill>
                <a:latin typeface="Calibri"/>
                <a:cs typeface="Calibri"/>
              </a:rPr>
              <a:t>Initiating structure</a:t>
            </a:r>
          </a:p>
          <a:p>
            <a:r>
              <a:rPr lang="en-CA" sz="3000" noProof="0" dirty="0">
                <a:latin typeface="Calibri"/>
                <a:cs typeface="Calibri"/>
              </a:rPr>
              <a:t>Job-centred leadership</a:t>
            </a:r>
          </a:p>
          <a:p>
            <a:r>
              <a:rPr lang="en-CA" sz="3000" noProof="0" dirty="0">
                <a:latin typeface="Calibri"/>
                <a:cs typeface="Calibri"/>
              </a:rPr>
              <a:t>Concern for production</a:t>
            </a:r>
          </a:p>
          <a:p>
            <a:pPr marL="0" indent="0">
              <a:buNone/>
            </a:pPr>
            <a:endParaRPr lang="en-CA" sz="800" noProof="0" dirty="0">
              <a:latin typeface="Calibri"/>
              <a:cs typeface="Calibri"/>
            </a:endParaRPr>
          </a:p>
          <a:p>
            <a:pPr marL="0" indent="0">
              <a:buNone/>
            </a:pPr>
            <a:r>
              <a:rPr lang="en-CA" sz="3000" b="1" noProof="0" dirty="0">
                <a:solidFill>
                  <a:srgbClr val="E7155C"/>
                </a:solidFill>
                <a:latin typeface="Calibri"/>
                <a:cs typeface="Calibri"/>
              </a:rPr>
              <a:t>Considerate leader behaviour </a:t>
            </a:r>
          </a:p>
          <a:p>
            <a:r>
              <a:rPr lang="en-CA" sz="3000" noProof="0" dirty="0">
                <a:latin typeface="Calibri"/>
                <a:cs typeface="Calibri"/>
              </a:rPr>
              <a:t>Employee-centred leadership</a:t>
            </a:r>
          </a:p>
          <a:p>
            <a:r>
              <a:rPr lang="en-CA" sz="3000" noProof="0" dirty="0">
                <a:latin typeface="Calibri"/>
                <a:cs typeface="Calibri"/>
              </a:rPr>
              <a:t>Concern for people </a:t>
            </a:r>
          </a:p>
        </p:txBody>
      </p:sp>
      <p:sp>
        <p:nvSpPr>
          <p:cNvPr id="7" name="Footer Placeholder 6"/>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 name="Slide Number Placeholder 3"/>
          <p:cNvSpPr txBox="1">
            <a:spLocks noGrp="1"/>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13-11</a:t>
            </a:r>
          </a:p>
        </p:txBody>
      </p:sp>
    </p:spTree>
    <p:extLst>
      <p:ext uri="{BB962C8B-B14F-4D97-AF65-F5344CB8AC3E}">
        <p14:creationId xmlns:p14="http://schemas.microsoft.com/office/powerpoint/2010/main" val="420817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2560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FF10F218-BECC-402D-8DE8-A5793BE76449}" type="slidenum">
              <a:rPr lang="en-US" altLang="en-US" sz="1400" smtClean="0"/>
              <a:pPr algn="r">
                <a:spcBef>
                  <a:spcPct val="0"/>
                </a:spcBef>
                <a:buFontTx/>
                <a:buNone/>
              </a:pPr>
              <a:t>7</a:t>
            </a:fld>
            <a:endParaRPr lang="en-US" altLang="en-US" sz="1400" dirty="0"/>
          </a:p>
        </p:txBody>
      </p:sp>
      <p:pic>
        <p:nvPicPr>
          <p:cNvPr id="4" name="Picture 3" descr="Table&#10;&#10;Description automatically generated">
            <a:extLst>
              <a:ext uri="{FF2B5EF4-FFF2-40B4-BE49-F238E27FC236}">
                <a16:creationId xmlns:a16="http://schemas.microsoft.com/office/drawing/2014/main" id="{33BA1121-1B8F-79DF-0F47-B809A3185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0305" y="505637"/>
            <a:ext cx="6399885" cy="55796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0580518F-9ED0-460A-8179-57DB71A7D5E5}" type="slidenum">
              <a:rPr lang="en-US" altLang="en-US" sz="1400" smtClean="0"/>
              <a:pPr algn="r">
                <a:spcBef>
                  <a:spcPct val="0"/>
                </a:spcBef>
                <a:buFontTx/>
                <a:buNone/>
              </a:pPr>
              <a:t>8</a:t>
            </a:fld>
            <a:endParaRPr lang="en-US" altLang="en-US" sz="1400" dirty="0"/>
          </a:p>
        </p:txBody>
      </p:sp>
      <p:sp>
        <p:nvSpPr>
          <p:cNvPr id="27653" name="Title 6"/>
          <p:cNvSpPr>
            <a:spLocks noGrp="1"/>
          </p:cNvSpPr>
          <p:nvPr>
            <p:ph type="title"/>
          </p:nvPr>
        </p:nvSpPr>
        <p:spPr/>
        <p:txBody>
          <a:bodyPr/>
          <a:lstStyle/>
          <a:p>
            <a:r>
              <a:rPr lang="en-CA" altLang="en-US" noProof="0" dirty="0">
                <a:latin typeface="Calibri"/>
                <a:cs typeface="Calibri"/>
              </a:rPr>
              <a:t>Situational Approaches to Leadership</a:t>
            </a:r>
          </a:p>
        </p:txBody>
      </p:sp>
      <p:sp>
        <p:nvSpPr>
          <p:cNvPr id="27654" name="Content Placeholder 1"/>
          <p:cNvSpPr>
            <a:spLocks noGrp="1"/>
          </p:cNvSpPr>
          <p:nvPr>
            <p:ph idx="1"/>
          </p:nvPr>
        </p:nvSpPr>
        <p:spPr/>
        <p:txBody>
          <a:bodyPr/>
          <a:lstStyle/>
          <a:p>
            <a:endParaRPr lang="en-CA" altLang="en-US" noProof="0" dirty="0">
              <a:latin typeface="Calibri"/>
              <a:cs typeface="Calibri"/>
            </a:endParaRPr>
          </a:p>
          <a:p>
            <a:r>
              <a:rPr lang="en-CA" altLang="en-US" noProof="0" dirty="0">
                <a:latin typeface="Calibri"/>
                <a:cs typeface="Calibri"/>
              </a:rPr>
              <a:t>Fiedler’s contingency theory</a:t>
            </a:r>
          </a:p>
          <a:p>
            <a:r>
              <a:rPr lang="en-CA" altLang="en-US" dirty="0">
                <a:latin typeface="Calibri"/>
                <a:cs typeface="Calibri"/>
              </a:rPr>
              <a:t>Hersey and Blanchard’s Situational Leadership theory</a:t>
            </a:r>
            <a:endParaRPr lang="en-CA" altLang="en-US" noProof="0" dirty="0">
              <a:latin typeface="Calibri"/>
              <a:cs typeface="Calibri"/>
            </a:endParaRPr>
          </a:p>
          <a:p>
            <a:r>
              <a:rPr lang="en-CA" altLang="en-US" noProof="0" dirty="0">
                <a:latin typeface="Calibri"/>
                <a:cs typeface="Calibri"/>
              </a:rPr>
              <a:t>Path–goal theory</a:t>
            </a:r>
          </a:p>
          <a:p>
            <a:r>
              <a:rPr lang="en-CA" altLang="en-US" noProof="0" dirty="0">
                <a:latin typeface="Calibri"/>
                <a:cs typeface="Calibri"/>
              </a:rPr>
              <a:t>Vroom, Yetton, and </a:t>
            </a:r>
            <a:r>
              <a:rPr lang="en-CA" altLang="en-US" noProof="0" dirty="0" err="1">
                <a:latin typeface="Calibri"/>
                <a:cs typeface="Calibri"/>
              </a:rPr>
              <a:t>Jago’s</a:t>
            </a:r>
            <a:r>
              <a:rPr lang="en-CA" altLang="en-US" noProof="0" dirty="0">
                <a:latin typeface="Calibri"/>
                <a:cs typeface="Calibri"/>
              </a:rPr>
              <a:t> normative decision model</a:t>
            </a: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CA" altLang="en-US" noProof="0" dirty="0">
                <a:latin typeface="Calibri"/>
                <a:cs typeface="Calibri"/>
              </a:rPr>
              <a:t>Fiedler: </a:t>
            </a:r>
            <a:r>
              <a:rPr lang="en-CA" altLang="en-US" noProof="0" dirty="0">
                <a:solidFill>
                  <a:srgbClr val="E7155C"/>
                </a:solidFill>
                <a:latin typeface="Calibri"/>
                <a:cs typeface="Calibri"/>
              </a:rPr>
              <a:t>Situational Favourableness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586901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3379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13-</a:t>
            </a:r>
            <a:fld id="{EE63EAAC-8C39-4CF9-9E78-956B1477D039}" type="slidenum">
              <a:rPr lang="en-US" altLang="en-US" sz="1400" smtClean="0"/>
              <a:pPr algn="r">
                <a:spcBef>
                  <a:spcPct val="0"/>
                </a:spcBef>
                <a:buFontTx/>
                <a:buNone/>
              </a:pPr>
              <a:t>9</a:t>
            </a:fld>
            <a:endParaRPr lang="en-US" altLang="en-US" sz="1400" dirty="0"/>
          </a:p>
        </p:txBody>
      </p:sp>
    </p:spTree>
  </p:cSld>
  <p:clrMapOvr>
    <a:masterClrMapping/>
  </p:clrMapOvr>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B419D6-427C-47D6-9DCA-489E7F6879F0}">
  <ds:schemaRefs>
    <ds:schemaRef ds:uri="http://schemas.microsoft.com/sharepoint/v3/contenttype/forms"/>
  </ds:schemaRefs>
</ds:datastoreItem>
</file>

<file path=customXml/itemProps2.xml><?xml version="1.0" encoding="utf-8"?>
<ds:datastoreItem xmlns:ds="http://schemas.openxmlformats.org/officeDocument/2006/customXml" ds:itemID="{C3A6ED6B-5789-496A-9EBF-3E1828C0A7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4854</TotalTime>
  <Words>4726</Words>
  <Application>Microsoft Office PowerPoint</Application>
  <PresentationFormat>On-screen Show (4:3)</PresentationFormat>
  <Paragraphs>337</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MS PGothic</vt:lpstr>
      <vt:lpstr>Arial</vt:lpstr>
      <vt:lpstr>Calibri</vt:lpstr>
      <vt:lpstr>Helvetica</vt:lpstr>
      <vt:lpstr>Times New Roman</vt:lpstr>
      <vt:lpstr>Wingdings</vt:lpstr>
      <vt:lpstr>1_Blank</vt:lpstr>
      <vt:lpstr>PowerPoint Presentation</vt:lpstr>
      <vt:lpstr>Chapter 13</vt:lpstr>
      <vt:lpstr>Leadership</vt:lpstr>
      <vt:lpstr>Leaders versus Managers</vt:lpstr>
      <vt:lpstr>Leadership Traits</vt:lpstr>
      <vt:lpstr>Leadership Behaviours</vt:lpstr>
      <vt:lpstr>PowerPoint Presentation</vt:lpstr>
      <vt:lpstr>Situational Approaches to Leadership</vt:lpstr>
      <vt:lpstr>Fiedler: Situational Favourableness</vt:lpstr>
      <vt:lpstr>Fiedler: Situational Favourableness</vt:lpstr>
      <vt:lpstr>Fiedler’s Contingency Theory: Matching Leaders to the Right Situation</vt:lpstr>
      <vt:lpstr>Fiedler’s Leadership Style</vt:lpstr>
      <vt:lpstr>Fiedler: Matching Leadership  Styles to Situations</vt:lpstr>
      <vt:lpstr>Hersey and Blanchard:  Situational Leadership Theory</vt:lpstr>
      <vt:lpstr>Situational Leadership: Leadership Styles</vt:lpstr>
      <vt:lpstr>Adapting Leader Behaviour:  Path–Goal Theory</vt:lpstr>
      <vt:lpstr>PowerPoint Presentation</vt:lpstr>
      <vt:lpstr>Subordinate and Environmental Contingencies</vt:lpstr>
      <vt:lpstr>PowerPoint Presentation</vt:lpstr>
      <vt:lpstr>Normative Decision Theory</vt:lpstr>
      <vt:lpstr>PowerPoint Presentation</vt:lpstr>
      <vt:lpstr>Normative Theory Decision Rules</vt:lpstr>
      <vt:lpstr>PowerPoint Presentation</vt:lpstr>
      <vt:lpstr>Strategic Leadership</vt:lpstr>
      <vt:lpstr>Visionary Leadership</vt:lpstr>
      <vt:lpstr>Visionary Leadership</vt:lpstr>
      <vt:lpstr>Charismatic Leadership </vt:lpstr>
      <vt:lpstr>Visionary Leadership: Transformational Leadership</vt:lpstr>
      <vt:lpstr>Transformational vs. Transactional  Leadership</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639</cp:revision>
  <cp:lastPrinted>2023-11-14T19:40:14Z</cp:lastPrinted>
  <dcterms:created xsi:type="dcterms:W3CDTF">2014-01-31T21:30:27Z</dcterms:created>
  <dcterms:modified xsi:type="dcterms:W3CDTF">2025-02-08T23:05:36Z</dcterms:modified>
</cp:coreProperties>
</file>