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66_0.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90_46ECA1C4.xml" ContentType="application/vnd.ms-powerpoint.comment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87_0.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8" r:id="rId3"/>
    <p:sldMasterId id="2147484700" r:id="rId4"/>
  </p:sldMasterIdLst>
  <p:notesMasterIdLst>
    <p:notesMasterId r:id="rId20"/>
  </p:notesMasterIdLst>
  <p:handoutMasterIdLst>
    <p:handoutMasterId r:id="rId21"/>
  </p:handoutMasterIdLst>
  <p:sldIdLst>
    <p:sldId id="394" r:id="rId5"/>
    <p:sldId id="398" r:id="rId6"/>
    <p:sldId id="381" r:id="rId7"/>
    <p:sldId id="355" r:id="rId8"/>
    <p:sldId id="357" r:id="rId9"/>
    <p:sldId id="358" r:id="rId10"/>
    <p:sldId id="399" r:id="rId11"/>
    <p:sldId id="360" r:id="rId12"/>
    <p:sldId id="390" r:id="rId13"/>
    <p:sldId id="359" r:id="rId14"/>
    <p:sldId id="400" r:id="rId15"/>
    <p:sldId id="365" r:id="rId16"/>
    <p:sldId id="391" r:id="rId17"/>
    <p:sldId id="367" r:id="rId18"/>
    <p:sldId id="401" r:id="rId1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9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AC198-86B7-732F-C3C1-5C1D912AE37B}" name="Stephanie Duncan" initials="SD" userId="S::stephanieduncan@sppconsulting.ca::de647105-7bd3-4d6d-a668-5e8ca86fe384" providerId="AD"/>
  <p188:author id="{478E3EA1-1AD1-59D8-32E6-64D9BD331D64}" name="Elspeth McFadden" initials="EM" userId="ff4d41971d765cab" providerId="Windows Live"/>
  <p188:author id="{E63426C3-9BCD-630A-2BE6-BA2454D6E34F}" name="Langer, Rachel" initials="LR" userId="S::rachel.langer@cengage.com::a65629b2-35f0-4658-9431-1872681926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1F28"/>
    <a:srgbClr val="E7155C"/>
    <a:srgbClr val="FFFFFF"/>
    <a:srgbClr val="EC767C"/>
    <a:srgbClr val="D6E5F7"/>
    <a:srgbClr val="76DA44"/>
    <a:srgbClr val="F2A4A7"/>
    <a:srgbClr val="FBE0D1"/>
    <a:srgbClr val="FB7A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93" autoAdjust="0"/>
    <p:restoredTop sz="74898" autoAdjust="0"/>
  </p:normalViewPr>
  <p:slideViewPr>
    <p:cSldViewPr>
      <p:cViewPr varScale="1">
        <p:scale>
          <a:sx n="69" d="100"/>
          <a:sy n="69" d="100"/>
        </p:scale>
        <p:origin x="2670" y="60"/>
      </p:cViewPr>
      <p:guideLst>
        <p:guide orient="horz" pos="2112"/>
        <p:guide pos="2976"/>
      </p:guideLst>
    </p:cSldViewPr>
  </p:slideViewPr>
  <p:outlineViewPr>
    <p:cViewPr>
      <p:scale>
        <a:sx n="33" d="100"/>
        <a:sy n="33" d="100"/>
      </p:scale>
      <p:origin x="0" y="13504"/>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100" d="100"/>
          <a:sy n="100" d="100"/>
        </p:scale>
        <p:origin x="1628" y="200"/>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modernComment_166_0.xml><?xml version="1.0" encoding="utf-8"?>
<p188:cmLst xmlns:a="http://schemas.openxmlformats.org/drawingml/2006/main" xmlns:r="http://schemas.openxmlformats.org/officeDocument/2006/relationships" xmlns:p188="http://schemas.microsoft.com/office/powerpoint/2018/8/main">
  <p188:cm id="{9310A5BE-194F-9F4C-8A8E-2F866D38AA79}" authorId="{478E3EA1-1AD1-59D8-32E6-64D9BD331D64}" created="2023-03-14T15:59:55.757">
    <pc:sldMkLst xmlns:pc="http://schemas.microsoft.com/office/powerpoint/2013/main/command">
      <pc:docMk/>
      <pc:sldMk cId="0" sldId="358"/>
    </pc:sldMkLst>
    <p188:txBody>
      <a:bodyPr/>
      <a:lstStyle/>
      <a:p>
        <a:r>
          <a:rPr lang="en-US"/>
          <a:t>Should there be a box for “labour productivity”? Labour Productivity is listed in the notes section.</a:t>
        </a:r>
      </a:p>
    </p188:txBody>
  </p188:cm>
</p188:cmLst>
</file>

<file path=ppt/comments/modernComment_187_0.xml><?xml version="1.0" encoding="utf-8"?>
<p188:cmLst xmlns:a="http://schemas.openxmlformats.org/drawingml/2006/main" xmlns:r="http://schemas.openxmlformats.org/officeDocument/2006/relationships" xmlns:p188="http://schemas.microsoft.com/office/powerpoint/2018/8/main">
  <p188:cm id="{3560F2DE-A140-E24A-B513-726166C19F35}" authorId="{478E3EA1-1AD1-59D8-32E6-64D9BD331D64}" created="2023-03-14T16:24:35.350">
    <pc:sldMkLst xmlns:pc="http://schemas.microsoft.com/office/powerpoint/2013/main/command">
      <pc:docMk/>
      <pc:sldMk cId="0" sldId="391"/>
    </pc:sldMkLst>
    <p188:txBody>
      <a:bodyPr/>
      <a:lstStyle/>
      <a:p>
        <a:r>
          <a:rPr lang="en-US"/>
          <a:t>No comments?</a:t>
        </a:r>
      </a:p>
    </p188:txBody>
  </p188:cm>
</p188:cmLst>
</file>

<file path=ppt/comments/modernComment_190_46ECA1C4.xml><?xml version="1.0" encoding="utf-8"?>
<p188:cmLst xmlns:a="http://schemas.openxmlformats.org/drawingml/2006/main" xmlns:r="http://schemas.openxmlformats.org/officeDocument/2006/relationships" xmlns:p188="http://schemas.microsoft.com/office/powerpoint/2018/8/main">
  <p188:cm id="{93045B5E-44B9-CB43-8775-FF6BBFA4992A}" authorId="{478E3EA1-1AD1-59D8-32E6-64D9BD331D64}" created="2023-03-14T16:08:49.834">
    <pc:sldMkLst xmlns:pc="http://schemas.microsoft.com/office/powerpoint/2013/main/command">
      <pc:docMk/>
      <pc:sldMk cId="1189913028" sldId="400"/>
    </pc:sldMkLst>
    <p188:txBody>
      <a:bodyPr/>
      <a:lstStyle/>
      <a:p>
        <a:r>
          <a:rPr lang="en-US"/>
          <a:t>I’m not sure why the URL is on the slide. It goes to a page that with many different articles about ISO.
Also, I’m wondering why is 27000 not mentioned here?</a:t>
        </a:r>
      </a:p>
    </p188:txBody>
  </p188:cm>
</p188:cmLst>
</file>

<file path=ppt/diagrams/colors1.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2469D-FEED-40BC-A752-5253977CDBCE}" type="doc">
      <dgm:prSet loTypeId="urn:microsoft.com/office/officeart/2005/8/layout/equation1" loCatId="process" qsTypeId="urn:microsoft.com/office/officeart/2005/8/quickstyle/simple1" qsCatId="simple" csTypeId="urn:microsoft.com/office/officeart/2005/8/colors/colorful1#7" csCatId="colorful" phldr="1"/>
      <dgm:spPr/>
      <dgm:t>
        <a:bodyPr/>
        <a:lstStyle/>
        <a:p>
          <a:endParaRPr lang="en-US"/>
        </a:p>
      </dgm:t>
    </dgm:pt>
    <dgm:pt modelId="{67CA9749-5AAC-4FB3-9903-58CE3603C210}" type="pres">
      <dgm:prSet presAssocID="{FB32469D-FEED-40BC-A752-5253977CDBCE}" presName="linearFlow" presStyleCnt="0">
        <dgm:presLayoutVars>
          <dgm:dir/>
          <dgm:resizeHandles val="exact"/>
        </dgm:presLayoutVars>
      </dgm:prSet>
      <dgm:spPr/>
    </dgm:pt>
  </dgm:ptLst>
  <dgm:cxnLst>
    <dgm:cxn modelId="{CFF21BEE-44FB-4640-A300-F542BB98141A}" type="presOf" srcId="{FB32469D-FEED-40BC-A752-5253977CDBCE}" destId="{67CA9749-5AAC-4FB3-9903-58CE3603C210}" srcOrd="0"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2469D-FEED-40BC-A752-5253977CDBCE}" type="doc">
      <dgm:prSet loTypeId="urn:microsoft.com/office/officeart/2005/8/layout/equation1" loCatId="process" qsTypeId="urn:microsoft.com/office/officeart/2005/8/quickstyle/simple1" qsCatId="simple" csTypeId="urn:microsoft.com/office/officeart/2005/8/colors/colorful1#7" csCatId="colorful" phldr="1"/>
      <dgm:spPr/>
      <dgm:t>
        <a:bodyPr/>
        <a:lstStyle/>
        <a:p>
          <a:endParaRPr lang="en-US"/>
        </a:p>
      </dgm:t>
    </dgm:pt>
    <dgm:pt modelId="{8BF8512E-1910-4B51-90BC-B0B6EF56EE35}">
      <dgm:prSet custT="1"/>
      <dgm:spPr>
        <a:solidFill>
          <a:schemeClr val="bg1"/>
        </a:solidFill>
        <a:ln>
          <a:solidFill>
            <a:schemeClr val="accent2"/>
          </a:solidFill>
        </a:ln>
      </dgm:spPr>
      <dgm:t>
        <a:bodyPr/>
        <a:lstStyle/>
        <a:p>
          <a:pPr rtl="0"/>
          <a:r>
            <a:rPr lang="en-US" altLang="en-US" sz="2800" b="1" dirty="0">
              <a:solidFill>
                <a:srgbClr val="E7155C"/>
              </a:solidFill>
              <a:latin typeface="Calibri"/>
              <a:cs typeface="Calibri"/>
            </a:rPr>
            <a:t>Productivity: </a:t>
          </a:r>
          <a:r>
            <a:rPr lang="en-US" altLang="en-US" sz="2800" dirty="0">
              <a:solidFill>
                <a:schemeClr val="tx1"/>
              </a:solidFill>
              <a:latin typeface="Calibri"/>
              <a:cs typeface="Calibri"/>
            </a:rPr>
            <a:t>measure of performance that indicates how efficiently goods and services are produced</a:t>
          </a:r>
          <a:endParaRPr lang="en-US" sz="2800" dirty="0">
            <a:solidFill>
              <a:schemeClr val="tx1"/>
            </a:solidFill>
            <a:latin typeface="Calibri"/>
            <a:cs typeface="Calibri"/>
          </a:endParaRPr>
        </a:p>
      </dgm:t>
    </dgm:pt>
    <dgm:pt modelId="{8F97FCB9-CDCC-4879-B344-7629C67384BF}" type="parTrans" cxnId="{1A4131BD-4F29-41BC-8A03-E488EB997B77}">
      <dgm:prSet/>
      <dgm:spPr/>
      <dgm:t>
        <a:bodyPr/>
        <a:lstStyle/>
        <a:p>
          <a:endParaRPr lang="en-US"/>
        </a:p>
      </dgm:t>
    </dgm:pt>
    <dgm:pt modelId="{F8312039-FE63-4ECB-96A5-5690354186F4}" type="sibTrans" cxnId="{1A4131BD-4F29-41BC-8A03-E488EB997B77}">
      <dgm:prSet/>
      <dgm:spPr/>
      <dgm:t>
        <a:bodyPr/>
        <a:lstStyle/>
        <a:p>
          <a:endParaRPr lang="en-US"/>
        </a:p>
      </dgm:t>
    </dgm:pt>
    <dgm:pt modelId="{67CA9749-5AAC-4FB3-9903-58CE3603C210}" type="pres">
      <dgm:prSet presAssocID="{FB32469D-FEED-40BC-A752-5253977CDBCE}" presName="linearFlow" presStyleCnt="0">
        <dgm:presLayoutVars>
          <dgm:dir/>
          <dgm:resizeHandles val="exact"/>
        </dgm:presLayoutVars>
      </dgm:prSet>
      <dgm:spPr/>
    </dgm:pt>
    <dgm:pt modelId="{4213AC7F-2663-48AD-9D18-B13A366D0E8B}" type="pres">
      <dgm:prSet presAssocID="{8BF8512E-1910-4B51-90BC-B0B6EF56EE35}" presName="node" presStyleLbl="node1" presStyleIdx="0" presStyleCnt="1" custScaleX="151565" custLinFactNeighborX="16455" custLinFactNeighborY="9173">
        <dgm:presLayoutVars>
          <dgm:bulletEnabled val="1"/>
        </dgm:presLayoutVars>
      </dgm:prSet>
      <dgm:spPr/>
    </dgm:pt>
  </dgm:ptLst>
  <dgm:cxnLst>
    <dgm:cxn modelId="{51AA5993-1E9D-48DE-AD65-98E185F5C494}" type="presOf" srcId="{FB32469D-FEED-40BC-A752-5253977CDBCE}" destId="{67CA9749-5AAC-4FB3-9903-58CE3603C210}" srcOrd="0" destOrd="0" presId="urn:microsoft.com/office/officeart/2005/8/layout/equation1"/>
    <dgm:cxn modelId="{1A4131BD-4F29-41BC-8A03-E488EB997B77}" srcId="{FB32469D-FEED-40BC-A752-5253977CDBCE}" destId="{8BF8512E-1910-4B51-90BC-B0B6EF56EE35}" srcOrd="0" destOrd="0" parTransId="{8F97FCB9-CDCC-4879-B344-7629C67384BF}" sibTransId="{F8312039-FE63-4ECB-96A5-5690354186F4}"/>
    <dgm:cxn modelId="{776CBDCC-FF5B-4E47-BB77-403C21706F92}" type="presOf" srcId="{8BF8512E-1910-4B51-90BC-B0B6EF56EE35}" destId="{4213AC7F-2663-48AD-9D18-B13A366D0E8B}" srcOrd="0" destOrd="0" presId="urn:microsoft.com/office/officeart/2005/8/layout/equation1"/>
    <dgm:cxn modelId="{C26E24BE-423E-4745-A419-3ECF58C81359}" type="presParOf" srcId="{67CA9749-5AAC-4FB3-9903-58CE3603C210}" destId="{4213AC7F-2663-48AD-9D18-B13A366D0E8B}" srcOrd="0" destOrd="0" presId="urn:microsoft.com/office/officeart/2005/8/layout/equati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7CF835-CE75-4E17-B05C-DC42360F3A0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E264DF4-8A55-4B6B-B9EF-84F36EC0B585}">
      <dgm:prSet phldrT="[Text]" custT="1"/>
      <dgm:spPr/>
      <dgm:t>
        <a:bodyPr/>
        <a:lstStyle/>
        <a:p>
          <a:r>
            <a:rPr lang="en-US" sz="3000" b="1" dirty="0">
              <a:latin typeface="Calibri"/>
              <a:cs typeface="Calibri"/>
            </a:rPr>
            <a:t>Products</a:t>
          </a:r>
        </a:p>
      </dgm:t>
    </dgm:pt>
    <dgm:pt modelId="{5E5A176F-9A3B-455E-AA02-F75CDC3181B2}" type="parTrans" cxnId="{513E5E03-F87E-49D4-ADDC-729E946D7DDC}">
      <dgm:prSet/>
      <dgm:spPr/>
      <dgm:t>
        <a:bodyPr/>
        <a:lstStyle/>
        <a:p>
          <a:endParaRPr lang="en-US"/>
        </a:p>
      </dgm:t>
    </dgm:pt>
    <dgm:pt modelId="{7A60F299-7199-4FC3-A4B5-711837E2C7E9}" type="sibTrans" cxnId="{513E5E03-F87E-49D4-ADDC-729E946D7DDC}">
      <dgm:prSet/>
      <dgm:spPr/>
      <dgm:t>
        <a:bodyPr/>
        <a:lstStyle/>
        <a:p>
          <a:endParaRPr lang="en-US"/>
        </a:p>
      </dgm:t>
    </dgm:pt>
    <dgm:pt modelId="{5C4115F7-F9D1-4F5E-BDEE-C0EB3B96043E}">
      <dgm:prSet phldrT="[Text]" custT="1"/>
      <dgm:spPr>
        <a:ln>
          <a:solidFill>
            <a:schemeClr val="accent2">
              <a:alpha val="90000"/>
            </a:schemeClr>
          </a:solidFill>
        </a:ln>
      </dgm:spPr>
      <dgm:t>
        <a:bodyPr anchor="ctr"/>
        <a:lstStyle/>
        <a:p>
          <a:r>
            <a:rPr lang="en-US" sz="2200" dirty="0">
              <a:latin typeface="Calibri"/>
              <a:cs typeface="Calibri"/>
            </a:rPr>
            <a:t>Reliability</a:t>
          </a:r>
        </a:p>
      </dgm:t>
    </dgm:pt>
    <dgm:pt modelId="{98D276E4-F2A3-4B0E-96BE-659607DFFC50}" type="parTrans" cxnId="{E81BAFEC-CA82-444B-8561-5F3C06F6ED9F}">
      <dgm:prSet/>
      <dgm:spPr/>
      <dgm:t>
        <a:bodyPr/>
        <a:lstStyle/>
        <a:p>
          <a:endParaRPr lang="en-US"/>
        </a:p>
      </dgm:t>
    </dgm:pt>
    <dgm:pt modelId="{1F69AF61-A4B0-48AE-8BC0-58D31663B511}" type="sibTrans" cxnId="{E81BAFEC-CA82-444B-8561-5F3C06F6ED9F}">
      <dgm:prSet/>
      <dgm:spPr/>
      <dgm:t>
        <a:bodyPr/>
        <a:lstStyle/>
        <a:p>
          <a:endParaRPr lang="en-US"/>
        </a:p>
      </dgm:t>
    </dgm:pt>
    <dgm:pt modelId="{734E7BCF-872D-44FA-B34F-6BD23D69E25F}">
      <dgm:prSet phldrT="[Text]" custT="1"/>
      <dgm:spPr>
        <a:ln>
          <a:solidFill>
            <a:schemeClr val="accent2">
              <a:alpha val="90000"/>
            </a:schemeClr>
          </a:solidFill>
        </a:ln>
      </dgm:spPr>
      <dgm:t>
        <a:bodyPr anchor="ctr"/>
        <a:lstStyle/>
        <a:p>
          <a:r>
            <a:rPr lang="en-US" sz="2200" dirty="0">
              <a:latin typeface="Calibri"/>
              <a:cs typeface="Calibri"/>
            </a:rPr>
            <a:t>Serviceability</a:t>
          </a:r>
        </a:p>
      </dgm:t>
    </dgm:pt>
    <dgm:pt modelId="{BDA8C1AC-62F7-47AE-BE12-DF1B7F240B47}" type="parTrans" cxnId="{090EEBA7-1C31-4136-BDF2-13F0F9A13EB4}">
      <dgm:prSet/>
      <dgm:spPr/>
      <dgm:t>
        <a:bodyPr/>
        <a:lstStyle/>
        <a:p>
          <a:endParaRPr lang="en-US"/>
        </a:p>
      </dgm:t>
    </dgm:pt>
    <dgm:pt modelId="{302758D8-7CE4-47F8-9A04-8A20AC4ABE0F}" type="sibTrans" cxnId="{090EEBA7-1C31-4136-BDF2-13F0F9A13EB4}">
      <dgm:prSet/>
      <dgm:spPr/>
      <dgm:t>
        <a:bodyPr/>
        <a:lstStyle/>
        <a:p>
          <a:endParaRPr lang="en-US"/>
        </a:p>
      </dgm:t>
    </dgm:pt>
    <dgm:pt modelId="{75ECFD32-C433-4096-A757-7DB447E9B0BD}">
      <dgm:prSet phldrT="[Text]" custT="1"/>
      <dgm:spPr>
        <a:solidFill>
          <a:schemeClr val="accent6">
            <a:lumMod val="60000"/>
            <a:lumOff val="40000"/>
          </a:schemeClr>
        </a:solidFill>
      </dgm:spPr>
      <dgm:t>
        <a:bodyPr/>
        <a:lstStyle/>
        <a:p>
          <a:r>
            <a:rPr lang="en-US" sz="3000" b="1" dirty="0">
              <a:latin typeface="Calibri"/>
              <a:cs typeface="Calibri"/>
            </a:rPr>
            <a:t>Services</a:t>
          </a:r>
        </a:p>
      </dgm:t>
    </dgm:pt>
    <dgm:pt modelId="{28A4C1EC-8CF6-44B6-B3BF-82878650552E}" type="parTrans" cxnId="{A2986CAB-400F-4BB6-882A-ABE168CEEE8C}">
      <dgm:prSet/>
      <dgm:spPr/>
      <dgm:t>
        <a:bodyPr/>
        <a:lstStyle/>
        <a:p>
          <a:endParaRPr lang="en-US"/>
        </a:p>
      </dgm:t>
    </dgm:pt>
    <dgm:pt modelId="{26D64AFB-412C-4C4E-91CC-62B8226C7CBF}" type="sibTrans" cxnId="{A2986CAB-400F-4BB6-882A-ABE168CEEE8C}">
      <dgm:prSet/>
      <dgm:spPr/>
      <dgm:t>
        <a:bodyPr/>
        <a:lstStyle/>
        <a:p>
          <a:endParaRPr lang="en-US"/>
        </a:p>
      </dgm:t>
    </dgm:pt>
    <dgm:pt modelId="{A4753617-7D1A-4643-A346-70E51BB7D348}">
      <dgm:prSet phldrT="[Text]" custT="1"/>
      <dgm:spPr>
        <a:ln>
          <a:solidFill>
            <a:schemeClr val="accent2">
              <a:alpha val="90000"/>
            </a:schemeClr>
          </a:solidFill>
        </a:ln>
      </dgm:spPr>
      <dgm:t>
        <a:bodyPr/>
        <a:lstStyle/>
        <a:p>
          <a:r>
            <a:rPr lang="en-US" sz="2000" dirty="0">
              <a:latin typeface="Calibri"/>
              <a:cs typeface="Calibri"/>
            </a:rPr>
            <a:t>Reliability</a:t>
          </a:r>
        </a:p>
      </dgm:t>
    </dgm:pt>
    <dgm:pt modelId="{CEB6B383-CE42-4ED4-92D2-62C18259AAB5}" type="parTrans" cxnId="{ECADBAEB-80B9-4CDD-B9BB-D193F2CAEAC6}">
      <dgm:prSet/>
      <dgm:spPr/>
      <dgm:t>
        <a:bodyPr/>
        <a:lstStyle/>
        <a:p>
          <a:endParaRPr lang="en-US"/>
        </a:p>
      </dgm:t>
    </dgm:pt>
    <dgm:pt modelId="{98CC0DF9-9B34-4FE0-8EBB-13E34CCAF9BC}" type="sibTrans" cxnId="{ECADBAEB-80B9-4CDD-B9BB-D193F2CAEAC6}">
      <dgm:prSet/>
      <dgm:spPr/>
      <dgm:t>
        <a:bodyPr/>
        <a:lstStyle/>
        <a:p>
          <a:endParaRPr lang="en-US"/>
        </a:p>
      </dgm:t>
    </dgm:pt>
    <dgm:pt modelId="{9C747B9E-0441-479D-A110-E3EF01B9B046}">
      <dgm:prSet phldrT="[Text]" custT="1"/>
      <dgm:spPr>
        <a:ln>
          <a:solidFill>
            <a:schemeClr val="accent2">
              <a:alpha val="90000"/>
            </a:schemeClr>
          </a:solidFill>
        </a:ln>
      </dgm:spPr>
      <dgm:t>
        <a:bodyPr/>
        <a:lstStyle/>
        <a:p>
          <a:r>
            <a:rPr lang="en-US" sz="2000" dirty="0">
              <a:latin typeface="Calibri"/>
              <a:cs typeface="Calibri"/>
            </a:rPr>
            <a:t>Tangibles</a:t>
          </a:r>
        </a:p>
      </dgm:t>
    </dgm:pt>
    <dgm:pt modelId="{8826AEE2-284B-422C-9C9B-6AC0816DF151}" type="parTrans" cxnId="{501234E4-B5E1-4E89-BC7A-5F260DE747FA}">
      <dgm:prSet/>
      <dgm:spPr/>
      <dgm:t>
        <a:bodyPr/>
        <a:lstStyle/>
        <a:p>
          <a:endParaRPr lang="en-US"/>
        </a:p>
      </dgm:t>
    </dgm:pt>
    <dgm:pt modelId="{165FD72D-D110-4FA9-A5A1-40642F7A0CEE}" type="sibTrans" cxnId="{501234E4-B5E1-4E89-BC7A-5F260DE747FA}">
      <dgm:prSet/>
      <dgm:spPr/>
      <dgm:t>
        <a:bodyPr/>
        <a:lstStyle/>
        <a:p>
          <a:endParaRPr lang="en-US"/>
        </a:p>
      </dgm:t>
    </dgm:pt>
    <dgm:pt modelId="{86F51788-A99D-4E92-9CD7-9D0688DBC951}">
      <dgm:prSet phldrT="[Text]" custT="1"/>
      <dgm:spPr>
        <a:ln>
          <a:solidFill>
            <a:schemeClr val="accent2">
              <a:alpha val="90000"/>
            </a:schemeClr>
          </a:solidFill>
        </a:ln>
      </dgm:spPr>
      <dgm:t>
        <a:bodyPr anchor="ctr"/>
        <a:lstStyle/>
        <a:p>
          <a:r>
            <a:rPr lang="en-US" sz="2200" dirty="0">
              <a:latin typeface="Calibri"/>
              <a:cs typeface="Calibri"/>
            </a:rPr>
            <a:t>Durability</a:t>
          </a:r>
        </a:p>
      </dgm:t>
    </dgm:pt>
    <dgm:pt modelId="{75FDECD2-1BBC-42E1-9EA7-0C1CC6933529}" type="parTrans" cxnId="{048B1BD9-52AB-4F71-ADA4-B2538A8E305C}">
      <dgm:prSet/>
      <dgm:spPr/>
      <dgm:t>
        <a:bodyPr/>
        <a:lstStyle/>
        <a:p>
          <a:endParaRPr lang="en-US"/>
        </a:p>
      </dgm:t>
    </dgm:pt>
    <dgm:pt modelId="{B209E461-5B28-45A3-A3CC-DF345E97D673}" type="sibTrans" cxnId="{048B1BD9-52AB-4F71-ADA4-B2538A8E305C}">
      <dgm:prSet/>
      <dgm:spPr/>
      <dgm:t>
        <a:bodyPr/>
        <a:lstStyle/>
        <a:p>
          <a:endParaRPr lang="en-US"/>
        </a:p>
      </dgm:t>
    </dgm:pt>
    <dgm:pt modelId="{11A6FBBE-CFC3-4072-B186-7A2C0913A85D}">
      <dgm:prSet phldrT="[Text]" custT="1"/>
      <dgm:spPr>
        <a:ln>
          <a:solidFill>
            <a:schemeClr val="accent2">
              <a:alpha val="90000"/>
            </a:schemeClr>
          </a:solidFill>
        </a:ln>
      </dgm:spPr>
      <dgm:t>
        <a:bodyPr/>
        <a:lstStyle/>
        <a:p>
          <a:r>
            <a:rPr lang="en-US" sz="2000" dirty="0">
              <a:latin typeface="Calibri"/>
              <a:cs typeface="Calibri"/>
            </a:rPr>
            <a:t>Responsiveness</a:t>
          </a:r>
        </a:p>
      </dgm:t>
    </dgm:pt>
    <dgm:pt modelId="{71CFA96C-2367-4B89-89E5-56AB199FB71A}" type="parTrans" cxnId="{27CE4C3B-C669-48C0-98FF-5DEA23B668D4}">
      <dgm:prSet/>
      <dgm:spPr/>
      <dgm:t>
        <a:bodyPr/>
        <a:lstStyle/>
        <a:p>
          <a:endParaRPr lang="en-US"/>
        </a:p>
      </dgm:t>
    </dgm:pt>
    <dgm:pt modelId="{8380F225-8564-4C66-BF64-0F5B3E7B9C9E}" type="sibTrans" cxnId="{27CE4C3B-C669-48C0-98FF-5DEA23B668D4}">
      <dgm:prSet/>
      <dgm:spPr/>
      <dgm:t>
        <a:bodyPr/>
        <a:lstStyle/>
        <a:p>
          <a:endParaRPr lang="en-US"/>
        </a:p>
      </dgm:t>
    </dgm:pt>
    <dgm:pt modelId="{4FBDBC3E-29EA-4872-8C28-95DD04D8981C}">
      <dgm:prSet phldrT="[Text]" custT="1"/>
      <dgm:spPr>
        <a:ln>
          <a:solidFill>
            <a:schemeClr val="accent2">
              <a:alpha val="90000"/>
            </a:schemeClr>
          </a:solidFill>
        </a:ln>
      </dgm:spPr>
      <dgm:t>
        <a:bodyPr/>
        <a:lstStyle/>
        <a:p>
          <a:r>
            <a:rPr lang="en-US" sz="2000" dirty="0">
              <a:latin typeface="Calibri"/>
              <a:cs typeface="Calibri"/>
            </a:rPr>
            <a:t>Empathy</a:t>
          </a:r>
        </a:p>
      </dgm:t>
    </dgm:pt>
    <dgm:pt modelId="{4654F945-127B-4C26-B396-B3261C42994C}" type="parTrans" cxnId="{774134CD-7194-4B90-BD1C-C6459D8E68F6}">
      <dgm:prSet/>
      <dgm:spPr/>
      <dgm:t>
        <a:bodyPr/>
        <a:lstStyle/>
        <a:p>
          <a:endParaRPr lang="en-US"/>
        </a:p>
      </dgm:t>
    </dgm:pt>
    <dgm:pt modelId="{A492FB15-EB5C-45B8-B51E-6E4ECAA34118}" type="sibTrans" cxnId="{774134CD-7194-4B90-BD1C-C6459D8E68F6}">
      <dgm:prSet/>
      <dgm:spPr/>
      <dgm:t>
        <a:bodyPr/>
        <a:lstStyle/>
        <a:p>
          <a:endParaRPr lang="en-US"/>
        </a:p>
      </dgm:t>
    </dgm:pt>
    <dgm:pt modelId="{40295DFF-E9D0-44F5-884B-E359E9B53C98}">
      <dgm:prSet phldrT="[Text]" custT="1"/>
      <dgm:spPr>
        <a:ln>
          <a:solidFill>
            <a:schemeClr val="accent2">
              <a:alpha val="90000"/>
            </a:schemeClr>
          </a:solidFill>
        </a:ln>
      </dgm:spPr>
      <dgm:t>
        <a:bodyPr/>
        <a:lstStyle/>
        <a:p>
          <a:r>
            <a:rPr lang="en-US" sz="2000" dirty="0">
              <a:latin typeface="Calibri"/>
              <a:cs typeface="Calibri"/>
            </a:rPr>
            <a:t>Assurance</a:t>
          </a:r>
        </a:p>
      </dgm:t>
    </dgm:pt>
    <dgm:pt modelId="{86676F4E-B6BB-4A64-9B6F-DC0EC5EDEC97}" type="parTrans" cxnId="{843DFD0B-ABD0-4FC2-984F-D9576BCFCF04}">
      <dgm:prSet/>
      <dgm:spPr/>
      <dgm:t>
        <a:bodyPr/>
        <a:lstStyle/>
        <a:p>
          <a:endParaRPr lang="en-US"/>
        </a:p>
      </dgm:t>
    </dgm:pt>
    <dgm:pt modelId="{A66F0732-B035-4DC2-A93E-C8CCC1AFC13A}" type="sibTrans" cxnId="{843DFD0B-ABD0-4FC2-984F-D9576BCFCF04}">
      <dgm:prSet/>
      <dgm:spPr/>
      <dgm:t>
        <a:bodyPr/>
        <a:lstStyle/>
        <a:p>
          <a:endParaRPr lang="en-US"/>
        </a:p>
      </dgm:t>
    </dgm:pt>
    <dgm:pt modelId="{DC9910FC-A060-491B-822A-E9CDDBA09216}" type="pres">
      <dgm:prSet presAssocID="{D27CF835-CE75-4E17-B05C-DC42360F3A09}" presName="Name0" presStyleCnt="0">
        <dgm:presLayoutVars>
          <dgm:dir/>
          <dgm:animLvl val="lvl"/>
          <dgm:resizeHandles/>
        </dgm:presLayoutVars>
      </dgm:prSet>
      <dgm:spPr/>
    </dgm:pt>
    <dgm:pt modelId="{FA287BB6-692A-4A0E-8DD4-6275F0D55540}" type="pres">
      <dgm:prSet presAssocID="{0E264DF4-8A55-4B6B-B9EF-84F36EC0B585}" presName="linNode" presStyleCnt="0"/>
      <dgm:spPr/>
    </dgm:pt>
    <dgm:pt modelId="{7028DF35-E794-4C42-AE56-5A0E585D7B71}" type="pres">
      <dgm:prSet presAssocID="{0E264DF4-8A55-4B6B-B9EF-84F36EC0B585}" presName="parentShp" presStyleLbl="node1" presStyleIdx="0" presStyleCnt="2" custScaleY="133390" custLinFactNeighborX="-3544" custLinFactNeighborY="-1716">
        <dgm:presLayoutVars>
          <dgm:bulletEnabled val="1"/>
        </dgm:presLayoutVars>
      </dgm:prSet>
      <dgm:spPr/>
    </dgm:pt>
    <dgm:pt modelId="{64CF7402-40A2-47B5-9D23-84A51DB4B4E5}" type="pres">
      <dgm:prSet presAssocID="{0E264DF4-8A55-4B6B-B9EF-84F36EC0B585}" presName="childShp" presStyleLbl="bgAccFollowNode1" presStyleIdx="0" presStyleCnt="2" custScaleX="64714" custScaleY="175420" custLinFactNeighborX="-6080" custLinFactNeighborY="360">
        <dgm:presLayoutVars>
          <dgm:bulletEnabled val="1"/>
        </dgm:presLayoutVars>
      </dgm:prSet>
      <dgm:spPr/>
    </dgm:pt>
    <dgm:pt modelId="{C8D7FA9C-C21C-4C23-A294-609BA9512709}" type="pres">
      <dgm:prSet presAssocID="{7A60F299-7199-4FC3-A4B5-711837E2C7E9}" presName="spacing" presStyleCnt="0"/>
      <dgm:spPr/>
    </dgm:pt>
    <dgm:pt modelId="{3813CF1E-F9C5-4CDC-BF21-713154959CED}" type="pres">
      <dgm:prSet presAssocID="{75ECFD32-C433-4096-A757-7DB447E9B0BD}" presName="linNode" presStyleCnt="0"/>
      <dgm:spPr/>
    </dgm:pt>
    <dgm:pt modelId="{520AAFBE-F444-4C7C-B0C0-E5A976FBA6E0}" type="pres">
      <dgm:prSet presAssocID="{75ECFD32-C433-4096-A757-7DB447E9B0BD}" presName="parentShp" presStyleLbl="node1" presStyleIdx="1" presStyleCnt="2" custScaleY="148576" custLinFactNeighborX="-2641" custLinFactNeighborY="-4034">
        <dgm:presLayoutVars>
          <dgm:bulletEnabled val="1"/>
        </dgm:presLayoutVars>
      </dgm:prSet>
      <dgm:spPr/>
    </dgm:pt>
    <dgm:pt modelId="{501B65AC-E4AB-4618-9E34-2776ED50AC53}" type="pres">
      <dgm:prSet presAssocID="{75ECFD32-C433-4096-A757-7DB447E9B0BD}" presName="childShp" presStyleLbl="bgAccFollowNode1" presStyleIdx="1" presStyleCnt="2" custScaleX="66519" custScaleY="190553" custLinFactNeighborX="-4726" custLinFactNeighborY="-1984">
        <dgm:presLayoutVars>
          <dgm:bulletEnabled val="1"/>
        </dgm:presLayoutVars>
      </dgm:prSet>
      <dgm:spPr/>
    </dgm:pt>
  </dgm:ptLst>
  <dgm:cxnLst>
    <dgm:cxn modelId="{513E5E03-F87E-49D4-ADDC-729E946D7DDC}" srcId="{D27CF835-CE75-4E17-B05C-DC42360F3A09}" destId="{0E264DF4-8A55-4B6B-B9EF-84F36EC0B585}" srcOrd="0" destOrd="0" parTransId="{5E5A176F-9A3B-455E-AA02-F75CDC3181B2}" sibTransId="{7A60F299-7199-4FC3-A4B5-711837E2C7E9}"/>
    <dgm:cxn modelId="{86475009-01BA-4273-968F-EB830629C81E}" type="presOf" srcId="{40295DFF-E9D0-44F5-884B-E359E9B53C98}" destId="{501B65AC-E4AB-4618-9E34-2776ED50AC53}" srcOrd="0" destOrd="3" presId="urn:microsoft.com/office/officeart/2005/8/layout/vList6"/>
    <dgm:cxn modelId="{C4E6D50A-1FF1-4C6E-B82D-4A78860F91CA}" type="presOf" srcId="{734E7BCF-872D-44FA-B34F-6BD23D69E25F}" destId="{64CF7402-40A2-47B5-9D23-84A51DB4B4E5}" srcOrd="0" destOrd="1" presId="urn:microsoft.com/office/officeart/2005/8/layout/vList6"/>
    <dgm:cxn modelId="{843DFD0B-ABD0-4FC2-984F-D9576BCFCF04}" srcId="{75ECFD32-C433-4096-A757-7DB447E9B0BD}" destId="{40295DFF-E9D0-44F5-884B-E359E9B53C98}" srcOrd="3" destOrd="0" parTransId="{86676F4E-B6BB-4A64-9B6F-DC0EC5EDEC97}" sibTransId="{A66F0732-B035-4DC2-A93E-C8CCC1AFC13A}"/>
    <dgm:cxn modelId="{6AC4BF17-B6ED-40C7-8E8B-476C66C6E218}" type="presOf" srcId="{75ECFD32-C433-4096-A757-7DB447E9B0BD}" destId="{520AAFBE-F444-4C7C-B0C0-E5A976FBA6E0}" srcOrd="0" destOrd="0" presId="urn:microsoft.com/office/officeart/2005/8/layout/vList6"/>
    <dgm:cxn modelId="{E2A5222D-8254-4E73-A63C-2219A2E2B2AA}" type="presOf" srcId="{D27CF835-CE75-4E17-B05C-DC42360F3A09}" destId="{DC9910FC-A060-491B-822A-E9CDDBA09216}" srcOrd="0" destOrd="0" presId="urn:microsoft.com/office/officeart/2005/8/layout/vList6"/>
    <dgm:cxn modelId="{D223BF2E-967D-4B89-B469-B80265EC7C9D}" type="presOf" srcId="{0E264DF4-8A55-4B6B-B9EF-84F36EC0B585}" destId="{7028DF35-E794-4C42-AE56-5A0E585D7B71}" srcOrd="0" destOrd="0" presId="urn:microsoft.com/office/officeart/2005/8/layout/vList6"/>
    <dgm:cxn modelId="{27CE4C3B-C669-48C0-98FF-5DEA23B668D4}" srcId="{75ECFD32-C433-4096-A757-7DB447E9B0BD}" destId="{11A6FBBE-CFC3-4072-B186-7A2C0913A85D}" srcOrd="2" destOrd="0" parTransId="{71CFA96C-2367-4B89-89E5-56AB199FB71A}" sibTransId="{8380F225-8564-4C66-BF64-0F5B3E7B9C9E}"/>
    <dgm:cxn modelId="{50DC3D69-C57E-4463-A0A6-461BD049D22A}" type="presOf" srcId="{A4753617-7D1A-4643-A346-70E51BB7D348}" destId="{501B65AC-E4AB-4618-9E34-2776ED50AC53}" srcOrd="0" destOrd="0" presId="urn:microsoft.com/office/officeart/2005/8/layout/vList6"/>
    <dgm:cxn modelId="{6DFB8F7D-BA7A-479D-AE7E-BADF913D63B4}" type="presOf" srcId="{9C747B9E-0441-479D-A110-E3EF01B9B046}" destId="{501B65AC-E4AB-4618-9E34-2776ED50AC53}" srcOrd="0" destOrd="1" presId="urn:microsoft.com/office/officeart/2005/8/layout/vList6"/>
    <dgm:cxn modelId="{090EEBA7-1C31-4136-BDF2-13F0F9A13EB4}" srcId="{0E264DF4-8A55-4B6B-B9EF-84F36EC0B585}" destId="{734E7BCF-872D-44FA-B34F-6BD23D69E25F}" srcOrd="1" destOrd="0" parTransId="{BDA8C1AC-62F7-47AE-BE12-DF1B7F240B47}" sibTransId="{302758D8-7CE4-47F8-9A04-8A20AC4ABE0F}"/>
    <dgm:cxn modelId="{A2986CAB-400F-4BB6-882A-ABE168CEEE8C}" srcId="{D27CF835-CE75-4E17-B05C-DC42360F3A09}" destId="{75ECFD32-C433-4096-A757-7DB447E9B0BD}" srcOrd="1" destOrd="0" parTransId="{28A4C1EC-8CF6-44B6-B3BF-82878650552E}" sibTransId="{26D64AFB-412C-4C4E-91CC-62B8226C7CBF}"/>
    <dgm:cxn modelId="{A922F7C2-822E-46F9-A9CC-7D06D85E0FE2}" type="presOf" srcId="{5C4115F7-F9D1-4F5E-BDEE-C0EB3B96043E}" destId="{64CF7402-40A2-47B5-9D23-84A51DB4B4E5}" srcOrd="0" destOrd="0" presId="urn:microsoft.com/office/officeart/2005/8/layout/vList6"/>
    <dgm:cxn modelId="{53AE8FC7-E084-407E-B432-13635C71DFB8}" type="presOf" srcId="{4FBDBC3E-29EA-4872-8C28-95DD04D8981C}" destId="{501B65AC-E4AB-4618-9E34-2776ED50AC53}" srcOrd="0" destOrd="4" presId="urn:microsoft.com/office/officeart/2005/8/layout/vList6"/>
    <dgm:cxn modelId="{774134CD-7194-4B90-BD1C-C6459D8E68F6}" srcId="{75ECFD32-C433-4096-A757-7DB447E9B0BD}" destId="{4FBDBC3E-29EA-4872-8C28-95DD04D8981C}" srcOrd="4" destOrd="0" parTransId="{4654F945-127B-4C26-B396-B3261C42994C}" sibTransId="{A492FB15-EB5C-45B8-B51E-6E4ECAA34118}"/>
    <dgm:cxn modelId="{3C5804D5-6371-4D34-B1D0-231D4D4A545F}" type="presOf" srcId="{86F51788-A99D-4E92-9CD7-9D0688DBC951}" destId="{64CF7402-40A2-47B5-9D23-84A51DB4B4E5}" srcOrd="0" destOrd="2" presId="urn:microsoft.com/office/officeart/2005/8/layout/vList6"/>
    <dgm:cxn modelId="{048B1BD9-52AB-4F71-ADA4-B2538A8E305C}" srcId="{0E264DF4-8A55-4B6B-B9EF-84F36EC0B585}" destId="{86F51788-A99D-4E92-9CD7-9D0688DBC951}" srcOrd="2" destOrd="0" parTransId="{75FDECD2-1BBC-42E1-9EA7-0C1CC6933529}" sibTransId="{B209E461-5B28-45A3-A3CC-DF345E97D673}"/>
    <dgm:cxn modelId="{501234E4-B5E1-4E89-BC7A-5F260DE747FA}" srcId="{75ECFD32-C433-4096-A757-7DB447E9B0BD}" destId="{9C747B9E-0441-479D-A110-E3EF01B9B046}" srcOrd="1" destOrd="0" parTransId="{8826AEE2-284B-422C-9C9B-6AC0816DF151}" sibTransId="{165FD72D-D110-4FA9-A5A1-40642F7A0CEE}"/>
    <dgm:cxn modelId="{ECADBAEB-80B9-4CDD-B9BB-D193F2CAEAC6}" srcId="{75ECFD32-C433-4096-A757-7DB447E9B0BD}" destId="{A4753617-7D1A-4643-A346-70E51BB7D348}" srcOrd="0" destOrd="0" parTransId="{CEB6B383-CE42-4ED4-92D2-62C18259AAB5}" sibTransId="{98CC0DF9-9B34-4FE0-8EBB-13E34CCAF9BC}"/>
    <dgm:cxn modelId="{E81BAFEC-CA82-444B-8561-5F3C06F6ED9F}" srcId="{0E264DF4-8A55-4B6B-B9EF-84F36EC0B585}" destId="{5C4115F7-F9D1-4F5E-BDEE-C0EB3B96043E}" srcOrd="0" destOrd="0" parTransId="{98D276E4-F2A3-4B0E-96BE-659607DFFC50}" sibTransId="{1F69AF61-A4B0-48AE-8BC0-58D31663B511}"/>
    <dgm:cxn modelId="{839598FC-FEC5-4F97-9942-71373FFC65BA}" type="presOf" srcId="{11A6FBBE-CFC3-4072-B186-7A2C0913A85D}" destId="{501B65AC-E4AB-4618-9E34-2776ED50AC53}" srcOrd="0" destOrd="2" presId="urn:microsoft.com/office/officeart/2005/8/layout/vList6"/>
    <dgm:cxn modelId="{C9C4BDDB-E3C1-4837-8F44-6FA3FF514D8A}" type="presParOf" srcId="{DC9910FC-A060-491B-822A-E9CDDBA09216}" destId="{FA287BB6-692A-4A0E-8DD4-6275F0D55540}" srcOrd="0" destOrd="0" presId="urn:microsoft.com/office/officeart/2005/8/layout/vList6"/>
    <dgm:cxn modelId="{63D6C085-37E5-4D28-944C-C1D4F263039B}" type="presParOf" srcId="{FA287BB6-692A-4A0E-8DD4-6275F0D55540}" destId="{7028DF35-E794-4C42-AE56-5A0E585D7B71}" srcOrd="0" destOrd="0" presId="urn:microsoft.com/office/officeart/2005/8/layout/vList6"/>
    <dgm:cxn modelId="{CBA60395-1292-47FE-8D5C-BBAFB2D6D983}" type="presParOf" srcId="{FA287BB6-692A-4A0E-8DD4-6275F0D55540}" destId="{64CF7402-40A2-47B5-9D23-84A51DB4B4E5}" srcOrd="1" destOrd="0" presId="urn:microsoft.com/office/officeart/2005/8/layout/vList6"/>
    <dgm:cxn modelId="{30E97A80-8E81-40CF-A334-1544C32D7FF6}" type="presParOf" srcId="{DC9910FC-A060-491B-822A-E9CDDBA09216}" destId="{C8D7FA9C-C21C-4C23-A294-609BA9512709}" srcOrd="1" destOrd="0" presId="urn:microsoft.com/office/officeart/2005/8/layout/vList6"/>
    <dgm:cxn modelId="{8009E725-7292-40D4-9FF0-4E5B916A34CE}" type="presParOf" srcId="{DC9910FC-A060-491B-822A-E9CDDBA09216}" destId="{3813CF1E-F9C5-4CDC-BF21-713154959CED}" srcOrd="2" destOrd="0" presId="urn:microsoft.com/office/officeart/2005/8/layout/vList6"/>
    <dgm:cxn modelId="{A3F18C4A-AFD8-4982-BA4D-4B7455FE6F48}" type="presParOf" srcId="{3813CF1E-F9C5-4CDC-BF21-713154959CED}" destId="{520AAFBE-F444-4C7C-B0C0-E5A976FBA6E0}" srcOrd="0" destOrd="0" presId="urn:microsoft.com/office/officeart/2005/8/layout/vList6"/>
    <dgm:cxn modelId="{F15E1F6D-1898-4169-9904-D31AA2734F61}" type="presParOf" srcId="{3813CF1E-F9C5-4CDC-BF21-713154959CED}" destId="{501B65AC-E4AB-4618-9E34-2776ED50AC5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220FB0-4C30-4A78-8566-32F222E779E2}" type="doc">
      <dgm:prSet loTypeId="urn:microsoft.com/office/officeart/2005/8/layout/hProcess9" loCatId="process" qsTypeId="urn:microsoft.com/office/officeart/2005/8/quickstyle/simple1" qsCatId="simple" csTypeId="urn:microsoft.com/office/officeart/2005/8/colors/colorful1#5" csCatId="colorful" phldr="1"/>
      <dgm:spPr/>
    </dgm:pt>
    <dgm:pt modelId="{BB71FFAE-69BD-4E05-8F01-6155D35ADA0E}">
      <dgm:prSet phldrT="[Text]" custT="1"/>
      <dgm:spPr>
        <a:solidFill>
          <a:srgbClr val="DA1F28"/>
        </a:solidFill>
      </dgm:spPr>
      <dgm:t>
        <a:bodyPr/>
        <a:lstStyle/>
        <a:p>
          <a:r>
            <a:rPr lang="en-CA" sz="2800" dirty="0">
              <a:solidFill>
                <a:srgbClr val="FFFFFF"/>
              </a:solidFill>
              <a:latin typeface="Calibri"/>
              <a:cs typeface="Calibri"/>
            </a:rPr>
            <a:t>Customer Focus</a:t>
          </a:r>
        </a:p>
      </dgm:t>
    </dgm:pt>
    <dgm:pt modelId="{DC29A57A-ED53-4B06-9E3A-92A9AEF87C0C}" type="parTrans" cxnId="{F7BB68E1-EB75-4648-9359-011F6177FA94}">
      <dgm:prSet/>
      <dgm:spPr/>
      <dgm:t>
        <a:bodyPr/>
        <a:lstStyle/>
        <a:p>
          <a:endParaRPr lang="en-US" sz="2800"/>
        </a:p>
      </dgm:t>
    </dgm:pt>
    <dgm:pt modelId="{6317E159-D85D-49D8-B7B0-8D17AC90A3A8}" type="sibTrans" cxnId="{F7BB68E1-EB75-4648-9359-011F6177FA94}">
      <dgm:prSet/>
      <dgm:spPr/>
      <dgm:t>
        <a:bodyPr/>
        <a:lstStyle/>
        <a:p>
          <a:endParaRPr lang="en-US" sz="2800"/>
        </a:p>
      </dgm:t>
    </dgm:pt>
    <dgm:pt modelId="{2F6019A5-30AF-4E47-B870-BF5973279AE6}">
      <dgm:prSet phldrT="[Text]" custT="1"/>
      <dgm:spPr>
        <a:solidFill>
          <a:srgbClr val="FB7A05"/>
        </a:solidFill>
      </dgm:spPr>
      <dgm:t>
        <a:bodyPr/>
        <a:lstStyle/>
        <a:p>
          <a:r>
            <a:rPr lang="en-CA" sz="2800" dirty="0">
              <a:solidFill>
                <a:srgbClr val="FFFFFF"/>
              </a:solidFill>
              <a:latin typeface="Calibri"/>
              <a:cs typeface="Calibri"/>
            </a:rPr>
            <a:t>Continuous Improvement</a:t>
          </a:r>
        </a:p>
      </dgm:t>
    </dgm:pt>
    <dgm:pt modelId="{67DE3766-B7AF-4D18-A044-E68D65406447}" type="parTrans" cxnId="{8ACAA403-3588-4181-8E9D-6CF6E78189B4}">
      <dgm:prSet/>
      <dgm:spPr/>
      <dgm:t>
        <a:bodyPr/>
        <a:lstStyle/>
        <a:p>
          <a:endParaRPr lang="en-US" sz="2800"/>
        </a:p>
      </dgm:t>
    </dgm:pt>
    <dgm:pt modelId="{FA0BD7BB-AC79-446C-B9E7-6C6EA2E58D20}" type="sibTrans" cxnId="{8ACAA403-3588-4181-8E9D-6CF6E78189B4}">
      <dgm:prSet/>
      <dgm:spPr/>
      <dgm:t>
        <a:bodyPr/>
        <a:lstStyle/>
        <a:p>
          <a:endParaRPr lang="en-US" sz="2800"/>
        </a:p>
      </dgm:t>
    </dgm:pt>
    <dgm:pt modelId="{713DB1FD-01D0-49A2-844D-0088347A62A0}">
      <dgm:prSet phldrT="[Text]" custT="1"/>
      <dgm:spPr>
        <a:solidFill>
          <a:srgbClr val="0070C0"/>
        </a:solidFill>
      </dgm:spPr>
      <dgm:t>
        <a:bodyPr/>
        <a:lstStyle/>
        <a:p>
          <a:r>
            <a:rPr lang="en-CA" sz="2800" dirty="0">
              <a:solidFill>
                <a:srgbClr val="FFFFFF"/>
              </a:solidFill>
              <a:latin typeface="Calibri"/>
              <a:cs typeface="Calibri"/>
            </a:rPr>
            <a:t>Teamwork</a:t>
          </a:r>
        </a:p>
      </dgm:t>
    </dgm:pt>
    <dgm:pt modelId="{D6148491-9122-4360-98CA-D603A08DF1B9}" type="parTrans" cxnId="{CEE0C426-4105-440F-AC0E-BEF452E04F33}">
      <dgm:prSet/>
      <dgm:spPr/>
      <dgm:t>
        <a:bodyPr/>
        <a:lstStyle/>
        <a:p>
          <a:endParaRPr lang="en-US" sz="2800"/>
        </a:p>
      </dgm:t>
    </dgm:pt>
    <dgm:pt modelId="{E9A6FF17-6057-4C7F-8566-29F372602269}" type="sibTrans" cxnId="{CEE0C426-4105-440F-AC0E-BEF452E04F33}">
      <dgm:prSet/>
      <dgm:spPr/>
      <dgm:t>
        <a:bodyPr/>
        <a:lstStyle/>
        <a:p>
          <a:endParaRPr lang="en-US" sz="2800"/>
        </a:p>
      </dgm:t>
    </dgm:pt>
    <dgm:pt modelId="{8621539C-C097-4EAA-BE88-36F4AC5C5B64}" type="pres">
      <dgm:prSet presAssocID="{D5220FB0-4C30-4A78-8566-32F222E779E2}" presName="CompostProcess" presStyleCnt="0">
        <dgm:presLayoutVars>
          <dgm:dir/>
          <dgm:resizeHandles val="exact"/>
        </dgm:presLayoutVars>
      </dgm:prSet>
      <dgm:spPr/>
    </dgm:pt>
    <dgm:pt modelId="{CF246CE2-AB0B-42F3-9F15-E6A4114A8A91}" type="pres">
      <dgm:prSet presAssocID="{D5220FB0-4C30-4A78-8566-32F222E779E2}" presName="arrow" presStyleLbl="bgShp" presStyleIdx="0" presStyleCnt="1"/>
      <dgm:spPr/>
    </dgm:pt>
    <dgm:pt modelId="{27FEEC47-54C7-49FD-90D8-904D282EC7BD}" type="pres">
      <dgm:prSet presAssocID="{D5220FB0-4C30-4A78-8566-32F222E779E2}" presName="linearProcess" presStyleCnt="0"/>
      <dgm:spPr/>
    </dgm:pt>
    <dgm:pt modelId="{26B6A53A-4A82-4F62-97AD-073439A824A1}" type="pres">
      <dgm:prSet presAssocID="{BB71FFAE-69BD-4E05-8F01-6155D35ADA0E}" presName="textNode" presStyleLbl="node1" presStyleIdx="0" presStyleCnt="3">
        <dgm:presLayoutVars>
          <dgm:bulletEnabled val="1"/>
        </dgm:presLayoutVars>
      </dgm:prSet>
      <dgm:spPr/>
    </dgm:pt>
    <dgm:pt modelId="{F3E6F114-ADE1-4313-89BE-0CE353E9B5B5}" type="pres">
      <dgm:prSet presAssocID="{6317E159-D85D-49D8-B7B0-8D17AC90A3A8}" presName="sibTrans" presStyleCnt="0"/>
      <dgm:spPr/>
    </dgm:pt>
    <dgm:pt modelId="{23BBDFC2-7FD4-4E2F-87D1-5A2693EE0000}" type="pres">
      <dgm:prSet presAssocID="{2F6019A5-30AF-4E47-B870-BF5973279AE6}" presName="textNode" presStyleLbl="node1" presStyleIdx="1" presStyleCnt="3">
        <dgm:presLayoutVars>
          <dgm:bulletEnabled val="1"/>
        </dgm:presLayoutVars>
      </dgm:prSet>
      <dgm:spPr/>
    </dgm:pt>
    <dgm:pt modelId="{1FEFC564-FCC6-4997-808E-E86A8551CDAE}" type="pres">
      <dgm:prSet presAssocID="{FA0BD7BB-AC79-446C-B9E7-6C6EA2E58D20}" presName="sibTrans" presStyleCnt="0"/>
      <dgm:spPr/>
    </dgm:pt>
    <dgm:pt modelId="{6ADEFF16-AD95-48A2-BE72-42DBB22371F6}" type="pres">
      <dgm:prSet presAssocID="{713DB1FD-01D0-49A2-844D-0088347A62A0}" presName="textNode" presStyleLbl="node1" presStyleIdx="2" presStyleCnt="3">
        <dgm:presLayoutVars>
          <dgm:bulletEnabled val="1"/>
        </dgm:presLayoutVars>
      </dgm:prSet>
      <dgm:spPr/>
    </dgm:pt>
  </dgm:ptLst>
  <dgm:cxnLst>
    <dgm:cxn modelId="{8ACAA403-3588-4181-8E9D-6CF6E78189B4}" srcId="{D5220FB0-4C30-4A78-8566-32F222E779E2}" destId="{2F6019A5-30AF-4E47-B870-BF5973279AE6}" srcOrd="1" destOrd="0" parTransId="{67DE3766-B7AF-4D18-A044-E68D65406447}" sibTransId="{FA0BD7BB-AC79-446C-B9E7-6C6EA2E58D20}"/>
    <dgm:cxn modelId="{DD884605-916E-4524-8AB7-3C4FF311F381}" type="presOf" srcId="{BB71FFAE-69BD-4E05-8F01-6155D35ADA0E}" destId="{26B6A53A-4A82-4F62-97AD-073439A824A1}" srcOrd="0" destOrd="0" presId="urn:microsoft.com/office/officeart/2005/8/layout/hProcess9"/>
    <dgm:cxn modelId="{CEE0C426-4105-440F-AC0E-BEF452E04F33}" srcId="{D5220FB0-4C30-4A78-8566-32F222E779E2}" destId="{713DB1FD-01D0-49A2-844D-0088347A62A0}" srcOrd="2" destOrd="0" parTransId="{D6148491-9122-4360-98CA-D603A08DF1B9}" sibTransId="{E9A6FF17-6057-4C7F-8566-29F372602269}"/>
    <dgm:cxn modelId="{5EACD0B3-1368-45BE-9E4D-D45E3FF611C7}" type="presOf" srcId="{713DB1FD-01D0-49A2-844D-0088347A62A0}" destId="{6ADEFF16-AD95-48A2-BE72-42DBB22371F6}" srcOrd="0" destOrd="0" presId="urn:microsoft.com/office/officeart/2005/8/layout/hProcess9"/>
    <dgm:cxn modelId="{AB3A70B6-9553-4C3E-AF99-FA6E6CC096B4}" type="presOf" srcId="{D5220FB0-4C30-4A78-8566-32F222E779E2}" destId="{8621539C-C097-4EAA-BE88-36F4AC5C5B64}" srcOrd="0" destOrd="0" presId="urn:microsoft.com/office/officeart/2005/8/layout/hProcess9"/>
    <dgm:cxn modelId="{1BC1DECD-3823-45F5-8A88-8823931B2D27}" type="presOf" srcId="{2F6019A5-30AF-4E47-B870-BF5973279AE6}" destId="{23BBDFC2-7FD4-4E2F-87D1-5A2693EE0000}" srcOrd="0" destOrd="0" presId="urn:microsoft.com/office/officeart/2005/8/layout/hProcess9"/>
    <dgm:cxn modelId="{F7BB68E1-EB75-4648-9359-011F6177FA94}" srcId="{D5220FB0-4C30-4A78-8566-32F222E779E2}" destId="{BB71FFAE-69BD-4E05-8F01-6155D35ADA0E}" srcOrd="0" destOrd="0" parTransId="{DC29A57A-ED53-4B06-9E3A-92A9AEF87C0C}" sibTransId="{6317E159-D85D-49D8-B7B0-8D17AC90A3A8}"/>
    <dgm:cxn modelId="{AD71E51C-07E8-4BD2-B931-198D86AFD978}" type="presParOf" srcId="{8621539C-C097-4EAA-BE88-36F4AC5C5B64}" destId="{CF246CE2-AB0B-42F3-9F15-E6A4114A8A91}" srcOrd="0" destOrd="0" presId="urn:microsoft.com/office/officeart/2005/8/layout/hProcess9"/>
    <dgm:cxn modelId="{A17E84DF-429E-4953-81EB-23FB3EA75435}" type="presParOf" srcId="{8621539C-C097-4EAA-BE88-36F4AC5C5B64}" destId="{27FEEC47-54C7-49FD-90D8-904D282EC7BD}" srcOrd="1" destOrd="0" presId="urn:microsoft.com/office/officeart/2005/8/layout/hProcess9"/>
    <dgm:cxn modelId="{F92290A6-430F-4001-A294-D2BA51DA0010}" type="presParOf" srcId="{27FEEC47-54C7-49FD-90D8-904D282EC7BD}" destId="{26B6A53A-4A82-4F62-97AD-073439A824A1}" srcOrd="0" destOrd="0" presId="urn:microsoft.com/office/officeart/2005/8/layout/hProcess9"/>
    <dgm:cxn modelId="{7449E4AB-F25E-4B01-8635-029988E6A554}" type="presParOf" srcId="{27FEEC47-54C7-49FD-90D8-904D282EC7BD}" destId="{F3E6F114-ADE1-4313-89BE-0CE353E9B5B5}" srcOrd="1" destOrd="0" presId="urn:microsoft.com/office/officeart/2005/8/layout/hProcess9"/>
    <dgm:cxn modelId="{80140A4F-29C1-489D-B38A-06AFCF56D3EB}" type="presParOf" srcId="{27FEEC47-54C7-49FD-90D8-904D282EC7BD}" destId="{23BBDFC2-7FD4-4E2F-87D1-5A2693EE0000}" srcOrd="2" destOrd="0" presId="urn:microsoft.com/office/officeart/2005/8/layout/hProcess9"/>
    <dgm:cxn modelId="{B0BF9572-B982-46A9-A674-346C2A937E2A}" type="presParOf" srcId="{27FEEC47-54C7-49FD-90D8-904D282EC7BD}" destId="{1FEFC564-FCC6-4997-808E-E86A8551CDAE}" srcOrd="3" destOrd="0" presId="urn:microsoft.com/office/officeart/2005/8/layout/hProcess9"/>
    <dgm:cxn modelId="{DD269170-A7E9-477A-9109-72CF62567D79}" type="presParOf" srcId="{27FEEC47-54C7-49FD-90D8-904D282EC7BD}" destId="{6ADEFF16-AD95-48A2-BE72-42DBB22371F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783CC6-8412-4809-A319-57360C110EA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DFB48A3-01AA-4D96-99EB-3D9EF1AC75C0}">
      <dgm:prSet phldrT="[Text]" custT="1"/>
      <dgm:spPr>
        <a:solidFill>
          <a:schemeClr val="accent6">
            <a:lumMod val="75000"/>
          </a:schemeClr>
        </a:solidFill>
      </dgm:spPr>
      <dgm:t>
        <a:bodyPr/>
        <a:lstStyle/>
        <a:p>
          <a:r>
            <a:rPr lang="en-US" sz="2400" dirty="0"/>
            <a:t>Goods</a:t>
          </a:r>
        </a:p>
      </dgm:t>
    </dgm:pt>
    <dgm:pt modelId="{746C8842-1300-4CE6-B177-2FF2A0016283}" type="parTrans" cxnId="{F638CE46-C628-4A83-A18B-69BDF320F1B5}">
      <dgm:prSet/>
      <dgm:spPr/>
      <dgm:t>
        <a:bodyPr/>
        <a:lstStyle/>
        <a:p>
          <a:endParaRPr lang="en-US"/>
        </a:p>
      </dgm:t>
    </dgm:pt>
    <dgm:pt modelId="{82328922-2D6F-4271-A0AF-4CE4F111F45B}" type="sibTrans" cxnId="{F638CE46-C628-4A83-A18B-69BDF320F1B5}">
      <dgm:prSet/>
      <dgm:spPr/>
      <dgm:t>
        <a:bodyPr/>
        <a:lstStyle/>
        <a:p>
          <a:endParaRPr lang="en-US"/>
        </a:p>
      </dgm:t>
    </dgm:pt>
    <dgm:pt modelId="{6E0D5B1D-FB00-4E32-A289-A346DE5B0AE1}">
      <dgm:prSet phldrT="[Text]" custT="1"/>
      <dgm:spPr/>
      <dgm:t>
        <a:bodyPr/>
        <a:lstStyle/>
        <a:p>
          <a:pPr algn="ctr"/>
          <a:r>
            <a:rPr lang="en-US" sz="1800" b="1" dirty="0">
              <a:latin typeface="Calibri"/>
              <a:cs typeface="Calibri"/>
            </a:rPr>
            <a:t>Produced/Made</a:t>
          </a:r>
        </a:p>
      </dgm:t>
    </dgm:pt>
    <dgm:pt modelId="{561FEBED-EF88-41C5-AE75-97428400E8B5}" type="parTrans" cxnId="{F155E85C-4984-4DE5-83A1-B520CCA121FE}">
      <dgm:prSet/>
      <dgm:spPr/>
      <dgm:t>
        <a:bodyPr/>
        <a:lstStyle/>
        <a:p>
          <a:endParaRPr lang="en-US"/>
        </a:p>
      </dgm:t>
    </dgm:pt>
    <dgm:pt modelId="{11DD9579-4202-4CED-ABA6-9381E6EC3D92}" type="sibTrans" cxnId="{F155E85C-4984-4DE5-83A1-B520CCA121FE}">
      <dgm:prSet/>
      <dgm:spPr/>
      <dgm:t>
        <a:bodyPr/>
        <a:lstStyle/>
        <a:p>
          <a:endParaRPr lang="en-US"/>
        </a:p>
      </dgm:t>
    </dgm:pt>
    <dgm:pt modelId="{860024AF-3289-414C-BD2D-9C89AC39DAB2}">
      <dgm:prSet phldrT="[Text]" custT="1"/>
      <dgm:spPr>
        <a:solidFill>
          <a:schemeClr val="accent2">
            <a:lumMod val="75000"/>
          </a:schemeClr>
        </a:solidFill>
      </dgm:spPr>
      <dgm:t>
        <a:bodyPr/>
        <a:lstStyle/>
        <a:p>
          <a:r>
            <a:rPr lang="en-US" sz="2400" dirty="0"/>
            <a:t>Services</a:t>
          </a:r>
        </a:p>
      </dgm:t>
    </dgm:pt>
    <dgm:pt modelId="{77B5181D-877C-4153-8149-2D62B56A3064}" type="parTrans" cxnId="{EEA87D89-05C3-415E-B14B-BA87D727AF63}">
      <dgm:prSet/>
      <dgm:spPr/>
      <dgm:t>
        <a:bodyPr/>
        <a:lstStyle/>
        <a:p>
          <a:endParaRPr lang="en-US"/>
        </a:p>
      </dgm:t>
    </dgm:pt>
    <dgm:pt modelId="{339F86C1-CB39-4251-A18F-11E451CA5640}" type="sibTrans" cxnId="{EEA87D89-05C3-415E-B14B-BA87D727AF63}">
      <dgm:prSet/>
      <dgm:spPr/>
      <dgm:t>
        <a:bodyPr/>
        <a:lstStyle/>
        <a:p>
          <a:endParaRPr lang="en-US"/>
        </a:p>
      </dgm:t>
    </dgm:pt>
    <dgm:pt modelId="{4D5BA17B-555C-4432-BC31-B6B970F7B106}">
      <dgm:prSet phldrT="[Text]" custT="1"/>
      <dgm:spPr/>
      <dgm:t>
        <a:bodyPr/>
        <a:lstStyle/>
        <a:p>
          <a:pPr algn="ctr"/>
          <a:r>
            <a:rPr lang="en-US" sz="1800" b="1" dirty="0">
              <a:latin typeface="Calibri"/>
              <a:cs typeface="Calibri"/>
            </a:rPr>
            <a:t>Performed</a:t>
          </a:r>
        </a:p>
      </dgm:t>
    </dgm:pt>
    <dgm:pt modelId="{644AAA36-7526-49E1-B488-3B0F03E926BA}" type="parTrans" cxnId="{9AE885FB-D3CC-4153-9D3A-5ED70B204C9C}">
      <dgm:prSet/>
      <dgm:spPr/>
      <dgm:t>
        <a:bodyPr/>
        <a:lstStyle/>
        <a:p>
          <a:endParaRPr lang="en-US"/>
        </a:p>
      </dgm:t>
    </dgm:pt>
    <dgm:pt modelId="{618E4B93-7512-4F61-A6F7-63CF22E95D82}" type="sibTrans" cxnId="{9AE885FB-D3CC-4153-9D3A-5ED70B204C9C}">
      <dgm:prSet/>
      <dgm:spPr/>
      <dgm:t>
        <a:bodyPr/>
        <a:lstStyle/>
        <a:p>
          <a:endParaRPr lang="en-US"/>
        </a:p>
      </dgm:t>
    </dgm:pt>
    <dgm:pt modelId="{387AA86E-BE48-438A-B800-C240ABB2BFE5}">
      <dgm:prSet phldrT="[Text]" custT="1"/>
      <dgm:spPr/>
      <dgm:t>
        <a:bodyPr/>
        <a:lstStyle/>
        <a:p>
          <a:pPr algn="ctr"/>
          <a:r>
            <a:rPr lang="en-US" sz="1800" b="1" dirty="0">
              <a:latin typeface="Calibri"/>
              <a:cs typeface="Calibri"/>
            </a:rPr>
            <a:t>Intangible</a:t>
          </a:r>
        </a:p>
      </dgm:t>
    </dgm:pt>
    <dgm:pt modelId="{5ED35FEB-13D7-4339-A5F2-6A8A582F9250}" type="parTrans" cxnId="{BC1AE64D-57C8-4111-9349-49D5674DB684}">
      <dgm:prSet/>
      <dgm:spPr/>
      <dgm:t>
        <a:bodyPr/>
        <a:lstStyle/>
        <a:p>
          <a:endParaRPr lang="en-US"/>
        </a:p>
      </dgm:t>
    </dgm:pt>
    <dgm:pt modelId="{89BEF07A-C609-4AB9-9431-2913B3A5A4C5}" type="sibTrans" cxnId="{BC1AE64D-57C8-4111-9349-49D5674DB684}">
      <dgm:prSet/>
      <dgm:spPr/>
      <dgm:t>
        <a:bodyPr/>
        <a:lstStyle/>
        <a:p>
          <a:endParaRPr lang="en-US"/>
        </a:p>
      </dgm:t>
    </dgm:pt>
    <dgm:pt modelId="{605BE31D-1E1E-45D4-AA55-2B62C7FB21BB}">
      <dgm:prSet phldrT="[Text]" custT="1"/>
      <dgm:spPr/>
      <dgm:t>
        <a:bodyPr/>
        <a:lstStyle/>
        <a:p>
          <a:pPr algn="ctr"/>
          <a:r>
            <a:rPr lang="en-US" sz="1800" b="1" dirty="0">
              <a:latin typeface="Calibri"/>
              <a:cs typeface="Calibri"/>
            </a:rPr>
            <a:t>Perishable</a:t>
          </a:r>
        </a:p>
      </dgm:t>
    </dgm:pt>
    <dgm:pt modelId="{CDFD9D09-15C5-4075-A235-35F40523BFA9}" type="parTrans" cxnId="{04AB7781-C2DD-499A-AFB7-94EF9412CC23}">
      <dgm:prSet/>
      <dgm:spPr/>
      <dgm:t>
        <a:bodyPr/>
        <a:lstStyle/>
        <a:p>
          <a:endParaRPr lang="en-US"/>
        </a:p>
      </dgm:t>
    </dgm:pt>
    <dgm:pt modelId="{4B7F702B-9D38-4EEF-9F56-8B343B9B4B80}" type="sibTrans" cxnId="{04AB7781-C2DD-499A-AFB7-94EF9412CC23}">
      <dgm:prSet/>
      <dgm:spPr/>
      <dgm:t>
        <a:bodyPr/>
        <a:lstStyle/>
        <a:p>
          <a:endParaRPr lang="en-US"/>
        </a:p>
      </dgm:t>
    </dgm:pt>
    <dgm:pt modelId="{F4317910-F9B8-F543-AF54-138F2480E429}">
      <dgm:prSet phldrT="[Text]" custT="1"/>
      <dgm:spPr/>
      <dgm:t>
        <a:bodyPr/>
        <a:lstStyle/>
        <a:p>
          <a:pPr algn="ctr"/>
          <a:r>
            <a:rPr lang="en-US" sz="1800" b="1" dirty="0">
              <a:latin typeface="Calibri"/>
              <a:cs typeface="Calibri"/>
            </a:rPr>
            <a:t>Tangible</a:t>
          </a:r>
        </a:p>
      </dgm:t>
    </dgm:pt>
    <dgm:pt modelId="{CAD7E29E-F77B-8A4C-96E4-65A11C817BB8}" type="parTrans" cxnId="{D163C5DD-59E7-D44D-863C-37846F21EC1D}">
      <dgm:prSet/>
      <dgm:spPr/>
      <dgm:t>
        <a:bodyPr/>
        <a:lstStyle/>
        <a:p>
          <a:endParaRPr lang="en-CA"/>
        </a:p>
      </dgm:t>
    </dgm:pt>
    <dgm:pt modelId="{8F7C73E6-7123-5B41-9523-1403F2AED620}" type="sibTrans" cxnId="{D163C5DD-59E7-D44D-863C-37846F21EC1D}">
      <dgm:prSet/>
      <dgm:spPr/>
      <dgm:t>
        <a:bodyPr/>
        <a:lstStyle/>
        <a:p>
          <a:endParaRPr lang="en-CA"/>
        </a:p>
      </dgm:t>
    </dgm:pt>
    <dgm:pt modelId="{19785D31-03B9-9840-936A-D7EC64657184}">
      <dgm:prSet phldrT="[Text]" custT="1"/>
      <dgm:spPr/>
      <dgm:t>
        <a:bodyPr/>
        <a:lstStyle/>
        <a:p>
          <a:pPr algn="ctr"/>
          <a:r>
            <a:rPr lang="en-US" sz="1800" b="1" dirty="0">
              <a:latin typeface="Calibri"/>
              <a:cs typeface="Calibri"/>
            </a:rPr>
            <a:t>Storable</a:t>
          </a:r>
          <a:endParaRPr lang="en-CA" sz="1800" dirty="0">
            <a:latin typeface="Calibri"/>
            <a:cs typeface="Calibri"/>
          </a:endParaRPr>
        </a:p>
      </dgm:t>
    </dgm:pt>
    <dgm:pt modelId="{9A8F1774-9781-2443-9C49-D9417CED8F3C}" type="parTrans" cxnId="{4C30233A-9434-1F42-8031-7AA20E2930F4}">
      <dgm:prSet/>
      <dgm:spPr/>
      <dgm:t>
        <a:bodyPr/>
        <a:lstStyle/>
        <a:p>
          <a:endParaRPr lang="en-CA"/>
        </a:p>
      </dgm:t>
    </dgm:pt>
    <dgm:pt modelId="{3D1617D2-F4DD-5A44-8588-D1AFB7B9268A}" type="sibTrans" cxnId="{4C30233A-9434-1F42-8031-7AA20E2930F4}">
      <dgm:prSet/>
      <dgm:spPr/>
      <dgm:t>
        <a:bodyPr/>
        <a:lstStyle/>
        <a:p>
          <a:endParaRPr lang="en-CA"/>
        </a:p>
      </dgm:t>
    </dgm:pt>
    <dgm:pt modelId="{7F19D2A2-EC2E-4F85-9857-B937BA7652E3}" type="pres">
      <dgm:prSet presAssocID="{81783CC6-8412-4809-A319-57360C110EAA}" presName="Name0" presStyleCnt="0">
        <dgm:presLayoutVars>
          <dgm:dir/>
          <dgm:animLvl val="lvl"/>
          <dgm:resizeHandles val="exact"/>
        </dgm:presLayoutVars>
      </dgm:prSet>
      <dgm:spPr/>
    </dgm:pt>
    <dgm:pt modelId="{E0578906-823C-4491-9F69-FD11700C701A}" type="pres">
      <dgm:prSet presAssocID="{7DFB48A3-01AA-4D96-99EB-3D9EF1AC75C0}" presName="composite" presStyleCnt="0"/>
      <dgm:spPr/>
    </dgm:pt>
    <dgm:pt modelId="{F7E25A1B-F036-441F-99B4-B553D66F4D2D}" type="pres">
      <dgm:prSet presAssocID="{7DFB48A3-01AA-4D96-99EB-3D9EF1AC75C0}" presName="parTx" presStyleLbl="alignNode1" presStyleIdx="0" presStyleCnt="2">
        <dgm:presLayoutVars>
          <dgm:chMax val="0"/>
          <dgm:chPref val="0"/>
          <dgm:bulletEnabled val="1"/>
        </dgm:presLayoutVars>
      </dgm:prSet>
      <dgm:spPr/>
    </dgm:pt>
    <dgm:pt modelId="{D61701C9-7A39-4521-969D-251DC6202AD2}" type="pres">
      <dgm:prSet presAssocID="{7DFB48A3-01AA-4D96-99EB-3D9EF1AC75C0}" presName="desTx" presStyleLbl="alignAccFollowNode1" presStyleIdx="0" presStyleCnt="2">
        <dgm:presLayoutVars>
          <dgm:bulletEnabled val="1"/>
        </dgm:presLayoutVars>
      </dgm:prSet>
      <dgm:spPr/>
    </dgm:pt>
    <dgm:pt modelId="{E66CE15A-3EEE-4451-8484-D8AE7D9D3DC1}" type="pres">
      <dgm:prSet presAssocID="{82328922-2D6F-4271-A0AF-4CE4F111F45B}" presName="space" presStyleCnt="0"/>
      <dgm:spPr/>
    </dgm:pt>
    <dgm:pt modelId="{99962846-F9E7-4982-AEC8-29FA8E19C7E9}" type="pres">
      <dgm:prSet presAssocID="{860024AF-3289-414C-BD2D-9C89AC39DAB2}" presName="composite" presStyleCnt="0"/>
      <dgm:spPr/>
    </dgm:pt>
    <dgm:pt modelId="{825EAA8F-45F0-4925-8420-4A42F397923E}" type="pres">
      <dgm:prSet presAssocID="{860024AF-3289-414C-BD2D-9C89AC39DAB2}" presName="parTx" presStyleLbl="alignNode1" presStyleIdx="1" presStyleCnt="2" custLinFactNeighborX="-865" custLinFactNeighborY="-1880">
        <dgm:presLayoutVars>
          <dgm:chMax val="0"/>
          <dgm:chPref val="0"/>
          <dgm:bulletEnabled val="1"/>
        </dgm:presLayoutVars>
      </dgm:prSet>
      <dgm:spPr/>
    </dgm:pt>
    <dgm:pt modelId="{CC7AB7E5-F385-4D59-961A-3889520CCD0D}" type="pres">
      <dgm:prSet presAssocID="{860024AF-3289-414C-BD2D-9C89AC39DAB2}" presName="desTx" presStyleLbl="alignAccFollowNode1" presStyleIdx="1" presStyleCnt="2">
        <dgm:presLayoutVars>
          <dgm:bulletEnabled val="1"/>
        </dgm:presLayoutVars>
      </dgm:prSet>
      <dgm:spPr/>
    </dgm:pt>
  </dgm:ptLst>
  <dgm:cxnLst>
    <dgm:cxn modelId="{09A31200-71EB-41A7-8821-B5D47EDC13B0}" type="presOf" srcId="{605BE31D-1E1E-45D4-AA55-2B62C7FB21BB}" destId="{CC7AB7E5-F385-4D59-961A-3889520CCD0D}" srcOrd="0" destOrd="2" presId="urn:microsoft.com/office/officeart/2005/8/layout/hList1"/>
    <dgm:cxn modelId="{435B520B-3A13-4566-840C-EDC0BD16FCC1}" type="presOf" srcId="{81783CC6-8412-4809-A319-57360C110EAA}" destId="{7F19D2A2-EC2E-4F85-9857-B937BA7652E3}" srcOrd="0" destOrd="0" presId="urn:microsoft.com/office/officeart/2005/8/layout/hList1"/>
    <dgm:cxn modelId="{17640B2A-B7C2-43B2-95B4-3697165EE38B}" type="presOf" srcId="{860024AF-3289-414C-BD2D-9C89AC39DAB2}" destId="{825EAA8F-45F0-4925-8420-4A42F397923E}" srcOrd="0" destOrd="0" presId="urn:microsoft.com/office/officeart/2005/8/layout/hList1"/>
    <dgm:cxn modelId="{D67E1431-94F1-4747-98D9-A979E447217B}" type="presOf" srcId="{6E0D5B1D-FB00-4E32-A289-A346DE5B0AE1}" destId="{D61701C9-7A39-4521-969D-251DC6202AD2}" srcOrd="0" destOrd="0" presId="urn:microsoft.com/office/officeart/2005/8/layout/hList1"/>
    <dgm:cxn modelId="{4C30233A-9434-1F42-8031-7AA20E2930F4}" srcId="{7DFB48A3-01AA-4D96-99EB-3D9EF1AC75C0}" destId="{19785D31-03B9-9840-936A-D7EC64657184}" srcOrd="2" destOrd="0" parTransId="{9A8F1774-9781-2443-9C49-D9417CED8F3C}" sibTransId="{3D1617D2-F4DD-5A44-8588-D1AFB7B9268A}"/>
    <dgm:cxn modelId="{6987E53C-0477-4B9D-980F-6BDC72672804}" type="presOf" srcId="{7DFB48A3-01AA-4D96-99EB-3D9EF1AC75C0}" destId="{F7E25A1B-F036-441F-99B4-B553D66F4D2D}" srcOrd="0" destOrd="0" presId="urn:microsoft.com/office/officeart/2005/8/layout/hList1"/>
    <dgm:cxn modelId="{F470B45B-AF16-4047-BB53-F34B922E760F}" type="presOf" srcId="{F4317910-F9B8-F543-AF54-138F2480E429}" destId="{D61701C9-7A39-4521-969D-251DC6202AD2}" srcOrd="0" destOrd="1" presId="urn:microsoft.com/office/officeart/2005/8/layout/hList1"/>
    <dgm:cxn modelId="{F155E85C-4984-4DE5-83A1-B520CCA121FE}" srcId="{7DFB48A3-01AA-4D96-99EB-3D9EF1AC75C0}" destId="{6E0D5B1D-FB00-4E32-A289-A346DE5B0AE1}" srcOrd="0" destOrd="0" parTransId="{561FEBED-EF88-41C5-AE75-97428400E8B5}" sibTransId="{11DD9579-4202-4CED-ABA6-9381E6EC3D92}"/>
    <dgm:cxn modelId="{F638CE46-C628-4A83-A18B-69BDF320F1B5}" srcId="{81783CC6-8412-4809-A319-57360C110EAA}" destId="{7DFB48A3-01AA-4D96-99EB-3D9EF1AC75C0}" srcOrd="0" destOrd="0" parTransId="{746C8842-1300-4CE6-B177-2FF2A0016283}" sibTransId="{82328922-2D6F-4271-A0AF-4CE4F111F45B}"/>
    <dgm:cxn modelId="{BC1AE64D-57C8-4111-9349-49D5674DB684}" srcId="{860024AF-3289-414C-BD2D-9C89AC39DAB2}" destId="{387AA86E-BE48-438A-B800-C240ABB2BFE5}" srcOrd="1" destOrd="0" parTransId="{5ED35FEB-13D7-4339-A5F2-6A8A582F9250}" sibTransId="{89BEF07A-C609-4AB9-9431-2913B3A5A4C5}"/>
    <dgm:cxn modelId="{04AB7781-C2DD-499A-AFB7-94EF9412CC23}" srcId="{860024AF-3289-414C-BD2D-9C89AC39DAB2}" destId="{605BE31D-1E1E-45D4-AA55-2B62C7FB21BB}" srcOrd="2" destOrd="0" parTransId="{CDFD9D09-15C5-4075-A235-35F40523BFA9}" sibTransId="{4B7F702B-9D38-4EEF-9F56-8B343B9B4B80}"/>
    <dgm:cxn modelId="{B4A3C486-EA21-4B98-834B-44B93114E9B3}" type="presOf" srcId="{4D5BA17B-555C-4432-BC31-B6B970F7B106}" destId="{CC7AB7E5-F385-4D59-961A-3889520CCD0D}" srcOrd="0" destOrd="0" presId="urn:microsoft.com/office/officeart/2005/8/layout/hList1"/>
    <dgm:cxn modelId="{EEA87D89-05C3-415E-B14B-BA87D727AF63}" srcId="{81783CC6-8412-4809-A319-57360C110EAA}" destId="{860024AF-3289-414C-BD2D-9C89AC39DAB2}" srcOrd="1" destOrd="0" parTransId="{77B5181D-877C-4153-8149-2D62B56A3064}" sibTransId="{339F86C1-CB39-4251-A18F-11E451CA5640}"/>
    <dgm:cxn modelId="{A150568D-5A39-410E-9EC3-A73C9C69B823}" type="presOf" srcId="{387AA86E-BE48-438A-B800-C240ABB2BFE5}" destId="{CC7AB7E5-F385-4D59-961A-3889520CCD0D}" srcOrd="0" destOrd="1" presId="urn:microsoft.com/office/officeart/2005/8/layout/hList1"/>
    <dgm:cxn modelId="{B5020CB3-43EC-1B4B-8E60-E20DE15302EB}" type="presOf" srcId="{19785D31-03B9-9840-936A-D7EC64657184}" destId="{D61701C9-7A39-4521-969D-251DC6202AD2}" srcOrd="0" destOrd="2" presId="urn:microsoft.com/office/officeart/2005/8/layout/hList1"/>
    <dgm:cxn modelId="{D163C5DD-59E7-D44D-863C-37846F21EC1D}" srcId="{7DFB48A3-01AA-4D96-99EB-3D9EF1AC75C0}" destId="{F4317910-F9B8-F543-AF54-138F2480E429}" srcOrd="1" destOrd="0" parTransId="{CAD7E29E-F77B-8A4C-96E4-65A11C817BB8}" sibTransId="{8F7C73E6-7123-5B41-9523-1403F2AED620}"/>
    <dgm:cxn modelId="{9AE885FB-D3CC-4153-9D3A-5ED70B204C9C}" srcId="{860024AF-3289-414C-BD2D-9C89AC39DAB2}" destId="{4D5BA17B-555C-4432-BC31-B6B970F7B106}" srcOrd="0" destOrd="0" parTransId="{644AAA36-7526-49E1-B488-3B0F03E926BA}" sibTransId="{618E4B93-7512-4F61-A6F7-63CF22E95D82}"/>
    <dgm:cxn modelId="{40ECF364-BAB9-4067-AD35-11BFDE174C30}" type="presParOf" srcId="{7F19D2A2-EC2E-4F85-9857-B937BA7652E3}" destId="{E0578906-823C-4491-9F69-FD11700C701A}" srcOrd="0" destOrd="0" presId="urn:microsoft.com/office/officeart/2005/8/layout/hList1"/>
    <dgm:cxn modelId="{B7380011-A754-4783-AA42-9B1136CFD47B}" type="presParOf" srcId="{E0578906-823C-4491-9F69-FD11700C701A}" destId="{F7E25A1B-F036-441F-99B4-B553D66F4D2D}" srcOrd="0" destOrd="0" presId="urn:microsoft.com/office/officeart/2005/8/layout/hList1"/>
    <dgm:cxn modelId="{61143349-56ED-48E1-9D8C-BA108E3220D0}" type="presParOf" srcId="{E0578906-823C-4491-9F69-FD11700C701A}" destId="{D61701C9-7A39-4521-969D-251DC6202AD2}" srcOrd="1" destOrd="0" presId="urn:microsoft.com/office/officeart/2005/8/layout/hList1"/>
    <dgm:cxn modelId="{7F32BD38-0389-40BD-A20C-AADCFB322D6C}" type="presParOf" srcId="{7F19D2A2-EC2E-4F85-9857-B937BA7652E3}" destId="{E66CE15A-3EEE-4451-8484-D8AE7D9D3DC1}" srcOrd="1" destOrd="0" presId="urn:microsoft.com/office/officeart/2005/8/layout/hList1"/>
    <dgm:cxn modelId="{AB8366A6-52B7-41C3-847C-EC82971BB077}" type="presParOf" srcId="{7F19D2A2-EC2E-4F85-9857-B937BA7652E3}" destId="{99962846-F9E7-4982-AEC8-29FA8E19C7E9}" srcOrd="2" destOrd="0" presId="urn:microsoft.com/office/officeart/2005/8/layout/hList1"/>
    <dgm:cxn modelId="{0AC5C292-B1F2-4B68-949B-CBE4327EBC48}" type="presParOf" srcId="{99962846-F9E7-4982-AEC8-29FA8E19C7E9}" destId="{825EAA8F-45F0-4925-8420-4A42F397923E}" srcOrd="0" destOrd="0" presId="urn:microsoft.com/office/officeart/2005/8/layout/hList1"/>
    <dgm:cxn modelId="{693E3822-DD69-4C48-99E2-25E20C1BD97B}" type="presParOf" srcId="{99962846-F9E7-4982-AEC8-29FA8E19C7E9}" destId="{CC7AB7E5-F385-4D59-961A-3889520CCD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3AC7F-2663-48AD-9D18-B13A366D0E8B}">
      <dsp:nvSpPr>
        <dsp:cNvPr id="0" name=""/>
        <dsp:cNvSpPr/>
      </dsp:nvSpPr>
      <dsp:spPr>
        <a:xfrm>
          <a:off x="2329090" y="2895"/>
          <a:ext cx="4604747" cy="3038133"/>
        </a:xfrm>
        <a:prstGeom prst="ellipse">
          <a:avLst/>
        </a:prstGeom>
        <a:solidFill>
          <a:schemeClr val="bg1"/>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rtl="0">
            <a:lnSpc>
              <a:spcPct val="90000"/>
            </a:lnSpc>
            <a:spcBef>
              <a:spcPct val="0"/>
            </a:spcBef>
            <a:spcAft>
              <a:spcPct val="35000"/>
            </a:spcAft>
            <a:buNone/>
          </a:pPr>
          <a:r>
            <a:rPr lang="en-US" altLang="en-US" sz="2800" b="1" kern="1200" dirty="0">
              <a:solidFill>
                <a:srgbClr val="E7155C"/>
              </a:solidFill>
              <a:latin typeface="Calibri"/>
              <a:cs typeface="Calibri"/>
            </a:rPr>
            <a:t>Productivity: </a:t>
          </a:r>
          <a:r>
            <a:rPr lang="en-US" altLang="en-US" sz="2800" kern="1200" dirty="0">
              <a:solidFill>
                <a:schemeClr val="tx1"/>
              </a:solidFill>
              <a:latin typeface="Calibri"/>
              <a:cs typeface="Calibri"/>
            </a:rPr>
            <a:t>measure of performance that indicates how efficiently goods and services are produced</a:t>
          </a:r>
          <a:endParaRPr lang="en-US" sz="2800" kern="1200" dirty="0">
            <a:solidFill>
              <a:schemeClr val="tx1"/>
            </a:solidFill>
            <a:latin typeface="Calibri"/>
            <a:cs typeface="Calibri"/>
          </a:endParaRPr>
        </a:p>
      </dsp:txBody>
      <dsp:txXfrm>
        <a:off x="3003440" y="447819"/>
        <a:ext cx="3256047" cy="2148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CF7402-40A2-47B5-9D23-84A51DB4B4E5}">
      <dsp:nvSpPr>
        <dsp:cNvPr id="0" name=""/>
        <dsp:cNvSpPr/>
      </dsp:nvSpPr>
      <dsp:spPr>
        <a:xfrm>
          <a:off x="3963013" y="7318"/>
          <a:ext cx="3192301" cy="2108914"/>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latin typeface="Calibri"/>
              <a:cs typeface="Calibri"/>
            </a:rPr>
            <a:t>Reliability</a:t>
          </a:r>
        </a:p>
        <a:p>
          <a:pPr marL="228600" lvl="1" indent="-228600" algn="l" defTabSz="977900">
            <a:lnSpc>
              <a:spcPct val="90000"/>
            </a:lnSpc>
            <a:spcBef>
              <a:spcPct val="0"/>
            </a:spcBef>
            <a:spcAft>
              <a:spcPct val="15000"/>
            </a:spcAft>
            <a:buChar char="•"/>
          </a:pPr>
          <a:r>
            <a:rPr lang="en-US" sz="2200" kern="1200" dirty="0">
              <a:latin typeface="Calibri"/>
              <a:cs typeface="Calibri"/>
            </a:rPr>
            <a:t>Serviceability</a:t>
          </a:r>
        </a:p>
        <a:p>
          <a:pPr marL="228600" lvl="1" indent="-228600" algn="l" defTabSz="977900">
            <a:lnSpc>
              <a:spcPct val="90000"/>
            </a:lnSpc>
            <a:spcBef>
              <a:spcPct val="0"/>
            </a:spcBef>
            <a:spcAft>
              <a:spcPct val="15000"/>
            </a:spcAft>
            <a:buChar char="•"/>
          </a:pPr>
          <a:r>
            <a:rPr lang="en-US" sz="2200" kern="1200" dirty="0">
              <a:latin typeface="Calibri"/>
              <a:cs typeface="Calibri"/>
            </a:rPr>
            <a:t>Durability</a:t>
          </a:r>
        </a:p>
      </dsp:txBody>
      <dsp:txXfrm>
        <a:off x="3963013" y="270932"/>
        <a:ext cx="2401458" cy="1581686"/>
      </dsp:txXfrm>
    </dsp:sp>
    <dsp:sp modelId="{7028DF35-E794-4C42-AE56-5A0E585D7B71}">
      <dsp:nvSpPr>
        <dsp:cNvPr id="0" name=""/>
        <dsp:cNvSpPr/>
      </dsp:nvSpPr>
      <dsp:spPr>
        <a:xfrm>
          <a:off x="699513" y="235005"/>
          <a:ext cx="3288625" cy="16036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Calibri"/>
              <a:cs typeface="Calibri"/>
            </a:rPr>
            <a:t>Products</a:t>
          </a:r>
        </a:p>
      </dsp:txBody>
      <dsp:txXfrm>
        <a:off x="777796" y="313288"/>
        <a:ext cx="3132059" cy="1447060"/>
      </dsp:txXfrm>
    </dsp:sp>
    <dsp:sp modelId="{501B65AC-E4AB-4618-9E34-2776ED50AC53}">
      <dsp:nvSpPr>
        <dsp:cNvPr id="0" name=""/>
        <dsp:cNvSpPr/>
      </dsp:nvSpPr>
      <dsp:spPr>
        <a:xfrm>
          <a:off x="3963021" y="2208274"/>
          <a:ext cx="3281341" cy="229084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Calibri"/>
              <a:cs typeface="Calibri"/>
            </a:rPr>
            <a:t>Reliability</a:t>
          </a:r>
        </a:p>
        <a:p>
          <a:pPr marL="228600" lvl="1" indent="-228600" algn="l" defTabSz="889000">
            <a:lnSpc>
              <a:spcPct val="90000"/>
            </a:lnSpc>
            <a:spcBef>
              <a:spcPct val="0"/>
            </a:spcBef>
            <a:spcAft>
              <a:spcPct val="15000"/>
            </a:spcAft>
            <a:buChar char="•"/>
          </a:pPr>
          <a:r>
            <a:rPr lang="en-US" sz="2000" kern="1200" dirty="0">
              <a:latin typeface="Calibri"/>
              <a:cs typeface="Calibri"/>
            </a:rPr>
            <a:t>Tangibles</a:t>
          </a:r>
        </a:p>
        <a:p>
          <a:pPr marL="228600" lvl="1" indent="-228600" algn="l" defTabSz="889000">
            <a:lnSpc>
              <a:spcPct val="90000"/>
            </a:lnSpc>
            <a:spcBef>
              <a:spcPct val="0"/>
            </a:spcBef>
            <a:spcAft>
              <a:spcPct val="15000"/>
            </a:spcAft>
            <a:buChar char="•"/>
          </a:pPr>
          <a:r>
            <a:rPr lang="en-US" sz="2000" kern="1200" dirty="0">
              <a:latin typeface="Calibri"/>
              <a:cs typeface="Calibri"/>
            </a:rPr>
            <a:t>Responsiveness</a:t>
          </a:r>
        </a:p>
        <a:p>
          <a:pPr marL="228600" lvl="1" indent="-228600" algn="l" defTabSz="889000">
            <a:lnSpc>
              <a:spcPct val="90000"/>
            </a:lnSpc>
            <a:spcBef>
              <a:spcPct val="0"/>
            </a:spcBef>
            <a:spcAft>
              <a:spcPct val="15000"/>
            </a:spcAft>
            <a:buChar char="•"/>
          </a:pPr>
          <a:r>
            <a:rPr lang="en-US" sz="2000" kern="1200" dirty="0">
              <a:latin typeface="Calibri"/>
              <a:cs typeface="Calibri"/>
            </a:rPr>
            <a:t>Assurance</a:t>
          </a:r>
        </a:p>
        <a:p>
          <a:pPr marL="228600" lvl="1" indent="-228600" algn="l" defTabSz="889000">
            <a:lnSpc>
              <a:spcPct val="90000"/>
            </a:lnSpc>
            <a:spcBef>
              <a:spcPct val="0"/>
            </a:spcBef>
            <a:spcAft>
              <a:spcPct val="15000"/>
            </a:spcAft>
            <a:buChar char="•"/>
          </a:pPr>
          <a:r>
            <a:rPr lang="en-US" sz="2000" kern="1200" dirty="0">
              <a:latin typeface="Calibri"/>
              <a:cs typeface="Calibri"/>
            </a:rPr>
            <a:t>Empathy</a:t>
          </a:r>
        </a:p>
      </dsp:txBody>
      <dsp:txXfrm>
        <a:off x="3963021" y="2494630"/>
        <a:ext cx="2422274" cy="1718133"/>
      </dsp:txXfrm>
    </dsp:sp>
    <dsp:sp modelId="{520AAFBE-F444-4C7C-B0C0-E5A976FBA6E0}">
      <dsp:nvSpPr>
        <dsp:cNvPr id="0" name=""/>
        <dsp:cNvSpPr/>
      </dsp:nvSpPr>
      <dsp:spPr>
        <a:xfrm>
          <a:off x="699537" y="2435955"/>
          <a:ext cx="3288625" cy="1786193"/>
        </a:xfrm>
        <a:prstGeom prst="round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Calibri"/>
              <a:cs typeface="Calibri"/>
            </a:rPr>
            <a:t>Services</a:t>
          </a:r>
        </a:p>
      </dsp:txBody>
      <dsp:txXfrm>
        <a:off x="786732" y="2523150"/>
        <a:ext cx="3114235" cy="1611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46CE2-AB0B-42F3-9F15-E6A4114A8A91}">
      <dsp:nvSpPr>
        <dsp:cNvPr id="0" name=""/>
        <dsp:cNvSpPr/>
      </dsp:nvSpPr>
      <dsp:spPr>
        <a:xfrm>
          <a:off x="591980" y="0"/>
          <a:ext cx="6709118" cy="370169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B6A53A-4A82-4F62-97AD-073439A824A1}">
      <dsp:nvSpPr>
        <dsp:cNvPr id="0" name=""/>
        <dsp:cNvSpPr/>
      </dsp:nvSpPr>
      <dsp:spPr>
        <a:xfrm>
          <a:off x="0" y="1110506"/>
          <a:ext cx="2367924" cy="1480676"/>
        </a:xfrm>
        <a:prstGeom prst="roundRect">
          <a:avLst/>
        </a:prstGeom>
        <a:solidFill>
          <a:srgbClr val="DA1F28"/>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rgbClr val="FFFFFF"/>
              </a:solidFill>
              <a:latin typeface="Calibri"/>
              <a:cs typeface="Calibri"/>
            </a:rPr>
            <a:t>Customer Focus</a:t>
          </a:r>
        </a:p>
      </dsp:txBody>
      <dsp:txXfrm>
        <a:off x="72281" y="1182787"/>
        <a:ext cx="2223362" cy="1336114"/>
      </dsp:txXfrm>
    </dsp:sp>
    <dsp:sp modelId="{23BBDFC2-7FD4-4E2F-87D1-5A2693EE0000}">
      <dsp:nvSpPr>
        <dsp:cNvPr id="0" name=""/>
        <dsp:cNvSpPr/>
      </dsp:nvSpPr>
      <dsp:spPr>
        <a:xfrm>
          <a:off x="2762578" y="1110506"/>
          <a:ext cx="2367924" cy="1480676"/>
        </a:xfrm>
        <a:prstGeom prst="roundRect">
          <a:avLst/>
        </a:prstGeom>
        <a:solidFill>
          <a:srgbClr val="FB7A0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rgbClr val="FFFFFF"/>
              </a:solidFill>
              <a:latin typeface="Calibri"/>
              <a:cs typeface="Calibri"/>
            </a:rPr>
            <a:t>Continuous Improvement</a:t>
          </a:r>
        </a:p>
      </dsp:txBody>
      <dsp:txXfrm>
        <a:off x="2834859" y="1182787"/>
        <a:ext cx="2223362" cy="1336114"/>
      </dsp:txXfrm>
    </dsp:sp>
    <dsp:sp modelId="{6ADEFF16-AD95-48A2-BE72-42DBB22371F6}">
      <dsp:nvSpPr>
        <dsp:cNvPr id="0" name=""/>
        <dsp:cNvSpPr/>
      </dsp:nvSpPr>
      <dsp:spPr>
        <a:xfrm>
          <a:off x="5525155" y="1110506"/>
          <a:ext cx="2367924" cy="1480676"/>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CA" sz="2800" kern="1200" dirty="0">
              <a:solidFill>
                <a:srgbClr val="FFFFFF"/>
              </a:solidFill>
              <a:latin typeface="Calibri"/>
              <a:cs typeface="Calibri"/>
            </a:rPr>
            <a:t>Teamwork</a:t>
          </a:r>
        </a:p>
      </dsp:txBody>
      <dsp:txXfrm>
        <a:off x="5597436" y="1182787"/>
        <a:ext cx="2223362" cy="13361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25A1B-F036-441F-99B4-B553D66F4D2D}">
      <dsp:nvSpPr>
        <dsp:cNvPr id="0" name=""/>
        <dsp:cNvSpPr/>
      </dsp:nvSpPr>
      <dsp:spPr>
        <a:xfrm>
          <a:off x="24" y="15700"/>
          <a:ext cx="2332546" cy="835200"/>
        </a:xfrm>
        <a:prstGeom prst="rect">
          <a:avLst/>
        </a:prstGeom>
        <a:solidFill>
          <a:schemeClr val="accent6">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Goods</a:t>
          </a:r>
        </a:p>
      </dsp:txBody>
      <dsp:txXfrm>
        <a:off x="24" y="15700"/>
        <a:ext cx="2332546" cy="835200"/>
      </dsp:txXfrm>
    </dsp:sp>
    <dsp:sp modelId="{D61701C9-7A39-4521-969D-251DC6202AD2}">
      <dsp:nvSpPr>
        <dsp:cNvPr id="0" name=""/>
        <dsp:cNvSpPr/>
      </dsp:nvSpPr>
      <dsp:spPr>
        <a:xfrm>
          <a:off x="24" y="850900"/>
          <a:ext cx="2332546" cy="12736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b="1" kern="1200" dirty="0">
              <a:latin typeface="Calibri"/>
              <a:cs typeface="Calibri"/>
            </a:rPr>
            <a:t>Produced/Made</a:t>
          </a:r>
        </a:p>
        <a:p>
          <a:pPr marL="171450" lvl="1" indent="-171450" algn="ctr" defTabSz="800100">
            <a:lnSpc>
              <a:spcPct val="90000"/>
            </a:lnSpc>
            <a:spcBef>
              <a:spcPct val="0"/>
            </a:spcBef>
            <a:spcAft>
              <a:spcPct val="15000"/>
            </a:spcAft>
            <a:buChar char="•"/>
          </a:pPr>
          <a:r>
            <a:rPr lang="en-US" sz="1800" b="1" kern="1200" dirty="0">
              <a:latin typeface="Calibri"/>
              <a:cs typeface="Calibri"/>
            </a:rPr>
            <a:t>Tangible</a:t>
          </a:r>
        </a:p>
        <a:p>
          <a:pPr marL="171450" lvl="1" indent="-171450" algn="ctr" defTabSz="800100">
            <a:lnSpc>
              <a:spcPct val="90000"/>
            </a:lnSpc>
            <a:spcBef>
              <a:spcPct val="0"/>
            </a:spcBef>
            <a:spcAft>
              <a:spcPct val="15000"/>
            </a:spcAft>
            <a:buChar char="•"/>
          </a:pPr>
          <a:r>
            <a:rPr lang="en-US" sz="1800" b="1" kern="1200" dirty="0">
              <a:latin typeface="Calibri"/>
              <a:cs typeface="Calibri"/>
            </a:rPr>
            <a:t>Storable</a:t>
          </a:r>
          <a:endParaRPr lang="en-CA" sz="1800" kern="1200" dirty="0">
            <a:latin typeface="Calibri"/>
            <a:cs typeface="Calibri"/>
          </a:endParaRPr>
        </a:p>
      </dsp:txBody>
      <dsp:txXfrm>
        <a:off x="24" y="850900"/>
        <a:ext cx="2332546" cy="1273680"/>
      </dsp:txXfrm>
    </dsp:sp>
    <dsp:sp modelId="{825EAA8F-45F0-4925-8420-4A42F397923E}">
      <dsp:nvSpPr>
        <dsp:cNvPr id="0" name=""/>
        <dsp:cNvSpPr/>
      </dsp:nvSpPr>
      <dsp:spPr>
        <a:xfrm>
          <a:off x="2638951" y="0"/>
          <a:ext cx="2332546" cy="835200"/>
        </a:xfrm>
        <a:prstGeom prst="rect">
          <a:avLst/>
        </a:prstGeom>
        <a:solidFill>
          <a:schemeClr val="accent2">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Services</a:t>
          </a:r>
        </a:p>
      </dsp:txBody>
      <dsp:txXfrm>
        <a:off x="2638951" y="0"/>
        <a:ext cx="2332546" cy="835200"/>
      </dsp:txXfrm>
    </dsp:sp>
    <dsp:sp modelId="{CC7AB7E5-F385-4D59-961A-3889520CCD0D}">
      <dsp:nvSpPr>
        <dsp:cNvPr id="0" name=""/>
        <dsp:cNvSpPr/>
      </dsp:nvSpPr>
      <dsp:spPr>
        <a:xfrm>
          <a:off x="2659127" y="850900"/>
          <a:ext cx="2332546" cy="12736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ctr" defTabSz="800100">
            <a:lnSpc>
              <a:spcPct val="90000"/>
            </a:lnSpc>
            <a:spcBef>
              <a:spcPct val="0"/>
            </a:spcBef>
            <a:spcAft>
              <a:spcPct val="15000"/>
            </a:spcAft>
            <a:buChar char="•"/>
          </a:pPr>
          <a:r>
            <a:rPr lang="en-US" sz="1800" b="1" kern="1200" dirty="0">
              <a:latin typeface="Calibri"/>
              <a:cs typeface="Calibri"/>
            </a:rPr>
            <a:t>Performed</a:t>
          </a:r>
        </a:p>
        <a:p>
          <a:pPr marL="171450" lvl="1" indent="-171450" algn="ctr" defTabSz="800100">
            <a:lnSpc>
              <a:spcPct val="90000"/>
            </a:lnSpc>
            <a:spcBef>
              <a:spcPct val="0"/>
            </a:spcBef>
            <a:spcAft>
              <a:spcPct val="15000"/>
            </a:spcAft>
            <a:buChar char="•"/>
          </a:pPr>
          <a:r>
            <a:rPr lang="en-US" sz="1800" b="1" kern="1200" dirty="0">
              <a:latin typeface="Calibri"/>
              <a:cs typeface="Calibri"/>
            </a:rPr>
            <a:t>Intangible</a:t>
          </a:r>
        </a:p>
        <a:p>
          <a:pPr marL="171450" lvl="1" indent="-171450" algn="ctr" defTabSz="800100">
            <a:lnSpc>
              <a:spcPct val="90000"/>
            </a:lnSpc>
            <a:spcBef>
              <a:spcPct val="0"/>
            </a:spcBef>
            <a:spcAft>
              <a:spcPct val="15000"/>
            </a:spcAft>
            <a:buChar char="•"/>
          </a:pPr>
          <a:r>
            <a:rPr lang="en-US" sz="1800" b="1" kern="1200" dirty="0">
              <a:latin typeface="Calibri"/>
              <a:cs typeface="Calibri"/>
            </a:rPr>
            <a:t>Perishable</a:t>
          </a:r>
        </a:p>
      </dsp:txBody>
      <dsp:txXfrm>
        <a:off x="2659127" y="850900"/>
        <a:ext cx="2332546" cy="127368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6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pitchFamily="34" charset="0"/>
              </a:defRPr>
            </a:lvl1pPr>
          </a:lstStyle>
          <a:p>
            <a:pPr>
              <a:defRPr/>
            </a:pPr>
            <a:r>
              <a:rPr lang="en-US" altLang="en-US" dirty="0"/>
              <a:t>Chapter 1</a:t>
            </a:r>
          </a:p>
        </p:txBody>
      </p:sp>
      <p:sp>
        <p:nvSpPr>
          <p:cNvPr id="6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6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86B4943C-49AB-4DBD-9091-3EE63A029072}" type="slidenum">
              <a:rPr lang="en-US" altLang="en-US"/>
              <a:pPr>
                <a:defRPr/>
              </a:pPr>
              <a:t>‹#›</a:t>
            </a:fld>
            <a:endParaRPr lang="en-US" altLang="en-US" dirty="0"/>
          </a:p>
        </p:txBody>
      </p:sp>
    </p:spTree>
    <p:extLst>
      <p:ext uri="{BB962C8B-B14F-4D97-AF65-F5344CB8AC3E}">
        <p14:creationId xmlns:p14="http://schemas.microsoft.com/office/powerpoint/2010/main" val="22739757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pitchFamily="34" charset="0"/>
              </a:defRPr>
            </a:lvl1pPr>
          </a:lstStyle>
          <a:p>
            <a:pPr>
              <a:defRPr/>
            </a:pPr>
            <a:r>
              <a:rPr lang="en-US" altLang="en-US" dirty="0"/>
              <a:t>Chapter 1 Management</a:t>
            </a:r>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pitchFamily="34" charset="0"/>
              </a:defRPr>
            </a:lvl1pPr>
          </a:lstStyle>
          <a:p>
            <a:pPr>
              <a:defRPr/>
            </a:pPr>
            <a:endParaRPr lang="en-US" alt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30D51D9D-B133-47BD-BF56-B4028C61D417}" type="slidenum">
              <a:rPr lang="en-US" altLang="en-US"/>
              <a:pPr>
                <a:defRPr/>
              </a:pPr>
              <a:t>‹#›</a:t>
            </a:fld>
            <a:endParaRPr lang="en-US" altLang="en-US" dirty="0"/>
          </a:p>
        </p:txBody>
      </p:sp>
    </p:spTree>
    <p:extLst>
      <p:ext uri="{BB962C8B-B14F-4D97-AF65-F5344CB8AC3E}">
        <p14:creationId xmlns:p14="http://schemas.microsoft.com/office/powerpoint/2010/main" val="21317969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0D51D9D-B133-47BD-BF56-B4028C61D417}" type="slidenum">
              <a:rPr lang="en-US" altLang="en-US" smtClean="0"/>
              <a:pPr>
                <a:defRPr/>
              </a:pPr>
              <a:t>2</a:t>
            </a:fld>
            <a:endParaRPr lang="en-US" altLang="en-US" dirty="0"/>
          </a:p>
        </p:txBody>
      </p:sp>
    </p:spTree>
    <p:extLst>
      <p:ext uri="{BB962C8B-B14F-4D97-AF65-F5344CB8AC3E}">
        <p14:creationId xmlns:p14="http://schemas.microsoft.com/office/powerpoint/2010/main" val="1738952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ltLang="en-US" b="0" dirty="0">
                <a:latin typeface="Arial" panose="020B0604020202020204" pitchFamily="34" charset="0"/>
              </a:rPr>
              <a:t>Blog: </a:t>
            </a:r>
            <a:r>
              <a:rPr lang="en-CA" altLang="en-US" b="0" i="0" dirty="0">
                <a:latin typeface="Arial" panose="020B0604020202020204" pitchFamily="34" charset="0"/>
              </a:rPr>
              <a:t>http://www.iso.org/iso/home.html</a:t>
            </a:r>
          </a:p>
          <a:p>
            <a:endParaRPr lang="en-CA" altLang="en-US" b="1" dirty="0">
              <a:latin typeface="Arial" panose="020B0604020202020204" pitchFamily="34" charset="0"/>
            </a:endParaRPr>
          </a:p>
          <a:p>
            <a:r>
              <a:rPr lang="en-CA" altLang="en-US" b="1" dirty="0">
                <a:latin typeface="Arial" panose="020B0604020202020204" pitchFamily="34" charset="0"/>
              </a:rPr>
              <a:t>ISO, </a:t>
            </a:r>
            <a:r>
              <a:rPr lang="en-CA" altLang="en-US" dirty="0">
                <a:latin typeface="Arial" panose="020B0604020202020204" pitchFamily="34" charset="0"/>
              </a:rPr>
              <a:t>pronounced </a:t>
            </a:r>
            <a:r>
              <a:rPr lang="en-CA" altLang="en-US" i="1" dirty="0">
                <a:latin typeface="Arial" panose="020B0604020202020204" pitchFamily="34" charset="0"/>
              </a:rPr>
              <a:t>eye-so</a:t>
            </a:r>
            <a:r>
              <a:rPr lang="en-CA" altLang="en-US" dirty="0">
                <a:latin typeface="Arial" panose="020B0604020202020204" pitchFamily="34" charset="0"/>
              </a:rPr>
              <a:t>, comes from the Greek word </a:t>
            </a:r>
            <a:r>
              <a:rPr lang="en-CA" altLang="en-US" i="1" dirty="0">
                <a:latin typeface="Arial" panose="020B0604020202020204" pitchFamily="34" charset="0"/>
              </a:rPr>
              <a:t>isos</a:t>
            </a:r>
            <a:r>
              <a:rPr lang="en-CA" altLang="en-US" dirty="0">
                <a:latin typeface="Arial" panose="020B0604020202020204" pitchFamily="34" charset="0"/>
              </a:rPr>
              <a:t>, meaning “equal, similar, alike, or identical” and is also an  acronym for the </a:t>
            </a:r>
            <a:r>
              <a:rPr lang="en-CA" altLang="en-US" b="1" dirty="0">
                <a:latin typeface="Arial" panose="020B0604020202020204" pitchFamily="34" charset="0"/>
              </a:rPr>
              <a:t>International Organization for Standardization (IS0), </a:t>
            </a:r>
            <a:r>
              <a:rPr lang="en-CA" altLang="en-US" dirty="0">
                <a:latin typeface="Arial" panose="020B0604020202020204" pitchFamily="34" charset="0"/>
              </a:rPr>
              <a:t>an independent, non-governmental organization that publishes standards that facilitate the international exchange of goods and services.</a:t>
            </a:r>
          </a:p>
          <a:p>
            <a:endParaRPr lang="en-CA" altLang="en-US" dirty="0">
              <a:latin typeface="Arial" panose="020B0604020202020204" pitchFamily="34" charset="0"/>
            </a:endParaRPr>
          </a:p>
          <a:p>
            <a:r>
              <a:rPr lang="en-CA" altLang="en-US" dirty="0">
                <a:latin typeface="Arial" panose="020B0604020202020204" pitchFamily="34" charset="0"/>
              </a:rPr>
              <a:t>ISO develops and publishes standards for products, services, and systems covering almost every category and industry, including information security, healthcare, general management, food safety, and energy management. ISO standards help to make products and systems compatible so they fit and work well with each other, ensure safety issues are addressed, and allow the sharing of technological know-how and best practices. </a:t>
            </a:r>
            <a:endParaRPr lang="en-US" altLang="en-US" dirty="0">
              <a:latin typeface="Arial" panose="020B0604020202020204" pitchFamily="34" charset="0"/>
            </a:endParaRPr>
          </a:p>
          <a:p>
            <a:endParaRPr lang="en-US" altLang="en-US" b="1" dirty="0">
              <a:latin typeface="Arial" panose="020B0604020202020204" pitchFamily="34" charset="0"/>
            </a:endParaRPr>
          </a:p>
          <a:p>
            <a:r>
              <a:rPr lang="en-US" altLang="en-US" b="1" dirty="0">
                <a:latin typeface="Arial" panose="020B0604020202020204" pitchFamily="34" charset="0"/>
              </a:rPr>
              <a:t>ISO 9000</a:t>
            </a:r>
            <a:r>
              <a:rPr lang="en-US" altLang="en-US" dirty="0">
                <a:latin typeface="Arial" panose="020B0604020202020204" pitchFamily="34" charset="0"/>
              </a:rPr>
              <a:t> is a series of five international standards, from </a:t>
            </a:r>
            <a:r>
              <a:rPr lang="en-US" altLang="en-US" i="1" dirty="0">
                <a:latin typeface="Arial" panose="020B0604020202020204" pitchFamily="34" charset="0"/>
              </a:rPr>
              <a:t>ISO 9000 </a:t>
            </a:r>
            <a:r>
              <a:rPr lang="en-US" altLang="en-US" dirty="0">
                <a:latin typeface="Arial" panose="020B0604020202020204" pitchFamily="34" charset="0"/>
              </a:rPr>
              <a:t>to </a:t>
            </a:r>
            <a:r>
              <a:rPr lang="en-US" altLang="en-US" i="1" dirty="0">
                <a:latin typeface="Arial" panose="020B0604020202020204" pitchFamily="34" charset="0"/>
              </a:rPr>
              <a:t>ISO 9004</a:t>
            </a:r>
            <a:r>
              <a:rPr lang="en-US" altLang="en-US" dirty="0">
                <a:latin typeface="Arial" panose="020B0604020202020204" pitchFamily="34" charset="0"/>
              </a:rPr>
              <a:t>, for achieving consistency in quality management and quality assurance in companies throughout the world. </a:t>
            </a:r>
          </a:p>
          <a:p>
            <a:endParaRPr lang="en-US" altLang="en-US" dirty="0">
              <a:latin typeface="Arial" panose="020B0604020202020204" pitchFamily="34" charset="0"/>
            </a:endParaRPr>
          </a:p>
          <a:p>
            <a:r>
              <a:rPr lang="en-CA" altLang="en-US" dirty="0">
                <a:latin typeface="Arial" panose="020B0604020202020204" pitchFamily="34" charset="0"/>
              </a:rPr>
              <a:t>An accredited third party oversees ISO certification, in much the same way that a certified public accountant verifies that a company’s financial accounts are up to date and accurate. Once a company has been certified as ISO compliant, the accredited third party issues an ISO certificate, which the company can use in its advertising and publications. Continued ISO certification is not guaranteed, however. Accredited third parties conduct periodic audits to ensure that the company is still following quality procedures. If it is not, its certification is suspended or cancelled.</a:t>
            </a:r>
            <a:endParaRPr lang="en-US"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30D51D9D-B133-47BD-BF56-B4028C61D417}" type="slidenum">
              <a:rPr lang="en-US" altLang="en-US" smtClean="0"/>
              <a:pPr>
                <a:defRPr/>
              </a:pPr>
              <a:t>11</a:t>
            </a:fld>
            <a:endParaRPr lang="en-US" altLang="en-US" dirty="0"/>
          </a:p>
        </p:txBody>
      </p:sp>
    </p:spTree>
    <p:extLst>
      <p:ext uri="{BB962C8B-B14F-4D97-AF65-F5344CB8AC3E}">
        <p14:creationId xmlns:p14="http://schemas.microsoft.com/office/powerpoint/2010/main" val="3980470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87CF31E-F77D-40B5-9D28-042604E2EF1F}" type="slidenum">
              <a:rPr lang="en-US" altLang="en-US" sz="1200">
                <a:latin typeface="Arial" panose="020B0604020202020204" pitchFamily="34" charset="0"/>
              </a:rPr>
              <a:pPr/>
              <a:t>12</a:t>
            </a:fld>
            <a:endParaRPr lang="en-US" altLang="en-US" sz="1200" dirty="0">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233680" y="4415790"/>
            <a:ext cx="6543040" cy="4570730"/>
          </a:xfr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defRPr/>
            </a:pPr>
            <a:r>
              <a:rPr lang="en-CA" altLang="en-US" b="1" noProof="0" dirty="0">
                <a:latin typeface="Arial"/>
                <a:ea typeface="MS PGothic"/>
                <a:cs typeface="Arial"/>
              </a:rPr>
              <a:t>Total quality management</a:t>
            </a:r>
            <a:r>
              <a:rPr lang="en-CA" altLang="en-US" noProof="0" dirty="0">
                <a:latin typeface="Arial"/>
                <a:ea typeface="MS PGothic"/>
                <a:cs typeface="Arial"/>
              </a:rPr>
              <a:t> </a:t>
            </a:r>
            <a:r>
              <a:rPr lang="en-CA" altLang="en-US" b="1" noProof="0" dirty="0">
                <a:latin typeface="Arial"/>
                <a:ea typeface="MS PGothic"/>
                <a:cs typeface="Arial"/>
              </a:rPr>
              <a:t>(TQM)</a:t>
            </a:r>
            <a:r>
              <a:rPr lang="en-CA" altLang="en-US" noProof="0" dirty="0">
                <a:latin typeface="Arial"/>
                <a:ea typeface="MS PGothic"/>
                <a:cs typeface="Arial"/>
              </a:rPr>
              <a:t> is an integrated, organization-wide strategy for improving product and service quality. TQM is not a specific tool or technique. Rather, it is a </a:t>
            </a:r>
            <a:r>
              <a:rPr lang="en-CA" altLang="en-US" i="0" noProof="0" dirty="0">
                <a:latin typeface="Arial"/>
                <a:ea typeface="MS PGothic"/>
                <a:cs typeface="Arial"/>
              </a:rPr>
              <a:t>philosophy and overall </a:t>
            </a:r>
            <a:r>
              <a:rPr lang="en-CA" i="0" noProof="0" dirty="0">
                <a:latin typeface="Arial"/>
                <a:ea typeface="MS PGothic"/>
                <a:cs typeface="Arial"/>
              </a:rPr>
              <a:t>approach </a:t>
            </a:r>
            <a:r>
              <a:rPr lang="en-CA" noProof="0" dirty="0">
                <a:latin typeface="Arial"/>
                <a:ea typeface="MS PGothic"/>
                <a:cs typeface="Arial"/>
              </a:rPr>
              <a:t>to management based on </a:t>
            </a:r>
            <a:r>
              <a:rPr lang="en-CA" altLang="en-US" b="1" noProof="0" dirty="0">
                <a:latin typeface="Arial"/>
                <a:ea typeface="MS PGothic"/>
                <a:cs typeface="Arial"/>
              </a:rPr>
              <a:t>three principles</a:t>
            </a:r>
            <a:r>
              <a:rPr lang="en-CA" altLang="en-US" noProof="0" dirty="0">
                <a:latin typeface="Arial"/>
                <a:ea typeface="MS PGothic"/>
                <a:cs typeface="Arial"/>
              </a:rPr>
              <a:t>: </a:t>
            </a:r>
            <a:r>
              <a:rPr lang="en-CA" altLang="en-US" i="1" noProof="0" dirty="0">
                <a:latin typeface="Arial"/>
                <a:ea typeface="MS PGothic"/>
                <a:cs typeface="Arial"/>
              </a:rPr>
              <a:t>customer focus and satisfaction, continuous improvement, </a:t>
            </a:r>
            <a:r>
              <a:rPr lang="en-CA" altLang="en-US" i="0" noProof="0" dirty="0">
                <a:latin typeface="Arial"/>
                <a:ea typeface="MS PGothic"/>
                <a:cs typeface="Arial"/>
              </a:rPr>
              <a:t>and </a:t>
            </a:r>
            <a:r>
              <a:rPr lang="en-CA" altLang="en-US" i="1" noProof="0" dirty="0">
                <a:latin typeface="Arial"/>
                <a:ea typeface="MS PGothic"/>
                <a:cs typeface="Arial"/>
              </a:rPr>
              <a:t>teamwork</a:t>
            </a:r>
            <a:r>
              <a:rPr lang="en-CA" altLang="en-US" noProof="0" dirty="0">
                <a:latin typeface="Arial"/>
                <a:ea typeface="MS PGothic"/>
                <a:cs typeface="Arial"/>
              </a:rPr>
              <a:t>. Contrary to the opinions of most economists, accountants, and financiers, who argue that companies exist to earn profits for shareholders, TQM suggests that customer focus and customer satisfaction should be a company’s primary goals.</a:t>
            </a:r>
            <a:r>
              <a:rPr lang="en-CA" altLang="en-US" dirty="0">
                <a:latin typeface="Arial"/>
                <a:ea typeface="MS PGothic"/>
                <a:cs typeface="Arial"/>
              </a:rPr>
              <a:t> </a:t>
            </a:r>
            <a:endParaRPr lang="en-CA" altLang="en-US" b="1" noProof="0" dirty="0">
              <a:latin typeface="Arial" panose="020B0604020202020204" pitchFamily="34" charset="0"/>
            </a:endParaRPr>
          </a:p>
          <a:p>
            <a:pPr>
              <a:buFont typeface="Calibri" panose="020F0502020204030204" pitchFamily="34" charset="0"/>
              <a:buAutoNum type="arabicPeriod"/>
              <a:defRPr/>
            </a:pPr>
            <a:r>
              <a:rPr lang="en-CA" altLang="en-US" b="1" dirty="0">
                <a:latin typeface="Arial"/>
                <a:ea typeface="MS PGothic"/>
                <a:cs typeface="Arial"/>
              </a:rPr>
              <a:t> </a:t>
            </a:r>
            <a:r>
              <a:rPr lang="en-CA" altLang="en-US" b="1" noProof="0" dirty="0">
                <a:latin typeface="Arial"/>
                <a:ea typeface="MS PGothic"/>
                <a:cs typeface="Arial"/>
              </a:rPr>
              <a:t>Customer focus: </a:t>
            </a:r>
            <a:r>
              <a:rPr lang="en-CA" altLang="en-US" noProof="0" dirty="0">
                <a:latin typeface="Arial"/>
                <a:ea typeface="MS PGothic"/>
                <a:cs typeface="Arial"/>
              </a:rPr>
              <a:t>the entire organization, from top to bottom, should be focused on meeting customers’ needs. </a:t>
            </a:r>
            <a:r>
              <a:rPr lang="en-CA" altLang="en-US" dirty="0">
                <a:latin typeface="Arial"/>
                <a:ea typeface="MS PGothic"/>
                <a:cs typeface="Arial"/>
              </a:rPr>
              <a:t>The result of customer focus should be </a:t>
            </a:r>
            <a:r>
              <a:rPr lang="en-CA" altLang="en-US" b="1" dirty="0">
                <a:latin typeface="Arial"/>
                <a:ea typeface="MS PGothic"/>
                <a:cs typeface="Arial"/>
              </a:rPr>
              <a:t>customer</a:t>
            </a:r>
            <a:r>
              <a:rPr lang="en-CA" altLang="en-US" b="1" noProof="0" dirty="0">
                <a:latin typeface="Arial"/>
                <a:ea typeface="MS PGothic"/>
                <a:cs typeface="Arial"/>
              </a:rPr>
              <a:t> satisfaction: </a:t>
            </a:r>
            <a:r>
              <a:rPr lang="en-CA" altLang="en-US" noProof="0" dirty="0">
                <a:latin typeface="Arial"/>
                <a:ea typeface="MS PGothic"/>
                <a:cs typeface="Arial"/>
              </a:rPr>
              <a:t>an organizational goal to make products or deliver services that meet or exceed customers’ expectations.</a:t>
            </a:r>
            <a:endParaRPr lang="en-CA" altLang="en-US" b="1" noProof="0" dirty="0">
              <a:latin typeface="Arial"/>
              <a:ea typeface="MS PGothic"/>
              <a:cs typeface="Arial"/>
            </a:endParaRPr>
          </a:p>
          <a:p>
            <a:pPr>
              <a:buFont typeface="Calibri" panose="020F0502020204030204" pitchFamily="34" charset="0"/>
              <a:buAutoNum type="arabicPeriod"/>
              <a:defRPr/>
            </a:pPr>
            <a:r>
              <a:rPr lang="en-CA" altLang="en-US" b="1" noProof="0" dirty="0">
                <a:latin typeface="Arial" panose="020B0604020202020204" pitchFamily="34" charset="0"/>
              </a:rPr>
              <a:t> Continuous improvement: </a:t>
            </a:r>
            <a:r>
              <a:rPr lang="en-CA" altLang="en-US" noProof="0" dirty="0">
                <a:latin typeface="Arial" panose="020B0604020202020204" pitchFamily="34" charset="0"/>
              </a:rPr>
              <a:t>the ongoing commitment to increase product and service quality by constantly assessing and improving the processes and procedures used to create those products and services. How do companies know whether they’re achieving continuous improvement? Besides higher customer satisfaction, continuous improvement is usually associated with reduced </a:t>
            </a:r>
            <a:r>
              <a:rPr lang="en-CA" altLang="en-US" i="1" noProof="0" dirty="0">
                <a:latin typeface="Arial" panose="020B0604020202020204" pitchFamily="34" charset="0"/>
              </a:rPr>
              <a:t>variation</a:t>
            </a:r>
            <a:r>
              <a:rPr lang="en-CA" altLang="en-US" noProof="0" dirty="0">
                <a:latin typeface="Arial" panose="020B0604020202020204" pitchFamily="34" charset="0"/>
              </a:rPr>
              <a:t>.  </a:t>
            </a:r>
          </a:p>
          <a:p>
            <a:pPr marL="174708" indent="-174708">
              <a:buFont typeface="Arial" panose="020B0604020202020204" pitchFamily="34" charset="0"/>
              <a:buChar char="•"/>
              <a:defRPr/>
            </a:pPr>
            <a:r>
              <a:rPr lang="en-CA" altLang="en-US" b="1" noProof="0" dirty="0">
                <a:latin typeface="Arial" panose="020B0604020202020204" pitchFamily="34" charset="0"/>
              </a:rPr>
              <a:t>Variation:</a:t>
            </a:r>
            <a:r>
              <a:rPr lang="en-CA" altLang="en-US" noProof="0" dirty="0">
                <a:latin typeface="Arial" panose="020B0604020202020204" pitchFamily="34" charset="0"/>
              </a:rPr>
              <a:t> deviation in the form, condition, or appearance of a product from the quality standard for that product. The less a product varies from its quality standard, or the more consistently a company’s products meet their quality standard, the higher the quality. </a:t>
            </a:r>
          </a:p>
          <a:p>
            <a:pPr marL="174708" indent="-174708">
              <a:buFont typeface="Arial" panose="020B0604020202020204" pitchFamily="34" charset="0"/>
              <a:buChar char="•"/>
              <a:defRPr/>
            </a:pPr>
            <a:r>
              <a:rPr lang="en-CA" altLang="en-US" b="1" noProof="0" dirty="0">
                <a:latin typeface="Arial" panose="020B0604020202020204" pitchFamily="34" charset="0"/>
              </a:rPr>
              <a:t>Six Sigma: </a:t>
            </a:r>
            <a:r>
              <a:rPr lang="en-CA" noProof="0" dirty="0"/>
              <a:t>a data-driven approach and methodology that strives to eliminate defects from products and services with a goal of having no more than 3.4 defects per million units or procedures; a quality improvement program most associated with continuous improvement.</a:t>
            </a:r>
            <a:endParaRPr lang="en-CA" altLang="en-US" noProof="0" dirty="0">
              <a:latin typeface="Arial" panose="020B0604020202020204" pitchFamily="34" charset="0"/>
            </a:endParaRPr>
          </a:p>
          <a:p>
            <a:pPr>
              <a:buFont typeface="Calibri" panose="020F0502020204030204" pitchFamily="34" charset="0"/>
              <a:buNone/>
              <a:defRPr/>
            </a:pPr>
            <a:r>
              <a:rPr lang="en-CA" altLang="en-US" b="1" noProof="0" dirty="0">
                <a:latin typeface="Arial" panose="020B0604020202020204" pitchFamily="34" charset="0"/>
              </a:rPr>
              <a:t>3. Teamwork: </a:t>
            </a:r>
            <a:r>
              <a:rPr lang="en-CA" altLang="en-US" noProof="0" dirty="0">
                <a:latin typeface="Arial" panose="020B0604020202020204" pitchFamily="34" charset="0"/>
              </a:rPr>
              <a:t>collaboration between managers and non-managers, across business functions, and between the company and its customers and suppliers</a:t>
            </a:r>
          </a:p>
          <a:p>
            <a:pPr>
              <a:buFont typeface="Calibri" panose="020F0502020204030204" pitchFamily="34" charset="0"/>
              <a:defRPr/>
            </a:pPr>
            <a:endParaRPr lang="en-CA" altLang="en-US" dirty="0">
              <a:latin typeface="Arial" panose="020B0604020202020204" pitchFamily="34" charset="0"/>
              <a:cs typeface="Arial"/>
            </a:endParaRPr>
          </a:p>
          <a:p>
            <a:pPr>
              <a:defRPr/>
            </a:pPr>
            <a:r>
              <a:rPr lang="en-CA" dirty="0">
                <a:latin typeface="Arial"/>
                <a:ea typeface="MS PGothic"/>
                <a:cs typeface="Arial"/>
              </a:rPr>
              <a:t>Customer focus and satisfaction, continuous improvement, and teamwork mutually reinforce one another to improve quality throughout a company. Customer-focused continuous improvement is necessary to increase customer satisfaction. At the same time, continuous improvement depends on teamwork from different functional and hierarchical parts of the company.</a:t>
            </a:r>
          </a:p>
        </p:txBody>
      </p:sp>
    </p:spTree>
    <p:extLst>
      <p:ext uri="{BB962C8B-B14F-4D97-AF65-F5344CB8AC3E}">
        <p14:creationId xmlns:p14="http://schemas.microsoft.com/office/powerpoint/2010/main" val="226936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A key assumption in the service business is that success depends on how well employees—that is, service providers—deliver their services to customers. But success actually begins with how well management treats service employees, as illustrated in the </a:t>
            </a:r>
            <a:r>
              <a:rPr lang="en-CA" altLang="en-US" i="1" noProof="0" dirty="0">
                <a:latin typeface="Arial" panose="020B0604020202020204" pitchFamily="34" charset="0"/>
              </a:rPr>
              <a:t>service–profit chain </a:t>
            </a:r>
            <a:r>
              <a:rPr lang="en-CA" altLang="en-US" noProof="0" dirty="0">
                <a:latin typeface="Arial" panose="020B0604020202020204" pitchFamily="34" charset="0"/>
              </a:rPr>
              <a:t>exhibit. </a:t>
            </a:r>
          </a:p>
          <a:p>
            <a:endParaRPr lang="en-CA" altLang="en-US" noProof="0" dirty="0">
              <a:latin typeface="Arial" panose="020B0604020202020204" pitchFamily="34" charset="0"/>
            </a:endParaRPr>
          </a:p>
          <a:p>
            <a:r>
              <a:rPr lang="en-CA" altLang="en-US" noProof="0" dirty="0">
                <a:latin typeface="Arial" panose="020B0604020202020204" pitchFamily="34" charset="0"/>
              </a:rPr>
              <a:t>The </a:t>
            </a:r>
            <a:r>
              <a:rPr lang="en-CA" altLang="en-US" b="1" noProof="0" dirty="0">
                <a:latin typeface="Arial" panose="020B0604020202020204" pitchFamily="34" charset="0"/>
              </a:rPr>
              <a:t>service–profit chain </a:t>
            </a:r>
            <a:r>
              <a:rPr lang="en-CA" altLang="en-US" noProof="0" dirty="0">
                <a:latin typeface="Arial" panose="020B0604020202020204" pitchFamily="34" charset="0"/>
              </a:rPr>
              <a:t>establishes relationships between profitability, customer loyalty, and employee satisfaction, loyalty, and productivity. </a:t>
            </a:r>
          </a:p>
          <a:p>
            <a:endParaRPr lang="en-CA" altLang="en-US" noProof="0" dirty="0">
              <a:latin typeface="Arial" panose="020B0604020202020204" pitchFamily="34" charset="0"/>
            </a:endParaRPr>
          </a:p>
          <a:p>
            <a:r>
              <a:rPr lang="en-CA" altLang="en-US" noProof="0" dirty="0">
                <a:latin typeface="Arial" panose="020B0604020202020204" pitchFamily="34" charset="0"/>
              </a:rPr>
              <a:t>The </a:t>
            </a:r>
            <a:r>
              <a:rPr lang="en-CA" altLang="en-US" i="1" u="none" noProof="0" dirty="0">
                <a:latin typeface="Arial" panose="020B0604020202020204" pitchFamily="34" charset="0"/>
              </a:rPr>
              <a:t>links in the chain </a:t>
            </a:r>
            <a:r>
              <a:rPr lang="en-CA" altLang="en-US" noProof="0" dirty="0">
                <a:latin typeface="Arial" panose="020B0604020202020204" pitchFamily="34" charset="0"/>
              </a:rPr>
              <a:t>are as follows:</a:t>
            </a:r>
          </a:p>
          <a:p>
            <a:r>
              <a:rPr lang="en-CA" altLang="en-US" noProof="0" dirty="0">
                <a:latin typeface="Arial" panose="020B0604020202020204" pitchFamily="34" charset="0"/>
              </a:rPr>
              <a:t>Profit and growth are stimulated primarily by customer loyalty. Loyalty is a direct result of customer satisfaction. Satisfaction is largely influenced by the value of services provided to customers. Value is created by satisfied, loyal, and productive employees. Employee satisfaction, in turn, results primarily from high-quality support services and policies that enable employees to deliver results to customers.</a:t>
            </a:r>
          </a:p>
          <a:p>
            <a:endParaRPr lang="en-CA" altLang="en-US" noProof="0" dirty="0">
              <a:latin typeface="Arial" panose="020B0604020202020204" pitchFamily="34" charset="0"/>
            </a:endParaRPr>
          </a:p>
          <a:p>
            <a:r>
              <a:rPr lang="en-CA" altLang="en-US" noProof="0" dirty="0">
                <a:latin typeface="Arial" panose="020B0604020202020204" pitchFamily="34" charset="0"/>
              </a:rPr>
              <a:t>The driving factor in the chain is </a:t>
            </a:r>
            <a:r>
              <a:rPr lang="en-CA" altLang="en-US" sz="1400" b="1" dirty="0">
                <a:latin typeface="Arial" panose="020B0604020202020204" pitchFamily="34" charset="0"/>
              </a:rPr>
              <a:t>internal service quality</a:t>
            </a:r>
            <a:r>
              <a:rPr lang="en-CA" altLang="en-US" b="1" i="0" noProof="0" dirty="0">
                <a:latin typeface="Arial" panose="020B0604020202020204" pitchFamily="34" charset="0"/>
              </a:rPr>
              <a:t>:</a:t>
            </a:r>
            <a:r>
              <a:rPr lang="en-CA" altLang="en-US" b="1" i="1" noProof="0" dirty="0">
                <a:latin typeface="Arial" panose="020B0604020202020204" pitchFamily="34" charset="0"/>
              </a:rPr>
              <a:t> </a:t>
            </a:r>
            <a:r>
              <a:rPr lang="en-CA" altLang="en-US" noProof="0" dirty="0">
                <a:latin typeface="Arial" panose="020B0604020202020204" pitchFamily="34" charset="0"/>
              </a:rPr>
              <a:t>the quality </a:t>
            </a:r>
            <a:r>
              <a:rPr lang="en-CA" altLang="en-US" i="1" noProof="0" dirty="0">
                <a:latin typeface="Arial" panose="020B0604020202020204" pitchFamily="34" charset="0"/>
              </a:rPr>
              <a:t>of </a:t>
            </a:r>
            <a:r>
              <a:rPr lang="en-CA" altLang="en-US" noProof="0" dirty="0">
                <a:latin typeface="Arial" panose="020B0604020202020204" pitchFamily="34" charset="0"/>
              </a:rPr>
              <a:t>treatment that employees receive from a company</a:t>
            </a:r>
            <a:r>
              <a:rPr lang="en-CA" altLang="ja-JP" noProof="0" dirty="0">
                <a:latin typeface="Arial" panose="020B0604020202020204" pitchFamily="34" charset="0"/>
              </a:rPr>
              <a:t>’s internal service providers, such as management, payroll and benefits, human resources, and so forth. It </a:t>
            </a:r>
            <a:r>
              <a:rPr lang="en-CA" altLang="en-US" noProof="0" dirty="0">
                <a:latin typeface="Arial" panose="020B0604020202020204" pitchFamily="34" charset="0"/>
              </a:rPr>
              <a:t>relates to employee satisfaction, which then influences external service value for customers. </a:t>
            </a:r>
            <a:r>
              <a:rPr lang="en-CA" altLang="en-US" i="1" noProof="0" dirty="0">
                <a:latin typeface="Arial" panose="020B0604020202020204" pitchFamily="34" charset="0"/>
              </a:rPr>
              <a:t>Employee satisfaction</a:t>
            </a:r>
            <a:r>
              <a:rPr lang="en-CA" altLang="en-US" noProof="0" dirty="0">
                <a:latin typeface="Arial" panose="020B0604020202020204" pitchFamily="34" charset="0"/>
              </a:rPr>
              <a:t> is influenced by how companies treat employees and is directly related to </a:t>
            </a:r>
            <a:r>
              <a:rPr lang="en-CA" altLang="en-US" i="1" noProof="0" dirty="0">
                <a:latin typeface="Arial" panose="020B0604020202020204" pitchFamily="34" charset="0"/>
              </a:rPr>
              <a:t>employee retention </a:t>
            </a:r>
            <a:r>
              <a:rPr lang="en-CA" altLang="en-US" noProof="0" dirty="0">
                <a:latin typeface="Arial" panose="020B0604020202020204" pitchFamily="34" charset="0"/>
              </a:rPr>
              <a:t>and </a:t>
            </a:r>
            <a:r>
              <a:rPr lang="en-CA" altLang="en-US" i="1" noProof="0" dirty="0">
                <a:latin typeface="Arial" panose="020B0604020202020204" pitchFamily="34" charset="0"/>
              </a:rPr>
              <a:t>employee productivity</a:t>
            </a:r>
            <a:r>
              <a:rPr lang="en-CA" altLang="en-US" noProof="0" dirty="0">
                <a:latin typeface="Arial" panose="020B0604020202020204" pitchFamily="34" charset="0"/>
              </a:rPr>
              <a:t>. In other words, the better employees are treated, the more satisfied they are, and the more likely they are to believe that they can and ought to provide high-value service to customers. High </a:t>
            </a:r>
            <a:r>
              <a:rPr lang="en-CA" altLang="en-US" i="1" noProof="0" dirty="0">
                <a:latin typeface="Arial" panose="020B0604020202020204" pitchFamily="34" charset="0"/>
              </a:rPr>
              <a:t>external value service</a:t>
            </a:r>
            <a:r>
              <a:rPr lang="en-CA" altLang="en-US" noProof="0" dirty="0">
                <a:latin typeface="Arial" panose="020B0604020202020204" pitchFamily="34" charset="0"/>
              </a:rPr>
              <a:t> leads to </a:t>
            </a:r>
            <a:r>
              <a:rPr lang="en-CA" altLang="en-US" i="1" noProof="0" dirty="0">
                <a:latin typeface="Arial" panose="020B0604020202020204" pitchFamily="34" charset="0"/>
              </a:rPr>
              <a:t>customer satisfaction</a:t>
            </a:r>
            <a:r>
              <a:rPr lang="en-CA" altLang="en-US" noProof="0" dirty="0">
                <a:latin typeface="Arial" panose="020B0604020202020204" pitchFamily="34" charset="0"/>
              </a:rPr>
              <a:t> and </a:t>
            </a:r>
            <a:r>
              <a:rPr lang="en-CA" altLang="en-US" i="1" noProof="0" dirty="0">
                <a:latin typeface="Arial" panose="020B0604020202020204" pitchFamily="34" charset="0"/>
              </a:rPr>
              <a:t>customer loyalty,</a:t>
            </a:r>
            <a:r>
              <a:rPr lang="en-CA" altLang="en-US" noProof="0" dirty="0">
                <a:latin typeface="Arial" panose="020B0604020202020204" pitchFamily="34" charset="0"/>
              </a:rPr>
              <a:t> which, in turn, leads to </a:t>
            </a:r>
            <a:r>
              <a:rPr lang="en-CA" altLang="en-US" i="1" noProof="0" dirty="0">
                <a:latin typeface="Arial" panose="020B0604020202020204" pitchFamily="34" charset="0"/>
              </a:rPr>
              <a:t>revenue growth and profitability. </a:t>
            </a:r>
            <a:endParaRPr lang="en-CA" altLang="en-US" noProof="0" dirty="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0C0E6BC-279A-4229-9311-30724E9969D9}" type="slidenum">
              <a:rPr lang="en-US" altLang="en-US" sz="1200">
                <a:latin typeface="Arial" panose="020B0604020202020204" pitchFamily="34" charset="0"/>
              </a:rPr>
              <a:pPr/>
              <a:t>14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581518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ltLang="en-US" noProof="0" dirty="0">
                <a:latin typeface="Arial" panose="020B0604020202020204" pitchFamily="34" charset="0"/>
              </a:rPr>
              <a:t>While the production-line model excels at efficiency and low costs, it doesn’t work well when mistakes are made and customers have become dissatisfied with the service they’ve received. When this occurs, service businesses must switch from the process of </a:t>
            </a:r>
            <a:r>
              <a:rPr lang="en-CA" altLang="en-US" b="1" noProof="0" dirty="0">
                <a:latin typeface="Arial" panose="020B0604020202020204" pitchFamily="34" charset="0"/>
              </a:rPr>
              <a:t>service delivery</a:t>
            </a:r>
            <a:r>
              <a:rPr lang="en-CA" altLang="en-US" noProof="0" dirty="0">
                <a:latin typeface="Arial" panose="020B0604020202020204" pitchFamily="34" charset="0"/>
              </a:rPr>
              <a:t> to the process of </a:t>
            </a:r>
            <a:r>
              <a:rPr lang="en-CA" altLang="en-US" b="1" noProof="0" dirty="0">
                <a:latin typeface="Arial" panose="020B0604020202020204" pitchFamily="34" charset="0"/>
              </a:rPr>
              <a:t>service recovery: </a:t>
            </a:r>
            <a:r>
              <a:rPr lang="en-CA" altLang="en-US" noProof="0" dirty="0">
                <a:latin typeface="Arial" panose="020B0604020202020204" pitchFamily="34" charset="0"/>
              </a:rPr>
              <a:t>restoring customer satisfaction to strongly dissatisfied customers. Sometimes, service recovery requires service employees not only to fix whatever mistake was made but also to perform service acts that delight highly dissatisfied customers by far surpassing their expectations of fair treatment. </a:t>
            </a:r>
          </a:p>
          <a:p>
            <a:endParaRPr lang="en-US" altLang="en-US" b="1" dirty="0">
              <a:latin typeface="Arial" panose="020B0604020202020204" pitchFamily="34" charset="0"/>
            </a:endParaRPr>
          </a:p>
          <a:p>
            <a:r>
              <a:rPr lang="en-CA" altLang="en-US" dirty="0">
                <a:latin typeface="Arial" panose="020B0604020202020204" pitchFamily="34" charset="0"/>
              </a:rPr>
              <a:t>Unfortunately, when mistakes occur, service employees often don’t have the discretion to resolve customer complaints. However, many companies are now empowering their service employees. </a:t>
            </a:r>
            <a:r>
              <a:rPr lang="en-US" altLang="en-US" b="1" dirty="0">
                <a:latin typeface="Arial" panose="020B0604020202020204" pitchFamily="34" charset="0"/>
              </a:rPr>
              <a:t>Empowering workers: </a:t>
            </a:r>
            <a:r>
              <a:rPr lang="en-US" altLang="en-US" dirty="0">
                <a:latin typeface="Arial" panose="020B0604020202020204" pitchFamily="34" charset="0"/>
              </a:rPr>
              <a:t>permanently passing decision-making authority and responsibility from managers to workers. With respect to service recovery, empowering workers gives service employees the authority and responsibility to make decisions that immediately solve customer problems. (As explained in Chapter 15, the purpose of empowering service employees is zero customer </a:t>
            </a:r>
            <a:r>
              <a:rPr lang="en-US" altLang="en-US" b="1" dirty="0">
                <a:latin typeface="Arial" panose="020B0604020202020204" pitchFamily="34" charset="0"/>
              </a:rPr>
              <a:t>defections</a:t>
            </a:r>
            <a:r>
              <a:rPr lang="en-US" altLang="en-US" dirty="0">
                <a:latin typeface="Arial" panose="020B0604020202020204" pitchFamily="34" charset="0"/>
              </a:rPr>
              <a:t>—turning dissatisfied customers back into satisfied customers who continue to do business with the company.)</a:t>
            </a:r>
          </a:p>
        </p:txBody>
      </p:sp>
      <p:sp>
        <p:nvSpPr>
          <p:cNvPr id="4" name="Slide Number Placeholder 3"/>
          <p:cNvSpPr>
            <a:spLocks noGrp="1"/>
          </p:cNvSpPr>
          <p:nvPr>
            <p:ph type="sldNum" sz="quarter" idx="10"/>
          </p:nvPr>
        </p:nvSpPr>
        <p:spPr/>
        <p:txBody>
          <a:bodyPr/>
          <a:lstStyle/>
          <a:p>
            <a:pPr>
              <a:defRPr/>
            </a:pPr>
            <a:fld id="{30D51D9D-B133-47BD-BF56-B4028C61D417}" type="slidenum">
              <a:rPr lang="en-US" altLang="en-US" smtClean="0"/>
              <a:pPr>
                <a:defRPr/>
              </a:pPr>
              <a:t>15</a:t>
            </a:fld>
            <a:endParaRPr lang="en-US" altLang="en-US" dirty="0"/>
          </a:p>
        </p:txBody>
      </p:sp>
    </p:spTree>
    <p:extLst>
      <p:ext uri="{BB962C8B-B14F-4D97-AF65-F5344CB8AC3E}">
        <p14:creationId xmlns:p14="http://schemas.microsoft.com/office/powerpoint/2010/main" val="3442080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B059D1B-7CB7-49EE-96FE-A006EFCA0D1A}" type="slidenum">
              <a:rPr lang="en-US" altLang="en-US" sz="1200">
                <a:latin typeface="Arial" panose="020B0604020202020204" pitchFamily="34" charset="0"/>
              </a:rPr>
              <a:pPr/>
              <a:t>3</a:t>
            </a:fld>
            <a:endParaRPr lang="en-US" altLang="en-US" sz="1200" dirty="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After polling a few students, ask, “What is productivity?”</a:t>
            </a:r>
            <a:endParaRPr lang="en-CA" altLang="en-US" sz="1100" dirty="0">
              <a:latin typeface="Calibri" panose="020F0502020204030204" pitchFamily="34" charset="0"/>
            </a:endParaRPr>
          </a:p>
          <a:p>
            <a:endParaRPr lang="en-CA" altLang="en-US" dirty="0">
              <a:latin typeface="Arial" panose="020B0604020202020204" pitchFamily="34" charset="0"/>
            </a:endParaRPr>
          </a:p>
        </p:txBody>
      </p:sp>
    </p:spTree>
    <p:extLst>
      <p:ext uri="{BB962C8B-B14F-4D97-AF65-F5344CB8AC3E}">
        <p14:creationId xmlns:p14="http://schemas.microsoft.com/office/powerpoint/2010/main" val="361052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5B681A4-0626-4925-8E75-A8C2632A40CF}" type="slidenum">
              <a:rPr lang="en-US" altLang="en-US" sz="1200">
                <a:latin typeface="Arial" panose="020B0604020202020204" pitchFamily="34" charset="0"/>
              </a:rPr>
              <a:pPr/>
              <a:t>4</a:t>
            </a:fld>
            <a:endParaRPr lang="en-US" altLang="en-US" sz="1200" dirty="0">
              <a:latin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effectLst/>
                <a:latin typeface="Arial" panose="020B0604020202020204" pitchFamily="34" charset="0"/>
              </a:rPr>
              <a:t>Managing the daily production of goods and services, or </a:t>
            </a:r>
            <a:r>
              <a:rPr lang="en-US" b="1" i="0" dirty="0">
                <a:effectLst/>
                <a:latin typeface="Arial" panose="020B0604020202020204" pitchFamily="34" charset="0"/>
              </a:rPr>
              <a:t>operations management</a:t>
            </a:r>
            <a:r>
              <a:rPr lang="en-US" b="0" i="0" dirty="0">
                <a:effectLst/>
                <a:latin typeface="Arial" panose="020B0604020202020204" pitchFamily="34" charset="0"/>
              </a:rPr>
              <a:t>, is a key part of a manager’s job. But an organization’s success depends on the quality of its products and services as well as on its productivity. Productivity measures how efficiently goods and services are produced. The fewer inputs it takes to create an output (or the greater the output from one input), the higher the productivity. In essence, productivity is doing more with the same amount of time, energy, or resources.</a:t>
            </a:r>
            <a:endParaRPr lang="en-CA" altLang="en-US" noProof="0" dirty="0">
              <a:latin typeface="Arial" panose="020B0604020202020204" pitchFamily="34" charset="0"/>
            </a:endParaRPr>
          </a:p>
          <a:p>
            <a:endParaRPr lang="en-CA" altLang="en-US" noProof="0" dirty="0">
              <a:latin typeface="Arial" panose="020B0604020202020204" pitchFamily="34" charset="0"/>
            </a:endParaRPr>
          </a:p>
          <a:p>
            <a:r>
              <a:rPr lang="en-CA" altLang="en-US" noProof="0" dirty="0">
                <a:latin typeface="Arial" panose="020B0604020202020204" pitchFamily="34" charset="0"/>
              </a:rPr>
              <a:t>At their core, organizations are production systems. Companies combine inputs, such as labour, raw materials, capital, and knowledge, to produce outputs in the form of finished products or services. </a:t>
            </a:r>
            <a:endParaRPr lang="en-CA" altLang="en-US" b="1" noProof="0" dirty="0">
              <a:latin typeface="Arial" panose="020B0604020202020204" pitchFamily="34" charset="0"/>
            </a:endParaRPr>
          </a:p>
          <a:p>
            <a:endParaRPr lang="en-CA" altLang="en-US" noProof="0" dirty="0">
              <a:latin typeface="Arial" panose="020B0604020202020204" pitchFamily="34" charset="0"/>
            </a:endParaRPr>
          </a:p>
        </p:txBody>
      </p:sp>
    </p:spTree>
    <p:extLst>
      <p:ext uri="{BB962C8B-B14F-4D97-AF65-F5344CB8AC3E}">
        <p14:creationId xmlns:p14="http://schemas.microsoft.com/office/powerpoint/2010/main" val="302123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7E24590-F104-469B-BD36-1FEB66A8ABDE}" type="slidenum">
              <a:rPr lang="en-US" altLang="en-US" sz="1200">
                <a:latin typeface="Arial" panose="020B0604020202020204" pitchFamily="34" charset="0"/>
              </a:rPr>
              <a:pPr/>
              <a:t>5</a:t>
            </a:fld>
            <a:endParaRPr lang="en-US" altLang="en-US" sz="1200" dirty="0">
              <a:latin typeface="Arial" panose="020B060402020202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Why does productivity matter? For companies, higher productivity—that is, doing more with less—can lead to lower costs for the company, lower prices to customers, faster service, higher market share, and higher profits. </a:t>
            </a:r>
          </a:p>
          <a:p>
            <a:endParaRPr lang="en-CA" altLang="en-US" noProof="0" dirty="0">
              <a:latin typeface="Arial" panose="020B0604020202020204" pitchFamily="34" charset="0"/>
            </a:endParaRPr>
          </a:p>
          <a:p>
            <a:r>
              <a:rPr lang="en-CA" altLang="en-US" noProof="0" dirty="0">
                <a:latin typeface="Arial" panose="020B0604020202020204" pitchFamily="34" charset="0"/>
              </a:rPr>
              <a:t>A more productive worker is a more profitable one as increased productivity means increased output and increased sales revenue. Since profits generated by each worker increase, companies will often decide to hire more workers to keep boosting profits. In a competitive labour market, the increase in the demand for labour places upward pressure on wages, and an increase in output supplied to a competitive goods market will drive prices down. For households, that translates into additional income without loss of purchasing power. For businesses, higher productivity means profit growth; for governments, additional tax revenues can support healthcare, education, and/or social services.</a:t>
            </a:r>
            <a:r>
              <a:rPr lang="en-CA" altLang="en-US" baseline="30000" noProof="0" dirty="0">
                <a:latin typeface="Arial" panose="020B0604020202020204" pitchFamily="34" charset="0"/>
              </a:rPr>
              <a:t> </a:t>
            </a:r>
            <a:r>
              <a:rPr lang="en-CA" altLang="en-US" noProof="0" dirty="0">
                <a:latin typeface="Arial" panose="020B0604020202020204" pitchFamily="34" charset="0"/>
              </a:rPr>
              <a:t>For the country as a whole, productivity makes products more affordable or better. </a:t>
            </a:r>
          </a:p>
          <a:p>
            <a:endParaRPr lang="en-CA" altLang="en-US" noProof="0" dirty="0">
              <a:latin typeface="Arial" panose="020B0604020202020204" pitchFamily="34" charset="0"/>
            </a:endParaRPr>
          </a:p>
          <a:p>
            <a:r>
              <a:rPr lang="en-CA" altLang="en-US" noProof="0" dirty="0">
                <a:latin typeface="Arial" panose="020B0604020202020204" pitchFamily="34" charset="0"/>
              </a:rPr>
              <a:t>For countries, productivity matters because it produces a higher standard of living. One way productivity generates a</a:t>
            </a:r>
            <a:r>
              <a:rPr lang="en-CA" altLang="en-US" noProof="0" dirty="0">
                <a:latin typeface="Arial" panose="020B0604020202020204" pitchFamily="34" charset="0"/>
                <a:sym typeface="Wingdings" panose="05000000000000000000" pitchFamily="2" charset="2"/>
              </a:rPr>
              <a:t> </a:t>
            </a:r>
            <a:r>
              <a:rPr lang="en-CA" altLang="en-US" noProof="0" dirty="0">
                <a:latin typeface="Arial" panose="020B0604020202020204" pitchFamily="34" charset="0"/>
              </a:rPr>
              <a:t>higher standard of living is through increased wages. When companies can do more with less, they can raise employee wages without increasing prices or sacrificing normal profits. Rising income stemming from increased productivity creates other benefits, such as new jobs and increased donations to charity.  </a:t>
            </a:r>
          </a:p>
          <a:p>
            <a:endParaRPr lang="en-CA" altLang="en-US" noProof="0" dirty="0">
              <a:latin typeface="Arial" panose="020B0604020202020204" pitchFamily="34" charset="0"/>
            </a:endParaRPr>
          </a:p>
          <a:p>
            <a:r>
              <a:rPr lang="en-CA" dirty="0">
                <a:latin typeface="Arial"/>
                <a:ea typeface="MS PGothic"/>
                <a:cs typeface="Arial"/>
              </a:rPr>
              <a:t>In Canada over the last 20 years, annual economic growth has averaged about 2.2 percent, while mean productivity growth was just about 0.8 percent per year. Compared to the US levels, Canada’s productivity levels have continued to drop—from 80 percent of the US levels in 2000 to 76 percent in 2019. Compared to member countries of the Organization for Economic Cooperation and Development (OECD), Canada ranked 25th out of 36 countries over the period 2000 to 2019. Had Canada’s growth rate after 2000 matched the average of OECD member countries, the average Canadian’s pay would have been $2,900 higher. </a:t>
            </a:r>
            <a:br>
              <a:rPr lang="en-CA" dirty="0">
                <a:cs typeface="Arial"/>
              </a:rPr>
            </a:br>
            <a:endParaRPr lang="en-CA" dirty="0"/>
          </a:p>
        </p:txBody>
      </p:sp>
    </p:spTree>
    <p:extLst>
      <p:ext uri="{BB962C8B-B14F-4D97-AF65-F5344CB8AC3E}">
        <p14:creationId xmlns:p14="http://schemas.microsoft.com/office/powerpoint/2010/main" val="744837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DCBC26F-AB85-490C-937E-4F8BB1C08C15}" type="slidenum">
              <a:rPr lang="en-US" altLang="en-US" sz="1200">
                <a:latin typeface="Arial" panose="020B0604020202020204" pitchFamily="34" charset="0"/>
              </a:rPr>
              <a:pPr/>
              <a:t>6</a:t>
            </a:fld>
            <a:endParaRPr lang="en-US" altLang="en-US" sz="1200" dirty="0">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noProof="0" dirty="0">
                <a:latin typeface="Arial" panose="020B0604020202020204" pitchFamily="34" charset="0"/>
              </a:rPr>
              <a:t>Partial productivity: </a:t>
            </a:r>
            <a:r>
              <a:rPr lang="en-CA" altLang="en-US" noProof="0" dirty="0">
                <a:latin typeface="Arial" panose="020B0604020202020204" pitchFamily="34" charset="0"/>
              </a:rPr>
              <a:t>how much of a particular kind of input it takes to produce an output. Labour is one kind of input that is frequently used when determining partial productivity. </a:t>
            </a:r>
            <a:endParaRPr lang="en-CA" altLang="en-US" i="1" noProof="0" dirty="0">
              <a:latin typeface="Arial" panose="020B0604020202020204" pitchFamily="34" charset="0"/>
            </a:endParaRPr>
          </a:p>
          <a:p>
            <a:r>
              <a:rPr lang="en-CA" altLang="en-US" b="1" noProof="0" dirty="0">
                <a:latin typeface="Arial" panose="020B0604020202020204" pitchFamily="34" charset="0"/>
              </a:rPr>
              <a:t>Labour productivity: </a:t>
            </a:r>
            <a:r>
              <a:rPr lang="en-CA" altLang="en-US" noProof="0" dirty="0">
                <a:latin typeface="Arial" panose="020B0604020202020204" pitchFamily="34" charset="0"/>
              </a:rPr>
              <a:t>the cost or number of hours of labour it takes to produce an output. In other words, the smaller the cost of the labour to produce a unit of output, or the less time it takes to produce a unit of output, the higher the labour productivity. For example, the automobile industry often measures labour productivity by determining the average number of hours of labour it takes to completely assemble a car.</a:t>
            </a:r>
            <a:endParaRPr lang="en-CA" altLang="en-US" i="1" noProof="0" dirty="0">
              <a:latin typeface="Arial" panose="020B0604020202020204" pitchFamily="34" charset="0"/>
            </a:endParaRPr>
          </a:p>
          <a:p>
            <a:r>
              <a:rPr lang="en-CA" altLang="en-US" b="1" noProof="0" dirty="0">
                <a:latin typeface="Arial" panose="020B0604020202020204" pitchFamily="34" charset="0"/>
              </a:rPr>
              <a:t>Multifactor productivity:</a:t>
            </a:r>
            <a:r>
              <a:rPr lang="en-CA" altLang="en-US" noProof="0" dirty="0">
                <a:latin typeface="Arial" panose="020B0604020202020204" pitchFamily="34" charset="0"/>
              </a:rPr>
              <a:t> overall measure of productivity that assesses how efficiently companies use all the inputs it takes to make outputs. More specifically, how much labour, capital, materials, and energy it takes to produce an output.</a:t>
            </a:r>
          </a:p>
        </p:txBody>
      </p:sp>
    </p:spTree>
    <p:extLst>
      <p:ext uri="{BB962C8B-B14F-4D97-AF65-F5344CB8AC3E}">
        <p14:creationId xmlns:p14="http://schemas.microsoft.com/office/powerpoint/2010/main" val="247762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Process automation is using robots to automate routine, highly repetitive, low complexity, or single purpose tasks. This works well in manufacturing facilities where a robot is dedicated to one task or a limited set of tasks, or in the automation of data collection and processing.</a:t>
            </a:r>
          </a:p>
          <a:p>
            <a:endParaRPr lang="en-US" b="0" i="0" dirty="0">
              <a:effectLst/>
              <a:latin typeface="Arial" panose="020B0604020202020204" pitchFamily="34" charset="0"/>
            </a:endParaRPr>
          </a:p>
          <a:p>
            <a:pPr algn="l" rtl="0"/>
            <a:r>
              <a:rPr lang="en-US" b="0" i="0" dirty="0">
                <a:solidFill>
                  <a:srgbClr val="222222"/>
                </a:solidFill>
                <a:effectLst/>
                <a:latin typeface="Arial" panose="020B0604020202020204" pitchFamily="34" charset="0"/>
              </a:rPr>
              <a:t>Intelligent recognition is using automation programming to recognize and react to patterns of speech, written language, images, and other items. When you say, “Hey Google,” or “Hey Siri,” to your smartphone, followed by a command such as finding something on the Web or getting directions, you are using intelligent recognition automation.</a:t>
            </a:r>
          </a:p>
          <a:p>
            <a:pPr algn="l" rtl="0"/>
            <a:endParaRPr lang="en-US" b="0" i="0" dirty="0">
              <a:solidFill>
                <a:srgbClr val="222222"/>
              </a:solidFill>
              <a:effectLst/>
              <a:latin typeface="Arial" panose="020B0604020202020204" pitchFamily="34" charset="0"/>
            </a:endParaRPr>
          </a:p>
          <a:p>
            <a:pPr algn="l" rtl="0"/>
            <a:r>
              <a:rPr lang="en-US" b="0" i="0" dirty="0">
                <a:effectLst/>
                <a:latin typeface="Arial" panose="020B0604020202020204" pitchFamily="34" charset="0"/>
              </a:rPr>
              <a:t>Collaborative/social automation is using robots to automate tasks while working directly with or near people. Worker safety was one of the earliest concerns with using robots in factories. Because robots were typically used for physically demanding tasks requiring high levels of force, they were surrounded by steel cages or industrial fencing so that people couldn’t be harmed by walking into the robot’s workspace. By contrast, collaborative/social automation puts workers and robots side by side.</a:t>
            </a:r>
            <a:endParaRPr lang="en-US" b="0" i="0" dirty="0">
              <a:solidFill>
                <a:srgbClr val="222222"/>
              </a:solidFill>
              <a:effectLst/>
              <a:latin typeface="Arial" panose="020B0604020202020204" pitchFamily="34" charset="0"/>
            </a:endParaRPr>
          </a:p>
          <a:p>
            <a:pPr algn="l" rtl="0"/>
            <a:endParaRPr lang="en-US" b="0" i="0" dirty="0">
              <a:solidFill>
                <a:srgbClr val="222222"/>
              </a:solidFill>
              <a:effectLst/>
              <a:latin typeface="Arial" panose="020B0604020202020204" pitchFamily="34" charset="0"/>
            </a:endParaRPr>
          </a:p>
          <a:p>
            <a:pPr algn="l" rtl="0"/>
            <a:endParaRPr lang="en-US" b="0" i="0" dirty="0">
              <a:solidFill>
                <a:srgbClr val="222222"/>
              </a:solidFill>
              <a:effectLst/>
              <a:latin typeface="inherit"/>
            </a:endParaRPr>
          </a:p>
          <a:p>
            <a:br>
              <a:rPr lang="en-US" dirty="0"/>
            </a:br>
            <a:endParaRPr lang="en-CA" dirty="0"/>
          </a:p>
        </p:txBody>
      </p:sp>
      <p:sp>
        <p:nvSpPr>
          <p:cNvPr id="4" name="Slide Number Placeholder 3"/>
          <p:cNvSpPr>
            <a:spLocks noGrp="1"/>
          </p:cNvSpPr>
          <p:nvPr>
            <p:ph type="sldNum" sz="quarter" idx="5"/>
          </p:nvPr>
        </p:nvSpPr>
        <p:spPr/>
        <p:txBody>
          <a:bodyPr/>
          <a:lstStyle/>
          <a:p>
            <a:pPr>
              <a:defRPr/>
            </a:pPr>
            <a:fld id="{30D51D9D-B133-47BD-BF56-B4028C61D417}" type="slidenum">
              <a:rPr lang="en-US" altLang="en-US" smtClean="0"/>
              <a:pPr>
                <a:defRPr/>
              </a:pPr>
              <a:t>7</a:t>
            </a:fld>
            <a:endParaRPr lang="en-US" altLang="en-US" dirty="0"/>
          </a:p>
        </p:txBody>
      </p:sp>
    </p:spTree>
    <p:extLst>
      <p:ext uri="{BB962C8B-B14F-4D97-AF65-F5344CB8AC3E}">
        <p14:creationId xmlns:p14="http://schemas.microsoft.com/office/powerpoint/2010/main" val="91614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6B5D3B0-3E28-490F-B7CB-2886A751CF91}" type="slidenum">
              <a:rPr lang="en-US" altLang="en-US" sz="1200">
                <a:latin typeface="Arial" panose="020B0604020202020204" pitchFamily="34" charset="0"/>
              </a:rPr>
              <a:pPr/>
              <a:t>8</a:t>
            </a:fld>
            <a:endParaRPr lang="en-US" altLang="en-US" sz="1200" dirty="0">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The American Society for Quality gives two meanings for quality, as shown on this slide.</a:t>
            </a:r>
          </a:p>
        </p:txBody>
      </p:sp>
    </p:spTree>
    <p:extLst>
      <p:ext uri="{BB962C8B-B14F-4D97-AF65-F5344CB8AC3E}">
        <p14:creationId xmlns:p14="http://schemas.microsoft.com/office/powerpoint/2010/main" val="1560948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i="0" u="sng" noProof="0" dirty="0">
                <a:latin typeface="Arial" panose="020B0604020202020204" pitchFamily="34" charset="0"/>
              </a:rPr>
              <a:t>Products</a:t>
            </a:r>
          </a:p>
          <a:p>
            <a:r>
              <a:rPr lang="en-CA" altLang="en-US" b="1" noProof="0" dirty="0">
                <a:latin typeface="Arial" panose="020B0604020202020204" pitchFamily="34" charset="0"/>
              </a:rPr>
              <a:t>Reliability: </a:t>
            </a:r>
            <a:r>
              <a:rPr lang="en-CA" altLang="en-US" noProof="0" dirty="0">
                <a:solidFill>
                  <a:srgbClr val="000000"/>
                </a:solidFill>
                <a:latin typeface="Calibri" panose="020F0502020204030204" pitchFamily="34" charset="0"/>
              </a:rPr>
              <a:t>average time between breakdowns</a:t>
            </a:r>
          </a:p>
          <a:p>
            <a:r>
              <a:rPr lang="en-CA" altLang="en-US" b="1" noProof="0" dirty="0">
                <a:latin typeface="Arial" panose="020B0604020202020204" pitchFamily="34" charset="0"/>
              </a:rPr>
              <a:t>Serviceability: </a:t>
            </a:r>
            <a:r>
              <a:rPr lang="en-CA" altLang="en-US" noProof="0" dirty="0">
                <a:solidFill>
                  <a:srgbClr val="000000"/>
                </a:solidFill>
                <a:latin typeface="Calibri" panose="020F0502020204030204" pitchFamily="34" charset="0"/>
              </a:rPr>
              <a:t>how easy or difficult it is to fix a product</a:t>
            </a:r>
          </a:p>
          <a:p>
            <a:r>
              <a:rPr lang="en-CA" altLang="en-US" b="1" noProof="0" dirty="0">
                <a:solidFill>
                  <a:srgbClr val="000000"/>
                </a:solidFill>
                <a:latin typeface="Calibri" panose="020F0502020204030204" pitchFamily="34" charset="0"/>
              </a:rPr>
              <a:t>Durability: </a:t>
            </a:r>
            <a:r>
              <a:rPr lang="en-CA" altLang="en-US" noProof="0" dirty="0">
                <a:solidFill>
                  <a:srgbClr val="000000"/>
                </a:solidFill>
                <a:latin typeface="Calibri" panose="020F0502020204030204" pitchFamily="34" charset="0"/>
              </a:rPr>
              <a:t>the mean time to failure</a:t>
            </a:r>
          </a:p>
          <a:p>
            <a:endParaRPr lang="en-CA" altLang="en-US" noProof="0" dirty="0">
              <a:solidFill>
                <a:srgbClr val="000000"/>
              </a:solidFill>
              <a:latin typeface="Calibri" panose="020F0502020204030204" pitchFamily="34" charset="0"/>
            </a:endParaRPr>
          </a:p>
          <a:p>
            <a:r>
              <a:rPr lang="en-CA" altLang="en-US" b="1" i="0" u="sng" noProof="0" dirty="0">
                <a:solidFill>
                  <a:srgbClr val="000000"/>
                </a:solidFill>
                <a:latin typeface="Calibri" panose="020F0502020204030204" pitchFamily="34" charset="0"/>
              </a:rPr>
              <a:t>Services</a:t>
            </a:r>
          </a:p>
          <a:p>
            <a:r>
              <a:rPr lang="en-CA" altLang="en-US" b="1" noProof="0" dirty="0">
                <a:solidFill>
                  <a:srgbClr val="000000"/>
                </a:solidFill>
                <a:latin typeface="Calibri" panose="020F0502020204030204" pitchFamily="34" charset="0"/>
              </a:rPr>
              <a:t>Reliability: </a:t>
            </a:r>
            <a:r>
              <a:rPr lang="en-CA" altLang="en-US" noProof="0" dirty="0">
                <a:solidFill>
                  <a:srgbClr val="000000"/>
                </a:solidFill>
                <a:latin typeface="Calibri" panose="020F0502020204030204" pitchFamily="34" charset="0"/>
              </a:rPr>
              <a:t>ability to consistently perform a service well</a:t>
            </a:r>
          </a:p>
          <a:p>
            <a:r>
              <a:rPr lang="en-CA" altLang="en-US" b="1" noProof="0" dirty="0">
                <a:solidFill>
                  <a:srgbClr val="000000"/>
                </a:solidFill>
                <a:latin typeface="Calibri" panose="020F0502020204030204" pitchFamily="34" charset="0"/>
              </a:rPr>
              <a:t>Tangibles: </a:t>
            </a:r>
            <a:r>
              <a:rPr lang="en-CA" altLang="en-US" noProof="0" dirty="0">
                <a:latin typeface="Arial" panose="020B0604020202020204" pitchFamily="34" charset="0"/>
              </a:rPr>
              <a:t>the offices, equipment, and personnel involved with the delivery of a service </a:t>
            </a:r>
            <a:endParaRPr lang="en-CA" altLang="en-US" noProof="0" dirty="0">
              <a:solidFill>
                <a:srgbClr val="000000"/>
              </a:solidFill>
              <a:latin typeface="Calibri" panose="020F0502020204030204" pitchFamily="34" charset="0"/>
            </a:endParaRPr>
          </a:p>
          <a:p>
            <a:r>
              <a:rPr lang="en-CA" altLang="en-US" b="1" noProof="0" dirty="0">
                <a:solidFill>
                  <a:srgbClr val="000000"/>
                </a:solidFill>
                <a:latin typeface="Calibri" panose="020F0502020204030204" pitchFamily="34" charset="0"/>
              </a:rPr>
              <a:t>Responsiveness: </a:t>
            </a:r>
            <a:r>
              <a:rPr lang="en-CA" altLang="en-US" noProof="0" dirty="0">
                <a:solidFill>
                  <a:srgbClr val="000000"/>
                </a:solidFill>
                <a:latin typeface="Calibri" panose="020F0502020204030204" pitchFamily="34" charset="0"/>
              </a:rPr>
              <a:t>promptness and willingness with which service providers give service</a:t>
            </a:r>
          </a:p>
          <a:p>
            <a:r>
              <a:rPr lang="en-CA" altLang="en-US" b="1" noProof="0" dirty="0">
                <a:solidFill>
                  <a:srgbClr val="000000"/>
                </a:solidFill>
                <a:latin typeface="Calibri" panose="020F0502020204030204" pitchFamily="34" charset="0"/>
              </a:rPr>
              <a:t>Assurance:</a:t>
            </a:r>
            <a:r>
              <a:rPr lang="en-CA" altLang="en-US" b="1" noProof="0" dirty="0">
                <a:latin typeface="Arial" panose="020B0604020202020204" pitchFamily="34" charset="0"/>
              </a:rPr>
              <a:t> </a:t>
            </a:r>
            <a:r>
              <a:rPr lang="en-CA" altLang="en-US" noProof="0" dirty="0">
                <a:latin typeface="Arial" panose="020B0604020202020204" pitchFamily="34" charset="0"/>
              </a:rPr>
              <a:t>the customer’s confidence that service providers will be knowledgeable, courteous, and trustworthy</a:t>
            </a:r>
            <a:endParaRPr lang="en-CA" altLang="en-US" noProof="0" dirty="0">
              <a:solidFill>
                <a:srgbClr val="000000"/>
              </a:solidFill>
              <a:latin typeface="Calibri" panose="020F0502020204030204" pitchFamily="34" charset="0"/>
            </a:endParaRPr>
          </a:p>
          <a:p>
            <a:r>
              <a:rPr lang="en-CA" altLang="en-US" b="1" noProof="0" dirty="0">
                <a:solidFill>
                  <a:srgbClr val="000000"/>
                </a:solidFill>
                <a:latin typeface="Calibri" panose="020F0502020204030204" pitchFamily="34" charset="0"/>
              </a:rPr>
              <a:t>Empathy: </a:t>
            </a:r>
            <a:r>
              <a:rPr lang="en-CA" altLang="en-US" noProof="0" dirty="0">
                <a:solidFill>
                  <a:srgbClr val="000000"/>
                </a:solidFill>
                <a:latin typeface="Calibri" panose="020F0502020204030204" pitchFamily="34" charset="0"/>
              </a:rPr>
              <a:t>extent to which service providers give individual attention and care to customers</a:t>
            </a:r>
            <a:r>
              <a:rPr lang="en-CA" altLang="ja-JP" noProof="0" dirty="0">
                <a:solidFill>
                  <a:srgbClr val="000000"/>
                </a:solidFill>
                <a:latin typeface="Calibri" panose="020F0502020204030204" pitchFamily="34" charset="0"/>
              </a:rPr>
              <a:t>’ concerns and problems</a:t>
            </a:r>
            <a:endParaRPr lang="en-CA" altLang="en-US" noProof="0" dirty="0">
              <a:solidFill>
                <a:srgbClr val="000000"/>
              </a:solidFill>
              <a:latin typeface="Calibri" panose="020F0502020204030204" pitchFamily="34" charset="0"/>
            </a:endParaRPr>
          </a:p>
          <a:p>
            <a:endParaRPr lang="en-CA" altLang="en-US" noProof="0" dirty="0">
              <a:solidFill>
                <a:srgbClr val="000000"/>
              </a:solidFill>
              <a:latin typeface="Calibri" panose="020F050202020403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757066" indent="-291179">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D5C6F50-8639-4AF9-94FC-D491D340DDA9}" type="slidenum">
              <a:rPr lang="en-US" altLang="en-US" sz="1200">
                <a:solidFill>
                  <a:srgbClr val="000000"/>
                </a:solidFill>
                <a:latin typeface="Arial" panose="020B0604020202020204" pitchFamily="34" charset="0"/>
              </a:rPr>
              <a:pPr/>
              <a:t>9</a:t>
            </a:fld>
            <a:endParaRPr lang="en-US" altLang="en-US"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11535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9CAD03D-AC93-403B-9550-B9DA56029A30}" type="slidenum">
              <a:rPr lang="en-US" altLang="en-US" sz="1200">
                <a:latin typeface="Arial" panose="020B0604020202020204" pitchFamily="34" charset="0"/>
              </a:rPr>
              <a:pPr/>
              <a:t>10</a:t>
            </a:fld>
            <a:endParaRPr lang="en-US" altLang="en-US" sz="1200" dirty="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Arial" panose="020B0604020202020204" pitchFamily="34" charset="0"/>
              </a:rPr>
              <a:t>9000 - </a:t>
            </a:r>
            <a:r>
              <a:rPr lang="en-US" b="0" i="0" dirty="0">
                <a:effectLst/>
                <a:latin typeface="Arial" panose="020B0604020202020204" pitchFamily="34" charset="0"/>
              </a:rPr>
              <a:t>a series of international standards for achieving consistency in quality management and quality assurance in companies throughout the world</a:t>
            </a:r>
          </a:p>
          <a:p>
            <a:r>
              <a:rPr lang="en-US" altLang="en-US" b="0" i="0" dirty="0">
                <a:effectLst/>
                <a:latin typeface="Arial" panose="020B0604020202020204" pitchFamily="34" charset="0"/>
              </a:rPr>
              <a:t>14000 - </a:t>
            </a:r>
            <a:r>
              <a:rPr lang="en-US" b="0" i="0" dirty="0">
                <a:effectLst/>
                <a:latin typeface="Arial" panose="020B0604020202020204" pitchFamily="34" charset="0"/>
              </a:rPr>
              <a:t>a series of international standards for managing, monitoring, and minimizing an organization’s harmful effects on the environment</a:t>
            </a:r>
          </a:p>
          <a:p>
            <a:r>
              <a:rPr lang="en-US" altLang="en-US" b="0" i="0" dirty="0">
                <a:effectLst/>
                <a:latin typeface="Arial" panose="020B0604020202020204" pitchFamily="34" charset="0"/>
              </a:rPr>
              <a:t>27000 - </a:t>
            </a:r>
            <a:r>
              <a:rPr lang="en-US" b="0" i="0" dirty="0">
                <a:effectLst/>
                <a:latin typeface="Arial" panose="020B0604020202020204" pitchFamily="34" charset="0"/>
              </a:rPr>
              <a:t>a series of 12 international standards for managing and monitoring security techniques for information technology</a:t>
            </a:r>
          </a:p>
          <a:p>
            <a:endParaRPr lang="en-US" altLang="en-US" b="0" i="0" dirty="0">
              <a:effectLst/>
              <a:latin typeface="Arial" panose="020B0604020202020204" pitchFamily="34" charset="0"/>
            </a:endParaRPr>
          </a:p>
          <a:p>
            <a:endParaRPr lang="en-US" altLang="en-US" dirty="0">
              <a:latin typeface="Arial" panose="020B0604020202020204" pitchFamily="34" charset="0"/>
            </a:endParaRPr>
          </a:p>
        </p:txBody>
      </p:sp>
    </p:spTree>
    <p:extLst>
      <p:ext uri="{BB962C8B-B14F-4D97-AF65-F5344CB8AC3E}">
        <p14:creationId xmlns:p14="http://schemas.microsoft.com/office/powerpoint/2010/main" val="2619263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Fourth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90569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98" b="1"/>
            </a:lvl1pPr>
          </a:lstStyle>
          <a:p>
            <a:r>
              <a:rPr lang="en-CA" noProof="0" dirty="0"/>
              <a:t>Click to edit Master title style</a:t>
            </a:r>
          </a:p>
        </p:txBody>
      </p:sp>
      <p:sp>
        <p:nvSpPr>
          <p:cNvPr id="3" name="Content Placeholder 2"/>
          <p:cNvSpPr>
            <a:spLocks noGrp="1"/>
          </p:cNvSpPr>
          <p:nvPr>
            <p:ph idx="1"/>
          </p:nvPr>
        </p:nvSpPr>
        <p:spPr/>
        <p:txBody>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4" name="Rectangle 5"/>
          <p:cNvSpPr>
            <a:spLocks noGrp="1" noChangeArrowheads="1"/>
          </p:cNvSpPr>
          <p:nvPr>
            <p:ph type="ftr" sz="quarter" idx="10"/>
          </p:nvPr>
        </p:nvSpPr>
        <p:spPr>
          <a:ln/>
        </p:spPr>
        <p:txBody>
          <a:bodyPr/>
          <a:lstStyle>
            <a:lvl1pPr>
              <a:defRPr/>
            </a:lvl1pPr>
          </a:lstStyle>
          <a:p>
            <a:r>
              <a:rPr lang="sk-SK"/>
              <a:t>Copyright © 2017 by Nelson Education Ltd.</a:t>
            </a:r>
            <a:endParaRPr lang="en-US" dirty="0"/>
          </a:p>
        </p:txBody>
      </p:sp>
      <p:sp>
        <p:nvSpPr>
          <p:cNvPr id="5" name="Rectangle 6"/>
          <p:cNvSpPr>
            <a:spLocks noGrp="1" noChangeArrowheads="1"/>
          </p:cNvSpPr>
          <p:nvPr>
            <p:ph type="sldNum" sz="quarter" idx="11"/>
          </p:nvPr>
        </p:nvSpPr>
        <p:spPr>
          <a:ln/>
        </p:spPr>
        <p:txBody>
          <a:bodyPr/>
          <a:lstStyle>
            <a:lvl1pPr>
              <a:defRPr/>
            </a:lvl1pPr>
          </a:lstStyle>
          <a:p>
            <a:r>
              <a:rPr lang="en-US" dirty="0"/>
              <a:t>2-</a:t>
            </a:r>
            <a:fld id="{0B7EE33D-ADD1-6B48-BEF0-7E58643C08EA}" type="slidenum">
              <a:rPr lang="en-US"/>
              <a:pPr/>
              <a:t>‹#›</a:t>
            </a:fld>
            <a:endParaRPr lang="en-US" dirty="0"/>
          </a:p>
        </p:txBody>
      </p:sp>
    </p:spTree>
    <p:extLst>
      <p:ext uri="{BB962C8B-B14F-4D97-AF65-F5344CB8AC3E}">
        <p14:creationId xmlns:p14="http://schemas.microsoft.com/office/powerpoint/2010/main" val="259575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98"/>
            </a:lvl1pPr>
          </a:lstStyle>
          <a:p>
            <a:r>
              <a:rPr lang="en-CA" noProof="0" dirty="0"/>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4" name="Content Placeholder 3"/>
          <p:cNvSpPr>
            <a:spLocks noGrp="1"/>
          </p:cNvSpPr>
          <p:nvPr>
            <p:ph sz="half" idx="2"/>
          </p:nvPr>
        </p:nvSpPr>
        <p:spPr>
          <a:xfrm>
            <a:off x="4648200" y="1600202"/>
            <a:ext cx="4038600" cy="4525963"/>
          </a:xfrm>
        </p:spPr>
        <p:txBody>
          <a:bodyPr/>
          <a:lstStyle>
            <a:lvl1pPr>
              <a:defRPr sz="2799"/>
            </a:lvl1pPr>
            <a:lvl2pPr>
              <a:defRPr sz="2399"/>
            </a:lvl2pPr>
            <a:lvl3pPr>
              <a:defRPr sz="1999"/>
            </a:lvl3pPr>
            <a:lvl4pPr>
              <a:defRPr sz="1799"/>
            </a:lvl4pPr>
            <a:lvl5pPr>
              <a:defRPr sz="1799"/>
            </a:lvl5pPr>
            <a:lvl6pPr>
              <a:defRPr sz="1799"/>
            </a:lvl6pPr>
            <a:lvl7pPr>
              <a:defRPr sz="1799"/>
            </a:lvl7pPr>
            <a:lvl8pPr>
              <a:defRPr sz="1799"/>
            </a:lvl8pPr>
            <a:lvl9pPr>
              <a:defRPr sz="1799"/>
            </a:lvl9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a:ln/>
        </p:spPr>
        <p:txBody>
          <a:bodyPr/>
          <a:lstStyle>
            <a:lvl1pPr>
              <a:defRPr/>
            </a:lvl1pPr>
          </a:lstStyle>
          <a:p>
            <a:r>
              <a:rPr lang="sk-SK"/>
              <a:t>Copyright © 2017 by Nelson Education Ltd.</a:t>
            </a:r>
            <a:endParaRPr lang="en-US" dirty="0"/>
          </a:p>
        </p:txBody>
      </p:sp>
      <p:sp>
        <p:nvSpPr>
          <p:cNvPr id="6" name="Rectangle 6"/>
          <p:cNvSpPr>
            <a:spLocks noGrp="1" noChangeArrowheads="1"/>
          </p:cNvSpPr>
          <p:nvPr>
            <p:ph type="sldNum" sz="quarter" idx="11"/>
          </p:nvPr>
        </p:nvSpPr>
        <p:spPr>
          <a:ln/>
        </p:spPr>
        <p:txBody>
          <a:bodyPr/>
          <a:lstStyle>
            <a:lvl1pPr>
              <a:defRPr/>
            </a:lvl1pPr>
          </a:lstStyle>
          <a:p>
            <a:r>
              <a:rPr lang="en-US" dirty="0"/>
              <a:t>2-</a:t>
            </a:r>
            <a:fld id="{21BCA9F0-67B7-EB44-A4A1-EFFEF1A6084F}" type="slidenum">
              <a:rPr lang="en-US"/>
              <a:pPr/>
              <a:t>‹#›</a:t>
            </a:fld>
            <a:endParaRPr lang="en-US" dirty="0"/>
          </a:p>
        </p:txBody>
      </p:sp>
    </p:spTree>
    <p:extLst>
      <p:ext uri="{BB962C8B-B14F-4D97-AF65-F5344CB8AC3E}">
        <p14:creationId xmlns:p14="http://schemas.microsoft.com/office/powerpoint/2010/main" val="292720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98" b="1"/>
            </a:lvl1pPr>
          </a:lstStyle>
          <a:p>
            <a:r>
              <a:rPr lang="en-CA" noProof="0" dirty="0"/>
              <a:t>Click to edit Master title style</a:t>
            </a:r>
          </a:p>
        </p:txBody>
      </p:sp>
      <p:sp>
        <p:nvSpPr>
          <p:cNvPr id="3" name="Rectangle 5"/>
          <p:cNvSpPr>
            <a:spLocks noGrp="1" noChangeArrowheads="1"/>
          </p:cNvSpPr>
          <p:nvPr>
            <p:ph type="ftr" sz="quarter" idx="10"/>
          </p:nvPr>
        </p:nvSpPr>
        <p:spPr>
          <a:ln/>
        </p:spPr>
        <p:txBody>
          <a:bodyPr/>
          <a:lstStyle>
            <a:lvl1pPr>
              <a:defRPr sz="1199"/>
            </a:lvl1pPr>
          </a:lstStyle>
          <a:p>
            <a:r>
              <a:rPr lang="sk-SK"/>
              <a:t>Copyright © 2017 by Nelson Education Ltd.</a:t>
            </a:r>
            <a:endParaRPr lang="en-US" dirty="0"/>
          </a:p>
        </p:txBody>
      </p:sp>
      <p:sp>
        <p:nvSpPr>
          <p:cNvPr id="4" name="Rectangle 6"/>
          <p:cNvSpPr>
            <a:spLocks noGrp="1" noChangeArrowheads="1"/>
          </p:cNvSpPr>
          <p:nvPr>
            <p:ph type="sldNum" sz="quarter" idx="11"/>
          </p:nvPr>
        </p:nvSpPr>
        <p:spPr>
          <a:ln/>
        </p:spPr>
        <p:txBody>
          <a:bodyPr/>
          <a:lstStyle>
            <a:lvl1pPr>
              <a:defRPr sz="1399"/>
            </a:lvl1pPr>
          </a:lstStyle>
          <a:p>
            <a:r>
              <a:rPr lang="en-US" dirty="0"/>
              <a:t>2-</a:t>
            </a:r>
            <a:fld id="{81125E27-6E92-ED49-8540-2A07543581EB}" type="slidenum">
              <a:rPr lang="en-US" smtClean="0"/>
              <a:pPr/>
              <a:t>‹#›</a:t>
            </a:fld>
            <a:endParaRPr lang="en-US" dirty="0"/>
          </a:p>
        </p:txBody>
      </p:sp>
    </p:spTree>
    <p:extLst>
      <p:ext uri="{BB962C8B-B14F-4D97-AF65-F5344CB8AC3E}">
        <p14:creationId xmlns:p14="http://schemas.microsoft.com/office/powerpoint/2010/main" val="222034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sk-SK"/>
              <a:t>Copyright © 2017 by Nelson Education Ltd. </a:t>
            </a:r>
            <a:endParaRPr lang="en-CA" dirty="0"/>
          </a:p>
        </p:txBody>
      </p:sp>
      <p:sp>
        <p:nvSpPr>
          <p:cNvPr id="6"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17-</a:t>
            </a:r>
            <a:fld id="{348AE8A4-3301-4456-9458-C1D12617BCA5}" type="slidenum">
              <a:rPr lang="en-US" altLang="en-US"/>
              <a:pPr>
                <a:defRPr/>
              </a:pPr>
              <a:t>‹#›</a:t>
            </a:fld>
            <a:endParaRPr lang="en-US" altLang="en-US" dirty="0"/>
          </a:p>
        </p:txBody>
      </p:sp>
    </p:spTree>
    <p:extLst>
      <p:ext uri="{BB962C8B-B14F-4D97-AF65-F5344CB8AC3E}">
        <p14:creationId xmlns:p14="http://schemas.microsoft.com/office/powerpoint/2010/main" val="118696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sk-SK"/>
              <a:t>Copyright © 2017 by Nelson Education Ltd. </a:t>
            </a:r>
            <a:endParaRPr lang="en-US" dirty="0"/>
          </a:p>
        </p:txBody>
      </p:sp>
      <p:sp>
        <p:nvSpPr>
          <p:cNvPr id="7" name="Slide Number Placeholder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17-</a:t>
            </a:r>
            <a:fld id="{348AE8A4-3301-4456-9458-C1D12617BCA5}" type="slidenum">
              <a:rPr lang="en-US" altLang="en-US"/>
              <a:pPr>
                <a:defRPr/>
              </a:pPr>
              <a:t>‹#›</a:t>
            </a:fld>
            <a:endParaRPr lang="en-US" altLang="en-US" dirty="0"/>
          </a:p>
        </p:txBody>
      </p:sp>
    </p:spTree>
    <p:extLst>
      <p:ext uri="{BB962C8B-B14F-4D97-AF65-F5344CB8AC3E}">
        <p14:creationId xmlns:p14="http://schemas.microsoft.com/office/powerpoint/2010/main" val="406334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sk-SK" altLang="en-US"/>
              <a:t>Copyright © 2017 by Nelson Education Ltd. </a:t>
            </a:r>
            <a:endParaRPr lang="en-US" altLang="en-US" dirty="0"/>
          </a:p>
        </p:txBody>
      </p:sp>
      <p:sp>
        <p:nvSpPr>
          <p:cNvPr id="6"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17-</a:t>
            </a:r>
            <a:fld id="{348AE8A4-3301-4456-9458-C1D12617BCA5}" type="slidenum">
              <a:rPr lang="en-US" altLang="en-US"/>
              <a:pPr>
                <a:defRPr/>
              </a:pPr>
              <a:t>‹#›</a:t>
            </a:fld>
            <a:endParaRPr lang="en-US" altLang="en-US" dirty="0"/>
          </a:p>
        </p:txBody>
      </p:sp>
    </p:spTree>
    <p:extLst>
      <p:ext uri="{BB962C8B-B14F-4D97-AF65-F5344CB8AC3E}">
        <p14:creationId xmlns:p14="http://schemas.microsoft.com/office/powerpoint/2010/main" val="134800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CA" noProof="0"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a:ln/>
        </p:spPr>
        <p:txBody>
          <a:bodyPr/>
          <a:lstStyle>
            <a:lvl1pPr>
              <a:defRPr/>
            </a:lvl1pPr>
          </a:lstStyle>
          <a:p>
            <a:r>
              <a:rPr lang="sk-SK"/>
              <a:t>Copyright © 2017 by Nelson Education Ltd. </a:t>
            </a:r>
            <a:endParaRPr lang="en-US" dirty="0"/>
          </a:p>
        </p:txBody>
      </p:sp>
      <p:sp>
        <p:nvSpPr>
          <p:cNvPr id="7" name="Slide Number Placeholder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17-</a:t>
            </a:r>
            <a:fld id="{348AE8A4-3301-4456-9458-C1D12617BCA5}" type="slidenum">
              <a:rPr lang="en-US" altLang="en-US"/>
              <a:pPr>
                <a:defRPr/>
              </a:pPr>
              <a:t>‹#›</a:t>
            </a:fld>
            <a:endParaRPr lang="en-US" altLang="en-US" dirty="0"/>
          </a:p>
        </p:txBody>
      </p:sp>
    </p:spTree>
    <p:extLst>
      <p:ext uri="{BB962C8B-B14F-4D97-AF65-F5344CB8AC3E}">
        <p14:creationId xmlns:p14="http://schemas.microsoft.com/office/powerpoint/2010/main" val="132523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Rectangle 5"/>
          <p:cNvSpPr>
            <a:spLocks noGrp="1" noChangeArrowheads="1"/>
          </p:cNvSpPr>
          <p:nvPr>
            <p:ph type="ftr" sz="quarter" idx="10"/>
          </p:nvPr>
        </p:nvSpPr>
        <p:spPr>
          <a:ln/>
        </p:spPr>
        <p:txBody>
          <a:bodyPr/>
          <a:lstStyle>
            <a:lvl1pPr>
              <a:defRPr/>
            </a:lvl1pPr>
          </a:lstStyle>
          <a:p>
            <a:pPr>
              <a:defRPr/>
            </a:pPr>
            <a:r>
              <a:rPr lang="sk-SK" altLang="en-US"/>
              <a:t>Copyright © 2017 by Nelson Education Ltd. </a:t>
            </a:r>
            <a:endParaRPr lang="en-US" altLang="en-US" dirty="0"/>
          </a:p>
        </p:txBody>
      </p:sp>
      <p:sp>
        <p:nvSpPr>
          <p:cNvPr id="5"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17-</a:t>
            </a:r>
            <a:fld id="{348AE8A4-3301-4456-9458-C1D12617BCA5}" type="slidenum">
              <a:rPr lang="en-US" altLang="en-US"/>
              <a:pPr>
                <a:defRPr/>
              </a:pPr>
              <a:t>‹#›</a:t>
            </a:fld>
            <a:endParaRPr lang="en-US" altLang="en-US" dirty="0"/>
          </a:p>
        </p:txBody>
      </p:sp>
    </p:spTree>
    <p:extLst>
      <p:ext uri="{BB962C8B-B14F-4D97-AF65-F5344CB8AC3E}">
        <p14:creationId xmlns:p14="http://schemas.microsoft.com/office/powerpoint/2010/main" val="250798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20" tIns="45709" rIns="91420" bIns="45709" rtlCol="0" anchor="ctr">
            <a:noAutofit/>
          </a:bodyPr>
          <a:lstStyle/>
          <a:p>
            <a:endParaRPr lang="en-CA" sz="2399" dirty="0"/>
          </a:p>
        </p:txBody>
      </p:sp>
      <p:sp>
        <p:nvSpPr>
          <p:cNvPr id="6" name="TextBox 5"/>
          <p:cNvSpPr txBox="1"/>
          <p:nvPr userDrawn="1"/>
        </p:nvSpPr>
        <p:spPr>
          <a:xfrm>
            <a:off x="473672" y="772675"/>
            <a:ext cx="3810000" cy="5105400"/>
          </a:xfrm>
          <a:prstGeom prst="rect">
            <a:avLst/>
          </a:prstGeom>
        </p:spPr>
        <p:txBody>
          <a:bodyPr vert="horz" wrap="square" lIns="91420" tIns="45709" rIns="91420" bIns="45709" rtlCol="0" anchor="ctr">
            <a:noAutofit/>
          </a:bodyPr>
          <a:lstStyle/>
          <a:p>
            <a:pPr algn="ctr"/>
            <a:r>
              <a:rPr lang="en-CA" sz="2799" b="0" cap="none" baseline="0" noProof="0" dirty="0">
                <a:solidFill>
                  <a:schemeClr val="tx1"/>
                </a:solidFill>
                <a:latin typeface="Calibri"/>
                <a:cs typeface="Calibri"/>
              </a:rPr>
              <a:t>NETA PowerPoint Slides </a:t>
            </a:r>
          </a:p>
          <a:p>
            <a:pPr algn="ctr"/>
            <a:r>
              <a:rPr lang="en-CA" sz="2799" b="0" cap="none" baseline="0" noProof="0" dirty="0">
                <a:solidFill>
                  <a:schemeClr val="tx1"/>
                </a:solidFill>
                <a:latin typeface="Calibri"/>
                <a:cs typeface="Calibri"/>
              </a:rPr>
              <a:t>to accompany</a:t>
            </a:r>
          </a:p>
          <a:p>
            <a:pPr algn="ctr"/>
            <a:endParaRPr lang="en-CA" sz="2799" b="0" cap="none" baseline="0" noProof="0" dirty="0">
              <a:latin typeface="Calibri"/>
              <a:cs typeface="Calibri"/>
            </a:endParaRPr>
          </a:p>
          <a:p>
            <a:pPr marL="0" marR="0" indent="0" algn="ctr" defTabSz="914218" rtl="0" eaLnBrk="0" fontAlgn="base" latinLnBrk="0" hangingPunct="0">
              <a:lnSpc>
                <a:spcPct val="100000"/>
              </a:lnSpc>
              <a:spcBef>
                <a:spcPct val="0"/>
              </a:spcBef>
              <a:spcAft>
                <a:spcPct val="0"/>
              </a:spcAft>
              <a:buClrTx/>
              <a:buSzTx/>
              <a:buFontTx/>
              <a:buNone/>
              <a:tabLst/>
              <a:defRPr/>
            </a:pPr>
            <a:r>
              <a:rPr lang="en-CA" sz="2599" cap="none" baseline="0" noProof="0" dirty="0">
                <a:solidFill>
                  <a:schemeClr val="tx1"/>
                </a:solidFill>
                <a:latin typeface="Calibri"/>
                <a:cs typeface="Calibri"/>
              </a:rPr>
              <a:t>Williams/Champion/Hall</a:t>
            </a:r>
          </a:p>
          <a:p>
            <a:pPr marL="0" marR="0" indent="0" algn="ctr" defTabSz="914218" rtl="0" eaLnBrk="0" fontAlgn="base" latinLnBrk="0" hangingPunct="0">
              <a:lnSpc>
                <a:spcPct val="100000"/>
              </a:lnSpc>
              <a:spcBef>
                <a:spcPct val="0"/>
              </a:spcBef>
              <a:spcAft>
                <a:spcPct val="0"/>
              </a:spcAft>
              <a:buClrTx/>
              <a:buSzTx/>
              <a:buFontTx/>
              <a:buNone/>
              <a:tabLst/>
              <a:defRPr/>
            </a:pPr>
            <a:endParaRPr lang="en-CA" sz="1199" cap="none" baseline="0" noProof="0" dirty="0">
              <a:solidFill>
                <a:schemeClr val="tx1"/>
              </a:solidFill>
              <a:latin typeface="Calibri"/>
              <a:cs typeface="Calibri"/>
            </a:endParaRPr>
          </a:p>
          <a:p>
            <a:pPr algn="ctr"/>
            <a:r>
              <a:rPr lang="en-CA" sz="5197" b="1" i="0" cap="all" baseline="0" noProof="0" dirty="0">
                <a:solidFill>
                  <a:srgbClr val="E7155C"/>
                </a:solidFill>
                <a:latin typeface="Calibri"/>
                <a:cs typeface="Calibri"/>
              </a:rPr>
              <a:t>MGMT</a:t>
            </a:r>
          </a:p>
          <a:p>
            <a:pPr algn="ctr"/>
            <a:endParaRPr lang="en-CA" sz="1199" b="1" i="0" kern="1200" cap="all" baseline="0" noProof="0" dirty="0">
              <a:solidFill>
                <a:srgbClr val="E7155C"/>
              </a:solidFill>
              <a:latin typeface="Calibri"/>
              <a:ea typeface="ヒラギノ角ゴ Pro W3" charset="-128"/>
              <a:cs typeface="Calibri"/>
            </a:endParaRPr>
          </a:p>
          <a:p>
            <a:pPr algn="ctr"/>
            <a:r>
              <a:rPr lang="en-CA" sz="2599" cap="none" baseline="0" noProof="0" dirty="0">
                <a:solidFill>
                  <a:schemeClr val="tx1"/>
                </a:solidFill>
                <a:latin typeface="Calibri"/>
                <a:cs typeface="Calibri"/>
              </a:rPr>
              <a:t>Fourth Canadian Edition</a:t>
            </a:r>
            <a:endParaRPr lang="en-CA" sz="2599" b="1" cap="all" baseline="0" noProof="0" dirty="0">
              <a:solidFill>
                <a:schemeClr val="tx1"/>
              </a:solidFill>
              <a:latin typeface="Calibri"/>
              <a:cs typeface="Calibri"/>
            </a:endParaRPr>
          </a:p>
          <a:p>
            <a:pPr algn="ctr"/>
            <a:endParaRPr lang="en-CA" sz="1999"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7" y="1152152"/>
            <a:ext cx="3415275" cy="4357953"/>
          </a:xfrm>
          <a:prstGeom prst="rect">
            <a:avLst/>
          </a:prstGeom>
        </p:spPr>
      </p:pic>
    </p:spTree>
    <p:extLst>
      <p:ext uri="{BB962C8B-B14F-4D97-AF65-F5344CB8AC3E}">
        <p14:creationId xmlns:p14="http://schemas.microsoft.com/office/powerpoint/2010/main" val="106030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2" y="1152152"/>
            <a:ext cx="7772400" cy="1470025"/>
          </a:xfrm>
        </p:spPr>
        <p:txBody>
          <a:bodyPr>
            <a:normAutofit/>
          </a:bodyPr>
          <a:lstStyle>
            <a:lvl1pPr>
              <a:defRPr sz="4398"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2"/>
            <a:ext cx="6400800" cy="1752600"/>
          </a:xfrm>
        </p:spPr>
        <p:txBody>
          <a:bodyPr>
            <a:normAutofit/>
          </a:bodyPr>
          <a:lstStyle>
            <a:lvl1pPr marL="0" indent="0" algn="ctr">
              <a:buNone/>
              <a:defRPr sz="4398">
                <a:solidFill>
                  <a:schemeClr val="tx1"/>
                </a:solidFill>
              </a:defRPr>
            </a:lvl1pPr>
            <a:lvl2pPr marL="457108" indent="0" algn="ctr">
              <a:buNone/>
              <a:defRPr>
                <a:solidFill>
                  <a:schemeClr val="tx1">
                    <a:tint val="75000"/>
                  </a:schemeClr>
                </a:solidFill>
              </a:defRPr>
            </a:lvl2pPr>
            <a:lvl3pPr marL="914218" indent="0" algn="ctr">
              <a:buNone/>
              <a:defRPr>
                <a:solidFill>
                  <a:schemeClr val="tx1">
                    <a:tint val="75000"/>
                  </a:schemeClr>
                </a:solidFill>
              </a:defRPr>
            </a:lvl3pPr>
            <a:lvl4pPr marL="1371326" indent="0" algn="ctr">
              <a:buNone/>
              <a:defRPr>
                <a:solidFill>
                  <a:schemeClr val="tx1">
                    <a:tint val="75000"/>
                  </a:schemeClr>
                </a:solidFill>
              </a:defRPr>
            </a:lvl4pPr>
            <a:lvl5pPr marL="1828433" indent="0" algn="ctr">
              <a:buNone/>
              <a:defRPr>
                <a:solidFill>
                  <a:schemeClr val="tx1">
                    <a:tint val="75000"/>
                  </a:schemeClr>
                </a:solidFill>
              </a:defRPr>
            </a:lvl5pPr>
            <a:lvl6pPr marL="2285542" indent="0" algn="ctr">
              <a:buNone/>
              <a:defRPr>
                <a:solidFill>
                  <a:schemeClr val="tx1">
                    <a:tint val="75000"/>
                  </a:schemeClr>
                </a:solidFill>
              </a:defRPr>
            </a:lvl6pPr>
            <a:lvl7pPr marL="2742650" indent="0" algn="ctr">
              <a:buNone/>
              <a:defRPr>
                <a:solidFill>
                  <a:schemeClr val="tx1">
                    <a:tint val="75000"/>
                  </a:schemeClr>
                </a:solidFill>
              </a:defRPr>
            </a:lvl7pPr>
            <a:lvl8pPr marL="3199758" indent="0" algn="ctr">
              <a:buNone/>
              <a:defRPr>
                <a:solidFill>
                  <a:schemeClr val="tx1">
                    <a:tint val="75000"/>
                  </a:schemeClr>
                </a:solidFill>
              </a:defRPr>
            </a:lvl8pPr>
            <a:lvl9pPr marL="3656867"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199"/>
            </a:lvl1pPr>
          </a:lstStyle>
          <a:p>
            <a:pPr>
              <a:defRPr/>
            </a:pPr>
            <a:r>
              <a:rPr lang="sk-SK"/>
              <a:t>Copyright © 2017 by Nelson Education Ltd.</a:t>
            </a:r>
            <a:endParaRPr lang="en-CA" dirty="0"/>
          </a:p>
        </p:txBody>
      </p:sp>
      <p:sp>
        <p:nvSpPr>
          <p:cNvPr id="5" name="Slide Number Placeholder 8"/>
          <p:cNvSpPr>
            <a:spLocks noGrp="1"/>
          </p:cNvSpPr>
          <p:nvPr>
            <p:ph type="sldNum" sz="quarter" idx="11"/>
          </p:nvPr>
        </p:nvSpPr>
        <p:spPr/>
        <p:txBody>
          <a:bodyPr/>
          <a:lstStyle>
            <a:lvl1pPr>
              <a:defRPr sz="1399"/>
            </a:lvl1pPr>
          </a:lstStyle>
          <a:p>
            <a:pPr>
              <a:defRPr/>
            </a:pPr>
            <a:r>
              <a:rPr lang="en-CA" dirty="0"/>
              <a:t>2-</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48526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7"/>
            <a:ext cx="8272462" cy="1107996"/>
          </a:xfrm>
          <a:prstGeom prst="rect">
            <a:avLst/>
          </a:prstGeom>
          <a:noFill/>
          <a:ln>
            <a:noFill/>
          </a:ln>
        </p:spPr>
        <p:txBody>
          <a:bodyPr lIns="91420" tIns="45709" rIns="91420" bIns="45709">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598" b="1" noProof="0" dirty="0">
                <a:latin typeface="Calibri" pitchFamily="34" charset="0"/>
                <a:cs typeface="+mn-cs"/>
              </a:rPr>
              <a:t>Learning Outcomes</a:t>
            </a:r>
          </a:p>
          <a:p>
            <a:pPr>
              <a:defRPr/>
            </a:pPr>
            <a:r>
              <a:rPr lang="en-CA" altLang="en-US" sz="2999" noProof="0" dirty="0">
                <a:solidFill>
                  <a:srgbClr val="E7155C"/>
                </a:solidFill>
                <a:latin typeface="Calibri" pitchFamily="34" charset="0"/>
                <a:cs typeface="+mn-cs"/>
              </a:rPr>
              <a:t>After reading this chapter, you should be</a:t>
            </a:r>
            <a:r>
              <a:rPr lang="en-CA" altLang="en-US" sz="2999" baseline="0" noProof="0" dirty="0">
                <a:solidFill>
                  <a:srgbClr val="E7155C"/>
                </a:solidFill>
                <a:latin typeface="Calibri" pitchFamily="34" charset="0"/>
                <a:cs typeface="+mn-cs"/>
              </a:rPr>
              <a:t> </a:t>
            </a:r>
            <a:r>
              <a:rPr lang="en-CA" altLang="en-US" sz="2999"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2" y="1531625"/>
            <a:ext cx="8229600" cy="4746328"/>
          </a:xfrm>
        </p:spPr>
        <p:txBody>
          <a:bodyPr anchor="t" anchorCtr="0"/>
          <a:lstStyle>
            <a:lvl1pPr algn="l">
              <a:defRPr sz="3198"/>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sk-SK"/>
              <a:t>Copyright © 2017 by Nelson Education Ltd.</a:t>
            </a:r>
            <a:endParaRPr lang="en-US" dirty="0"/>
          </a:p>
        </p:txBody>
      </p:sp>
      <p:sp>
        <p:nvSpPr>
          <p:cNvPr id="6" name="Rectangle 6"/>
          <p:cNvSpPr>
            <a:spLocks noGrp="1" noChangeArrowheads="1"/>
          </p:cNvSpPr>
          <p:nvPr>
            <p:ph type="sldNum" sz="quarter" idx="11"/>
          </p:nvPr>
        </p:nvSpPr>
        <p:spPr/>
        <p:txBody>
          <a:bodyPr/>
          <a:lstStyle>
            <a:lvl1pPr>
              <a:defRPr/>
            </a:lvl1pPr>
          </a:lstStyle>
          <a:p>
            <a:r>
              <a:rPr lang="en-US" dirty="0"/>
              <a:t>2-</a:t>
            </a:r>
            <a:fld id="{A21EB1E3-9DFA-324B-908A-02E6D3EE5DC2}" type="slidenum">
              <a:rPr lang="en-US"/>
              <a:pPr/>
              <a:t>‹#›</a:t>
            </a:fld>
            <a:endParaRPr lang="en-US" dirty="0"/>
          </a:p>
        </p:txBody>
      </p:sp>
    </p:spTree>
    <p:extLst>
      <p:ext uri="{BB962C8B-B14F-4D97-AF65-F5344CB8AC3E}">
        <p14:creationId xmlns:p14="http://schemas.microsoft.com/office/powerpoint/2010/main" val="22781091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Calibri" pitchFamily="34" charset="0"/>
              </a:defRPr>
            </a:lvl1pPr>
          </a:lstStyle>
          <a:p>
            <a:pPr>
              <a:defRPr/>
            </a:pPr>
            <a:r>
              <a:rPr lang="en-US" altLang="en-US" dirty="0"/>
              <a:t>Copyright © 2017 by Nelson Education Ltd. </a:t>
            </a:r>
          </a:p>
        </p:txBody>
      </p:sp>
      <p:sp>
        <p:nvSpPr>
          <p:cNvPr id="6"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17-</a:t>
            </a:r>
            <a:fld id="{348AE8A4-3301-4456-9458-C1D12617BCA5}"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2" r:id="rId4"/>
    <p:sldLayoutId id="2147484699" r:id="rId5"/>
    <p:sldLayoutId id="2147484693" r:id="rId6"/>
  </p:sldLayoutIdLst>
  <p:hf sldNum="0"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77" tIns="45738" rIns="91477" bIns="45738" numCol="1" anchor="ctr" anchorCtr="0" compatLnSpc="1">
            <a:prstTxWarp prst="textNoShape">
              <a:avLst/>
            </a:prstTxWarp>
          </a:bodyPr>
          <a:lstStyle/>
          <a:p>
            <a:pPr lvl="0"/>
            <a:r>
              <a:rPr lang="en-CA" noProof="0" dirty="0"/>
              <a:t>Click to edit Master title style</a:t>
            </a:r>
          </a:p>
        </p:txBody>
      </p:sp>
      <p:sp>
        <p:nvSpPr>
          <p:cNvPr id="1027" name="Rectangle 3"/>
          <p:cNvSpPr>
            <a:spLocks noGrp="1" noChangeArrowheads="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77" tIns="45738" rIns="91477" bIns="45738" numCol="1" anchor="t" anchorCtr="0" compatLnSpc="1">
            <a:prstTxWarp prst="textNoShape">
              <a:avLst/>
            </a:prstTxWarp>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42341" name="Rectangle 5"/>
          <p:cNvSpPr>
            <a:spLocks noGrp="1" noChangeArrowheads="1"/>
          </p:cNvSpPr>
          <p:nvPr>
            <p:ph type="ftr" sz="quarter" idx="3"/>
          </p:nvPr>
        </p:nvSpPr>
        <p:spPr bwMode="auto">
          <a:xfrm>
            <a:off x="2590800" y="6400801"/>
            <a:ext cx="3962400" cy="320675"/>
          </a:xfrm>
          <a:prstGeom prst="rect">
            <a:avLst/>
          </a:prstGeom>
          <a:noFill/>
          <a:ln w="9525">
            <a:noFill/>
            <a:miter lim="800000"/>
            <a:headEnd/>
            <a:tailEnd/>
          </a:ln>
          <a:effectLst/>
        </p:spPr>
        <p:txBody>
          <a:bodyPr vert="horz" wrap="square" lIns="91477" tIns="45738" rIns="91477" bIns="45738" numCol="1" anchor="t" anchorCtr="0" compatLnSpc="1">
            <a:prstTxWarp prst="textNoShape">
              <a:avLst/>
            </a:prstTxWarp>
          </a:bodyPr>
          <a:lstStyle>
            <a:lvl1pPr algn="ctr">
              <a:defRPr sz="1199">
                <a:latin typeface="Calibri" charset="0"/>
              </a:defRPr>
            </a:lvl1pPr>
          </a:lstStyle>
          <a:p>
            <a:r>
              <a:rPr lang="sk-SK"/>
              <a:t>Copyright © 2017 by Nelson Education Ltd.</a:t>
            </a:r>
            <a:endParaRPr lang="en-US" dirty="0"/>
          </a:p>
        </p:txBody>
      </p:sp>
      <p:sp>
        <p:nvSpPr>
          <p:cNvPr id="142342" name="Rectangle 6"/>
          <p:cNvSpPr>
            <a:spLocks noGrp="1" noChangeArrowheads="1"/>
          </p:cNvSpPr>
          <p:nvPr>
            <p:ph type="sldNum" sz="quarter" idx="4"/>
          </p:nvPr>
        </p:nvSpPr>
        <p:spPr bwMode="auto">
          <a:xfrm>
            <a:off x="6553201" y="6400801"/>
            <a:ext cx="2133600" cy="320675"/>
          </a:xfrm>
          <a:prstGeom prst="rect">
            <a:avLst/>
          </a:prstGeom>
          <a:noFill/>
          <a:ln w="9525">
            <a:noFill/>
            <a:miter lim="800000"/>
            <a:headEnd/>
            <a:tailEnd/>
          </a:ln>
          <a:effectLst/>
        </p:spPr>
        <p:txBody>
          <a:bodyPr vert="horz" wrap="square" lIns="91477" tIns="45738" rIns="91477" bIns="45738" numCol="1" anchor="t" anchorCtr="0" compatLnSpc="1">
            <a:prstTxWarp prst="textNoShape">
              <a:avLst/>
            </a:prstTxWarp>
          </a:bodyPr>
          <a:lstStyle>
            <a:lvl1pPr algn="r">
              <a:defRPr sz="1399">
                <a:latin typeface="Calibri" charset="0"/>
              </a:defRPr>
            </a:lvl1pPr>
          </a:lstStyle>
          <a:p>
            <a:r>
              <a:rPr lang="en-US" dirty="0"/>
              <a:t>2-</a:t>
            </a:r>
            <a:fld id="{498BA2DD-C089-CE4B-B242-98BC7EF35BF5}" type="slidenum">
              <a:rPr lang="en-US" smtClean="0"/>
              <a:pPr/>
              <a:t>‹#›</a:t>
            </a:fld>
            <a:endParaRPr lang="en-US" dirty="0"/>
          </a:p>
        </p:txBody>
      </p:sp>
    </p:spTree>
    <p:extLst>
      <p:ext uri="{BB962C8B-B14F-4D97-AF65-F5344CB8AC3E}">
        <p14:creationId xmlns:p14="http://schemas.microsoft.com/office/powerpoint/2010/main" val="2533090524"/>
      </p:ext>
    </p:extLst>
  </p:cSld>
  <p:clrMap bg1="lt1" tx1="dk1" bg2="lt2" tx2="dk2" accent1="accent1" accent2="accent2" accent3="accent3" accent4="accent4" accent5="accent5" accent6="accent6" hlink="hlink" folHlink="folHlink"/>
  <p:sldLayoutIdLst>
    <p:sldLayoutId id="2147484701" r:id="rId1"/>
    <p:sldLayoutId id="2147484702" r:id="rId2"/>
    <p:sldLayoutId id="2147484703" r:id="rId3"/>
    <p:sldLayoutId id="2147484704" r:id="rId4"/>
    <p:sldLayoutId id="2147484705" r:id="rId5"/>
    <p:sldLayoutId id="2147484706" r:id="rId6"/>
  </p:sldLayoutIdLst>
  <p:hf hdr="0" dt="0"/>
  <p:txStyles>
    <p:titleStyle>
      <a:lvl1pPr algn="ctr" rtl="0" eaLnBrk="0" fontAlgn="base" hangingPunct="0">
        <a:spcBef>
          <a:spcPct val="0"/>
        </a:spcBef>
        <a:spcAft>
          <a:spcPct val="0"/>
        </a:spcAft>
        <a:defRPr sz="3998" b="1">
          <a:solidFill>
            <a:schemeClr val="tx1"/>
          </a:solidFill>
          <a:latin typeface="Calibri" pitchFamily="34" charset="0"/>
          <a:ea typeface="MS PGothic" panose="020B0600070205080204" pitchFamily="34" charset="-128"/>
          <a:cs typeface="Calibri" pitchFamily="34" charset="0"/>
        </a:defRPr>
      </a:lvl1pPr>
      <a:lvl2pPr algn="ctr" rtl="0" eaLnBrk="0" fontAlgn="base" hangingPunct="0">
        <a:spcBef>
          <a:spcPct val="0"/>
        </a:spcBef>
        <a:spcAft>
          <a:spcPct val="0"/>
        </a:spcAft>
        <a:defRPr sz="4398" b="1">
          <a:solidFill>
            <a:schemeClr val="tx1"/>
          </a:solidFill>
          <a:latin typeface="Calibri" pitchFamily="34" charset="0"/>
          <a:ea typeface="MS PGothic" panose="020B0600070205080204" pitchFamily="34" charset="-128"/>
          <a:cs typeface="Calibri" pitchFamily="34" charset="0"/>
        </a:defRPr>
      </a:lvl2pPr>
      <a:lvl3pPr algn="ctr" rtl="0" eaLnBrk="0" fontAlgn="base" hangingPunct="0">
        <a:spcBef>
          <a:spcPct val="0"/>
        </a:spcBef>
        <a:spcAft>
          <a:spcPct val="0"/>
        </a:spcAft>
        <a:defRPr sz="4398" b="1">
          <a:solidFill>
            <a:schemeClr val="tx1"/>
          </a:solidFill>
          <a:latin typeface="Calibri" pitchFamily="34" charset="0"/>
          <a:ea typeface="MS PGothic" panose="020B0600070205080204" pitchFamily="34" charset="-128"/>
          <a:cs typeface="Calibri" pitchFamily="34" charset="0"/>
        </a:defRPr>
      </a:lvl3pPr>
      <a:lvl4pPr algn="ctr" rtl="0" eaLnBrk="0" fontAlgn="base" hangingPunct="0">
        <a:spcBef>
          <a:spcPct val="0"/>
        </a:spcBef>
        <a:spcAft>
          <a:spcPct val="0"/>
        </a:spcAft>
        <a:defRPr sz="4398" b="1">
          <a:solidFill>
            <a:schemeClr val="tx1"/>
          </a:solidFill>
          <a:latin typeface="Calibri" pitchFamily="34" charset="0"/>
          <a:ea typeface="MS PGothic" panose="020B0600070205080204" pitchFamily="34" charset="-128"/>
          <a:cs typeface="Calibri" pitchFamily="34" charset="0"/>
        </a:defRPr>
      </a:lvl4pPr>
      <a:lvl5pPr algn="ctr" rtl="0" eaLnBrk="0" fontAlgn="base" hangingPunct="0">
        <a:spcBef>
          <a:spcPct val="0"/>
        </a:spcBef>
        <a:spcAft>
          <a:spcPct val="0"/>
        </a:spcAft>
        <a:defRPr sz="4398" b="1">
          <a:solidFill>
            <a:schemeClr val="tx1"/>
          </a:solidFill>
          <a:latin typeface="Calibri" pitchFamily="34" charset="0"/>
          <a:ea typeface="MS PGothic" panose="020B0600070205080204" pitchFamily="34" charset="-128"/>
          <a:cs typeface="Calibri" pitchFamily="34" charset="0"/>
        </a:defRPr>
      </a:lvl5pPr>
      <a:lvl6pPr marL="457154" algn="ctr" rtl="0" fontAlgn="base">
        <a:spcBef>
          <a:spcPct val="0"/>
        </a:spcBef>
        <a:spcAft>
          <a:spcPct val="0"/>
        </a:spcAft>
        <a:defRPr sz="4398">
          <a:solidFill>
            <a:schemeClr val="tx2"/>
          </a:solidFill>
          <a:latin typeface="Arial" charset="0"/>
        </a:defRPr>
      </a:lvl6pPr>
      <a:lvl7pPr marL="914309" algn="ctr" rtl="0" fontAlgn="base">
        <a:spcBef>
          <a:spcPct val="0"/>
        </a:spcBef>
        <a:spcAft>
          <a:spcPct val="0"/>
        </a:spcAft>
        <a:defRPr sz="4398">
          <a:solidFill>
            <a:schemeClr val="tx2"/>
          </a:solidFill>
          <a:latin typeface="Arial" charset="0"/>
        </a:defRPr>
      </a:lvl7pPr>
      <a:lvl8pPr marL="1371463" algn="ctr" rtl="0" fontAlgn="base">
        <a:spcBef>
          <a:spcPct val="0"/>
        </a:spcBef>
        <a:spcAft>
          <a:spcPct val="0"/>
        </a:spcAft>
        <a:defRPr sz="4398">
          <a:solidFill>
            <a:schemeClr val="tx2"/>
          </a:solidFill>
          <a:latin typeface="Arial" charset="0"/>
        </a:defRPr>
      </a:lvl8pPr>
      <a:lvl9pPr marL="1828617" algn="ctr" rtl="0" fontAlgn="base">
        <a:spcBef>
          <a:spcPct val="0"/>
        </a:spcBef>
        <a:spcAft>
          <a:spcPct val="0"/>
        </a:spcAft>
        <a:defRPr sz="4398">
          <a:solidFill>
            <a:schemeClr val="tx2"/>
          </a:solidFill>
          <a:latin typeface="Arial" charset="0"/>
        </a:defRPr>
      </a:lvl9pPr>
    </p:titleStyle>
    <p:bodyStyle>
      <a:lvl1pPr marL="342865" indent="-342865" algn="l" rtl="0" eaLnBrk="0" fontAlgn="base" hangingPunct="0">
        <a:spcBef>
          <a:spcPct val="20000"/>
        </a:spcBef>
        <a:spcAft>
          <a:spcPct val="0"/>
        </a:spcAft>
        <a:buChar char="•"/>
        <a:defRPr sz="3198">
          <a:solidFill>
            <a:schemeClr val="tx1"/>
          </a:solidFill>
          <a:latin typeface="Calibri" pitchFamily="34" charset="0"/>
          <a:ea typeface="MS PGothic" panose="020B0600070205080204" pitchFamily="34" charset="-128"/>
          <a:cs typeface="Calibri" pitchFamily="34" charset="0"/>
        </a:defRPr>
      </a:lvl1pPr>
      <a:lvl2pPr marL="742875" indent="-285721" algn="l" rtl="0" eaLnBrk="0" fontAlgn="base" hangingPunct="0">
        <a:spcBef>
          <a:spcPct val="20000"/>
        </a:spcBef>
        <a:spcAft>
          <a:spcPct val="0"/>
        </a:spcAft>
        <a:buChar char="–"/>
        <a:defRPr sz="2799">
          <a:solidFill>
            <a:schemeClr val="tx1"/>
          </a:solidFill>
          <a:latin typeface="Calibri" pitchFamily="34" charset="0"/>
          <a:ea typeface="Calibri" charset="0"/>
          <a:cs typeface="Calibri" pitchFamily="34" charset="0"/>
        </a:defRPr>
      </a:lvl2pPr>
      <a:lvl3pPr marL="1142885" indent="-228577" algn="l" rtl="0" eaLnBrk="0" fontAlgn="base" hangingPunct="0">
        <a:spcBef>
          <a:spcPct val="20000"/>
        </a:spcBef>
        <a:spcAft>
          <a:spcPct val="0"/>
        </a:spcAft>
        <a:buChar char="•"/>
        <a:defRPr sz="2399">
          <a:solidFill>
            <a:schemeClr val="tx1"/>
          </a:solidFill>
          <a:latin typeface="Calibri" pitchFamily="34" charset="0"/>
          <a:ea typeface="Calibri" charset="0"/>
          <a:cs typeface="Calibri" pitchFamily="34" charset="0"/>
        </a:defRPr>
      </a:lvl3pPr>
      <a:lvl4pPr marL="1600040" indent="-228577" algn="l" rtl="0" eaLnBrk="0" fontAlgn="base" hangingPunct="0">
        <a:spcBef>
          <a:spcPct val="20000"/>
        </a:spcBef>
        <a:spcAft>
          <a:spcPct val="0"/>
        </a:spcAft>
        <a:buChar char="–"/>
        <a:defRPr sz="1999">
          <a:solidFill>
            <a:schemeClr val="tx1"/>
          </a:solidFill>
          <a:latin typeface="Calibri" pitchFamily="34" charset="0"/>
          <a:ea typeface="Calibri" charset="0"/>
          <a:cs typeface="Calibri" pitchFamily="34" charset="0"/>
        </a:defRPr>
      </a:lvl4pPr>
      <a:lvl5pPr marL="2057194" indent="-228577" algn="l" rtl="0" eaLnBrk="0" fontAlgn="base" hangingPunct="0">
        <a:spcBef>
          <a:spcPct val="20000"/>
        </a:spcBef>
        <a:spcAft>
          <a:spcPct val="0"/>
        </a:spcAft>
        <a:buChar char="»"/>
        <a:defRPr sz="1999">
          <a:solidFill>
            <a:schemeClr val="tx1"/>
          </a:solidFill>
          <a:latin typeface="Calibri" pitchFamily="34" charset="0"/>
          <a:ea typeface="Calibri" charset="0"/>
          <a:cs typeface="Calibri" pitchFamily="34" charset="0"/>
        </a:defRPr>
      </a:lvl5pPr>
      <a:lvl6pPr marL="2514348" indent="-228577" algn="l" rtl="0" fontAlgn="base">
        <a:spcBef>
          <a:spcPct val="20000"/>
        </a:spcBef>
        <a:spcAft>
          <a:spcPct val="0"/>
        </a:spcAft>
        <a:buChar char="»"/>
        <a:defRPr sz="1999">
          <a:solidFill>
            <a:schemeClr val="tx1"/>
          </a:solidFill>
          <a:latin typeface="+mn-lt"/>
        </a:defRPr>
      </a:lvl6pPr>
      <a:lvl7pPr marL="2971503" indent="-228577" algn="l" rtl="0" fontAlgn="base">
        <a:spcBef>
          <a:spcPct val="20000"/>
        </a:spcBef>
        <a:spcAft>
          <a:spcPct val="0"/>
        </a:spcAft>
        <a:buChar char="»"/>
        <a:defRPr sz="1999">
          <a:solidFill>
            <a:schemeClr val="tx1"/>
          </a:solidFill>
          <a:latin typeface="+mn-lt"/>
        </a:defRPr>
      </a:lvl7pPr>
      <a:lvl8pPr marL="3428657" indent="-228577" algn="l" rtl="0" fontAlgn="base">
        <a:spcBef>
          <a:spcPct val="20000"/>
        </a:spcBef>
        <a:spcAft>
          <a:spcPct val="0"/>
        </a:spcAft>
        <a:buChar char="»"/>
        <a:defRPr sz="1999">
          <a:solidFill>
            <a:schemeClr val="tx1"/>
          </a:solidFill>
          <a:latin typeface="+mn-lt"/>
        </a:defRPr>
      </a:lvl8pPr>
      <a:lvl9pPr marL="3885810" indent="-228577" algn="l" rtl="0" fontAlgn="base">
        <a:spcBef>
          <a:spcPct val="20000"/>
        </a:spcBef>
        <a:spcAft>
          <a:spcPct val="0"/>
        </a:spcAft>
        <a:buChar char="»"/>
        <a:defRPr sz="1999">
          <a:solidFill>
            <a:schemeClr val="tx1"/>
          </a:solidFill>
          <a:latin typeface="+mn-lt"/>
        </a:defRPr>
      </a:lvl9pPr>
    </p:bodyStyle>
    <p:otherStyle>
      <a:defPPr>
        <a:defRPr lang="en-US"/>
      </a:defPPr>
      <a:lvl1pPr marL="0" algn="l" defTabSz="914309" rtl="0" eaLnBrk="1" latinLnBrk="0" hangingPunct="1">
        <a:defRPr sz="1799" kern="1200">
          <a:solidFill>
            <a:schemeClr val="tx1"/>
          </a:solidFill>
          <a:latin typeface="+mn-lt"/>
          <a:ea typeface="+mn-ea"/>
          <a:cs typeface="+mn-cs"/>
        </a:defRPr>
      </a:lvl1pPr>
      <a:lvl2pPr marL="457154" algn="l" defTabSz="914309" rtl="0" eaLnBrk="1" latinLnBrk="0" hangingPunct="1">
        <a:defRPr sz="1799" kern="1200">
          <a:solidFill>
            <a:schemeClr val="tx1"/>
          </a:solidFill>
          <a:latin typeface="+mn-lt"/>
          <a:ea typeface="+mn-ea"/>
          <a:cs typeface="+mn-cs"/>
        </a:defRPr>
      </a:lvl2pPr>
      <a:lvl3pPr marL="914309" algn="l" defTabSz="914309" rtl="0" eaLnBrk="1" latinLnBrk="0" hangingPunct="1">
        <a:defRPr sz="1799" kern="1200">
          <a:solidFill>
            <a:schemeClr val="tx1"/>
          </a:solidFill>
          <a:latin typeface="+mn-lt"/>
          <a:ea typeface="+mn-ea"/>
          <a:cs typeface="+mn-cs"/>
        </a:defRPr>
      </a:lvl3pPr>
      <a:lvl4pPr marL="1371463" algn="l" defTabSz="914309" rtl="0" eaLnBrk="1" latinLnBrk="0" hangingPunct="1">
        <a:defRPr sz="1799" kern="1200">
          <a:solidFill>
            <a:schemeClr val="tx1"/>
          </a:solidFill>
          <a:latin typeface="+mn-lt"/>
          <a:ea typeface="+mn-ea"/>
          <a:cs typeface="+mn-cs"/>
        </a:defRPr>
      </a:lvl4pPr>
      <a:lvl5pPr marL="1828617" algn="l" defTabSz="914309" rtl="0" eaLnBrk="1" latinLnBrk="0" hangingPunct="1">
        <a:defRPr sz="1799" kern="1200">
          <a:solidFill>
            <a:schemeClr val="tx1"/>
          </a:solidFill>
          <a:latin typeface="+mn-lt"/>
          <a:ea typeface="+mn-ea"/>
          <a:cs typeface="+mn-cs"/>
        </a:defRPr>
      </a:lvl5pPr>
      <a:lvl6pPr marL="2285771" algn="l" defTabSz="914309" rtl="0" eaLnBrk="1" latinLnBrk="0" hangingPunct="1">
        <a:defRPr sz="1799" kern="1200">
          <a:solidFill>
            <a:schemeClr val="tx1"/>
          </a:solidFill>
          <a:latin typeface="+mn-lt"/>
          <a:ea typeface="+mn-ea"/>
          <a:cs typeface="+mn-cs"/>
        </a:defRPr>
      </a:lvl6pPr>
      <a:lvl7pPr marL="2742925" algn="l" defTabSz="914309" rtl="0" eaLnBrk="1" latinLnBrk="0" hangingPunct="1">
        <a:defRPr sz="1799" kern="1200">
          <a:solidFill>
            <a:schemeClr val="tx1"/>
          </a:solidFill>
          <a:latin typeface="+mn-lt"/>
          <a:ea typeface="+mn-ea"/>
          <a:cs typeface="+mn-cs"/>
        </a:defRPr>
      </a:lvl7pPr>
      <a:lvl8pPr marL="3200079" algn="l" defTabSz="914309" rtl="0" eaLnBrk="1" latinLnBrk="0" hangingPunct="1">
        <a:defRPr sz="1799" kern="1200">
          <a:solidFill>
            <a:schemeClr val="tx1"/>
          </a:solidFill>
          <a:latin typeface="+mn-lt"/>
          <a:ea typeface="+mn-ea"/>
          <a:cs typeface="+mn-cs"/>
        </a:defRPr>
      </a:lvl8pPr>
      <a:lvl9pPr marL="3657233" algn="l" defTabSz="91430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90_46ECA1C4.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www.iso.org/iso/home.html"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microsoft.com/office/2018/10/relationships/comments" Target="../comments/modernComment_187_0.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66_0.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2A0C7FF7-1C22-1D8C-CC9C-31C8919564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924465"/>
            <a:ext cx="3914536" cy="5009070"/>
          </a:xfrm>
          <a:prstGeom prst="rect">
            <a:avLst/>
          </a:prstGeom>
        </p:spPr>
      </p:pic>
    </p:spTree>
    <p:extLst>
      <p:ext uri="{BB962C8B-B14F-4D97-AF65-F5344CB8AC3E}">
        <p14:creationId xmlns:p14="http://schemas.microsoft.com/office/powerpoint/2010/main" val="227028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CA" altLang="en-US" sz="3600" noProof="0" dirty="0"/>
              <a:t>Quality: </a:t>
            </a:r>
            <a:r>
              <a:rPr lang="en-CA" altLang="en-US" sz="3600" noProof="0" dirty="0">
                <a:solidFill>
                  <a:srgbClr val="E7155C"/>
                </a:solidFill>
              </a:rPr>
              <a:t>International Standards</a:t>
            </a:r>
          </a:p>
        </p:txBody>
      </p:sp>
      <p:sp>
        <p:nvSpPr>
          <p:cNvPr id="4" name="Footer Placeholder 3"/>
          <p:cNvSpPr>
            <a:spLocks noGrp="1"/>
          </p:cNvSpPr>
          <p:nvPr>
            <p:ph type="ftr" sz="quarter" idx="10"/>
          </p:nvPr>
        </p:nvSpPr>
        <p:spPr/>
        <p:txBody>
          <a:bodyPr/>
          <a:lstStyle/>
          <a:p>
            <a:pPr>
              <a:defRPr/>
            </a:pPr>
            <a:r>
              <a:rPr lang="sk-SK" altLang="en-US" dirty="0"/>
              <a:t>Copyright © 2</a:t>
            </a:r>
            <a:r>
              <a:rPr lang="en-CA" altLang="en-US" dirty="0"/>
              <a:t>024 by Cengage</a:t>
            </a:r>
            <a:endParaRPr lang="en-US" altLang="en-US" dirty="0"/>
          </a:p>
        </p:txBody>
      </p:sp>
      <p:grpSp>
        <p:nvGrpSpPr>
          <p:cNvPr id="32771" name="Group 3"/>
          <p:cNvGrpSpPr>
            <a:grpSpLocks/>
          </p:cNvGrpSpPr>
          <p:nvPr/>
        </p:nvGrpSpPr>
        <p:grpSpPr bwMode="auto">
          <a:xfrm>
            <a:off x="1687990" y="1759310"/>
            <a:ext cx="6184900" cy="3570288"/>
            <a:chOff x="1084" y="1728"/>
            <a:chExt cx="3679" cy="1968"/>
          </a:xfrm>
        </p:grpSpPr>
        <p:grpSp>
          <p:nvGrpSpPr>
            <p:cNvPr id="32775" name="Group 4"/>
            <p:cNvGrpSpPr>
              <a:grpSpLocks/>
            </p:cNvGrpSpPr>
            <p:nvPr/>
          </p:nvGrpSpPr>
          <p:grpSpPr bwMode="auto">
            <a:xfrm>
              <a:off x="1084" y="2640"/>
              <a:ext cx="3679" cy="1056"/>
              <a:chOff x="768" y="2933"/>
              <a:chExt cx="3679" cy="1056"/>
            </a:xfrm>
          </p:grpSpPr>
          <p:sp>
            <p:nvSpPr>
              <p:cNvPr id="32780" name="AutoShape 5"/>
              <p:cNvSpPr>
                <a:spLocks noChangeArrowheads="1"/>
              </p:cNvSpPr>
              <p:nvPr/>
            </p:nvSpPr>
            <p:spPr bwMode="auto">
              <a:xfrm>
                <a:off x="768" y="2933"/>
                <a:ext cx="1820" cy="1051"/>
              </a:xfrm>
              <a:prstGeom prst="cube">
                <a:avLst>
                  <a:gd name="adj" fmla="val 25000"/>
                </a:avLst>
              </a:prstGeom>
              <a:solidFill>
                <a:schemeClr val="bg2">
                  <a:lumMod val="25000"/>
                </a:schemeClr>
              </a:solidFill>
              <a:ln>
                <a:noFill/>
              </a:ln>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ISO 14000</a:t>
                </a:r>
              </a:p>
            </p:txBody>
          </p:sp>
          <p:sp>
            <p:nvSpPr>
              <p:cNvPr id="32778" name="AutoShape 6"/>
              <p:cNvSpPr>
                <a:spLocks noChangeArrowheads="1"/>
              </p:cNvSpPr>
              <p:nvPr/>
            </p:nvSpPr>
            <p:spPr bwMode="auto">
              <a:xfrm>
                <a:off x="2626" y="2938"/>
                <a:ext cx="1821" cy="1051"/>
              </a:xfrm>
              <a:prstGeom prst="cube">
                <a:avLst>
                  <a:gd name="adj" fmla="val 25000"/>
                </a:avLst>
              </a:prstGeom>
              <a:solidFill>
                <a:srgbClr val="474B7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2800" b="1" dirty="0">
                    <a:solidFill>
                      <a:srgbClr val="FFFFFF"/>
                    </a:solidFill>
                  </a:rPr>
                  <a:t>ISO 27000</a:t>
                </a:r>
              </a:p>
            </p:txBody>
          </p:sp>
        </p:grpSp>
        <p:sp>
          <p:nvSpPr>
            <p:cNvPr id="21512" name="AutoShape 7"/>
            <p:cNvSpPr>
              <a:spLocks noChangeArrowheads="1"/>
            </p:cNvSpPr>
            <p:nvPr/>
          </p:nvSpPr>
          <p:spPr bwMode="auto">
            <a:xfrm>
              <a:off x="2013" y="1728"/>
              <a:ext cx="1821" cy="1051"/>
            </a:xfrm>
            <a:prstGeom prst="cube">
              <a:avLst>
                <a:gd name="adj" fmla="val 25000"/>
              </a:avLst>
            </a:prstGeom>
            <a:solidFill>
              <a:schemeClr val="accent2">
                <a:lumMod val="7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defRPr/>
              </a:pPr>
              <a:r>
                <a:rPr lang="en-US" altLang="en-US" sz="2800" b="1" dirty="0">
                  <a:solidFill>
                    <a:srgbClr val="FFFFFF"/>
                  </a:solidFill>
                </a:rPr>
                <a:t>ISO </a:t>
              </a:r>
              <a:br>
                <a:rPr lang="en-US" altLang="en-US" sz="2800" b="1" dirty="0">
                  <a:solidFill>
                    <a:srgbClr val="FFFFFF"/>
                  </a:solidFill>
                </a:rPr>
              </a:br>
              <a:r>
                <a:rPr lang="en-US" altLang="en-US" sz="2800" b="1" dirty="0">
                  <a:solidFill>
                    <a:srgbClr val="FFFFFF"/>
                  </a:solidFill>
                </a:rPr>
                <a:t>9000</a:t>
              </a:r>
            </a:p>
          </p:txBody>
        </p:sp>
      </p:grpSp>
      <p:sp>
        <p:nvSpPr>
          <p:cNvPr id="3277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A427D080-4258-474C-BF1A-D63FFC624C6A}" type="slidenum">
              <a:rPr lang="en-US" altLang="en-US" sz="1400" smtClean="0"/>
              <a:pPr algn="r">
                <a:spcBef>
                  <a:spcPct val="0"/>
                </a:spcBef>
                <a:buFontTx/>
                <a:buNone/>
              </a:pPr>
              <a:t>10</a:t>
            </a:fld>
            <a:endParaRPr lang="en-US" altLang="en-US" sz="140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Quality: </a:t>
            </a:r>
            <a:r>
              <a:rPr lang="en-CA" altLang="en-US" dirty="0">
                <a:solidFill>
                  <a:srgbClr val="DA1F28"/>
                </a:solidFill>
              </a:rPr>
              <a:t>International Standards</a:t>
            </a:r>
            <a:endParaRPr lang="en-CA" dirty="0">
              <a:solidFill>
                <a:srgbClr val="DA1F28"/>
              </a:solidFill>
            </a:endParaRPr>
          </a:p>
        </p:txBody>
      </p:sp>
      <p:sp>
        <p:nvSpPr>
          <p:cNvPr id="3" name="Content Placeholder 2"/>
          <p:cNvSpPr>
            <a:spLocks noGrp="1"/>
          </p:cNvSpPr>
          <p:nvPr>
            <p:ph idx="1"/>
          </p:nvPr>
        </p:nvSpPr>
        <p:spPr/>
        <p:txBody>
          <a:bodyPr/>
          <a:lstStyle/>
          <a:p>
            <a:pPr marL="0" indent="0">
              <a:buFontTx/>
              <a:buNone/>
              <a:defRPr/>
            </a:pPr>
            <a:r>
              <a:rPr lang="en-CA" altLang="en-US" sz="2800" dirty="0">
                <a:hlinkClick r:id="rId4"/>
              </a:rPr>
              <a:t>ISO: International Organization for Standardization</a:t>
            </a:r>
            <a:endParaRPr lang="en-CA" altLang="en-US" sz="2800" dirty="0"/>
          </a:p>
          <a:p>
            <a:pPr marL="0" indent="0">
              <a:buFontTx/>
              <a:buNone/>
              <a:defRPr/>
            </a:pPr>
            <a:r>
              <a:rPr lang="en-CA" altLang="en-US" sz="2800" b="1" dirty="0">
                <a:solidFill>
                  <a:srgbClr val="E7155C"/>
                </a:solidFill>
              </a:rPr>
              <a:t>ISO 9000</a:t>
            </a:r>
          </a:p>
          <a:p>
            <a:pPr marL="274320" indent="-274320">
              <a:defRPr/>
            </a:pPr>
            <a:r>
              <a:rPr lang="en-CA" altLang="en-US" sz="2800" dirty="0"/>
              <a:t>Five international standards (ISO 9000 to ISO 9004) for achieving consistency in quality management and quality assurance</a:t>
            </a:r>
          </a:p>
          <a:p>
            <a:pPr marL="0" indent="0">
              <a:buFontTx/>
              <a:buNone/>
              <a:defRPr/>
            </a:pPr>
            <a:r>
              <a:rPr lang="en-CA" altLang="en-US" sz="2800" b="1" dirty="0">
                <a:solidFill>
                  <a:srgbClr val="E7155C"/>
                </a:solidFill>
              </a:rPr>
              <a:t>ISO 14000</a:t>
            </a:r>
          </a:p>
          <a:p>
            <a:pPr marL="274320" indent="-274320">
              <a:defRPr/>
            </a:pPr>
            <a:r>
              <a:rPr lang="en-CA" altLang="en-US" sz="2800" dirty="0"/>
              <a:t>International standards for managing, monitoring, and minimizing an organization</a:t>
            </a:r>
            <a:r>
              <a:rPr lang="en-CA" altLang="ja-JP" sz="2800" dirty="0"/>
              <a:t>’s harmful effects on the environment</a:t>
            </a:r>
            <a:endParaRPr lang="en-CA" altLang="en-US" sz="2800" dirty="0"/>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5" name="Slide Number Placeholder 4"/>
          <p:cNvSpPr>
            <a:spLocks noGrp="1"/>
          </p:cNvSpPr>
          <p:nvPr>
            <p:ph type="sldNum" sz="quarter" idx="4"/>
          </p:nvPr>
        </p:nvSpPr>
        <p:spPr/>
        <p:txBody>
          <a:bodyPr/>
          <a:lstStyle/>
          <a:p>
            <a:pPr>
              <a:defRPr/>
            </a:pPr>
            <a:r>
              <a:rPr lang="en-US" altLang="en-US"/>
              <a:t>17-</a:t>
            </a:r>
            <a:fld id="{348AE8A4-3301-4456-9458-C1D12617BCA5}" type="slidenum">
              <a:rPr lang="en-US" altLang="en-US" smtClean="0"/>
              <a:pPr>
                <a:defRPr/>
              </a:pPr>
              <a:t>11</a:t>
            </a:fld>
            <a:endParaRPr lang="en-US" altLang="en-US" dirty="0"/>
          </a:p>
        </p:txBody>
      </p:sp>
    </p:spTree>
    <p:extLst>
      <p:ext uri="{BB962C8B-B14F-4D97-AF65-F5344CB8AC3E}">
        <p14:creationId xmlns:p14="http://schemas.microsoft.com/office/powerpoint/2010/main" val="1189913028"/>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CA" altLang="en-US" sz="3600" noProof="0" dirty="0"/>
              <a:t>Total Quality Management (TQM)</a:t>
            </a:r>
          </a:p>
        </p:txBody>
      </p:sp>
      <p:sp>
        <p:nvSpPr>
          <p:cNvPr id="4" name="Footer Placeholder 3"/>
          <p:cNvSpPr>
            <a:spLocks noGrp="1"/>
          </p:cNvSpPr>
          <p:nvPr>
            <p:ph type="ftr" sz="quarter" idx="10"/>
          </p:nvPr>
        </p:nvSpPr>
        <p:spPr/>
        <p:txBody>
          <a:bodyPr/>
          <a:lstStyle/>
          <a:p>
            <a:pPr>
              <a:defRPr/>
            </a:pPr>
            <a:r>
              <a:rPr lang="sk-SK" altLang="en-US" dirty="0"/>
              <a:t>Copyright © 2</a:t>
            </a:r>
            <a:r>
              <a:rPr lang="en-CA" altLang="en-US" dirty="0"/>
              <a:t>024 by Cengage</a:t>
            </a:r>
            <a:endParaRPr lang="en-US" altLang="en-US" dirty="0"/>
          </a:p>
        </p:txBody>
      </p:sp>
      <p:graphicFrame>
        <p:nvGraphicFramePr>
          <p:cNvPr id="12" name="Diagram 11"/>
          <p:cNvGraphicFramePr/>
          <p:nvPr>
            <p:extLst>
              <p:ext uri="{D42A27DB-BD31-4B8C-83A1-F6EECF244321}">
                <p14:modId xmlns:p14="http://schemas.microsoft.com/office/powerpoint/2010/main" val="64603203"/>
              </p:ext>
            </p:extLst>
          </p:nvPr>
        </p:nvGraphicFramePr>
        <p:xfrm>
          <a:off x="625460" y="1759310"/>
          <a:ext cx="7893080" cy="3701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91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B17481A9-B03B-419A-9ECB-D8C4D1B784C8}" type="slidenum">
              <a:rPr lang="en-US" altLang="en-US" sz="1400" smtClean="0"/>
              <a:pPr algn="r">
                <a:spcBef>
                  <a:spcPct val="0"/>
                </a:spcBef>
                <a:buFontTx/>
                <a:buNone/>
              </a:pPr>
              <a:t>12</a:t>
            </a:fld>
            <a:endParaRPr lang="en-US"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eft-Right Arrow 7"/>
          <p:cNvSpPr/>
          <p:nvPr/>
        </p:nvSpPr>
        <p:spPr>
          <a:xfrm>
            <a:off x="1081088" y="1455730"/>
            <a:ext cx="6981825" cy="462915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963" name="Title 1"/>
          <p:cNvSpPr>
            <a:spLocks noGrp="1"/>
          </p:cNvSpPr>
          <p:nvPr>
            <p:ph type="title"/>
          </p:nvPr>
        </p:nvSpPr>
        <p:spPr/>
        <p:txBody>
          <a:bodyPr/>
          <a:lstStyle/>
          <a:p>
            <a:r>
              <a:rPr lang="en-CA" altLang="en-US" noProof="0" dirty="0"/>
              <a:t>Service Operations</a:t>
            </a:r>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086096094"/>
              </p:ext>
            </p:extLst>
          </p:nvPr>
        </p:nvGraphicFramePr>
        <p:xfrm>
          <a:off x="2076237" y="2686984"/>
          <a:ext cx="4991699" cy="214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17-16</a:t>
            </a:r>
          </a:p>
        </p:txBody>
      </p:sp>
    </p:spTree>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41988"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D4B6577B-694A-40FC-A583-A4AD44FDEC84}" type="slidenum">
              <a:rPr lang="en-US" altLang="en-US" sz="1400" smtClean="0"/>
              <a:pPr algn="r">
                <a:spcBef>
                  <a:spcPct val="0"/>
                </a:spcBef>
                <a:buFontTx/>
                <a:buNone/>
              </a:pPr>
              <a:t>14</a:t>
            </a:fld>
            <a:endParaRPr lang="en-US" altLang="en-US" sz="1400" dirty="0"/>
          </a:p>
        </p:txBody>
      </p:sp>
      <p:pic>
        <p:nvPicPr>
          <p:cNvPr id="3" name="Picture 2" descr="Diagram&#10;&#10;Description automatically generated">
            <a:extLst>
              <a:ext uri="{FF2B5EF4-FFF2-40B4-BE49-F238E27FC236}">
                <a16:creationId xmlns:a16="http://schemas.microsoft.com/office/drawing/2014/main" id="{F8422832-E4BA-2182-CE45-BBA785E7DB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367" y="946989"/>
            <a:ext cx="8013808" cy="468296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3600" dirty="0"/>
              <a:t>Service Recovery and Empowerment</a:t>
            </a:r>
            <a:endParaRPr lang="en-CA" sz="3600" dirty="0"/>
          </a:p>
        </p:txBody>
      </p:sp>
      <p:sp>
        <p:nvSpPr>
          <p:cNvPr id="3" name="Content Placeholder 2"/>
          <p:cNvSpPr>
            <a:spLocks noGrp="1"/>
          </p:cNvSpPr>
          <p:nvPr>
            <p:ph idx="1"/>
          </p:nvPr>
        </p:nvSpPr>
        <p:spPr>
          <a:xfrm>
            <a:off x="457200" y="1607520"/>
            <a:ext cx="8229600" cy="4518643"/>
          </a:xfrm>
        </p:spPr>
        <p:txBody>
          <a:bodyPr/>
          <a:lstStyle/>
          <a:p>
            <a:pPr marL="0" indent="0">
              <a:buNone/>
            </a:pPr>
            <a:r>
              <a:rPr lang="en-US" sz="2800" b="1" dirty="0">
                <a:solidFill>
                  <a:srgbClr val="E7155C"/>
                </a:solidFill>
              </a:rPr>
              <a:t>Service Recovery </a:t>
            </a:r>
          </a:p>
          <a:p>
            <a:r>
              <a:rPr lang="en-US" sz="2800" dirty="0">
                <a:solidFill>
                  <a:srgbClr val="000000"/>
                </a:solidFill>
              </a:rPr>
              <a:t>Restoring customer satisfaction to strongly dissatisfied customers</a:t>
            </a:r>
          </a:p>
          <a:p>
            <a:r>
              <a:rPr lang="en-US" altLang="en-US" sz="2800" kern="1200" dirty="0">
                <a:solidFill>
                  <a:srgbClr val="000000"/>
                </a:solidFill>
                <a:latin typeface="Calibri"/>
                <a:cs typeface="Calibri"/>
              </a:rPr>
              <a:t>Fixing the mistakes that were committed</a:t>
            </a:r>
          </a:p>
          <a:p>
            <a:endParaRPr lang="en-US" altLang="en-US" sz="1000" kern="1200" dirty="0">
              <a:solidFill>
                <a:srgbClr val="000000"/>
              </a:solidFill>
              <a:latin typeface="Calibri"/>
              <a:cs typeface="Calibri"/>
            </a:endParaRPr>
          </a:p>
          <a:p>
            <a:pPr marL="0" indent="0">
              <a:buNone/>
            </a:pPr>
            <a:r>
              <a:rPr lang="en-CA" sz="2800" b="1" kern="1200" dirty="0">
                <a:solidFill>
                  <a:srgbClr val="E7155C"/>
                </a:solidFill>
                <a:latin typeface="Calibri"/>
                <a:cs typeface="Calibri"/>
              </a:rPr>
              <a:t>Employee Empowerment</a:t>
            </a:r>
          </a:p>
          <a:p>
            <a:r>
              <a:rPr lang="en-US" altLang="en-US" sz="2800" dirty="0">
                <a:solidFill>
                  <a:srgbClr val="000000"/>
                </a:solidFill>
                <a:latin typeface="Calibri"/>
                <a:cs typeface="Calibri"/>
              </a:rPr>
              <a:t>Goal: i</a:t>
            </a:r>
            <a:r>
              <a:rPr lang="en-US" altLang="en-US" sz="2800" kern="1200" dirty="0">
                <a:solidFill>
                  <a:srgbClr val="000000"/>
                </a:solidFill>
                <a:latin typeface="Calibri"/>
                <a:cs typeface="Calibri"/>
              </a:rPr>
              <a:t>mmediate solution to customer problems</a:t>
            </a:r>
            <a:endParaRPr lang="en-CA" sz="2800" b="1" kern="1200" dirty="0">
              <a:latin typeface="Calibri"/>
              <a:cs typeface="Calibri"/>
            </a:endParaRPr>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5" name="Slide Number Placeholder 4"/>
          <p:cNvSpPr>
            <a:spLocks noGrp="1"/>
          </p:cNvSpPr>
          <p:nvPr>
            <p:ph type="sldNum" sz="quarter" idx="4"/>
          </p:nvPr>
        </p:nvSpPr>
        <p:spPr/>
        <p:txBody>
          <a:bodyPr/>
          <a:lstStyle/>
          <a:p>
            <a:pPr>
              <a:defRPr/>
            </a:pPr>
            <a:r>
              <a:rPr lang="en-US" altLang="en-US" dirty="0"/>
              <a:t>17-</a:t>
            </a:r>
            <a:fld id="{348AE8A4-3301-4456-9458-C1D12617BCA5}" type="slidenum">
              <a:rPr lang="en-US" altLang="en-US" smtClean="0"/>
              <a:pPr>
                <a:defRPr/>
              </a:pPr>
              <a:t>15</a:t>
            </a:fld>
            <a:endParaRPr lang="en-US" altLang="en-US" dirty="0"/>
          </a:p>
        </p:txBody>
      </p:sp>
    </p:spTree>
    <p:extLst>
      <p:ext uri="{BB962C8B-B14F-4D97-AF65-F5344CB8AC3E}">
        <p14:creationId xmlns:p14="http://schemas.microsoft.com/office/powerpoint/2010/main" val="287838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noProof="0" dirty="0"/>
              <a:t>Chapter 17</a:t>
            </a:r>
          </a:p>
        </p:txBody>
      </p:sp>
      <p:sp>
        <p:nvSpPr>
          <p:cNvPr id="3" name="Subtitle 2"/>
          <p:cNvSpPr>
            <a:spLocks noGrp="1"/>
          </p:cNvSpPr>
          <p:nvPr>
            <p:ph type="subTitle" idx="1"/>
          </p:nvPr>
        </p:nvSpPr>
        <p:spPr>
          <a:xfrm>
            <a:off x="1308515" y="2821839"/>
            <a:ext cx="6400800" cy="2352745"/>
          </a:xfrm>
        </p:spPr>
        <p:txBody>
          <a:bodyPr>
            <a:normAutofit fontScale="92500"/>
          </a:bodyPr>
          <a:lstStyle/>
          <a:p>
            <a:r>
              <a:rPr lang="en-CA" altLang="en-US" noProof="0" dirty="0"/>
              <a:t>Managing Service Operations</a:t>
            </a:r>
          </a:p>
          <a:p>
            <a:r>
              <a:rPr lang="en-CA" altLang="en-US" noProof="0" dirty="0"/>
              <a:t>16</a:t>
            </a:r>
            <a:r>
              <a:rPr lang="en-CA" altLang="en-US" dirty="0"/>
              <a:t> Oct </a:t>
            </a:r>
            <a:r>
              <a:rPr lang="en-CA" altLang="en-US" noProof="0" dirty="0"/>
              <a:t>2025</a:t>
            </a:r>
          </a:p>
          <a:p>
            <a:r>
              <a:rPr lang="en-CA" altLang="en-US" noProof="0" dirty="0"/>
              <a:t>Dr Ike Hall </a:t>
            </a:r>
          </a:p>
        </p:txBody>
      </p:sp>
      <p:sp>
        <p:nvSpPr>
          <p:cNvPr id="6" name="Footer Placeholder 5"/>
          <p:cNvSpPr>
            <a:spLocks noGrp="1"/>
          </p:cNvSpPr>
          <p:nvPr>
            <p:ph type="ftr" sz="quarter" idx="10"/>
          </p:nvPr>
        </p:nvSpPr>
        <p:spPr/>
        <p:txBody>
          <a:bodyPr/>
          <a:lstStyle/>
          <a:p>
            <a:pPr>
              <a:defRPr/>
            </a:pPr>
            <a:r>
              <a:rPr lang="sk-SK" dirty="0"/>
              <a:t>Copyright © </a:t>
            </a:r>
            <a:r>
              <a:rPr lang="en-CA" dirty="0"/>
              <a:t>2024 by Cengage</a:t>
            </a:r>
          </a:p>
        </p:txBody>
      </p:sp>
      <p:sp>
        <p:nvSpPr>
          <p:cNvPr id="7" name="Slide Number Placeholder 6"/>
          <p:cNvSpPr>
            <a:spLocks noGrp="1"/>
          </p:cNvSpPr>
          <p:nvPr>
            <p:ph type="sldNum" sz="quarter" idx="4"/>
          </p:nvPr>
        </p:nvSpPr>
        <p:spPr/>
        <p:txBody>
          <a:bodyPr/>
          <a:lstStyle/>
          <a:p>
            <a:pPr>
              <a:defRPr/>
            </a:pPr>
            <a:r>
              <a:rPr lang="en-US" altLang="en-US"/>
              <a:t>17-</a:t>
            </a:r>
            <a:fld id="{348AE8A4-3301-4456-9458-C1D12617BCA5}" type="slidenum">
              <a:rPr lang="en-US" altLang="en-US" smtClean="0"/>
              <a:pPr>
                <a:defRPr/>
              </a:pPr>
              <a:t>2</a:t>
            </a:fld>
            <a:endParaRPr lang="en-US" altLang="en-US" dirty="0"/>
          </a:p>
        </p:txBody>
      </p:sp>
    </p:spTree>
    <p:extLst>
      <p:ext uri="{BB962C8B-B14F-4D97-AF65-F5344CB8AC3E}">
        <p14:creationId xmlns:p14="http://schemas.microsoft.com/office/powerpoint/2010/main" val="329700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CA" altLang="en-US" sz="3600" noProof="0" dirty="0"/>
              <a:t>Class Activity: </a:t>
            </a:r>
            <a:r>
              <a:rPr lang="en-CA" altLang="en-US" sz="3600" noProof="0" dirty="0">
                <a:solidFill>
                  <a:srgbClr val="E7155C"/>
                </a:solidFill>
              </a:rPr>
              <a:t>Productivity</a:t>
            </a:r>
          </a:p>
        </p:txBody>
      </p:sp>
      <p:sp>
        <p:nvSpPr>
          <p:cNvPr id="11267" name="Rectangle 3"/>
          <p:cNvSpPr>
            <a:spLocks noGrp="1" noChangeArrowheads="1"/>
          </p:cNvSpPr>
          <p:nvPr>
            <p:ph idx="1"/>
          </p:nvPr>
        </p:nvSpPr>
        <p:spPr/>
        <p:txBody>
          <a:bodyPr/>
          <a:lstStyle/>
          <a:p>
            <a:pPr marL="0" indent="0">
              <a:buNone/>
            </a:pPr>
            <a:endParaRPr lang="en-CA" altLang="en-US" sz="3000" noProof="0" dirty="0"/>
          </a:p>
          <a:p>
            <a:r>
              <a:rPr lang="en-CA" altLang="en-US" sz="3000" noProof="0" dirty="0"/>
              <a:t>How productive</a:t>
            </a:r>
            <a:r>
              <a:rPr lang="en-CA" altLang="en-US" sz="3000" i="1" noProof="0" dirty="0"/>
              <a:t> </a:t>
            </a:r>
            <a:r>
              <a:rPr lang="en-CA" altLang="en-US" sz="3000" noProof="0" dirty="0"/>
              <a:t>are you on a scale of </a:t>
            </a:r>
            <a:br>
              <a:rPr lang="en-CA" altLang="en-US" sz="3000" noProof="0" dirty="0"/>
            </a:br>
            <a:r>
              <a:rPr lang="en-CA" altLang="en-US" sz="3000" noProof="0" dirty="0"/>
              <a:t>1 to 10, with 10 being extremely productive?</a:t>
            </a:r>
          </a:p>
          <a:p>
            <a:r>
              <a:rPr lang="en-CA" altLang="en-US" sz="3000" noProof="0" dirty="0"/>
              <a:t>What keeps you from being more productive?</a:t>
            </a:r>
          </a:p>
          <a:p>
            <a:r>
              <a:rPr lang="en-CA" altLang="en-US" sz="3000" noProof="0" dirty="0"/>
              <a:t>What is productivity?</a:t>
            </a:r>
          </a:p>
          <a:p>
            <a:r>
              <a:rPr lang="en-CA" altLang="en-US" sz="3000" noProof="0" dirty="0"/>
              <a:t>Discuss as a class.</a:t>
            </a:r>
          </a:p>
        </p:txBody>
      </p:sp>
      <p:sp>
        <p:nvSpPr>
          <p:cNvPr id="11269" name="Text Box 4"/>
          <p:cNvSpPr txBox="1">
            <a:spLocks noChangeArrowheads="1"/>
          </p:cNvSpPr>
          <p:nvPr/>
        </p:nvSpPr>
        <p:spPr bwMode="auto">
          <a:xfrm>
            <a:off x="1612900" y="4264025"/>
            <a:ext cx="2882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50000"/>
              </a:spcBef>
              <a:buFontTx/>
              <a:buNone/>
            </a:pPr>
            <a:endParaRPr lang="en-US" altLang="en-US" sz="2400" dirty="0">
              <a:latin typeface="Helvetica" panose="020B0604020202020204" pitchFamily="34" charset="0"/>
            </a:endParaRPr>
          </a:p>
        </p:txBody>
      </p:sp>
      <p:sp>
        <p:nvSpPr>
          <p:cNvPr id="11270"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C9F194C0-1D71-41CE-AD1B-9F86026F9EB1}" type="slidenum">
              <a:rPr lang="en-US" altLang="en-US" sz="1400" smtClean="0"/>
              <a:pPr algn="r">
                <a:spcBef>
                  <a:spcPct val="0"/>
                </a:spcBef>
                <a:buFontTx/>
                <a:buNone/>
              </a:pPr>
              <a:t>3</a:t>
            </a:fld>
            <a:endParaRPr lang="en-US" altLang="en-US" sz="1400" dirty="0"/>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98038"/>
          </a:schemeClr>
        </a:solidFill>
        <a:effectLst/>
      </p:bgPr>
    </p:bg>
    <p:spTree>
      <p:nvGrpSpPr>
        <p:cNvPr id="1" name=""/>
        <p:cNvGrpSpPr/>
        <p:nvPr/>
      </p:nvGrpSpPr>
      <p:grpSpPr>
        <a:xfrm>
          <a:off x="0" y="0"/>
          <a:ext cx="0" cy="0"/>
          <a:chOff x="0" y="0"/>
          <a:chExt cx="0" cy="0"/>
        </a:xfrm>
      </p:grpSpPr>
      <p:sp>
        <p:nvSpPr>
          <p:cNvPr id="13314"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0E2A9079-0326-4080-8F18-5D8840A374B4}" type="slidenum">
              <a:rPr lang="en-US" altLang="en-US" sz="1400" b="1">
                <a:solidFill>
                  <a:srgbClr val="FFFFFF"/>
                </a:solidFill>
                <a:latin typeface="Helvetica" panose="020B0604020202020204" pitchFamily="34" charset="0"/>
              </a:rPr>
              <a:pPr algn="ctr" eaLnBrk="1" hangingPunct="1">
                <a:spcBef>
                  <a:spcPct val="0"/>
                </a:spcBef>
                <a:buFontTx/>
                <a:buNone/>
              </a:pPr>
              <a:t>4</a:t>
            </a:fld>
            <a:endParaRPr lang="en-US" altLang="en-US" sz="1400" b="1" dirty="0">
              <a:solidFill>
                <a:srgbClr val="FFFFFF"/>
              </a:solidFill>
              <a:latin typeface="Helvetica" panose="020B0604020202020204" pitchFamily="34" charset="0"/>
            </a:endParaRPr>
          </a:p>
        </p:txBody>
      </p:sp>
      <p:sp>
        <p:nvSpPr>
          <p:cNvPr id="2" name="Rectangle 4"/>
          <p:cNvSpPr>
            <a:spLocks noGrp="1" noChangeArrowheads="1"/>
          </p:cNvSpPr>
          <p:nvPr>
            <p:ph type="title"/>
          </p:nvPr>
        </p:nvSpPr>
        <p:spPr/>
        <p:txBody>
          <a:bodyPr/>
          <a:lstStyle/>
          <a:p>
            <a:r>
              <a:rPr lang="en-CA" altLang="en-US" noProof="0" dirty="0"/>
              <a:t>Productivity</a:t>
            </a:r>
          </a:p>
        </p:txBody>
      </p:sp>
      <p:graphicFrame>
        <p:nvGraphicFramePr>
          <p:cNvPr id="7" name="Content Placeholder 6"/>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34FDC785-D6EC-41AA-B9BE-7A37908CFC54}" type="slidenum">
              <a:rPr lang="en-US" altLang="en-US" sz="1400" smtClean="0"/>
              <a:pPr algn="r">
                <a:spcBef>
                  <a:spcPct val="0"/>
                </a:spcBef>
                <a:buFontTx/>
                <a:buNone/>
              </a:pPr>
              <a:t>4</a:t>
            </a:fld>
            <a:endParaRPr lang="en-US" altLang="en-US" sz="1400" dirty="0"/>
          </a:p>
        </p:txBody>
      </p:sp>
      <p:graphicFrame>
        <p:nvGraphicFramePr>
          <p:cNvPr id="10" name="Content Placeholder 6"/>
          <p:cNvGraphicFramePr>
            <a:graphicFrameLocks/>
          </p:cNvGraphicFramePr>
          <p:nvPr>
            <p:extLst>
              <p:ext uri="{D42A27DB-BD31-4B8C-83A1-F6EECF244321}">
                <p14:modId xmlns:p14="http://schemas.microsoft.com/office/powerpoint/2010/main" val="3187117020"/>
              </p:ext>
            </p:extLst>
          </p:nvPr>
        </p:nvGraphicFramePr>
        <p:xfrm>
          <a:off x="0" y="2821840"/>
          <a:ext cx="8263078" cy="30410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4" name="Group 3"/>
          <p:cNvGrpSpPr/>
          <p:nvPr/>
        </p:nvGrpSpPr>
        <p:grpSpPr>
          <a:xfrm>
            <a:off x="1763885" y="1531625"/>
            <a:ext cx="5312650" cy="1143232"/>
            <a:chOff x="1763885" y="1255220"/>
            <a:chExt cx="5312650" cy="1143232"/>
          </a:xfrm>
        </p:grpSpPr>
        <p:sp>
          <p:nvSpPr>
            <p:cNvPr id="3" name="Rectangle 2"/>
            <p:cNvSpPr/>
            <p:nvPr/>
          </p:nvSpPr>
          <p:spPr>
            <a:xfrm>
              <a:off x="5090908" y="1255220"/>
              <a:ext cx="1745585" cy="408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a:cs typeface="Calibri"/>
                </a:rPr>
                <a:t>Outputs</a:t>
              </a:r>
            </a:p>
          </p:txBody>
        </p:sp>
        <p:sp>
          <p:nvSpPr>
            <p:cNvPr id="12" name="Rectangle 11"/>
            <p:cNvSpPr/>
            <p:nvPr/>
          </p:nvSpPr>
          <p:spPr>
            <a:xfrm>
              <a:off x="1763885" y="1506611"/>
              <a:ext cx="2000807" cy="5312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a:cs typeface="Calibri"/>
                </a:rPr>
                <a:t>Productivity</a:t>
              </a:r>
            </a:p>
          </p:txBody>
        </p:sp>
        <p:sp>
          <p:nvSpPr>
            <p:cNvPr id="13" name="Rectangle 12"/>
            <p:cNvSpPr/>
            <p:nvPr/>
          </p:nvSpPr>
          <p:spPr>
            <a:xfrm flipV="1">
              <a:off x="4799685" y="1785004"/>
              <a:ext cx="227685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098844" y="1943082"/>
              <a:ext cx="1791304" cy="455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Calibri"/>
                  <a:cs typeface="Calibri"/>
                </a:rPr>
                <a:t>Inputs</a:t>
              </a:r>
            </a:p>
          </p:txBody>
        </p:sp>
        <p:sp>
          <p:nvSpPr>
            <p:cNvPr id="17" name="Rectangle 16"/>
            <p:cNvSpPr/>
            <p:nvPr/>
          </p:nvSpPr>
          <p:spPr>
            <a:xfrm flipV="1">
              <a:off x="3888945" y="1862380"/>
              <a:ext cx="60716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p:cNvSpPr/>
          <p:nvPr/>
        </p:nvSpPr>
        <p:spPr>
          <a:xfrm flipV="1">
            <a:off x="3888945" y="1986995"/>
            <a:ext cx="60716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1029302"/>
          </a:xfrm>
        </p:spPr>
        <p:txBody>
          <a:bodyPr/>
          <a:lstStyle/>
          <a:p>
            <a:r>
              <a:rPr lang="en-CA" altLang="en-US" sz="3600" noProof="0" dirty="0"/>
              <a:t>Why Productivity Matters</a:t>
            </a:r>
          </a:p>
        </p:txBody>
      </p:sp>
      <p:sp>
        <p:nvSpPr>
          <p:cNvPr id="7" name="Footer Placeholder 6"/>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grpSp>
        <p:nvGrpSpPr>
          <p:cNvPr id="2" name="Group 4"/>
          <p:cNvGrpSpPr>
            <a:grpSpLocks/>
          </p:cNvGrpSpPr>
          <p:nvPr/>
        </p:nvGrpSpPr>
        <p:grpSpPr bwMode="auto">
          <a:xfrm>
            <a:off x="1612095" y="1379835"/>
            <a:ext cx="5919810" cy="4326015"/>
            <a:chOff x="148" y="1157"/>
            <a:chExt cx="5234" cy="2640"/>
          </a:xfrm>
          <a:solidFill>
            <a:schemeClr val="accent3">
              <a:lumMod val="60000"/>
              <a:lumOff val="40000"/>
            </a:schemeClr>
          </a:solidFill>
        </p:grpSpPr>
        <p:sp>
          <p:nvSpPr>
            <p:cNvPr id="108549" name="Oval 5"/>
            <p:cNvSpPr>
              <a:spLocks noChangeArrowheads="1"/>
            </p:cNvSpPr>
            <p:nvPr/>
          </p:nvSpPr>
          <p:spPr bwMode="auto">
            <a:xfrm>
              <a:off x="246" y="1157"/>
              <a:ext cx="1458" cy="864"/>
            </a:xfrm>
            <a:prstGeom prst="ellipse">
              <a:avLst/>
            </a:prstGeom>
            <a:solidFill>
              <a:schemeClr val="bg2">
                <a:lumMod val="25000"/>
              </a:schemeClr>
            </a:solidFill>
            <a:ln w="9525">
              <a:noFill/>
              <a:round/>
              <a:headEnd/>
              <a:tailEnd/>
            </a:ln>
            <a:effectLst/>
          </p:spPr>
          <p:txBody>
            <a:bodyPr wrap="none" anchor="ctr"/>
            <a:lstStyle/>
            <a:p>
              <a:pPr algn="ctr">
                <a:defRPr/>
              </a:pPr>
              <a:r>
                <a:rPr lang="en-US" altLang="en-US" dirty="0">
                  <a:solidFill>
                    <a:srgbClr val="FFFFFF"/>
                  </a:solidFill>
                  <a:latin typeface="Calibri"/>
                  <a:ea typeface="ＭＳ Ｐゴシック" pitchFamily="34" charset="-128"/>
                  <a:cs typeface="Calibri"/>
                </a:rPr>
                <a:t>Higher</a:t>
              </a:r>
            </a:p>
            <a:p>
              <a:pPr algn="ctr">
                <a:defRPr/>
              </a:pPr>
              <a:r>
                <a:rPr lang="en-US" altLang="en-US" dirty="0">
                  <a:solidFill>
                    <a:srgbClr val="FFFFFF"/>
                  </a:solidFill>
                  <a:latin typeface="Calibri"/>
                  <a:ea typeface="ＭＳ Ｐゴシック" pitchFamily="34" charset="-128"/>
                  <a:cs typeface="Calibri"/>
                </a:rPr>
                <a:t>Productivity</a:t>
              </a:r>
            </a:p>
          </p:txBody>
        </p:sp>
        <p:sp>
          <p:nvSpPr>
            <p:cNvPr id="108550" name="Oval 6"/>
            <p:cNvSpPr>
              <a:spLocks noChangeArrowheads="1"/>
            </p:cNvSpPr>
            <p:nvPr/>
          </p:nvSpPr>
          <p:spPr bwMode="auto">
            <a:xfrm>
              <a:off x="2022" y="1157"/>
              <a:ext cx="1440" cy="864"/>
            </a:xfrm>
            <a:prstGeom prst="ellipse">
              <a:avLst/>
            </a:prstGeom>
            <a:solidFill>
              <a:schemeClr val="accent6"/>
            </a:solidFill>
            <a:ln w="9525">
              <a:noFill/>
              <a:round/>
              <a:headEnd/>
              <a:tailEnd/>
            </a:ln>
            <a:effectLst/>
          </p:spPr>
          <p:txBody>
            <a:bodyPr wrap="none" anchor="ctr"/>
            <a:lstStyle/>
            <a:p>
              <a:pPr algn="ctr">
                <a:defRPr/>
              </a:pPr>
              <a:r>
                <a:rPr lang="en-US" altLang="en-US" dirty="0">
                  <a:solidFill>
                    <a:srgbClr val="FFFFFF"/>
                  </a:solidFill>
                  <a:latin typeface="Calibri"/>
                  <a:ea typeface="ＭＳ Ｐゴシック" pitchFamily="34" charset="-128"/>
                  <a:cs typeface="Calibri"/>
                </a:rPr>
                <a:t>Lower</a:t>
              </a:r>
            </a:p>
            <a:p>
              <a:pPr algn="ctr">
                <a:defRPr/>
              </a:pPr>
              <a:r>
                <a:rPr lang="en-US" altLang="en-US" dirty="0">
                  <a:solidFill>
                    <a:srgbClr val="FFFFFF"/>
                  </a:solidFill>
                  <a:latin typeface="Calibri"/>
                  <a:ea typeface="ＭＳ Ｐゴシック" pitchFamily="34" charset="-128"/>
                  <a:cs typeface="Calibri"/>
                </a:rPr>
                <a:t>Costs</a:t>
              </a:r>
            </a:p>
          </p:txBody>
        </p:sp>
        <p:cxnSp>
          <p:nvCxnSpPr>
            <p:cNvPr id="108551" name="AutoShape 7"/>
            <p:cNvCxnSpPr>
              <a:cxnSpLocks noChangeShapeType="1"/>
              <a:stCxn id="108549" idx="6"/>
              <a:endCxn id="108550" idx="2"/>
            </p:cNvCxnSpPr>
            <p:nvPr/>
          </p:nvCxnSpPr>
          <p:spPr bwMode="auto">
            <a:xfrm>
              <a:off x="1704" y="1589"/>
              <a:ext cx="318" cy="0"/>
            </a:xfrm>
            <a:prstGeom prst="straightConnector1">
              <a:avLst/>
            </a:prstGeom>
            <a:grpFill/>
            <a:ln w="57150">
              <a:solidFill>
                <a:schemeClr val="bg2">
                  <a:lumMod val="50000"/>
                </a:schemeClr>
              </a:solidFill>
              <a:round/>
              <a:headEnd/>
              <a:tailEnd type="triangle" w="med" len="med"/>
            </a:ln>
            <a:effectLst/>
          </p:spPr>
        </p:cxnSp>
        <p:sp>
          <p:nvSpPr>
            <p:cNvPr id="108552" name="Oval 8"/>
            <p:cNvSpPr>
              <a:spLocks noChangeArrowheads="1"/>
            </p:cNvSpPr>
            <p:nvPr/>
          </p:nvSpPr>
          <p:spPr bwMode="auto">
            <a:xfrm>
              <a:off x="3942" y="1157"/>
              <a:ext cx="1440" cy="864"/>
            </a:xfrm>
            <a:prstGeom prst="ellipse">
              <a:avLst/>
            </a:prstGeom>
            <a:solidFill>
              <a:srgbClr val="0070C0"/>
            </a:solidFill>
            <a:ln w="9525">
              <a:noFill/>
              <a:round/>
              <a:headEnd/>
              <a:tailEnd/>
            </a:ln>
            <a:effectLst/>
          </p:spPr>
          <p:txBody>
            <a:bodyPr wrap="none" anchor="ctr"/>
            <a:lstStyle/>
            <a:p>
              <a:pPr algn="ctr">
                <a:defRPr/>
              </a:pPr>
              <a:r>
                <a:rPr lang="en-US" altLang="en-US" dirty="0">
                  <a:solidFill>
                    <a:srgbClr val="FFFFFF"/>
                  </a:solidFill>
                  <a:latin typeface="Calibri"/>
                  <a:ea typeface="ＭＳ Ｐゴシック" pitchFamily="34" charset="-128"/>
                  <a:cs typeface="Calibri"/>
                </a:rPr>
                <a:t>Lower</a:t>
              </a:r>
            </a:p>
            <a:p>
              <a:pPr algn="ctr">
                <a:defRPr/>
              </a:pPr>
              <a:r>
                <a:rPr lang="en-US" altLang="en-US" dirty="0">
                  <a:solidFill>
                    <a:srgbClr val="FFFFFF"/>
                  </a:solidFill>
                  <a:latin typeface="Calibri"/>
                  <a:ea typeface="ＭＳ Ｐゴシック" pitchFamily="34" charset="-128"/>
                  <a:cs typeface="Calibri"/>
                </a:rPr>
                <a:t>Prices</a:t>
              </a:r>
            </a:p>
          </p:txBody>
        </p:sp>
        <p:cxnSp>
          <p:nvCxnSpPr>
            <p:cNvPr id="108553" name="AutoShape 9"/>
            <p:cNvCxnSpPr>
              <a:cxnSpLocks noChangeShapeType="1"/>
              <a:stCxn id="108550" idx="6"/>
              <a:endCxn id="108552" idx="2"/>
            </p:cNvCxnSpPr>
            <p:nvPr/>
          </p:nvCxnSpPr>
          <p:spPr bwMode="auto">
            <a:xfrm>
              <a:off x="3462" y="1589"/>
              <a:ext cx="480" cy="0"/>
            </a:xfrm>
            <a:prstGeom prst="straightConnector1">
              <a:avLst/>
            </a:prstGeom>
            <a:grpFill/>
            <a:ln w="57150">
              <a:solidFill>
                <a:schemeClr val="bg2">
                  <a:lumMod val="50000"/>
                </a:schemeClr>
              </a:solidFill>
              <a:round/>
              <a:headEnd/>
              <a:tailEnd type="triangle" w="med" len="med"/>
            </a:ln>
            <a:effectLst/>
          </p:spPr>
        </p:cxnSp>
        <p:sp>
          <p:nvSpPr>
            <p:cNvPr id="108554" name="Oval 10"/>
            <p:cNvSpPr>
              <a:spLocks noChangeArrowheads="1"/>
            </p:cNvSpPr>
            <p:nvPr/>
          </p:nvSpPr>
          <p:spPr bwMode="auto">
            <a:xfrm>
              <a:off x="3942" y="2933"/>
              <a:ext cx="1440" cy="864"/>
            </a:xfrm>
            <a:prstGeom prst="ellipse">
              <a:avLst/>
            </a:prstGeom>
            <a:solidFill>
              <a:schemeClr val="accent2">
                <a:lumMod val="75000"/>
              </a:schemeClr>
            </a:solidFill>
            <a:ln w="9525">
              <a:noFill/>
              <a:round/>
              <a:headEnd/>
              <a:tailEnd/>
            </a:ln>
            <a:effectLst/>
          </p:spPr>
          <p:txBody>
            <a:bodyPr wrap="none" anchor="ctr"/>
            <a:lstStyle/>
            <a:p>
              <a:pPr algn="ctr">
                <a:defRPr/>
              </a:pPr>
              <a:r>
                <a:rPr lang="en-US" altLang="en-US" dirty="0">
                  <a:solidFill>
                    <a:srgbClr val="FFFFFF"/>
                  </a:solidFill>
                  <a:latin typeface="Calibri"/>
                  <a:ea typeface="ＭＳ Ｐゴシック" pitchFamily="34" charset="-128"/>
                  <a:cs typeface="Calibri"/>
                </a:rPr>
                <a:t>Higher</a:t>
              </a:r>
            </a:p>
            <a:p>
              <a:pPr algn="ctr">
                <a:defRPr/>
              </a:pPr>
              <a:r>
                <a:rPr lang="en-US" altLang="en-US" dirty="0">
                  <a:solidFill>
                    <a:srgbClr val="FFFFFF"/>
                  </a:solidFill>
                  <a:latin typeface="Calibri"/>
                  <a:ea typeface="ＭＳ Ｐゴシック" pitchFamily="34" charset="-128"/>
                  <a:cs typeface="Calibri"/>
                </a:rPr>
                <a:t>Market</a:t>
              </a:r>
            </a:p>
            <a:p>
              <a:pPr algn="ctr">
                <a:defRPr/>
              </a:pPr>
              <a:r>
                <a:rPr lang="en-US" altLang="en-US" dirty="0">
                  <a:solidFill>
                    <a:srgbClr val="FFFFFF"/>
                  </a:solidFill>
                  <a:latin typeface="Calibri"/>
                  <a:ea typeface="ＭＳ Ｐゴシック" pitchFamily="34" charset="-128"/>
                  <a:cs typeface="Calibri"/>
                </a:rPr>
                <a:t>Share</a:t>
              </a:r>
            </a:p>
          </p:txBody>
        </p:sp>
        <p:cxnSp>
          <p:nvCxnSpPr>
            <p:cNvPr id="108555" name="AutoShape 11"/>
            <p:cNvCxnSpPr>
              <a:cxnSpLocks noChangeShapeType="1"/>
              <a:stCxn id="108552" idx="4"/>
              <a:endCxn id="108554" idx="0"/>
            </p:cNvCxnSpPr>
            <p:nvPr/>
          </p:nvCxnSpPr>
          <p:spPr bwMode="auto">
            <a:xfrm rot="5400000">
              <a:off x="4206" y="2477"/>
              <a:ext cx="912" cy="1"/>
            </a:xfrm>
            <a:prstGeom prst="straightConnector1">
              <a:avLst/>
            </a:prstGeom>
            <a:grpFill/>
            <a:ln w="57150">
              <a:solidFill>
                <a:schemeClr val="bg2">
                  <a:lumMod val="50000"/>
                </a:schemeClr>
              </a:solidFill>
              <a:round/>
              <a:headEnd/>
              <a:tailEnd type="triangle" w="med" len="med"/>
            </a:ln>
            <a:effectLst/>
          </p:spPr>
        </p:cxnSp>
        <p:sp>
          <p:nvSpPr>
            <p:cNvPr id="108556" name="Oval 12"/>
            <p:cNvSpPr>
              <a:spLocks noChangeArrowheads="1"/>
            </p:cNvSpPr>
            <p:nvPr/>
          </p:nvSpPr>
          <p:spPr bwMode="auto">
            <a:xfrm>
              <a:off x="2022" y="2933"/>
              <a:ext cx="1440" cy="864"/>
            </a:xfrm>
            <a:prstGeom prst="ellipse">
              <a:avLst/>
            </a:prstGeom>
            <a:solidFill>
              <a:schemeClr val="accent4"/>
            </a:solidFill>
            <a:ln w="9525">
              <a:noFill/>
              <a:round/>
              <a:headEnd/>
              <a:tailEnd/>
            </a:ln>
            <a:effectLst/>
          </p:spPr>
          <p:txBody>
            <a:bodyPr wrap="none" anchor="ctr"/>
            <a:lstStyle/>
            <a:p>
              <a:pPr algn="ctr">
                <a:defRPr/>
              </a:pPr>
              <a:r>
                <a:rPr lang="en-US" altLang="en-US" dirty="0">
                  <a:solidFill>
                    <a:srgbClr val="FFFFFF"/>
                  </a:solidFill>
                  <a:latin typeface="Calibri"/>
                  <a:ea typeface="ＭＳ Ｐゴシック" pitchFamily="34" charset="-128"/>
                  <a:cs typeface="Calibri"/>
                </a:rPr>
                <a:t>Higher</a:t>
              </a:r>
            </a:p>
            <a:p>
              <a:pPr algn="ctr">
                <a:defRPr/>
              </a:pPr>
              <a:r>
                <a:rPr lang="en-US" altLang="en-US" dirty="0">
                  <a:solidFill>
                    <a:srgbClr val="FFFFFF"/>
                  </a:solidFill>
                  <a:latin typeface="Calibri"/>
                  <a:ea typeface="ＭＳ Ｐゴシック" pitchFamily="34" charset="-128"/>
                  <a:cs typeface="Calibri"/>
                </a:rPr>
                <a:t>Profits</a:t>
              </a:r>
            </a:p>
          </p:txBody>
        </p:sp>
        <p:cxnSp>
          <p:nvCxnSpPr>
            <p:cNvPr id="108557" name="AutoShape 13"/>
            <p:cNvCxnSpPr>
              <a:cxnSpLocks noChangeShapeType="1"/>
              <a:stCxn id="108554" idx="2"/>
              <a:endCxn id="108556" idx="6"/>
            </p:cNvCxnSpPr>
            <p:nvPr/>
          </p:nvCxnSpPr>
          <p:spPr bwMode="auto">
            <a:xfrm flipH="1">
              <a:off x="3462" y="3365"/>
              <a:ext cx="480" cy="0"/>
            </a:xfrm>
            <a:prstGeom prst="straightConnector1">
              <a:avLst/>
            </a:prstGeom>
            <a:grpFill/>
            <a:ln w="57150">
              <a:solidFill>
                <a:schemeClr val="bg2">
                  <a:lumMod val="50000"/>
                </a:schemeClr>
              </a:solidFill>
              <a:round/>
              <a:headEnd/>
              <a:tailEnd type="triangle" w="med" len="med"/>
            </a:ln>
            <a:effectLst/>
          </p:spPr>
        </p:cxnSp>
        <p:sp>
          <p:nvSpPr>
            <p:cNvPr id="108558" name="Oval 14"/>
            <p:cNvSpPr>
              <a:spLocks noChangeArrowheads="1"/>
            </p:cNvSpPr>
            <p:nvPr/>
          </p:nvSpPr>
          <p:spPr bwMode="auto">
            <a:xfrm>
              <a:off x="148" y="2909"/>
              <a:ext cx="1468" cy="888"/>
            </a:xfrm>
            <a:prstGeom prst="ellipse">
              <a:avLst/>
            </a:prstGeom>
            <a:solidFill>
              <a:srgbClr val="DA1F28"/>
            </a:solidFill>
            <a:ln w="9525">
              <a:noFill/>
              <a:round/>
              <a:headEnd/>
              <a:tailEnd/>
            </a:ln>
            <a:effectLst/>
          </p:spPr>
          <p:txBody>
            <a:bodyPr wrap="none" anchor="ctr"/>
            <a:lstStyle/>
            <a:p>
              <a:pPr algn="ctr">
                <a:defRPr/>
              </a:pPr>
              <a:r>
                <a:rPr lang="en-US" altLang="en-US" dirty="0">
                  <a:solidFill>
                    <a:srgbClr val="FFFFFF"/>
                  </a:solidFill>
                  <a:latin typeface="Calibri"/>
                  <a:ea typeface="ＭＳ Ｐゴシック" pitchFamily="34" charset="-128"/>
                  <a:cs typeface="Calibri"/>
                </a:rPr>
                <a:t>Higher</a:t>
              </a:r>
            </a:p>
            <a:p>
              <a:pPr algn="ctr">
                <a:defRPr/>
              </a:pPr>
              <a:r>
                <a:rPr lang="en-US" altLang="en-US" dirty="0">
                  <a:solidFill>
                    <a:srgbClr val="FFFFFF"/>
                  </a:solidFill>
                  <a:latin typeface="Calibri"/>
                  <a:ea typeface="ＭＳ Ｐゴシック" pitchFamily="34" charset="-128"/>
                  <a:cs typeface="Calibri"/>
                </a:rPr>
                <a:t>Standard</a:t>
              </a:r>
            </a:p>
            <a:p>
              <a:pPr algn="ctr">
                <a:defRPr/>
              </a:pPr>
              <a:r>
                <a:rPr lang="en-US" altLang="en-US" dirty="0">
                  <a:solidFill>
                    <a:srgbClr val="FFFFFF"/>
                  </a:solidFill>
                  <a:latin typeface="Calibri"/>
                  <a:ea typeface="ＭＳ Ｐゴシック" pitchFamily="34" charset="-128"/>
                  <a:cs typeface="Calibri"/>
                </a:rPr>
                <a:t>of Living</a:t>
              </a:r>
            </a:p>
          </p:txBody>
        </p:sp>
        <p:cxnSp>
          <p:nvCxnSpPr>
            <p:cNvPr id="108559" name="AutoShape 15"/>
            <p:cNvCxnSpPr>
              <a:cxnSpLocks noChangeShapeType="1"/>
            </p:cNvCxnSpPr>
            <p:nvPr/>
          </p:nvCxnSpPr>
          <p:spPr bwMode="auto">
            <a:xfrm flipH="1" flipV="1">
              <a:off x="1588" y="3335"/>
              <a:ext cx="434" cy="0"/>
            </a:xfrm>
            <a:prstGeom prst="straightConnector1">
              <a:avLst/>
            </a:prstGeom>
            <a:grpFill/>
            <a:ln w="57150">
              <a:solidFill>
                <a:schemeClr val="bg2">
                  <a:lumMod val="50000"/>
                </a:schemeClr>
              </a:solidFill>
              <a:round/>
              <a:headEnd/>
              <a:tailEnd type="triangle" w="med" len="med"/>
            </a:ln>
            <a:effectLst/>
          </p:spPr>
        </p:cxnSp>
      </p:grpSp>
      <p:sp>
        <p:nvSpPr>
          <p:cNvPr id="1741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57BB3C80-DA30-4D02-AE72-2D621C853C41}" type="slidenum">
              <a:rPr lang="en-US" altLang="en-US" sz="1400" smtClean="0"/>
              <a:pPr algn="r">
                <a:spcBef>
                  <a:spcPct val="0"/>
                </a:spcBef>
                <a:buFontTx/>
                <a:buNone/>
              </a:pPr>
              <a:t>5</a:t>
            </a:fld>
            <a:endParaRPr lang="en-US" altLang="en-US" sz="1400" dirty="0"/>
          </a:p>
        </p:txBody>
      </p:sp>
      <p:cxnSp>
        <p:nvCxnSpPr>
          <p:cNvPr id="18" name="AutoShape 11"/>
          <p:cNvCxnSpPr>
            <a:cxnSpLocks noChangeShapeType="1"/>
          </p:cNvCxnSpPr>
          <p:nvPr/>
        </p:nvCxnSpPr>
        <p:spPr bwMode="auto">
          <a:xfrm rot="5400000">
            <a:off x="3772998" y="3544947"/>
            <a:ext cx="1447800" cy="1587"/>
          </a:xfrm>
          <a:prstGeom prst="straightConnector1">
            <a:avLst/>
          </a:prstGeom>
          <a:solidFill>
            <a:schemeClr val="accent3">
              <a:lumMod val="60000"/>
              <a:lumOff val="40000"/>
            </a:schemeClr>
          </a:solidFill>
          <a:ln w="57150">
            <a:solidFill>
              <a:schemeClr val="bg2">
                <a:lumMod val="50000"/>
              </a:schemeClr>
            </a:solidFill>
            <a:round/>
            <a:headEnd/>
            <a:tailEnd type="triangle" w="med" len="med"/>
          </a:ln>
          <a:effectLst/>
        </p:spPr>
      </p:cxnSp>
      <p:cxnSp>
        <p:nvCxnSpPr>
          <p:cNvPr id="19" name="AutoShape 11"/>
          <p:cNvCxnSpPr>
            <a:cxnSpLocks noChangeShapeType="1"/>
          </p:cNvCxnSpPr>
          <p:nvPr/>
        </p:nvCxnSpPr>
        <p:spPr bwMode="auto">
          <a:xfrm rot="5400000">
            <a:off x="1647939" y="3544946"/>
            <a:ext cx="1447800" cy="1588"/>
          </a:xfrm>
          <a:prstGeom prst="straightConnector1">
            <a:avLst/>
          </a:prstGeom>
          <a:solidFill>
            <a:schemeClr val="accent3">
              <a:lumMod val="60000"/>
              <a:lumOff val="40000"/>
            </a:schemeClr>
          </a:solidFill>
          <a:ln w="57150">
            <a:solidFill>
              <a:schemeClr val="bg2">
                <a:lumMod val="50000"/>
              </a:schemeClr>
            </a:solidFill>
            <a:round/>
            <a:headEnd/>
            <a:tailEnd type="triangle" w="med" len="med"/>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15950" y="1449388"/>
            <a:ext cx="8206965" cy="1752600"/>
          </a:xfrm>
          <a:prstGeom prst="rect">
            <a:avLst/>
          </a:prstGeom>
          <a:solidFill>
            <a:srgbClr val="D6E5F7"/>
          </a:solidFill>
          <a:ln w="9525">
            <a:no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endParaRPr lang="en-CA" altLang="en-US" dirty="0">
              <a:latin typeface="Calibri" pitchFamily="34" charset="0"/>
            </a:endParaRPr>
          </a:p>
        </p:txBody>
      </p:sp>
      <p:sp>
        <p:nvSpPr>
          <p:cNvPr id="16387" name="Rectangle 3"/>
          <p:cNvSpPr>
            <a:spLocks noChangeArrowheads="1"/>
          </p:cNvSpPr>
          <p:nvPr/>
        </p:nvSpPr>
        <p:spPr bwMode="auto">
          <a:xfrm>
            <a:off x="625475" y="3581400"/>
            <a:ext cx="8197440" cy="1752600"/>
          </a:xfrm>
          <a:prstGeom prst="rect">
            <a:avLst/>
          </a:prstGeom>
          <a:solidFill>
            <a:srgbClr val="D6E5F7"/>
          </a:solidFill>
          <a:ln w="9525">
            <a:no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endParaRPr lang="en-CA" altLang="en-US" dirty="0"/>
          </a:p>
        </p:txBody>
      </p:sp>
      <p:sp>
        <p:nvSpPr>
          <p:cNvPr id="19460" name="Rectangle 4"/>
          <p:cNvSpPr>
            <a:spLocks noGrp="1" noChangeArrowheads="1"/>
          </p:cNvSpPr>
          <p:nvPr>
            <p:ph type="title"/>
          </p:nvPr>
        </p:nvSpPr>
        <p:spPr/>
        <p:txBody>
          <a:bodyPr/>
          <a:lstStyle/>
          <a:p>
            <a:r>
              <a:rPr lang="en-CA" altLang="en-US" sz="3600" noProof="0" dirty="0"/>
              <a:t>Kinds of Productivity</a:t>
            </a:r>
          </a:p>
        </p:txBody>
      </p:sp>
      <p:sp>
        <p:nvSpPr>
          <p:cNvPr id="19461" name="Rectangle 6"/>
          <p:cNvSpPr>
            <a:spLocks noGrp="1" noChangeArrowheads="1"/>
          </p:cNvSpPr>
          <p:nvPr>
            <p:ph idx="1"/>
          </p:nvPr>
        </p:nvSpPr>
        <p:spPr>
          <a:xfrm>
            <a:off x="777250" y="2062889"/>
            <a:ext cx="7909550" cy="4063273"/>
          </a:xfrm>
          <a:noFill/>
        </p:spPr>
        <p:txBody>
          <a:bodyPr/>
          <a:lstStyle/>
          <a:p>
            <a:pPr>
              <a:buFontTx/>
              <a:buNone/>
            </a:pPr>
            <a:r>
              <a:rPr lang="en-CA" altLang="en-US" sz="2800" b="1" noProof="0" dirty="0">
                <a:solidFill>
                  <a:srgbClr val="E7155C"/>
                </a:solidFill>
              </a:rPr>
              <a:t>Partial Productivity </a:t>
            </a:r>
            <a:r>
              <a:rPr lang="en-CA" altLang="en-US" sz="2800" noProof="0" dirty="0"/>
              <a:t>=</a:t>
            </a:r>
          </a:p>
        </p:txBody>
      </p:sp>
      <p:sp>
        <p:nvSpPr>
          <p:cNvPr id="5" name="Footer Placeholder 4"/>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grpSp>
        <p:nvGrpSpPr>
          <p:cNvPr id="2" name="Group 7"/>
          <p:cNvGrpSpPr>
            <a:grpSpLocks/>
          </p:cNvGrpSpPr>
          <p:nvPr/>
        </p:nvGrpSpPr>
        <p:grpSpPr bwMode="auto">
          <a:xfrm>
            <a:off x="4192525" y="1835147"/>
            <a:ext cx="4097338" cy="954089"/>
            <a:chOff x="864" y="1350"/>
            <a:chExt cx="2208" cy="601"/>
          </a:xfrm>
          <a:solidFill>
            <a:srgbClr val="D6E5F7"/>
          </a:solidFill>
        </p:grpSpPr>
        <p:sp>
          <p:nvSpPr>
            <p:cNvPr id="28686" name="Text Box 8"/>
            <p:cNvSpPr txBox="1">
              <a:spLocks noChangeArrowheads="1"/>
            </p:cNvSpPr>
            <p:nvPr/>
          </p:nvSpPr>
          <p:spPr bwMode="auto">
            <a:xfrm>
              <a:off x="1068" y="1350"/>
              <a:ext cx="1667" cy="601"/>
            </a:xfrm>
            <a:prstGeom prst="rect">
              <a:avLst/>
            </a:prstGeom>
            <a:grpFill/>
            <a:ln>
              <a:noFill/>
            </a:ln>
          </p:spPr>
          <p:txBody>
            <a:bodyPr wrap="none">
              <a:spAutoFit/>
            </a:bodyPr>
            <a:lstStyle>
              <a:lvl1pPr>
                <a:defRPr sz="2400">
                  <a:solidFill>
                    <a:schemeClr val="tx1"/>
                  </a:solidFill>
                  <a:latin typeface="Helvetica" charset="0"/>
                  <a:ea typeface="MS PGothic" charset="0"/>
                  <a:cs typeface="MS PGothic" charset="0"/>
                </a:defRPr>
              </a:lvl1pPr>
              <a:lvl2pPr marL="742950" indent="-285750">
                <a:defRPr sz="2400">
                  <a:solidFill>
                    <a:schemeClr val="tx1"/>
                  </a:solidFill>
                  <a:latin typeface="Helvetica" charset="0"/>
                  <a:ea typeface="MS PGothic" charset="0"/>
                  <a:cs typeface="MS PGothic" charset="0"/>
                </a:defRPr>
              </a:lvl2pPr>
              <a:lvl3pPr marL="1143000" indent="-228600">
                <a:defRPr sz="2400">
                  <a:solidFill>
                    <a:schemeClr val="tx1"/>
                  </a:solidFill>
                  <a:latin typeface="Helvetica" charset="0"/>
                  <a:ea typeface="MS PGothic" charset="0"/>
                  <a:cs typeface="MS PGothic" charset="0"/>
                </a:defRPr>
              </a:lvl3pPr>
              <a:lvl4pPr marL="1600200" indent="-228600">
                <a:defRPr sz="2400">
                  <a:solidFill>
                    <a:schemeClr val="tx1"/>
                  </a:solidFill>
                  <a:latin typeface="Helvetica" charset="0"/>
                  <a:ea typeface="MS PGothic" charset="0"/>
                  <a:cs typeface="MS PGothic" charset="0"/>
                </a:defRPr>
              </a:lvl4pPr>
              <a:lvl5pPr marL="2057400" indent="-228600">
                <a:defRPr sz="24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Helvetica" charset="0"/>
                  <a:ea typeface="MS PGothic" charset="0"/>
                  <a:cs typeface="MS PGothic" charset="0"/>
                </a:defRPr>
              </a:lvl9pPr>
            </a:lstStyle>
            <a:p>
              <a:pPr algn="ctr">
                <a:defRPr/>
              </a:pPr>
              <a:r>
                <a:rPr lang="en-US" sz="2800" b="1" dirty="0">
                  <a:latin typeface="Calibri" charset="0"/>
                  <a:ea typeface="ＭＳ Ｐゴシック" charset="0"/>
                </a:rPr>
                <a:t>Outputs</a:t>
              </a:r>
            </a:p>
            <a:p>
              <a:pPr algn="ctr">
                <a:defRPr/>
              </a:pPr>
              <a:r>
                <a:rPr lang="en-US" sz="2800" b="1" dirty="0">
                  <a:latin typeface="Calibri" charset="0"/>
                  <a:ea typeface="ＭＳ Ｐゴシック" charset="0"/>
                </a:rPr>
                <a:t>Single Kind of Input</a:t>
              </a:r>
            </a:p>
          </p:txBody>
        </p:sp>
        <p:sp>
          <p:nvSpPr>
            <p:cNvPr id="110601" name="Line 9"/>
            <p:cNvSpPr>
              <a:spLocks noChangeShapeType="1"/>
            </p:cNvSpPr>
            <p:nvPr/>
          </p:nvSpPr>
          <p:spPr bwMode="auto">
            <a:xfrm flipV="1">
              <a:off x="864" y="1680"/>
              <a:ext cx="2208" cy="0"/>
            </a:xfrm>
            <a:prstGeom prst="line">
              <a:avLst/>
            </a:prstGeom>
            <a:grpFill/>
            <a:ln w="28575">
              <a:solidFill>
                <a:schemeClr val="tx1"/>
              </a:solidFill>
              <a:round/>
              <a:headEnd/>
              <a:tailEnd/>
            </a:ln>
            <a:effectLst/>
          </p:spPr>
          <p:txBody>
            <a:bodyPr wrap="none" anchor="ctr"/>
            <a:lstStyle/>
            <a:p>
              <a:pPr>
                <a:defRPr/>
              </a:pPr>
              <a:endParaRPr lang="en-CA" dirty="0">
                <a:ea typeface="ＭＳ Ｐゴシック" pitchFamily="34" charset="-128"/>
              </a:endParaRPr>
            </a:p>
          </p:txBody>
        </p:sp>
      </p:grpSp>
      <p:sp>
        <p:nvSpPr>
          <p:cNvPr id="19463" name="Rectangle 10"/>
          <p:cNvSpPr>
            <a:spLocks noChangeArrowheads="1"/>
          </p:cNvSpPr>
          <p:nvPr/>
        </p:nvSpPr>
        <p:spPr bwMode="auto">
          <a:xfrm>
            <a:off x="625460" y="3808475"/>
            <a:ext cx="2276475" cy="1036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buFontTx/>
              <a:buNone/>
            </a:pPr>
            <a:r>
              <a:rPr lang="en-US" altLang="en-US" sz="2800" b="1" dirty="0">
                <a:solidFill>
                  <a:srgbClr val="E7155C"/>
                </a:solidFill>
              </a:rPr>
              <a:t>Multifactor</a:t>
            </a:r>
          </a:p>
          <a:p>
            <a:pPr algn="ctr">
              <a:buFontTx/>
              <a:buNone/>
            </a:pPr>
            <a:r>
              <a:rPr lang="en-US" altLang="en-US" sz="2800" b="1" dirty="0">
                <a:solidFill>
                  <a:srgbClr val="E7155C"/>
                </a:solidFill>
              </a:rPr>
              <a:t> Productivity </a:t>
            </a:r>
          </a:p>
        </p:txBody>
      </p:sp>
      <p:grpSp>
        <p:nvGrpSpPr>
          <p:cNvPr id="19464" name="Group 11"/>
          <p:cNvGrpSpPr>
            <a:grpSpLocks/>
          </p:cNvGrpSpPr>
          <p:nvPr/>
        </p:nvGrpSpPr>
        <p:grpSpPr bwMode="auto">
          <a:xfrm>
            <a:off x="3109087" y="3808413"/>
            <a:ext cx="5713828" cy="954087"/>
            <a:chOff x="2094" y="2349"/>
            <a:chExt cx="4571" cy="601"/>
          </a:xfrm>
        </p:grpSpPr>
        <p:sp>
          <p:nvSpPr>
            <p:cNvPr id="19469" name="Text Box 12"/>
            <p:cNvSpPr txBox="1">
              <a:spLocks noChangeArrowheads="1"/>
            </p:cNvSpPr>
            <p:nvPr/>
          </p:nvSpPr>
          <p:spPr bwMode="auto">
            <a:xfrm>
              <a:off x="2094" y="2349"/>
              <a:ext cx="4571" cy="6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2800" b="1" dirty="0"/>
                <a:t>Outputs</a:t>
              </a:r>
            </a:p>
            <a:p>
              <a:pPr algn="ctr">
                <a:spcBef>
                  <a:spcPct val="0"/>
                </a:spcBef>
                <a:buFontTx/>
                <a:buNone/>
              </a:pPr>
              <a:r>
                <a:rPr lang="en-US" altLang="en-US" sz="2800" b="1" dirty="0" err="1"/>
                <a:t>Labour</a:t>
              </a:r>
              <a:r>
                <a:rPr lang="en-US" altLang="en-US" sz="2800" b="1" dirty="0"/>
                <a:t> + Capital + Materials + Energy</a:t>
              </a:r>
            </a:p>
          </p:txBody>
        </p:sp>
        <p:sp>
          <p:nvSpPr>
            <p:cNvPr id="19470" name="Line 13"/>
            <p:cNvSpPr>
              <a:spLocks noChangeShapeType="1"/>
            </p:cNvSpPr>
            <p:nvPr/>
          </p:nvSpPr>
          <p:spPr bwMode="auto">
            <a:xfrm flipV="1">
              <a:off x="2256" y="2651"/>
              <a:ext cx="412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1946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44CA07A9-8C7E-4CD5-AA58-E03A3F8100A1}" type="slidenum">
              <a:rPr lang="en-US" altLang="en-US" sz="1400" smtClean="0"/>
              <a:pPr algn="r">
                <a:spcBef>
                  <a:spcPct val="0"/>
                </a:spcBef>
                <a:buFontTx/>
                <a:buNone/>
              </a:pPr>
              <a:t>6</a:t>
            </a:fld>
            <a:endParaRPr lang="en-US" altLang="en-US" sz="1400" dirty="0"/>
          </a:p>
        </p:txBody>
      </p:sp>
      <p:sp>
        <p:nvSpPr>
          <p:cNvPr id="19468" name="Rectangle 2"/>
          <p:cNvSpPr>
            <a:spLocks noChangeArrowheads="1"/>
          </p:cNvSpPr>
          <p:nvPr/>
        </p:nvSpPr>
        <p:spPr bwMode="auto">
          <a:xfrm>
            <a:off x="2751138" y="4035425"/>
            <a:ext cx="393700"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CA" altLang="en-US" dirty="0">
                <a:ea typeface="Calibri" panose="020F0502020204030204" pitchFamily="34" charset="0"/>
                <a:cs typeface="Times New Roman" panose="02020603050405020304" pitchFamily="18" charset="0"/>
              </a:rPr>
              <a:t>=</a:t>
            </a:r>
            <a:endParaRPr lang="en-US" altLang="en-US" dirty="0">
              <a:latin typeface="Helvetica" panose="020B0604020202020204" pitchFamily="34" charset="0"/>
              <a:ea typeface="Calibri" panose="020F0502020204030204" pitchFamily="34" charset="0"/>
              <a:cs typeface="Times New Roman" panose="02020603050405020304" pitchFamily="18" charset="0"/>
            </a:endParaRPr>
          </a:p>
        </p:txBody>
      </p:sp>
    </p:spTree>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Productivity and Automation</a:t>
            </a:r>
            <a:endParaRPr lang="en-CA" sz="3600" dirty="0"/>
          </a:p>
        </p:txBody>
      </p:sp>
      <p:sp>
        <p:nvSpPr>
          <p:cNvPr id="3" name="Content Placeholder 2"/>
          <p:cNvSpPr>
            <a:spLocks noGrp="1"/>
          </p:cNvSpPr>
          <p:nvPr>
            <p:ph idx="1"/>
          </p:nvPr>
        </p:nvSpPr>
        <p:spPr>
          <a:xfrm>
            <a:off x="457199" y="1600200"/>
            <a:ext cx="8289315" cy="4525963"/>
          </a:xfrm>
        </p:spPr>
        <p:txBody>
          <a:bodyPr/>
          <a:lstStyle/>
          <a:p>
            <a:pPr eaLnBrk="1" fontAlgn="t" hangingPunct="1"/>
            <a:r>
              <a:rPr lang="en-US" sz="2600" b="1" dirty="0">
                <a:solidFill>
                  <a:srgbClr val="E7155C"/>
                </a:solidFill>
              </a:rPr>
              <a:t>Process automation</a:t>
            </a:r>
            <a:r>
              <a:rPr lang="en-US" sz="2600" dirty="0"/>
              <a:t>—using robots to automate routine, highly repetitive, low complexity, or single purpose tasks</a:t>
            </a:r>
          </a:p>
          <a:p>
            <a:pPr eaLnBrk="1" fontAlgn="t" hangingPunct="1"/>
            <a:r>
              <a:rPr lang="en-US" sz="2800" b="1" dirty="0">
                <a:solidFill>
                  <a:srgbClr val="E7155C"/>
                </a:solidFill>
              </a:rPr>
              <a:t>Intelligent recognition</a:t>
            </a:r>
            <a:r>
              <a:rPr lang="en-US" sz="2800" dirty="0"/>
              <a:t>—</a:t>
            </a:r>
            <a:r>
              <a:rPr lang="en-US" sz="2800" b="0" i="0" dirty="0">
                <a:effectLst/>
                <a:ea typeface="Calibri" panose="020F0502020204030204" pitchFamily="34" charset="0"/>
              </a:rPr>
              <a:t>using automation programming to recognize and react to patterns of speech, written language, images, and other items </a:t>
            </a:r>
          </a:p>
          <a:p>
            <a:pPr eaLnBrk="1" fontAlgn="t" hangingPunct="1"/>
            <a:r>
              <a:rPr lang="en-US" sz="2800" b="1" dirty="0">
                <a:solidFill>
                  <a:srgbClr val="E7155C"/>
                </a:solidFill>
                <a:ea typeface="Calibri" panose="020F0502020204030204" pitchFamily="34" charset="0"/>
              </a:rPr>
              <a:t>Collaborative/social automation</a:t>
            </a:r>
            <a:r>
              <a:rPr lang="en-US" sz="2800" dirty="0"/>
              <a:t>—</a:t>
            </a:r>
            <a:r>
              <a:rPr lang="en-US" sz="2800" dirty="0">
                <a:ea typeface="Calibri" panose="020F0502020204030204" pitchFamily="34" charset="0"/>
              </a:rPr>
              <a:t>using robots to automate tasks while working directly with or near people</a:t>
            </a:r>
            <a:endParaRPr lang="en-US" sz="2800" b="0" i="0" dirty="0">
              <a:effectLst/>
              <a:ea typeface="Calibri" panose="020F0502020204030204" pitchFamily="34" charset="0"/>
            </a:endParaRPr>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8" name="Slide Number Placeholder 7"/>
          <p:cNvSpPr>
            <a:spLocks noGrp="1"/>
          </p:cNvSpPr>
          <p:nvPr>
            <p:ph type="sldNum" sz="quarter" idx="4"/>
          </p:nvPr>
        </p:nvSpPr>
        <p:spPr/>
        <p:txBody>
          <a:bodyPr/>
          <a:lstStyle/>
          <a:p>
            <a:pPr>
              <a:defRPr/>
            </a:pPr>
            <a:r>
              <a:rPr lang="en-US" altLang="en-US"/>
              <a:t>17-</a:t>
            </a:r>
            <a:fld id="{348AE8A4-3301-4456-9458-C1D12617BCA5}" type="slidenum">
              <a:rPr lang="en-US" altLang="en-US" smtClean="0"/>
              <a:pPr>
                <a:defRPr/>
              </a:pPr>
              <a:t>7</a:t>
            </a:fld>
            <a:endParaRPr lang="en-US" altLang="en-US" dirty="0"/>
          </a:p>
        </p:txBody>
      </p:sp>
    </p:spTree>
    <p:extLst>
      <p:ext uri="{BB962C8B-B14F-4D97-AF65-F5344CB8AC3E}">
        <p14:creationId xmlns:p14="http://schemas.microsoft.com/office/powerpoint/2010/main" val="412589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CA" altLang="en-US" noProof="0" dirty="0"/>
              <a:t>Quality</a:t>
            </a:r>
          </a:p>
        </p:txBody>
      </p:sp>
      <p:sp>
        <p:nvSpPr>
          <p:cNvPr id="4" name="Footer Placeholder 3"/>
          <p:cNvSpPr>
            <a:spLocks noGrp="1"/>
          </p:cNvSpPr>
          <p:nvPr>
            <p:ph type="ftr" sz="quarter" idx="10"/>
          </p:nvPr>
        </p:nvSpPr>
        <p:spPr/>
        <p:txBody>
          <a:bodyPr/>
          <a:lstStyle/>
          <a:p>
            <a:pPr>
              <a:defRPr/>
            </a:pPr>
            <a:r>
              <a:rPr lang="sk-SK" altLang="en-US" dirty="0"/>
              <a:t>Copyright © </a:t>
            </a:r>
            <a:r>
              <a:rPr lang="en-CA" altLang="en-US" dirty="0"/>
              <a:t>2024 by Cengage</a:t>
            </a:r>
            <a:endParaRPr lang="en-US" altLang="en-US" dirty="0"/>
          </a:p>
        </p:txBody>
      </p:sp>
      <p:sp>
        <p:nvSpPr>
          <p:cNvPr id="19459" name="Rectangle 4"/>
          <p:cNvSpPr>
            <a:spLocks noChangeArrowheads="1"/>
          </p:cNvSpPr>
          <p:nvPr/>
        </p:nvSpPr>
        <p:spPr bwMode="auto">
          <a:xfrm>
            <a:off x="3964840" y="1986995"/>
            <a:ext cx="4553700" cy="1447800"/>
          </a:xfrm>
          <a:prstGeom prst="rect">
            <a:avLst/>
          </a:prstGeom>
          <a:solidFill>
            <a:srgbClr val="D6E5F7"/>
          </a:solidFill>
          <a:ln w="9525">
            <a:solidFill>
              <a:srgbClr val="0070C0"/>
            </a:solid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dirty="0">
                <a:latin typeface="Calibri" pitchFamily="34" charset="0"/>
              </a:rPr>
              <a:t>A product or service </a:t>
            </a:r>
            <a:br>
              <a:rPr lang="en-US" altLang="en-US" sz="2800" dirty="0">
                <a:latin typeface="Calibri" pitchFamily="34" charset="0"/>
              </a:rPr>
            </a:br>
            <a:r>
              <a:rPr lang="en-US" altLang="en-US" sz="2800" dirty="0">
                <a:latin typeface="Calibri" pitchFamily="34" charset="0"/>
              </a:rPr>
              <a:t>free of deficiencies</a:t>
            </a:r>
          </a:p>
        </p:txBody>
      </p:sp>
      <p:sp>
        <p:nvSpPr>
          <p:cNvPr id="19460" name="Rectangle 5"/>
          <p:cNvSpPr>
            <a:spLocks noChangeArrowheads="1"/>
          </p:cNvSpPr>
          <p:nvPr/>
        </p:nvSpPr>
        <p:spPr bwMode="auto">
          <a:xfrm>
            <a:off x="3964840" y="3732580"/>
            <a:ext cx="4553701" cy="1442005"/>
          </a:xfrm>
          <a:prstGeom prst="rect">
            <a:avLst/>
          </a:prstGeom>
          <a:solidFill>
            <a:srgbClr val="D6E5F7"/>
          </a:solidFill>
          <a:ln w="9525">
            <a:solidFill>
              <a:srgbClr val="0070C0"/>
            </a:solid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dirty="0">
                <a:latin typeface="Calibri" pitchFamily="34" charset="0"/>
              </a:rPr>
              <a:t>The characteristics of a </a:t>
            </a:r>
          </a:p>
          <a:p>
            <a:pPr algn="ctr">
              <a:defRPr/>
            </a:pPr>
            <a:r>
              <a:rPr lang="en-US" altLang="en-US" sz="2800" dirty="0">
                <a:latin typeface="Calibri" pitchFamily="34" charset="0"/>
              </a:rPr>
              <a:t>product or service that </a:t>
            </a:r>
          </a:p>
          <a:p>
            <a:pPr algn="ctr">
              <a:defRPr/>
            </a:pPr>
            <a:r>
              <a:rPr lang="en-US" altLang="en-US" sz="2800" dirty="0">
                <a:latin typeface="Calibri" pitchFamily="34" charset="0"/>
              </a:rPr>
              <a:t>satisfy customer needs</a:t>
            </a:r>
          </a:p>
        </p:txBody>
      </p:sp>
      <p:sp>
        <p:nvSpPr>
          <p:cNvPr id="19461" name="Rectangle 7"/>
          <p:cNvSpPr>
            <a:spLocks noChangeArrowheads="1"/>
          </p:cNvSpPr>
          <p:nvPr/>
        </p:nvSpPr>
        <p:spPr bwMode="auto">
          <a:xfrm>
            <a:off x="777250" y="2442365"/>
            <a:ext cx="2352675" cy="2200955"/>
          </a:xfrm>
          <a:prstGeom prst="rect">
            <a:avLst/>
          </a:prstGeom>
          <a:solidFill>
            <a:srgbClr val="D6E5F7"/>
          </a:solidFill>
          <a:ln w="9525">
            <a:solidFill>
              <a:srgbClr val="0070C0"/>
            </a:solid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3200" dirty="0">
                <a:latin typeface="Calibri" pitchFamily="34" charset="0"/>
              </a:rPr>
              <a:t>Two </a:t>
            </a:r>
          </a:p>
          <a:p>
            <a:pPr algn="ctr">
              <a:defRPr/>
            </a:pPr>
            <a:r>
              <a:rPr lang="en-US" altLang="en-US" sz="3200" dirty="0">
                <a:latin typeface="Calibri" pitchFamily="34" charset="0"/>
              </a:rPr>
              <a:t>Definitions</a:t>
            </a:r>
          </a:p>
        </p:txBody>
      </p:sp>
      <p:sp>
        <p:nvSpPr>
          <p:cNvPr id="13" name="Right Arrow 12"/>
          <p:cNvSpPr/>
          <p:nvPr/>
        </p:nvSpPr>
        <p:spPr>
          <a:xfrm>
            <a:off x="3281785" y="282184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endParaRPr lang="en-CA" altLang="en-US" dirty="0">
              <a:solidFill>
                <a:srgbClr val="FFFFFF"/>
              </a:solidFill>
              <a:latin typeface="Arial" pitchFamily="34" charset="0"/>
            </a:endParaRPr>
          </a:p>
        </p:txBody>
      </p:sp>
      <p:sp>
        <p:nvSpPr>
          <p:cNvPr id="14" name="Right Arrow 13"/>
          <p:cNvSpPr/>
          <p:nvPr/>
        </p:nvSpPr>
        <p:spPr>
          <a:xfrm>
            <a:off x="3281785" y="403616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endParaRPr lang="en-CA" altLang="en-US" dirty="0">
              <a:solidFill>
                <a:srgbClr val="FFFFFF"/>
              </a:solidFill>
              <a:latin typeface="Arial" pitchFamily="34" charset="0"/>
            </a:endParaRPr>
          </a:p>
        </p:txBody>
      </p:sp>
      <p:sp>
        <p:nvSpPr>
          <p:cNvPr id="2458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17-</a:t>
            </a:r>
            <a:fld id="{D2F68DDF-9782-405A-9940-3C64125ACBDA}" type="slidenum">
              <a:rPr lang="en-US" altLang="en-US" sz="1400" smtClean="0"/>
              <a:pPr algn="r">
                <a:spcBef>
                  <a:spcPct val="0"/>
                </a:spcBef>
                <a:buFontTx/>
                <a:buNone/>
              </a:pPr>
              <a:t>8</a:t>
            </a:fld>
            <a:endParaRPr lang="en-US"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CA" altLang="en-US" sz="3600" noProof="0" dirty="0"/>
              <a:t>Quality-Related Characteristics </a:t>
            </a:r>
            <a:br>
              <a:rPr lang="en-CA" altLang="en-US" sz="3600" noProof="0" dirty="0"/>
            </a:br>
            <a:r>
              <a:rPr lang="en-CA" altLang="en-US" sz="3600" noProof="0" dirty="0"/>
              <a:t>for Products and Services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154787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p:txBody>
          <a:bodyPr/>
          <a:lstStyle/>
          <a:p>
            <a:pPr>
              <a:defRPr/>
            </a:pPr>
            <a:r>
              <a:rPr lang="sk-SK" altLang="en-US" dirty="0"/>
              <a:t>Copyright © 20</a:t>
            </a:r>
            <a:r>
              <a:rPr lang="en-CA" altLang="en-US" dirty="0"/>
              <a:t>24 by Cengage</a:t>
            </a:r>
            <a:endParaRPr lang="en-US" altLang="en-US" dirty="0"/>
          </a:p>
        </p:txBody>
      </p:sp>
      <p:sp>
        <p:nvSpPr>
          <p:cNvPr id="7" name="Slide Number Placeholder 6"/>
          <p:cNvSpPr>
            <a:spLocks noGrp="1"/>
          </p:cNvSpPr>
          <p:nvPr>
            <p:ph type="sldNum" sz="quarter" idx="4"/>
          </p:nvPr>
        </p:nvSpPr>
        <p:spPr/>
        <p:txBody>
          <a:bodyPr/>
          <a:lstStyle/>
          <a:p>
            <a:pPr>
              <a:defRPr/>
            </a:pPr>
            <a:r>
              <a:rPr lang="en-US" altLang="en-US"/>
              <a:t>17-</a:t>
            </a:r>
            <a:fld id="{348AE8A4-3301-4456-9458-C1D12617BCA5}" type="slidenum">
              <a:rPr lang="en-US" altLang="en-US" smtClean="0"/>
              <a:pPr>
                <a:defRPr/>
              </a:pPr>
              <a:t>9</a:t>
            </a:fld>
            <a:endParaRPr lang="en-US" altLang="en-US" dirty="0"/>
          </a:p>
        </p:txBody>
      </p:sp>
    </p:spTree>
  </p:cSld>
  <p:clrMapOvr>
    <a:masterClrMapping/>
  </p:clrMapOvr>
</p:sld>
</file>

<file path=ppt/theme/theme1.xml><?xml version="1.0" encoding="utf-8"?>
<a:theme xmlns:a="http://schemas.openxmlformats.org/drawingml/2006/main" name="1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09AA762F586D4294A01C8315622C5D" ma:contentTypeVersion="16" ma:contentTypeDescription="Create a new document." ma:contentTypeScope="" ma:versionID="aef7bcab40b1ddf56e5cb151a006b375">
  <xsd:schema xmlns:xsd="http://www.w3.org/2001/XMLSchema" xmlns:xs="http://www.w3.org/2001/XMLSchema" xmlns:p="http://schemas.microsoft.com/office/2006/metadata/properties" xmlns:ns2="95e7ec70-38e4-4a84-a2ee-aac90fbcae73" xmlns:ns3="09ba33cf-0691-44b7-86fb-a7d965e20378" xmlns:ns4="16b3ca2f-9ff8-4885-b5fb-a3977de225ca" targetNamespace="http://schemas.microsoft.com/office/2006/metadata/properties" ma:root="true" ma:fieldsID="a3f8c54a31a04549b578975fbb2244df" ns2:_="" ns3:_="" ns4:_="">
    <xsd:import namespace="95e7ec70-38e4-4a84-a2ee-aac90fbcae73"/>
    <xsd:import namespace="09ba33cf-0691-44b7-86fb-a7d965e20378"/>
    <xsd:import namespace="16b3ca2f-9ff8-4885-b5fb-a3977de225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7ec70-38e4-4a84-a2ee-aac90fbcae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813c7c6-b368-4d0a-9b29-2e74b134ed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ba33cf-0691-44b7-86fb-a7d965e2037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b3ca2f-9ff8-4885-b5fb-a3977de225c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677b1a1-ade2-4b17-9092-acc018cce59e}" ma:internalName="TaxCatchAll" ma:showField="CatchAllData" ma:web="16b3ca2f-9ff8-4885-b5fb-a3977de22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E56E99-D1EA-410C-A889-7463A156AAEB}">
  <ds:schemaRefs>
    <ds:schemaRef ds:uri="http://schemas.microsoft.com/sharepoint/v3/contenttype/forms"/>
  </ds:schemaRefs>
</ds:datastoreItem>
</file>

<file path=customXml/itemProps2.xml><?xml version="1.0" encoding="utf-8"?>
<ds:datastoreItem xmlns:ds="http://schemas.openxmlformats.org/officeDocument/2006/customXml" ds:itemID="{9A4F9775-7679-4259-A01B-875CCF32A2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7ec70-38e4-4a84-a2ee-aac90fbcae73"/>
    <ds:schemaRef ds:uri="09ba33cf-0691-44b7-86fb-a7d965e20378"/>
    <ds:schemaRef ds:uri="16b3ca2f-9ff8-4885-b5fb-a3977de22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5898</TotalTime>
  <Words>2568</Words>
  <Application>Microsoft Office PowerPoint</Application>
  <PresentationFormat>On-screen Show (4:3)</PresentationFormat>
  <Paragraphs>198</Paragraphs>
  <Slides>15</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ＭＳ Ｐゴシック</vt:lpstr>
      <vt:lpstr>Arial</vt:lpstr>
      <vt:lpstr>Calibri</vt:lpstr>
      <vt:lpstr>Helvetica</vt:lpstr>
      <vt:lpstr>inherit</vt:lpstr>
      <vt:lpstr>1_Blank</vt:lpstr>
      <vt:lpstr>2_Blank</vt:lpstr>
      <vt:lpstr>PowerPoint Presentation</vt:lpstr>
      <vt:lpstr>Chapter 17</vt:lpstr>
      <vt:lpstr>Class Activity: Productivity</vt:lpstr>
      <vt:lpstr>Productivity</vt:lpstr>
      <vt:lpstr>Why Productivity Matters</vt:lpstr>
      <vt:lpstr>Kinds of Productivity</vt:lpstr>
      <vt:lpstr>Productivity and Automation</vt:lpstr>
      <vt:lpstr>Quality</vt:lpstr>
      <vt:lpstr>Quality-Related Characteristics  for Products and Services</vt:lpstr>
      <vt:lpstr>Quality: International Standards</vt:lpstr>
      <vt:lpstr>Quality: International Standards</vt:lpstr>
      <vt:lpstr>Total Quality Management (TQM)</vt:lpstr>
      <vt:lpstr>Service Operations</vt:lpstr>
      <vt:lpstr>PowerPoint Presentation</vt:lpstr>
      <vt:lpstr>Service Recovery and Empowerment</vt:lpstr>
    </vt:vector>
  </TitlesOfParts>
  <Company>Deborah Baker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Management</dc:subject>
  <dc:creator>Deborah Baker</dc:creator>
  <cp:lastModifiedBy>Ike Hall</cp:lastModifiedBy>
  <cp:revision>617</cp:revision>
  <cp:lastPrinted>2023-09-13T23:14:46Z</cp:lastPrinted>
  <dcterms:created xsi:type="dcterms:W3CDTF">2014-01-31T15:27:48Z</dcterms:created>
  <dcterms:modified xsi:type="dcterms:W3CDTF">2025-10-14T17:42:54Z</dcterms:modified>
</cp:coreProperties>
</file>