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8" r:id="rId1"/>
    <p:sldMasterId id="2147484399" r:id="rId2"/>
    <p:sldMasterId id="2147484411" r:id="rId3"/>
  </p:sldMasterIdLst>
  <p:notesMasterIdLst>
    <p:notesMasterId r:id="rId25"/>
  </p:notesMasterIdLst>
  <p:handoutMasterIdLst>
    <p:handoutMasterId r:id="rId26"/>
  </p:handoutMasterIdLst>
  <p:sldIdLst>
    <p:sldId id="419" r:id="rId4"/>
    <p:sldId id="395" r:id="rId5"/>
    <p:sldId id="415" r:id="rId6"/>
    <p:sldId id="405" r:id="rId7"/>
    <p:sldId id="406" r:id="rId8"/>
    <p:sldId id="410" r:id="rId9"/>
    <p:sldId id="416" r:id="rId10"/>
    <p:sldId id="403" r:id="rId11"/>
    <p:sldId id="397" r:id="rId12"/>
    <p:sldId id="401" r:id="rId13"/>
    <p:sldId id="380" r:id="rId14"/>
    <p:sldId id="370" r:id="rId15"/>
    <p:sldId id="414" r:id="rId16"/>
    <p:sldId id="417" r:id="rId17"/>
    <p:sldId id="412" r:id="rId18"/>
    <p:sldId id="413" r:id="rId19"/>
    <p:sldId id="411" r:id="rId20"/>
    <p:sldId id="409" r:id="rId21"/>
    <p:sldId id="418" r:id="rId22"/>
    <p:sldId id="375" r:id="rId23"/>
    <p:sldId id="396" r:id="rId24"/>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1pPr>
    <a:lvl2pPr marL="4572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2pPr>
    <a:lvl3pPr marL="9144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3pPr>
    <a:lvl4pPr marL="1371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4pPr>
    <a:lvl5pPr marL="18288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5pPr>
    <a:lvl6pPr marL="2286000" algn="l" defTabSz="457200" rtl="0" eaLnBrk="1" latinLnBrk="0" hangingPunct="1">
      <a:defRPr sz="2400" kern="1200">
        <a:solidFill>
          <a:schemeClr val="tx1"/>
        </a:solidFill>
        <a:latin typeface="Helvetica" charset="0"/>
        <a:ea typeface="MS PGothic" charset="0"/>
        <a:cs typeface="MS PGothic" charset="0"/>
      </a:defRPr>
    </a:lvl6pPr>
    <a:lvl7pPr marL="2743200" algn="l" defTabSz="457200" rtl="0" eaLnBrk="1" latinLnBrk="0" hangingPunct="1">
      <a:defRPr sz="2400" kern="1200">
        <a:solidFill>
          <a:schemeClr val="tx1"/>
        </a:solidFill>
        <a:latin typeface="Helvetica" charset="0"/>
        <a:ea typeface="MS PGothic" charset="0"/>
        <a:cs typeface="MS PGothic" charset="0"/>
      </a:defRPr>
    </a:lvl7pPr>
    <a:lvl8pPr marL="3200400" algn="l" defTabSz="457200" rtl="0" eaLnBrk="1" latinLnBrk="0" hangingPunct="1">
      <a:defRPr sz="2400" kern="1200">
        <a:solidFill>
          <a:schemeClr val="tx1"/>
        </a:solidFill>
        <a:latin typeface="Helvetica" charset="0"/>
        <a:ea typeface="MS PGothic" charset="0"/>
        <a:cs typeface="MS PGothic" charset="0"/>
      </a:defRPr>
    </a:lvl8pPr>
    <a:lvl9pPr marL="3657600" algn="l" defTabSz="457200" rtl="0" eaLnBrk="1" latinLnBrk="0" hangingPunct="1">
      <a:defRPr sz="2400" kern="1200">
        <a:solidFill>
          <a:schemeClr val="tx1"/>
        </a:solidFill>
        <a:latin typeface="Helvetica" charset="0"/>
        <a:ea typeface="MS PGothic" charset="0"/>
        <a:cs typeface="MS PGothic" charset="0"/>
      </a:defRPr>
    </a:lvl9pPr>
  </p:defaultTextStyle>
  <p:extLst>
    <p:ext uri="{EFAFB233-063F-42B5-8137-9DF3F51BA10A}">
      <p15:sldGuideLst xmlns:p15="http://schemas.microsoft.com/office/powerpoint/2012/main">
        <p15:guide id="1" orient="horz" pos="2112">
          <p15:clr>
            <a:srgbClr val="A4A3A4"/>
          </p15:clr>
        </p15:guide>
        <p15:guide id="2" pos="297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Solway" initials="S" lastIdx="2" clrIdx="0"/>
  <p:cmAuthor id="1" name="Strong Finish" initials="S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155C"/>
    <a:srgbClr val="EC767C"/>
    <a:srgbClr val="0070C0"/>
    <a:srgbClr val="EB641B"/>
    <a:srgbClr val="307CD8"/>
    <a:srgbClr val="FB7A05"/>
    <a:srgbClr val="F7C1A4"/>
    <a:srgbClr val="D6E5F7"/>
    <a:srgbClr val="F2A4A7"/>
    <a:srgbClr val="DA1F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F1F476-024E-430B-8809-F67D48E37DFE}" v="2" dt="2025-08-27T16:18:53.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69" autoAdjust="0"/>
    <p:restoredTop sz="93629" autoAdjust="0"/>
  </p:normalViewPr>
  <p:slideViewPr>
    <p:cSldViewPr>
      <p:cViewPr varScale="1">
        <p:scale>
          <a:sx n="92" d="100"/>
          <a:sy n="92" d="100"/>
        </p:scale>
        <p:origin x="1128" y="84"/>
      </p:cViewPr>
      <p:guideLst>
        <p:guide orient="horz" pos="2112"/>
        <p:guide pos="2976"/>
      </p:guideLst>
    </p:cSldViewPr>
  </p:slideViewPr>
  <p:outlineViewPr>
    <p:cViewPr>
      <p:scale>
        <a:sx n="33" d="100"/>
        <a:sy n="33" d="100"/>
      </p:scale>
      <p:origin x="0" y="13120"/>
    </p:cViewPr>
  </p:outlineViewPr>
  <p:notesTextViewPr>
    <p:cViewPr>
      <p:scale>
        <a:sx n="100" d="100"/>
        <a:sy n="100" d="100"/>
      </p:scale>
      <p:origin x="0" y="0"/>
    </p:cViewPr>
  </p:notesTextViewPr>
  <p:sorterViewPr>
    <p:cViewPr>
      <p:scale>
        <a:sx n="200" d="100"/>
        <a:sy n="200" d="100"/>
      </p:scale>
      <p:origin x="0" y="0"/>
    </p:cViewPr>
  </p:sorterViewPr>
  <p:notesViewPr>
    <p:cSldViewPr>
      <p:cViewPr>
        <p:scale>
          <a:sx n="100" d="100"/>
          <a:sy n="100" d="100"/>
        </p:scale>
        <p:origin x="780" y="-43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ke Hall" userId="8524365d-56a5-4bcc-b545-875ac1057548" providerId="ADAL" clId="{A4F1F476-024E-430B-8809-F67D48E37DFE}"/>
    <pc:docChg chg="addSld delSld modSld">
      <pc:chgData name="Ike Hall" userId="8524365d-56a5-4bcc-b545-875ac1057548" providerId="ADAL" clId="{A4F1F476-024E-430B-8809-F67D48E37DFE}" dt="2025-08-27T16:19:44.491" v="37" actId="20577"/>
      <pc:docMkLst>
        <pc:docMk/>
      </pc:docMkLst>
      <pc:sldChg chg="modSp del mod">
        <pc:chgData name="Ike Hall" userId="8524365d-56a5-4bcc-b545-875ac1057548" providerId="ADAL" clId="{A4F1F476-024E-430B-8809-F67D48E37DFE}" dt="2025-08-27T16:19:10.962" v="12" actId="47"/>
        <pc:sldMkLst>
          <pc:docMk/>
          <pc:sldMk cId="510731090" sldId="394"/>
        </pc:sldMkLst>
        <pc:spChg chg="mod">
          <ac:chgData name="Ike Hall" userId="8524365d-56a5-4bcc-b545-875ac1057548" providerId="ADAL" clId="{A4F1F476-024E-430B-8809-F67D48E37DFE}" dt="2025-08-27T16:16:58.163" v="8" actId="20577"/>
          <ac:spMkLst>
            <pc:docMk/>
            <pc:sldMk cId="510731090" sldId="394"/>
            <ac:spMk id="2" creationId="{00000000-0000-0000-0000-000000000000}"/>
          </ac:spMkLst>
        </pc:spChg>
      </pc:sldChg>
      <pc:sldChg chg="modSp mod">
        <pc:chgData name="Ike Hall" userId="8524365d-56a5-4bcc-b545-875ac1057548" providerId="ADAL" clId="{A4F1F476-024E-430B-8809-F67D48E37DFE}" dt="2025-08-27T16:19:44.491" v="37" actId="20577"/>
        <pc:sldMkLst>
          <pc:docMk/>
          <pc:sldMk cId="522389914" sldId="395"/>
        </pc:sldMkLst>
        <pc:spChg chg="mod">
          <ac:chgData name="Ike Hall" userId="8524365d-56a5-4bcc-b545-875ac1057548" providerId="ADAL" clId="{A4F1F476-024E-430B-8809-F67D48E37DFE}" dt="2025-08-27T16:19:44.491" v="37" actId="20577"/>
          <ac:spMkLst>
            <pc:docMk/>
            <pc:sldMk cId="522389914" sldId="395"/>
            <ac:spMk id="2" creationId="{00000000-0000-0000-0000-000000000000}"/>
          </ac:spMkLst>
        </pc:spChg>
      </pc:sldChg>
      <pc:sldChg chg="addSp modSp add mod">
        <pc:chgData name="Ike Hall" userId="8524365d-56a5-4bcc-b545-875ac1057548" providerId="ADAL" clId="{A4F1F476-024E-430B-8809-F67D48E37DFE}" dt="2025-08-27T16:18:59.131" v="11" actId="1076"/>
        <pc:sldMkLst>
          <pc:docMk/>
          <pc:sldMk cId="2270282795" sldId="419"/>
        </pc:sldMkLst>
        <pc:spChg chg="add mod">
          <ac:chgData name="Ike Hall" userId="8524365d-56a5-4bcc-b545-875ac1057548" providerId="ADAL" clId="{A4F1F476-024E-430B-8809-F67D48E37DFE}" dt="2025-08-27T16:18:59.131" v="11" actId="1076"/>
          <ac:spMkLst>
            <pc:docMk/>
            <pc:sldMk cId="2270282795" sldId="419"/>
            <ac:spMk id="2" creationId="{BCEA49AB-5107-7740-774F-9817C55778C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8F95C3-599C-4F1E-AA57-F0A8788AC815}" type="doc">
      <dgm:prSet loTypeId="urn:microsoft.com/office/officeart/2005/8/layout/hProcess9" loCatId="process" qsTypeId="urn:microsoft.com/office/officeart/2005/8/quickstyle/simple1" qsCatId="simple" csTypeId="urn:microsoft.com/office/officeart/2005/8/colors/colorful1#5" csCatId="colorful" phldr="1"/>
      <dgm:spPr/>
    </dgm:pt>
    <dgm:pt modelId="{FD2B9203-0951-4109-A838-1EEAAF5859C9}">
      <dgm:prSet phldrT="[Text]"/>
      <dgm:spPr/>
      <dgm:t>
        <a:bodyPr/>
        <a:lstStyle/>
        <a:p>
          <a:pPr algn="ctr"/>
          <a:r>
            <a:rPr lang="en-US" b="1" dirty="0"/>
            <a:t>1.  </a:t>
          </a:r>
          <a:r>
            <a:rPr lang="en-US" b="1" dirty="0">
              <a:latin typeface="Calibri"/>
              <a:cs typeface="Calibri"/>
            </a:rPr>
            <a:t>Assess need </a:t>
          </a:r>
          <a:br>
            <a:rPr lang="en-US" b="1" dirty="0">
              <a:latin typeface="Calibri"/>
              <a:cs typeface="Calibri"/>
            </a:rPr>
          </a:br>
          <a:r>
            <a:rPr lang="en-US" b="1" dirty="0">
              <a:latin typeface="Calibri"/>
              <a:cs typeface="Calibri"/>
            </a:rPr>
            <a:t>for strategic change</a:t>
          </a:r>
          <a:endParaRPr lang="en-CA" dirty="0">
            <a:latin typeface="Calibri"/>
            <a:cs typeface="Calibri"/>
          </a:endParaRPr>
        </a:p>
      </dgm:t>
    </dgm:pt>
    <dgm:pt modelId="{3CFB1E8D-E924-4358-B5E3-69C938183C74}" type="parTrans" cxnId="{1CDE3B95-250F-4DC4-A1B5-7AAE38443EBC}">
      <dgm:prSet/>
      <dgm:spPr/>
      <dgm:t>
        <a:bodyPr/>
        <a:lstStyle/>
        <a:p>
          <a:endParaRPr lang="en-CA"/>
        </a:p>
      </dgm:t>
    </dgm:pt>
    <dgm:pt modelId="{2E6C51B2-A9D2-460B-B586-CA1DC42BB5DA}" type="sibTrans" cxnId="{1CDE3B95-250F-4DC4-A1B5-7AAE38443EBC}">
      <dgm:prSet/>
      <dgm:spPr/>
      <dgm:t>
        <a:bodyPr/>
        <a:lstStyle/>
        <a:p>
          <a:endParaRPr lang="en-CA"/>
        </a:p>
      </dgm:t>
    </dgm:pt>
    <dgm:pt modelId="{2625665E-3F9F-4005-A81A-A56E9F04FA5F}">
      <dgm:prSet phldrT="[Text]"/>
      <dgm:spPr>
        <a:solidFill>
          <a:schemeClr val="accent3">
            <a:lumMod val="60000"/>
            <a:lumOff val="40000"/>
          </a:schemeClr>
        </a:solidFill>
      </dgm:spPr>
      <dgm:t>
        <a:bodyPr/>
        <a:lstStyle/>
        <a:p>
          <a:pPr algn="ctr"/>
          <a:r>
            <a:rPr lang="en-US" b="1" dirty="0">
              <a:latin typeface="Calibri"/>
              <a:cs typeface="Calibri"/>
            </a:rPr>
            <a:t>2.  Conduct </a:t>
          </a:r>
        </a:p>
        <a:p>
          <a:pPr algn="ctr"/>
          <a:r>
            <a:rPr lang="en-US" b="1" dirty="0">
              <a:latin typeface="Calibri"/>
              <a:cs typeface="Calibri"/>
            </a:rPr>
            <a:t>Situational </a:t>
          </a:r>
          <a:br>
            <a:rPr lang="en-US" b="1" dirty="0">
              <a:latin typeface="Calibri"/>
              <a:cs typeface="Calibri"/>
            </a:rPr>
          </a:br>
          <a:r>
            <a:rPr lang="en-US" b="1" dirty="0">
              <a:latin typeface="Calibri"/>
              <a:cs typeface="Calibri"/>
            </a:rPr>
            <a:t>Analysis</a:t>
          </a:r>
          <a:endParaRPr lang="en-CA" dirty="0">
            <a:latin typeface="Calibri"/>
            <a:cs typeface="Calibri"/>
          </a:endParaRPr>
        </a:p>
      </dgm:t>
    </dgm:pt>
    <dgm:pt modelId="{2B067637-3C2E-42A0-BDED-F19937771134}" type="parTrans" cxnId="{101620C9-3282-4672-9E74-D2CCFB3B66B6}">
      <dgm:prSet/>
      <dgm:spPr/>
      <dgm:t>
        <a:bodyPr/>
        <a:lstStyle/>
        <a:p>
          <a:endParaRPr lang="en-CA"/>
        </a:p>
      </dgm:t>
    </dgm:pt>
    <dgm:pt modelId="{2070E6BA-5076-412F-BADE-DF33C11D25CE}" type="sibTrans" cxnId="{101620C9-3282-4672-9E74-D2CCFB3B66B6}">
      <dgm:prSet/>
      <dgm:spPr/>
      <dgm:t>
        <a:bodyPr/>
        <a:lstStyle/>
        <a:p>
          <a:endParaRPr lang="en-CA"/>
        </a:p>
      </dgm:t>
    </dgm:pt>
    <dgm:pt modelId="{B5B178AC-5C7F-4BEA-B8D7-5B4D4448C8CA}">
      <dgm:prSet phldrT="[Text]"/>
      <dgm:spPr>
        <a:solidFill>
          <a:srgbClr val="0070C0"/>
        </a:solidFill>
      </dgm:spPr>
      <dgm:t>
        <a:bodyPr/>
        <a:lstStyle/>
        <a:p>
          <a:r>
            <a:rPr lang="en-US" b="1" dirty="0">
              <a:latin typeface="Calibri"/>
              <a:cs typeface="Calibri"/>
            </a:rPr>
            <a:t>3.  Choose</a:t>
          </a:r>
          <a:br>
            <a:rPr lang="en-US" b="1" dirty="0">
              <a:latin typeface="Calibri"/>
              <a:cs typeface="Calibri"/>
            </a:rPr>
          </a:br>
          <a:r>
            <a:rPr lang="en-US" b="1" dirty="0">
              <a:latin typeface="Calibri"/>
              <a:cs typeface="Calibri"/>
            </a:rPr>
            <a:t>Strategic</a:t>
          </a:r>
          <a:br>
            <a:rPr lang="en-US" b="1" dirty="0">
              <a:latin typeface="Calibri"/>
              <a:cs typeface="Calibri"/>
            </a:rPr>
          </a:br>
          <a:r>
            <a:rPr lang="en-US" b="1" dirty="0">
              <a:latin typeface="Calibri"/>
              <a:cs typeface="Calibri"/>
            </a:rPr>
            <a:t>Alternatives</a:t>
          </a:r>
          <a:endParaRPr lang="en-CA" dirty="0">
            <a:latin typeface="Calibri"/>
            <a:cs typeface="Calibri"/>
          </a:endParaRPr>
        </a:p>
      </dgm:t>
    </dgm:pt>
    <dgm:pt modelId="{E44C7175-2494-415E-80A9-AAC91165C7F5}" type="parTrans" cxnId="{773F9333-3AB1-45BA-A45D-B0C0CD771E05}">
      <dgm:prSet/>
      <dgm:spPr/>
      <dgm:t>
        <a:bodyPr/>
        <a:lstStyle/>
        <a:p>
          <a:endParaRPr lang="en-CA"/>
        </a:p>
      </dgm:t>
    </dgm:pt>
    <dgm:pt modelId="{0C11F065-4EF2-4655-8741-F348CC1D3FEB}" type="sibTrans" cxnId="{773F9333-3AB1-45BA-A45D-B0C0CD771E05}">
      <dgm:prSet/>
      <dgm:spPr/>
      <dgm:t>
        <a:bodyPr/>
        <a:lstStyle/>
        <a:p>
          <a:endParaRPr lang="en-CA"/>
        </a:p>
      </dgm:t>
    </dgm:pt>
    <dgm:pt modelId="{49D7F10D-2125-4BB8-B8E5-360992A2634B}" type="pres">
      <dgm:prSet presAssocID="{2B8F95C3-599C-4F1E-AA57-F0A8788AC815}" presName="CompostProcess" presStyleCnt="0">
        <dgm:presLayoutVars>
          <dgm:dir/>
          <dgm:resizeHandles val="exact"/>
        </dgm:presLayoutVars>
      </dgm:prSet>
      <dgm:spPr/>
    </dgm:pt>
    <dgm:pt modelId="{1F523A67-A338-41CE-9774-375B2C4FC0D2}" type="pres">
      <dgm:prSet presAssocID="{2B8F95C3-599C-4F1E-AA57-F0A8788AC815}" presName="arrow" presStyleLbl="bgShp" presStyleIdx="0" presStyleCnt="1"/>
      <dgm:spPr/>
    </dgm:pt>
    <dgm:pt modelId="{45E6F487-67E7-41B3-AD34-056590C84090}" type="pres">
      <dgm:prSet presAssocID="{2B8F95C3-599C-4F1E-AA57-F0A8788AC815}" presName="linearProcess" presStyleCnt="0"/>
      <dgm:spPr/>
    </dgm:pt>
    <dgm:pt modelId="{5ABD1A5C-92B8-4AB3-955F-1B2959B3C5DC}" type="pres">
      <dgm:prSet presAssocID="{FD2B9203-0951-4109-A838-1EEAAF5859C9}" presName="textNode" presStyleLbl="node1" presStyleIdx="0" presStyleCnt="3">
        <dgm:presLayoutVars>
          <dgm:bulletEnabled val="1"/>
        </dgm:presLayoutVars>
      </dgm:prSet>
      <dgm:spPr/>
    </dgm:pt>
    <dgm:pt modelId="{745580E3-3F29-4E67-9680-0439D6AF1E75}" type="pres">
      <dgm:prSet presAssocID="{2E6C51B2-A9D2-460B-B586-CA1DC42BB5DA}" presName="sibTrans" presStyleCnt="0"/>
      <dgm:spPr/>
    </dgm:pt>
    <dgm:pt modelId="{9D636A54-38D5-428C-8C7D-B39AEADC7180}" type="pres">
      <dgm:prSet presAssocID="{2625665E-3F9F-4005-A81A-A56E9F04FA5F}" presName="textNode" presStyleLbl="node1" presStyleIdx="1" presStyleCnt="3">
        <dgm:presLayoutVars>
          <dgm:bulletEnabled val="1"/>
        </dgm:presLayoutVars>
      </dgm:prSet>
      <dgm:spPr/>
    </dgm:pt>
    <dgm:pt modelId="{456D31E0-B79C-44B6-B783-33B110E20F70}" type="pres">
      <dgm:prSet presAssocID="{2070E6BA-5076-412F-BADE-DF33C11D25CE}" presName="sibTrans" presStyleCnt="0"/>
      <dgm:spPr/>
    </dgm:pt>
    <dgm:pt modelId="{C4192BBA-54A5-4F27-A015-AB5954B36356}" type="pres">
      <dgm:prSet presAssocID="{B5B178AC-5C7F-4BEA-B8D7-5B4D4448C8CA}" presName="textNode" presStyleLbl="node1" presStyleIdx="2" presStyleCnt="3">
        <dgm:presLayoutVars>
          <dgm:bulletEnabled val="1"/>
        </dgm:presLayoutVars>
      </dgm:prSet>
      <dgm:spPr/>
    </dgm:pt>
  </dgm:ptLst>
  <dgm:cxnLst>
    <dgm:cxn modelId="{9ADF2A30-ED2A-9045-A326-95CF058D5FF2}" type="presOf" srcId="{2625665E-3F9F-4005-A81A-A56E9F04FA5F}" destId="{9D636A54-38D5-428C-8C7D-B39AEADC7180}" srcOrd="0" destOrd="0" presId="urn:microsoft.com/office/officeart/2005/8/layout/hProcess9"/>
    <dgm:cxn modelId="{773F9333-3AB1-45BA-A45D-B0C0CD771E05}" srcId="{2B8F95C3-599C-4F1E-AA57-F0A8788AC815}" destId="{B5B178AC-5C7F-4BEA-B8D7-5B4D4448C8CA}" srcOrd="2" destOrd="0" parTransId="{E44C7175-2494-415E-80A9-AAC91165C7F5}" sibTransId="{0C11F065-4EF2-4655-8741-F348CC1D3FEB}"/>
    <dgm:cxn modelId="{F9DF1847-F155-4F46-9B2A-A606A6B97348}" type="presOf" srcId="{2B8F95C3-599C-4F1E-AA57-F0A8788AC815}" destId="{49D7F10D-2125-4BB8-B8E5-360992A2634B}" srcOrd="0" destOrd="0" presId="urn:microsoft.com/office/officeart/2005/8/layout/hProcess9"/>
    <dgm:cxn modelId="{F0811173-059E-874D-9FA1-8CAD8094D4BF}" type="presOf" srcId="{B5B178AC-5C7F-4BEA-B8D7-5B4D4448C8CA}" destId="{C4192BBA-54A5-4F27-A015-AB5954B36356}" srcOrd="0" destOrd="0" presId="urn:microsoft.com/office/officeart/2005/8/layout/hProcess9"/>
    <dgm:cxn modelId="{1CDE3B95-250F-4DC4-A1B5-7AAE38443EBC}" srcId="{2B8F95C3-599C-4F1E-AA57-F0A8788AC815}" destId="{FD2B9203-0951-4109-A838-1EEAAF5859C9}" srcOrd="0" destOrd="0" parTransId="{3CFB1E8D-E924-4358-B5E3-69C938183C74}" sibTransId="{2E6C51B2-A9D2-460B-B586-CA1DC42BB5DA}"/>
    <dgm:cxn modelId="{101620C9-3282-4672-9E74-D2CCFB3B66B6}" srcId="{2B8F95C3-599C-4F1E-AA57-F0A8788AC815}" destId="{2625665E-3F9F-4005-A81A-A56E9F04FA5F}" srcOrd="1" destOrd="0" parTransId="{2B067637-3C2E-42A0-BDED-F19937771134}" sibTransId="{2070E6BA-5076-412F-BADE-DF33C11D25CE}"/>
    <dgm:cxn modelId="{7D446DEA-4951-E041-87C2-59812254F29D}" type="presOf" srcId="{FD2B9203-0951-4109-A838-1EEAAF5859C9}" destId="{5ABD1A5C-92B8-4AB3-955F-1B2959B3C5DC}" srcOrd="0" destOrd="0" presId="urn:microsoft.com/office/officeart/2005/8/layout/hProcess9"/>
    <dgm:cxn modelId="{F6D98121-35FF-BA4D-8849-B76CC5ED1975}" type="presParOf" srcId="{49D7F10D-2125-4BB8-B8E5-360992A2634B}" destId="{1F523A67-A338-41CE-9774-375B2C4FC0D2}" srcOrd="0" destOrd="0" presId="urn:microsoft.com/office/officeart/2005/8/layout/hProcess9"/>
    <dgm:cxn modelId="{5406763E-A7C8-DE48-8D8A-2FF19477D6B0}" type="presParOf" srcId="{49D7F10D-2125-4BB8-B8E5-360992A2634B}" destId="{45E6F487-67E7-41B3-AD34-056590C84090}" srcOrd="1" destOrd="0" presId="urn:microsoft.com/office/officeart/2005/8/layout/hProcess9"/>
    <dgm:cxn modelId="{E47650A7-D631-3043-8C57-71FA2A2281BB}" type="presParOf" srcId="{45E6F487-67E7-41B3-AD34-056590C84090}" destId="{5ABD1A5C-92B8-4AB3-955F-1B2959B3C5DC}" srcOrd="0" destOrd="0" presId="urn:microsoft.com/office/officeart/2005/8/layout/hProcess9"/>
    <dgm:cxn modelId="{900AC89F-4B49-424E-8768-8E0BA3004B71}" type="presParOf" srcId="{45E6F487-67E7-41B3-AD34-056590C84090}" destId="{745580E3-3F29-4E67-9680-0439D6AF1E75}" srcOrd="1" destOrd="0" presId="urn:microsoft.com/office/officeart/2005/8/layout/hProcess9"/>
    <dgm:cxn modelId="{9F6CCAF3-76E3-E842-A918-02148BE8573B}" type="presParOf" srcId="{45E6F487-67E7-41B3-AD34-056590C84090}" destId="{9D636A54-38D5-428C-8C7D-B39AEADC7180}" srcOrd="2" destOrd="0" presId="urn:microsoft.com/office/officeart/2005/8/layout/hProcess9"/>
    <dgm:cxn modelId="{FC606753-F790-9841-9B70-117DA3146A86}" type="presParOf" srcId="{45E6F487-67E7-41B3-AD34-056590C84090}" destId="{456D31E0-B79C-44B6-B783-33B110E20F70}" srcOrd="3" destOrd="0" presId="urn:microsoft.com/office/officeart/2005/8/layout/hProcess9"/>
    <dgm:cxn modelId="{B63DE890-ABA1-2B47-B6B0-510BAF3A4854}" type="presParOf" srcId="{45E6F487-67E7-41B3-AD34-056590C84090}" destId="{C4192BBA-54A5-4F27-A015-AB5954B36356}"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D80B25-9629-46D8-8A61-5AB0798ED035}" type="doc">
      <dgm:prSet loTypeId="urn:microsoft.com/office/officeart/2005/8/layout/arrow5" loCatId="relationship" qsTypeId="urn:microsoft.com/office/officeart/2005/8/quickstyle/3d9" qsCatId="3D" csTypeId="urn:microsoft.com/office/officeart/2005/8/colors/colorful2" csCatId="colorful" phldr="1"/>
      <dgm:spPr/>
      <dgm:t>
        <a:bodyPr/>
        <a:lstStyle/>
        <a:p>
          <a:endParaRPr lang="en-CA"/>
        </a:p>
      </dgm:t>
    </dgm:pt>
    <dgm:pt modelId="{648A6737-2DCB-448D-A9C0-D30C1774229C}">
      <dgm:prSet phldrT="[Text]"/>
      <dgm:spPr/>
      <dgm:t>
        <a:bodyPr/>
        <a:lstStyle/>
        <a:p>
          <a:r>
            <a:rPr lang="en-US" altLang="en-US" dirty="0">
              <a:latin typeface="Calibri"/>
              <a:cs typeface="Calibri"/>
            </a:rPr>
            <a:t>Avoid Competitive Inertia</a:t>
          </a:r>
          <a:endParaRPr lang="en-CA" dirty="0">
            <a:latin typeface="Calibri"/>
            <a:cs typeface="Calibri"/>
          </a:endParaRPr>
        </a:p>
      </dgm:t>
    </dgm:pt>
    <dgm:pt modelId="{0032D212-A684-4665-935D-7DA517017E6C}" type="parTrans" cxnId="{6EAE454E-360B-4AD9-B7F9-7A5532004687}">
      <dgm:prSet/>
      <dgm:spPr/>
      <dgm:t>
        <a:bodyPr/>
        <a:lstStyle/>
        <a:p>
          <a:endParaRPr lang="en-CA"/>
        </a:p>
      </dgm:t>
    </dgm:pt>
    <dgm:pt modelId="{19004774-362C-47D2-8257-8709F6E35E24}" type="sibTrans" cxnId="{6EAE454E-360B-4AD9-B7F9-7A5532004687}">
      <dgm:prSet/>
      <dgm:spPr/>
      <dgm:t>
        <a:bodyPr/>
        <a:lstStyle/>
        <a:p>
          <a:endParaRPr lang="en-CA"/>
        </a:p>
      </dgm:t>
    </dgm:pt>
    <dgm:pt modelId="{54B939C7-0D3C-4A14-BB8A-1B7F15BB9D0C}">
      <dgm:prSet phldrT="[Text]"/>
      <dgm:spPr/>
      <dgm:t>
        <a:bodyPr/>
        <a:lstStyle/>
        <a:p>
          <a:r>
            <a:rPr lang="en-US" altLang="en-US" dirty="0">
              <a:latin typeface="Calibri"/>
              <a:cs typeface="Calibri"/>
            </a:rPr>
            <a:t>Look for Strategic Dissonance</a:t>
          </a:r>
          <a:endParaRPr lang="en-CA" dirty="0">
            <a:latin typeface="Calibri"/>
            <a:cs typeface="Calibri"/>
          </a:endParaRPr>
        </a:p>
      </dgm:t>
    </dgm:pt>
    <dgm:pt modelId="{E1E33678-C2E1-4892-9734-D44CE46DF547}" type="parTrans" cxnId="{73904CE5-204D-4613-8B05-F6C7D69EDBFA}">
      <dgm:prSet/>
      <dgm:spPr/>
      <dgm:t>
        <a:bodyPr/>
        <a:lstStyle/>
        <a:p>
          <a:endParaRPr lang="en-CA"/>
        </a:p>
      </dgm:t>
    </dgm:pt>
    <dgm:pt modelId="{27BD4B15-8555-4365-BC23-60D57E7A1033}" type="sibTrans" cxnId="{73904CE5-204D-4613-8B05-F6C7D69EDBFA}">
      <dgm:prSet/>
      <dgm:spPr/>
      <dgm:t>
        <a:bodyPr/>
        <a:lstStyle/>
        <a:p>
          <a:endParaRPr lang="en-CA"/>
        </a:p>
      </dgm:t>
    </dgm:pt>
    <dgm:pt modelId="{30675A64-35A8-4C3B-B9B5-AFBF9DFF426F}" type="pres">
      <dgm:prSet presAssocID="{79D80B25-9629-46D8-8A61-5AB0798ED035}" presName="diagram" presStyleCnt="0">
        <dgm:presLayoutVars>
          <dgm:dir/>
          <dgm:resizeHandles val="exact"/>
        </dgm:presLayoutVars>
      </dgm:prSet>
      <dgm:spPr/>
    </dgm:pt>
    <dgm:pt modelId="{9448D1E9-DDEC-4166-9502-E822E4136E82}" type="pres">
      <dgm:prSet presAssocID="{648A6737-2DCB-448D-A9C0-D30C1774229C}" presName="arrow" presStyleLbl="node1" presStyleIdx="0" presStyleCnt="2" custScaleY="100013">
        <dgm:presLayoutVars>
          <dgm:bulletEnabled val="1"/>
        </dgm:presLayoutVars>
      </dgm:prSet>
      <dgm:spPr/>
    </dgm:pt>
    <dgm:pt modelId="{42C4B8E6-68DA-43DB-A2DF-F85EEB988728}" type="pres">
      <dgm:prSet presAssocID="{54B939C7-0D3C-4A14-BB8A-1B7F15BB9D0C}" presName="arrow" presStyleLbl="node1" presStyleIdx="1" presStyleCnt="2" custScaleY="100202" custRadScaleRad="98795" custRadScaleInc="-23">
        <dgm:presLayoutVars>
          <dgm:bulletEnabled val="1"/>
        </dgm:presLayoutVars>
      </dgm:prSet>
      <dgm:spPr/>
    </dgm:pt>
  </dgm:ptLst>
  <dgm:cxnLst>
    <dgm:cxn modelId="{09D73462-29FE-F74F-BB72-743BA3F5978D}" type="presOf" srcId="{648A6737-2DCB-448D-A9C0-D30C1774229C}" destId="{9448D1E9-DDEC-4166-9502-E822E4136E82}" srcOrd="0" destOrd="0" presId="urn:microsoft.com/office/officeart/2005/8/layout/arrow5"/>
    <dgm:cxn modelId="{6EAE454E-360B-4AD9-B7F9-7A5532004687}" srcId="{79D80B25-9629-46D8-8A61-5AB0798ED035}" destId="{648A6737-2DCB-448D-A9C0-D30C1774229C}" srcOrd="0" destOrd="0" parTransId="{0032D212-A684-4665-935D-7DA517017E6C}" sibTransId="{19004774-362C-47D2-8257-8709F6E35E24}"/>
    <dgm:cxn modelId="{263BC7C8-942D-D848-9146-2CAC08290A61}" type="presOf" srcId="{79D80B25-9629-46D8-8A61-5AB0798ED035}" destId="{30675A64-35A8-4C3B-B9B5-AFBF9DFF426F}" srcOrd="0" destOrd="0" presId="urn:microsoft.com/office/officeart/2005/8/layout/arrow5"/>
    <dgm:cxn modelId="{73904CE5-204D-4613-8B05-F6C7D69EDBFA}" srcId="{79D80B25-9629-46D8-8A61-5AB0798ED035}" destId="{54B939C7-0D3C-4A14-BB8A-1B7F15BB9D0C}" srcOrd="1" destOrd="0" parTransId="{E1E33678-C2E1-4892-9734-D44CE46DF547}" sibTransId="{27BD4B15-8555-4365-BC23-60D57E7A1033}"/>
    <dgm:cxn modelId="{6B9002F3-FD5A-3C48-9550-E6B40FA5587B}" type="presOf" srcId="{54B939C7-0D3C-4A14-BB8A-1B7F15BB9D0C}" destId="{42C4B8E6-68DA-43DB-A2DF-F85EEB988728}" srcOrd="0" destOrd="0" presId="urn:microsoft.com/office/officeart/2005/8/layout/arrow5"/>
    <dgm:cxn modelId="{3CB41FA8-4705-A44B-A5DC-3B58B9F086C8}" type="presParOf" srcId="{30675A64-35A8-4C3B-B9B5-AFBF9DFF426F}" destId="{9448D1E9-DDEC-4166-9502-E822E4136E82}" srcOrd="0" destOrd="0" presId="urn:microsoft.com/office/officeart/2005/8/layout/arrow5"/>
    <dgm:cxn modelId="{A7241627-7D59-484B-925E-07DF0B2EA971}" type="presParOf" srcId="{30675A64-35A8-4C3B-B9B5-AFBF9DFF426F}" destId="{42C4B8E6-68DA-43DB-A2DF-F85EEB988728}" srcOrd="1" destOrd="0" presId="urn:microsoft.com/office/officeart/2005/8/layout/arrow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1C692F-1207-43F9-A850-DBB3F3078B93}"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en-US"/>
        </a:p>
      </dgm:t>
    </dgm:pt>
    <dgm:pt modelId="{8B772955-89E4-441A-96A6-2059B4885577}">
      <dgm:prSet custT="1"/>
      <dgm:spPr/>
      <dgm:t>
        <a:bodyPr/>
        <a:lstStyle/>
        <a:p>
          <a:pPr rtl="0"/>
          <a:r>
            <a:rPr lang="en-US" sz="2800" dirty="0">
              <a:latin typeface="Calibri" pitchFamily="34" charset="0"/>
            </a:rPr>
            <a:t>Five Industry Forces</a:t>
          </a:r>
        </a:p>
      </dgm:t>
    </dgm:pt>
    <dgm:pt modelId="{16678F75-126A-4E4E-BFC8-6FAFF02F037B}" type="parTrans" cxnId="{CC16EF65-CDDA-46F2-AB2D-1E81E7F5160A}">
      <dgm:prSet/>
      <dgm:spPr/>
      <dgm:t>
        <a:bodyPr/>
        <a:lstStyle/>
        <a:p>
          <a:endParaRPr lang="en-US" sz="2800">
            <a:latin typeface="Calibri" pitchFamily="34" charset="0"/>
          </a:endParaRPr>
        </a:p>
      </dgm:t>
    </dgm:pt>
    <dgm:pt modelId="{B60D57C3-7E1F-4C3B-8984-120F31B56186}" type="sibTrans" cxnId="{CC16EF65-CDDA-46F2-AB2D-1E81E7F5160A}">
      <dgm:prSet custT="1"/>
      <dgm:spPr/>
      <dgm:t>
        <a:bodyPr/>
        <a:lstStyle/>
        <a:p>
          <a:endParaRPr lang="en-US" sz="2800" dirty="0">
            <a:latin typeface="Calibri" pitchFamily="34" charset="0"/>
          </a:endParaRPr>
        </a:p>
      </dgm:t>
    </dgm:pt>
    <dgm:pt modelId="{491FC72F-6E27-4F47-970C-344EFF2FBCFB}">
      <dgm:prSet custT="1"/>
      <dgm:spPr/>
      <dgm:t>
        <a:bodyPr/>
        <a:lstStyle/>
        <a:p>
          <a:pPr rtl="0"/>
          <a:r>
            <a:rPr lang="en-US" sz="2600" dirty="0">
              <a:latin typeface="Calibri" pitchFamily="34" charset="0"/>
            </a:rPr>
            <a:t>PEST</a:t>
          </a:r>
        </a:p>
      </dgm:t>
    </dgm:pt>
    <dgm:pt modelId="{8E0D2CB7-8537-48DC-BDB6-41DCF0AF2895}" type="parTrans" cxnId="{D5049693-4BEB-40EE-B32B-D382CA62A5B4}">
      <dgm:prSet/>
      <dgm:spPr/>
      <dgm:t>
        <a:bodyPr/>
        <a:lstStyle/>
        <a:p>
          <a:endParaRPr lang="en-US" sz="2800">
            <a:latin typeface="Calibri" pitchFamily="34" charset="0"/>
          </a:endParaRPr>
        </a:p>
      </dgm:t>
    </dgm:pt>
    <dgm:pt modelId="{5D426722-1695-4CE9-B5E6-729FF6E8570F}" type="sibTrans" cxnId="{D5049693-4BEB-40EE-B32B-D382CA62A5B4}">
      <dgm:prSet custT="1"/>
      <dgm:spPr/>
      <dgm:t>
        <a:bodyPr/>
        <a:lstStyle/>
        <a:p>
          <a:endParaRPr lang="en-US" sz="2800" dirty="0">
            <a:latin typeface="Calibri" pitchFamily="34" charset="0"/>
          </a:endParaRPr>
        </a:p>
      </dgm:t>
    </dgm:pt>
    <dgm:pt modelId="{6FDD24F6-778E-49B1-9A08-F2AB77C43C83}">
      <dgm:prSet custT="1"/>
      <dgm:spPr/>
      <dgm:t>
        <a:bodyPr/>
        <a:lstStyle/>
        <a:p>
          <a:pPr rtl="0"/>
          <a:r>
            <a:rPr lang="en-US" sz="2800" dirty="0">
              <a:latin typeface="Calibri" pitchFamily="34" charset="0"/>
            </a:rPr>
            <a:t>SWOT- TOWS</a:t>
          </a:r>
        </a:p>
      </dgm:t>
    </dgm:pt>
    <dgm:pt modelId="{1F6CA4C9-88BF-4248-A60E-DB35B9407476}" type="parTrans" cxnId="{BA878352-1321-4D9D-8BF0-6E81571BF08A}">
      <dgm:prSet/>
      <dgm:spPr/>
      <dgm:t>
        <a:bodyPr/>
        <a:lstStyle/>
        <a:p>
          <a:endParaRPr lang="en-US" sz="2800">
            <a:latin typeface="Calibri" pitchFamily="34" charset="0"/>
          </a:endParaRPr>
        </a:p>
      </dgm:t>
    </dgm:pt>
    <dgm:pt modelId="{931DE0FD-5D73-4835-B1A8-33D91815D15D}" type="sibTrans" cxnId="{BA878352-1321-4D9D-8BF0-6E81571BF08A}">
      <dgm:prSet custT="1"/>
      <dgm:spPr/>
      <dgm:t>
        <a:bodyPr/>
        <a:lstStyle/>
        <a:p>
          <a:endParaRPr lang="en-US" sz="2800" dirty="0">
            <a:latin typeface="Calibri" pitchFamily="34" charset="0"/>
          </a:endParaRPr>
        </a:p>
      </dgm:t>
    </dgm:pt>
    <dgm:pt modelId="{0E57B56D-BE16-4862-89CE-F27C6570A0E4}" type="pres">
      <dgm:prSet presAssocID="{1F1C692F-1207-43F9-A850-DBB3F3078B93}" presName="cycle" presStyleCnt="0">
        <dgm:presLayoutVars>
          <dgm:dir/>
          <dgm:resizeHandles val="exact"/>
        </dgm:presLayoutVars>
      </dgm:prSet>
      <dgm:spPr/>
    </dgm:pt>
    <dgm:pt modelId="{7CDE37E5-E0EA-45C7-B1A0-FEA648215B9B}" type="pres">
      <dgm:prSet presAssocID="{8B772955-89E4-441A-96A6-2059B4885577}" presName="node" presStyleLbl="node1" presStyleIdx="0" presStyleCnt="3" custScaleX="120772" custScaleY="104555">
        <dgm:presLayoutVars>
          <dgm:bulletEnabled val="1"/>
        </dgm:presLayoutVars>
      </dgm:prSet>
      <dgm:spPr/>
    </dgm:pt>
    <dgm:pt modelId="{64718966-93EB-48FF-A081-A9F10A86BE7D}" type="pres">
      <dgm:prSet presAssocID="{B60D57C3-7E1F-4C3B-8984-120F31B56186}" presName="sibTrans" presStyleLbl="sibTrans2D1" presStyleIdx="0" presStyleCnt="3"/>
      <dgm:spPr/>
    </dgm:pt>
    <dgm:pt modelId="{EA81D4E9-BD35-46B7-AB83-BF42F7A0E233}" type="pres">
      <dgm:prSet presAssocID="{B60D57C3-7E1F-4C3B-8984-120F31B56186}" presName="connectorText" presStyleLbl="sibTrans2D1" presStyleIdx="0" presStyleCnt="3"/>
      <dgm:spPr/>
    </dgm:pt>
    <dgm:pt modelId="{D569E116-2341-4E8F-AEB1-A111837ACE3B}" type="pres">
      <dgm:prSet presAssocID="{491FC72F-6E27-4F47-970C-344EFF2FBCFB}" presName="node" presStyleLbl="node1" presStyleIdx="1" presStyleCnt="3" custScaleX="120772" custScaleY="104555">
        <dgm:presLayoutVars>
          <dgm:bulletEnabled val="1"/>
        </dgm:presLayoutVars>
      </dgm:prSet>
      <dgm:spPr/>
    </dgm:pt>
    <dgm:pt modelId="{0F014C00-30B0-456A-BA44-AF0DB9E15781}" type="pres">
      <dgm:prSet presAssocID="{5D426722-1695-4CE9-B5E6-729FF6E8570F}" presName="sibTrans" presStyleLbl="sibTrans2D1" presStyleIdx="1" presStyleCnt="3"/>
      <dgm:spPr/>
    </dgm:pt>
    <dgm:pt modelId="{45629975-CE9E-413D-9B93-AC1EE09AE09C}" type="pres">
      <dgm:prSet presAssocID="{5D426722-1695-4CE9-B5E6-729FF6E8570F}" presName="connectorText" presStyleLbl="sibTrans2D1" presStyleIdx="1" presStyleCnt="3"/>
      <dgm:spPr/>
    </dgm:pt>
    <dgm:pt modelId="{2EE7F50C-4B21-4010-8124-494D5F6F8DFB}" type="pres">
      <dgm:prSet presAssocID="{6FDD24F6-778E-49B1-9A08-F2AB77C43C83}" presName="node" presStyleLbl="node1" presStyleIdx="2" presStyleCnt="3" custScaleX="120772" custScaleY="104555">
        <dgm:presLayoutVars>
          <dgm:bulletEnabled val="1"/>
        </dgm:presLayoutVars>
      </dgm:prSet>
      <dgm:spPr/>
    </dgm:pt>
    <dgm:pt modelId="{3E4EF7AD-EDEA-4F8F-A94F-16F29B32B5EB}" type="pres">
      <dgm:prSet presAssocID="{931DE0FD-5D73-4835-B1A8-33D91815D15D}" presName="sibTrans" presStyleLbl="sibTrans2D1" presStyleIdx="2" presStyleCnt="3"/>
      <dgm:spPr/>
    </dgm:pt>
    <dgm:pt modelId="{97497E22-F376-4326-94BC-9E6B7A96F4DB}" type="pres">
      <dgm:prSet presAssocID="{931DE0FD-5D73-4835-B1A8-33D91815D15D}" presName="connectorText" presStyleLbl="sibTrans2D1" presStyleIdx="2" presStyleCnt="3"/>
      <dgm:spPr/>
    </dgm:pt>
  </dgm:ptLst>
  <dgm:cxnLst>
    <dgm:cxn modelId="{45993918-DD86-4AB0-9FB0-AA5158599909}" type="presOf" srcId="{491FC72F-6E27-4F47-970C-344EFF2FBCFB}" destId="{D569E116-2341-4E8F-AEB1-A111837ACE3B}" srcOrd="0" destOrd="0" presId="urn:microsoft.com/office/officeart/2005/8/layout/cycle2"/>
    <dgm:cxn modelId="{D5DD7D29-AB91-40F5-A3CE-47A42C7741E3}" type="presOf" srcId="{B60D57C3-7E1F-4C3B-8984-120F31B56186}" destId="{EA81D4E9-BD35-46B7-AB83-BF42F7A0E233}" srcOrd="1" destOrd="0" presId="urn:microsoft.com/office/officeart/2005/8/layout/cycle2"/>
    <dgm:cxn modelId="{49B4C53F-D160-4003-A7B2-B047198F2F9A}" type="presOf" srcId="{1F1C692F-1207-43F9-A850-DBB3F3078B93}" destId="{0E57B56D-BE16-4862-89CE-F27C6570A0E4}" srcOrd="0" destOrd="0" presId="urn:microsoft.com/office/officeart/2005/8/layout/cycle2"/>
    <dgm:cxn modelId="{CC16EF65-CDDA-46F2-AB2D-1E81E7F5160A}" srcId="{1F1C692F-1207-43F9-A850-DBB3F3078B93}" destId="{8B772955-89E4-441A-96A6-2059B4885577}" srcOrd="0" destOrd="0" parTransId="{16678F75-126A-4E4E-BFC8-6FAFF02F037B}" sibTransId="{B60D57C3-7E1F-4C3B-8984-120F31B56186}"/>
    <dgm:cxn modelId="{BA878352-1321-4D9D-8BF0-6E81571BF08A}" srcId="{1F1C692F-1207-43F9-A850-DBB3F3078B93}" destId="{6FDD24F6-778E-49B1-9A08-F2AB77C43C83}" srcOrd="2" destOrd="0" parTransId="{1F6CA4C9-88BF-4248-A60E-DB35B9407476}" sibTransId="{931DE0FD-5D73-4835-B1A8-33D91815D15D}"/>
    <dgm:cxn modelId="{D5049693-4BEB-40EE-B32B-D382CA62A5B4}" srcId="{1F1C692F-1207-43F9-A850-DBB3F3078B93}" destId="{491FC72F-6E27-4F47-970C-344EFF2FBCFB}" srcOrd="1" destOrd="0" parTransId="{8E0D2CB7-8537-48DC-BDB6-41DCF0AF2895}" sibTransId="{5D426722-1695-4CE9-B5E6-729FF6E8570F}"/>
    <dgm:cxn modelId="{9E217F9D-942F-4DA1-A6BD-B88E0E09C494}" type="presOf" srcId="{931DE0FD-5D73-4835-B1A8-33D91815D15D}" destId="{3E4EF7AD-EDEA-4F8F-A94F-16F29B32B5EB}" srcOrd="0" destOrd="0" presId="urn:microsoft.com/office/officeart/2005/8/layout/cycle2"/>
    <dgm:cxn modelId="{662E79AA-CB90-4902-97AA-69493DFFEF45}" type="presOf" srcId="{8B772955-89E4-441A-96A6-2059B4885577}" destId="{7CDE37E5-E0EA-45C7-B1A0-FEA648215B9B}" srcOrd="0" destOrd="0" presId="urn:microsoft.com/office/officeart/2005/8/layout/cycle2"/>
    <dgm:cxn modelId="{56997BBD-8C46-4918-81AF-76FA680F8126}" type="presOf" srcId="{B60D57C3-7E1F-4C3B-8984-120F31B56186}" destId="{64718966-93EB-48FF-A081-A9F10A86BE7D}" srcOrd="0" destOrd="0" presId="urn:microsoft.com/office/officeart/2005/8/layout/cycle2"/>
    <dgm:cxn modelId="{16BB0CC2-54D7-4072-88F2-8918ED0BB741}" type="presOf" srcId="{931DE0FD-5D73-4835-B1A8-33D91815D15D}" destId="{97497E22-F376-4326-94BC-9E6B7A96F4DB}" srcOrd="1" destOrd="0" presId="urn:microsoft.com/office/officeart/2005/8/layout/cycle2"/>
    <dgm:cxn modelId="{721E9BD2-C02D-433E-9003-EA8AAEFFF263}" type="presOf" srcId="{5D426722-1695-4CE9-B5E6-729FF6E8570F}" destId="{45629975-CE9E-413D-9B93-AC1EE09AE09C}" srcOrd="1" destOrd="0" presId="urn:microsoft.com/office/officeart/2005/8/layout/cycle2"/>
    <dgm:cxn modelId="{DF3058E5-FB77-4EF6-B762-81EB356E408B}" type="presOf" srcId="{5D426722-1695-4CE9-B5E6-729FF6E8570F}" destId="{0F014C00-30B0-456A-BA44-AF0DB9E15781}" srcOrd="0" destOrd="0" presId="urn:microsoft.com/office/officeart/2005/8/layout/cycle2"/>
    <dgm:cxn modelId="{EB9B81E5-6A97-401D-9F69-8F561CFACF83}" type="presOf" srcId="{6FDD24F6-778E-49B1-9A08-F2AB77C43C83}" destId="{2EE7F50C-4B21-4010-8124-494D5F6F8DFB}" srcOrd="0" destOrd="0" presId="urn:microsoft.com/office/officeart/2005/8/layout/cycle2"/>
    <dgm:cxn modelId="{8E3389A7-B22C-4AE9-A2B1-40730765F2C6}" type="presParOf" srcId="{0E57B56D-BE16-4862-89CE-F27C6570A0E4}" destId="{7CDE37E5-E0EA-45C7-B1A0-FEA648215B9B}" srcOrd="0" destOrd="0" presId="urn:microsoft.com/office/officeart/2005/8/layout/cycle2"/>
    <dgm:cxn modelId="{C08B5404-51B7-4033-B523-F406998EFDBF}" type="presParOf" srcId="{0E57B56D-BE16-4862-89CE-F27C6570A0E4}" destId="{64718966-93EB-48FF-A081-A9F10A86BE7D}" srcOrd="1" destOrd="0" presId="urn:microsoft.com/office/officeart/2005/8/layout/cycle2"/>
    <dgm:cxn modelId="{38D7EC0D-A339-40BA-B0E8-288D1AB91770}" type="presParOf" srcId="{64718966-93EB-48FF-A081-A9F10A86BE7D}" destId="{EA81D4E9-BD35-46B7-AB83-BF42F7A0E233}" srcOrd="0" destOrd="0" presId="urn:microsoft.com/office/officeart/2005/8/layout/cycle2"/>
    <dgm:cxn modelId="{BD4010E5-1344-4D9E-95B1-2314BE719E7C}" type="presParOf" srcId="{0E57B56D-BE16-4862-89CE-F27C6570A0E4}" destId="{D569E116-2341-4E8F-AEB1-A111837ACE3B}" srcOrd="2" destOrd="0" presId="urn:microsoft.com/office/officeart/2005/8/layout/cycle2"/>
    <dgm:cxn modelId="{1245DFF1-C365-40EC-9F99-061501C20F7A}" type="presParOf" srcId="{0E57B56D-BE16-4862-89CE-F27C6570A0E4}" destId="{0F014C00-30B0-456A-BA44-AF0DB9E15781}" srcOrd="3" destOrd="0" presId="urn:microsoft.com/office/officeart/2005/8/layout/cycle2"/>
    <dgm:cxn modelId="{508A2FF1-8594-43A3-95ED-F8D94A8BF861}" type="presParOf" srcId="{0F014C00-30B0-456A-BA44-AF0DB9E15781}" destId="{45629975-CE9E-413D-9B93-AC1EE09AE09C}" srcOrd="0" destOrd="0" presId="urn:microsoft.com/office/officeart/2005/8/layout/cycle2"/>
    <dgm:cxn modelId="{2DC3F862-7A2B-4FBC-86D4-0A27F89B3F3F}" type="presParOf" srcId="{0E57B56D-BE16-4862-89CE-F27C6570A0E4}" destId="{2EE7F50C-4B21-4010-8124-494D5F6F8DFB}" srcOrd="4" destOrd="0" presId="urn:microsoft.com/office/officeart/2005/8/layout/cycle2"/>
    <dgm:cxn modelId="{8791C432-4635-4ED8-80E8-E635F1E4E7E5}" type="presParOf" srcId="{0E57B56D-BE16-4862-89CE-F27C6570A0E4}" destId="{3E4EF7AD-EDEA-4F8F-A94F-16F29B32B5EB}" srcOrd="5" destOrd="0" presId="urn:microsoft.com/office/officeart/2005/8/layout/cycle2"/>
    <dgm:cxn modelId="{7A2E369C-92CB-47BC-91E5-CD525CA2F32A}" type="presParOf" srcId="{3E4EF7AD-EDEA-4F8F-A94F-16F29B32B5EB}" destId="{97497E22-F376-4326-94BC-9E6B7A96F4D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1A3D08-E1FF-46D9-B470-3D64CC920619}"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703D713F-230B-4A85-BBE0-D98E18AC2897}">
      <dgm:prSet phldrT="[Text]" custT="1"/>
      <dgm:spPr/>
      <dgm:t>
        <a:bodyPr/>
        <a:lstStyle/>
        <a:p>
          <a:r>
            <a:rPr lang="en-US" sz="1600" dirty="0">
              <a:latin typeface="Calibri"/>
              <a:cs typeface="Calibri"/>
            </a:rPr>
            <a:t>Direct Competition</a:t>
          </a:r>
        </a:p>
      </dgm:t>
    </dgm:pt>
    <dgm:pt modelId="{9031E6F9-C235-4C34-B703-011AF8489878}" type="parTrans" cxnId="{B9CD949E-FAD7-414D-BD30-64E1899A9BCB}">
      <dgm:prSet/>
      <dgm:spPr/>
      <dgm:t>
        <a:bodyPr/>
        <a:lstStyle/>
        <a:p>
          <a:endParaRPr lang="en-US" sz="1600">
            <a:latin typeface="Calibri"/>
            <a:cs typeface="Calibri"/>
          </a:endParaRPr>
        </a:p>
      </dgm:t>
    </dgm:pt>
    <dgm:pt modelId="{4BE1C9D9-AB6D-45E5-A73A-CE22CF2CFB4B}" type="sibTrans" cxnId="{B9CD949E-FAD7-414D-BD30-64E1899A9BCB}">
      <dgm:prSet/>
      <dgm:spPr/>
      <dgm:t>
        <a:bodyPr/>
        <a:lstStyle/>
        <a:p>
          <a:endParaRPr lang="en-US" sz="1600">
            <a:latin typeface="Calibri"/>
            <a:cs typeface="Calibri"/>
          </a:endParaRPr>
        </a:p>
      </dgm:t>
    </dgm:pt>
    <dgm:pt modelId="{99783660-EE13-4D44-9694-0C71EBCD0855}">
      <dgm:prSet phldrT="[Text]" custT="1"/>
      <dgm:spPr/>
      <dgm:t>
        <a:bodyPr/>
        <a:lstStyle/>
        <a:p>
          <a:endParaRPr lang="en-US" sz="1600" dirty="0">
            <a:latin typeface="Calibri"/>
            <a:cs typeface="Calibri"/>
          </a:endParaRPr>
        </a:p>
        <a:p>
          <a:r>
            <a:rPr lang="en-US" sz="1600" dirty="0">
              <a:latin typeface="Calibri"/>
              <a:cs typeface="Calibri"/>
            </a:rPr>
            <a:t>Resource Similarity</a:t>
          </a:r>
        </a:p>
        <a:p>
          <a:endParaRPr lang="en-US" sz="1600" dirty="0">
            <a:latin typeface="Calibri"/>
            <a:cs typeface="Calibri"/>
          </a:endParaRPr>
        </a:p>
      </dgm:t>
    </dgm:pt>
    <dgm:pt modelId="{72FABBE7-7F67-442A-B30F-211D0A765756}" type="parTrans" cxnId="{419498D3-5256-44AE-8312-7E7011DF7108}">
      <dgm:prSet/>
      <dgm:spPr/>
      <dgm:t>
        <a:bodyPr/>
        <a:lstStyle/>
        <a:p>
          <a:endParaRPr lang="en-US" sz="1600">
            <a:latin typeface="Calibri"/>
            <a:cs typeface="Calibri"/>
          </a:endParaRPr>
        </a:p>
      </dgm:t>
    </dgm:pt>
    <dgm:pt modelId="{3FB9878B-2F56-4709-BC22-3C1C8308CDE7}" type="sibTrans" cxnId="{419498D3-5256-44AE-8312-7E7011DF7108}">
      <dgm:prSet/>
      <dgm:spPr/>
      <dgm:t>
        <a:bodyPr/>
        <a:lstStyle/>
        <a:p>
          <a:endParaRPr lang="en-US" sz="1600">
            <a:latin typeface="Calibri"/>
            <a:cs typeface="Calibri"/>
          </a:endParaRPr>
        </a:p>
      </dgm:t>
    </dgm:pt>
    <dgm:pt modelId="{781595C4-B97D-4C61-B6B1-9712B8100982}">
      <dgm:prSet phldrT="[Text]" custT="1"/>
      <dgm:spPr/>
      <dgm:t>
        <a:bodyPr/>
        <a:lstStyle/>
        <a:p>
          <a:r>
            <a:rPr lang="en-US" sz="1600" dirty="0">
              <a:latin typeface="Calibri"/>
              <a:cs typeface="Calibri"/>
            </a:rPr>
            <a:t>Responses</a:t>
          </a:r>
        </a:p>
      </dgm:t>
    </dgm:pt>
    <dgm:pt modelId="{B1BB70D8-9D1E-4380-9568-7133AD52C5DC}" type="parTrans" cxnId="{383948FD-1E93-4595-B383-8CBFFC35D2FE}">
      <dgm:prSet/>
      <dgm:spPr/>
      <dgm:t>
        <a:bodyPr/>
        <a:lstStyle/>
        <a:p>
          <a:endParaRPr lang="en-US" sz="1600">
            <a:latin typeface="Calibri"/>
            <a:cs typeface="Calibri"/>
          </a:endParaRPr>
        </a:p>
      </dgm:t>
    </dgm:pt>
    <dgm:pt modelId="{811651F3-0C31-4068-BEEC-67AE7FAE9232}" type="sibTrans" cxnId="{383948FD-1E93-4595-B383-8CBFFC35D2FE}">
      <dgm:prSet/>
      <dgm:spPr/>
      <dgm:t>
        <a:bodyPr/>
        <a:lstStyle/>
        <a:p>
          <a:endParaRPr lang="en-US" sz="1600">
            <a:latin typeface="Calibri"/>
            <a:cs typeface="Calibri"/>
          </a:endParaRPr>
        </a:p>
      </dgm:t>
    </dgm:pt>
    <dgm:pt modelId="{B8FA2544-A709-477A-AD30-48963DEF9451}">
      <dgm:prSet phldrT="[Text]" custT="1"/>
      <dgm:spPr/>
      <dgm:t>
        <a:bodyPr/>
        <a:lstStyle/>
        <a:p>
          <a:r>
            <a:rPr lang="en-US" sz="1600" dirty="0">
              <a:latin typeface="Calibri"/>
              <a:cs typeface="Calibri"/>
            </a:rPr>
            <a:t>Attacks</a:t>
          </a:r>
        </a:p>
      </dgm:t>
    </dgm:pt>
    <dgm:pt modelId="{7B3CEFFF-5361-447A-8EE1-DA7F68FA0C04}" type="parTrans" cxnId="{AEF35BBE-A287-42F2-B337-E3D09F23C0B3}">
      <dgm:prSet/>
      <dgm:spPr/>
      <dgm:t>
        <a:bodyPr/>
        <a:lstStyle/>
        <a:p>
          <a:endParaRPr lang="en-US" sz="1600">
            <a:latin typeface="Calibri"/>
            <a:cs typeface="Calibri"/>
          </a:endParaRPr>
        </a:p>
      </dgm:t>
    </dgm:pt>
    <dgm:pt modelId="{5B203743-DCC3-4476-8BDF-31BC8963B946}" type="sibTrans" cxnId="{AEF35BBE-A287-42F2-B337-E3D09F23C0B3}">
      <dgm:prSet/>
      <dgm:spPr/>
      <dgm:t>
        <a:bodyPr/>
        <a:lstStyle/>
        <a:p>
          <a:endParaRPr lang="en-US" sz="1600">
            <a:latin typeface="Calibri"/>
            <a:cs typeface="Calibri"/>
          </a:endParaRPr>
        </a:p>
      </dgm:t>
    </dgm:pt>
    <dgm:pt modelId="{4DDA12AA-C544-4EB7-A61D-76F1E9731E13}">
      <dgm:prSet phldrT="[Text]" custT="1"/>
      <dgm:spPr/>
      <dgm:t>
        <a:bodyPr/>
        <a:lstStyle/>
        <a:p>
          <a:r>
            <a:rPr lang="en-US" sz="1600" dirty="0">
              <a:latin typeface="Calibri"/>
              <a:cs typeface="Calibri"/>
            </a:rPr>
            <a:t>Market Commonality</a:t>
          </a:r>
        </a:p>
      </dgm:t>
    </dgm:pt>
    <dgm:pt modelId="{06750626-865D-4811-B949-7D2394985149}" type="parTrans" cxnId="{A9117ACC-4CE8-4E92-9899-59CD0F7A8933}">
      <dgm:prSet/>
      <dgm:spPr/>
      <dgm:t>
        <a:bodyPr/>
        <a:lstStyle/>
        <a:p>
          <a:endParaRPr lang="en-US" sz="1600">
            <a:latin typeface="Calibri"/>
            <a:cs typeface="Calibri"/>
          </a:endParaRPr>
        </a:p>
      </dgm:t>
    </dgm:pt>
    <dgm:pt modelId="{DC979E88-DE06-4DC1-8C48-AB5AE790774E}" type="sibTrans" cxnId="{A9117ACC-4CE8-4E92-9899-59CD0F7A8933}">
      <dgm:prSet/>
      <dgm:spPr/>
      <dgm:t>
        <a:bodyPr/>
        <a:lstStyle/>
        <a:p>
          <a:endParaRPr lang="en-US" sz="1600">
            <a:latin typeface="Calibri"/>
            <a:cs typeface="Calibri"/>
          </a:endParaRPr>
        </a:p>
      </dgm:t>
    </dgm:pt>
    <dgm:pt modelId="{989038B9-6406-4DEA-98E6-57B45C541C1D}" type="pres">
      <dgm:prSet presAssocID="{791A3D08-E1FF-46D9-B470-3D64CC920619}" presName="cycle" presStyleCnt="0">
        <dgm:presLayoutVars>
          <dgm:dir/>
          <dgm:resizeHandles val="exact"/>
        </dgm:presLayoutVars>
      </dgm:prSet>
      <dgm:spPr/>
    </dgm:pt>
    <dgm:pt modelId="{96664BE6-9B39-4C50-99C3-2C4C2BA03F0D}" type="pres">
      <dgm:prSet presAssocID="{703D713F-230B-4A85-BBE0-D98E18AC2897}" presName="node" presStyleLbl="node1" presStyleIdx="0" presStyleCnt="5" custScaleY="135443" custRadScaleRad="92817" custRadScaleInc="-7808">
        <dgm:presLayoutVars>
          <dgm:bulletEnabled val="1"/>
        </dgm:presLayoutVars>
      </dgm:prSet>
      <dgm:spPr/>
    </dgm:pt>
    <dgm:pt modelId="{5AB24C89-5013-4B38-9CDF-116533FACFF8}" type="pres">
      <dgm:prSet presAssocID="{703D713F-230B-4A85-BBE0-D98E18AC2897}" presName="spNode" presStyleCnt="0"/>
      <dgm:spPr/>
    </dgm:pt>
    <dgm:pt modelId="{C7E6D343-F177-4B43-9696-65682985652A}" type="pres">
      <dgm:prSet presAssocID="{4BE1C9D9-AB6D-45E5-A73A-CE22CF2CFB4B}" presName="sibTrans" presStyleLbl="sibTrans1D1" presStyleIdx="0" presStyleCnt="5"/>
      <dgm:spPr/>
    </dgm:pt>
    <dgm:pt modelId="{00AD3862-050C-459D-B338-75A80F009887}" type="pres">
      <dgm:prSet presAssocID="{99783660-EE13-4D44-9694-0C71EBCD0855}" presName="node" presStyleLbl="node1" presStyleIdx="1" presStyleCnt="5" custScaleY="132353" custRadScaleRad="94263" custRadScaleInc="-9653">
        <dgm:presLayoutVars>
          <dgm:bulletEnabled val="1"/>
        </dgm:presLayoutVars>
      </dgm:prSet>
      <dgm:spPr/>
    </dgm:pt>
    <dgm:pt modelId="{37FA3ABD-7173-4487-8C2C-EDA8635A604A}" type="pres">
      <dgm:prSet presAssocID="{99783660-EE13-4D44-9694-0C71EBCD0855}" presName="spNode" presStyleCnt="0"/>
      <dgm:spPr/>
    </dgm:pt>
    <dgm:pt modelId="{74C40D30-27B5-4897-A744-C1898B4F309D}" type="pres">
      <dgm:prSet presAssocID="{3FB9878B-2F56-4709-BC22-3C1C8308CDE7}" presName="sibTrans" presStyleLbl="sibTrans1D1" presStyleIdx="1" presStyleCnt="5"/>
      <dgm:spPr/>
    </dgm:pt>
    <dgm:pt modelId="{4970CD16-7E24-4B9E-A3DF-142F78613B7B}" type="pres">
      <dgm:prSet presAssocID="{781595C4-B97D-4C61-B6B1-9712B8100982}" presName="node" presStyleLbl="node1" presStyleIdx="2" presStyleCnt="5" custRadScaleRad="86598" custRadScaleInc="52567">
        <dgm:presLayoutVars>
          <dgm:bulletEnabled val="1"/>
        </dgm:presLayoutVars>
      </dgm:prSet>
      <dgm:spPr/>
    </dgm:pt>
    <dgm:pt modelId="{51A7B0ED-2F10-45E7-8ED5-89ED8A3B19D6}" type="pres">
      <dgm:prSet presAssocID="{781595C4-B97D-4C61-B6B1-9712B8100982}" presName="spNode" presStyleCnt="0"/>
      <dgm:spPr/>
    </dgm:pt>
    <dgm:pt modelId="{03733E61-718D-489F-9E6D-69113487238A}" type="pres">
      <dgm:prSet presAssocID="{811651F3-0C31-4068-BEEC-67AE7FAE9232}" presName="sibTrans" presStyleLbl="sibTrans1D1" presStyleIdx="2" presStyleCnt="5"/>
      <dgm:spPr/>
    </dgm:pt>
    <dgm:pt modelId="{938EA97E-3976-47E8-9399-35FAEB46D63C}" type="pres">
      <dgm:prSet presAssocID="{B8FA2544-A709-477A-AD30-48963DEF9451}" presName="node" presStyleLbl="node1" presStyleIdx="3" presStyleCnt="5" custScaleX="95241" custRadScaleRad="89181" custRadScaleInc="-37643">
        <dgm:presLayoutVars>
          <dgm:bulletEnabled val="1"/>
        </dgm:presLayoutVars>
      </dgm:prSet>
      <dgm:spPr/>
    </dgm:pt>
    <dgm:pt modelId="{2E454F39-D384-40F2-B769-58252345BD20}" type="pres">
      <dgm:prSet presAssocID="{B8FA2544-A709-477A-AD30-48963DEF9451}" presName="spNode" presStyleCnt="0"/>
      <dgm:spPr/>
    </dgm:pt>
    <dgm:pt modelId="{1226193A-3CC2-4DC7-8082-BDAE37F7FED6}" type="pres">
      <dgm:prSet presAssocID="{5B203743-DCC3-4476-8BDF-31BC8963B946}" presName="sibTrans" presStyleLbl="sibTrans1D1" presStyleIdx="3" presStyleCnt="5"/>
      <dgm:spPr/>
    </dgm:pt>
    <dgm:pt modelId="{05C81DF8-D7B7-47B4-98FA-7AE6505E30BB}" type="pres">
      <dgm:prSet presAssocID="{4DDA12AA-C544-4EB7-A61D-76F1E9731E13}" presName="node" presStyleLbl="node1" presStyleIdx="4" presStyleCnt="5" custScaleY="133193" custRadScaleRad="94725" custRadScaleInc="-1849">
        <dgm:presLayoutVars>
          <dgm:bulletEnabled val="1"/>
        </dgm:presLayoutVars>
      </dgm:prSet>
      <dgm:spPr/>
    </dgm:pt>
    <dgm:pt modelId="{6D00D058-F0BC-4538-98A5-A9C28D829B13}" type="pres">
      <dgm:prSet presAssocID="{4DDA12AA-C544-4EB7-A61D-76F1E9731E13}" presName="spNode" presStyleCnt="0"/>
      <dgm:spPr/>
    </dgm:pt>
    <dgm:pt modelId="{C64E2DB8-7B8F-4AB7-B032-B802F5F4362D}" type="pres">
      <dgm:prSet presAssocID="{DC979E88-DE06-4DC1-8C48-AB5AE790774E}" presName="sibTrans" presStyleLbl="sibTrans1D1" presStyleIdx="4" presStyleCnt="5"/>
      <dgm:spPr/>
    </dgm:pt>
  </dgm:ptLst>
  <dgm:cxnLst>
    <dgm:cxn modelId="{D72F2B05-3301-4827-9ECE-B8F667DD03E8}" type="presOf" srcId="{4DDA12AA-C544-4EB7-A61D-76F1E9731E13}" destId="{05C81DF8-D7B7-47B4-98FA-7AE6505E30BB}" srcOrd="0" destOrd="0" presId="urn:microsoft.com/office/officeart/2005/8/layout/cycle6"/>
    <dgm:cxn modelId="{83E45D12-9298-49A8-A894-9B973DD0B471}" type="presOf" srcId="{781595C4-B97D-4C61-B6B1-9712B8100982}" destId="{4970CD16-7E24-4B9E-A3DF-142F78613B7B}" srcOrd="0" destOrd="0" presId="urn:microsoft.com/office/officeart/2005/8/layout/cycle6"/>
    <dgm:cxn modelId="{B1DF0030-DCE0-4A96-92D2-7EA2950C129E}" type="presOf" srcId="{4BE1C9D9-AB6D-45E5-A73A-CE22CF2CFB4B}" destId="{C7E6D343-F177-4B43-9696-65682985652A}" srcOrd="0" destOrd="0" presId="urn:microsoft.com/office/officeart/2005/8/layout/cycle6"/>
    <dgm:cxn modelId="{4EAD753B-FFA8-45B3-AD50-26BEB0361CD2}" type="presOf" srcId="{B8FA2544-A709-477A-AD30-48963DEF9451}" destId="{938EA97E-3976-47E8-9399-35FAEB46D63C}" srcOrd="0" destOrd="0" presId="urn:microsoft.com/office/officeart/2005/8/layout/cycle6"/>
    <dgm:cxn modelId="{03C49F50-604E-49A7-9516-34605559E5D1}" type="presOf" srcId="{99783660-EE13-4D44-9694-0C71EBCD0855}" destId="{00AD3862-050C-459D-B338-75A80F009887}" srcOrd="0" destOrd="0" presId="urn:microsoft.com/office/officeart/2005/8/layout/cycle6"/>
    <dgm:cxn modelId="{2A65F555-BA50-4B5B-AEED-878D149AA905}" type="presOf" srcId="{DC979E88-DE06-4DC1-8C48-AB5AE790774E}" destId="{C64E2DB8-7B8F-4AB7-B032-B802F5F4362D}" srcOrd="0" destOrd="0" presId="urn:microsoft.com/office/officeart/2005/8/layout/cycle6"/>
    <dgm:cxn modelId="{B9CD949E-FAD7-414D-BD30-64E1899A9BCB}" srcId="{791A3D08-E1FF-46D9-B470-3D64CC920619}" destId="{703D713F-230B-4A85-BBE0-D98E18AC2897}" srcOrd="0" destOrd="0" parTransId="{9031E6F9-C235-4C34-B703-011AF8489878}" sibTransId="{4BE1C9D9-AB6D-45E5-A73A-CE22CF2CFB4B}"/>
    <dgm:cxn modelId="{D1EB149F-DA82-49CD-A5E0-140EE516D649}" type="presOf" srcId="{5B203743-DCC3-4476-8BDF-31BC8963B946}" destId="{1226193A-3CC2-4DC7-8082-BDAE37F7FED6}" srcOrd="0" destOrd="0" presId="urn:microsoft.com/office/officeart/2005/8/layout/cycle6"/>
    <dgm:cxn modelId="{AEF35BBE-A287-42F2-B337-E3D09F23C0B3}" srcId="{791A3D08-E1FF-46D9-B470-3D64CC920619}" destId="{B8FA2544-A709-477A-AD30-48963DEF9451}" srcOrd="3" destOrd="0" parTransId="{7B3CEFFF-5361-447A-8EE1-DA7F68FA0C04}" sibTransId="{5B203743-DCC3-4476-8BDF-31BC8963B946}"/>
    <dgm:cxn modelId="{BD826CC1-5C7C-481E-A5C8-DAC60D3AD8F1}" type="presOf" srcId="{3FB9878B-2F56-4709-BC22-3C1C8308CDE7}" destId="{74C40D30-27B5-4897-A744-C1898B4F309D}" srcOrd="0" destOrd="0" presId="urn:microsoft.com/office/officeart/2005/8/layout/cycle6"/>
    <dgm:cxn modelId="{A9117ACC-4CE8-4E92-9899-59CD0F7A8933}" srcId="{791A3D08-E1FF-46D9-B470-3D64CC920619}" destId="{4DDA12AA-C544-4EB7-A61D-76F1E9731E13}" srcOrd="4" destOrd="0" parTransId="{06750626-865D-4811-B949-7D2394985149}" sibTransId="{DC979E88-DE06-4DC1-8C48-AB5AE790774E}"/>
    <dgm:cxn modelId="{419498D3-5256-44AE-8312-7E7011DF7108}" srcId="{791A3D08-E1FF-46D9-B470-3D64CC920619}" destId="{99783660-EE13-4D44-9694-0C71EBCD0855}" srcOrd="1" destOrd="0" parTransId="{72FABBE7-7F67-442A-B30F-211D0A765756}" sibTransId="{3FB9878B-2F56-4709-BC22-3C1C8308CDE7}"/>
    <dgm:cxn modelId="{7C605DD4-7419-4C06-BABB-DDC01F9628AC}" type="presOf" srcId="{811651F3-0C31-4068-BEEC-67AE7FAE9232}" destId="{03733E61-718D-489F-9E6D-69113487238A}" srcOrd="0" destOrd="0" presId="urn:microsoft.com/office/officeart/2005/8/layout/cycle6"/>
    <dgm:cxn modelId="{FEBC59ED-D038-40AE-A457-681A797DC88A}" type="presOf" srcId="{791A3D08-E1FF-46D9-B470-3D64CC920619}" destId="{989038B9-6406-4DEA-98E6-57B45C541C1D}" srcOrd="0" destOrd="0" presId="urn:microsoft.com/office/officeart/2005/8/layout/cycle6"/>
    <dgm:cxn modelId="{25E23FF7-2F9B-4ED9-9128-5F69335FD4B6}" type="presOf" srcId="{703D713F-230B-4A85-BBE0-D98E18AC2897}" destId="{96664BE6-9B39-4C50-99C3-2C4C2BA03F0D}" srcOrd="0" destOrd="0" presId="urn:microsoft.com/office/officeart/2005/8/layout/cycle6"/>
    <dgm:cxn modelId="{383948FD-1E93-4595-B383-8CBFFC35D2FE}" srcId="{791A3D08-E1FF-46D9-B470-3D64CC920619}" destId="{781595C4-B97D-4C61-B6B1-9712B8100982}" srcOrd="2" destOrd="0" parTransId="{B1BB70D8-9D1E-4380-9568-7133AD52C5DC}" sibTransId="{811651F3-0C31-4068-BEEC-67AE7FAE9232}"/>
    <dgm:cxn modelId="{0EFBE4C8-E73C-4C8C-BDC6-CE3B66AD7A91}" type="presParOf" srcId="{989038B9-6406-4DEA-98E6-57B45C541C1D}" destId="{96664BE6-9B39-4C50-99C3-2C4C2BA03F0D}" srcOrd="0" destOrd="0" presId="urn:microsoft.com/office/officeart/2005/8/layout/cycle6"/>
    <dgm:cxn modelId="{6D2338D9-0727-4DE4-BC59-A7043A19BC2F}" type="presParOf" srcId="{989038B9-6406-4DEA-98E6-57B45C541C1D}" destId="{5AB24C89-5013-4B38-9CDF-116533FACFF8}" srcOrd="1" destOrd="0" presId="urn:microsoft.com/office/officeart/2005/8/layout/cycle6"/>
    <dgm:cxn modelId="{3A755F94-040A-42A0-9700-89228C336991}" type="presParOf" srcId="{989038B9-6406-4DEA-98E6-57B45C541C1D}" destId="{C7E6D343-F177-4B43-9696-65682985652A}" srcOrd="2" destOrd="0" presId="urn:microsoft.com/office/officeart/2005/8/layout/cycle6"/>
    <dgm:cxn modelId="{B0514DF1-7E98-43A9-9FF1-6DCFC663B153}" type="presParOf" srcId="{989038B9-6406-4DEA-98E6-57B45C541C1D}" destId="{00AD3862-050C-459D-B338-75A80F009887}" srcOrd="3" destOrd="0" presId="urn:microsoft.com/office/officeart/2005/8/layout/cycle6"/>
    <dgm:cxn modelId="{D5653170-9050-4768-AA36-E2EA748B8EE8}" type="presParOf" srcId="{989038B9-6406-4DEA-98E6-57B45C541C1D}" destId="{37FA3ABD-7173-4487-8C2C-EDA8635A604A}" srcOrd="4" destOrd="0" presId="urn:microsoft.com/office/officeart/2005/8/layout/cycle6"/>
    <dgm:cxn modelId="{2286927A-4FA7-4702-8C36-1CC33F0C9C64}" type="presParOf" srcId="{989038B9-6406-4DEA-98E6-57B45C541C1D}" destId="{74C40D30-27B5-4897-A744-C1898B4F309D}" srcOrd="5" destOrd="0" presId="urn:microsoft.com/office/officeart/2005/8/layout/cycle6"/>
    <dgm:cxn modelId="{DAB91FEA-D753-48D1-BB94-3F5B5634DD08}" type="presParOf" srcId="{989038B9-6406-4DEA-98E6-57B45C541C1D}" destId="{4970CD16-7E24-4B9E-A3DF-142F78613B7B}" srcOrd="6" destOrd="0" presId="urn:microsoft.com/office/officeart/2005/8/layout/cycle6"/>
    <dgm:cxn modelId="{E27BF8EC-EF04-499A-BDD9-19096BF190BC}" type="presParOf" srcId="{989038B9-6406-4DEA-98E6-57B45C541C1D}" destId="{51A7B0ED-2F10-45E7-8ED5-89ED8A3B19D6}" srcOrd="7" destOrd="0" presId="urn:microsoft.com/office/officeart/2005/8/layout/cycle6"/>
    <dgm:cxn modelId="{72F80157-6EF7-4731-9D10-0B58F58D25E5}" type="presParOf" srcId="{989038B9-6406-4DEA-98E6-57B45C541C1D}" destId="{03733E61-718D-489F-9E6D-69113487238A}" srcOrd="8" destOrd="0" presId="urn:microsoft.com/office/officeart/2005/8/layout/cycle6"/>
    <dgm:cxn modelId="{4E2CAA1D-61DA-4F5B-BE50-7D5B38AFAAB5}" type="presParOf" srcId="{989038B9-6406-4DEA-98E6-57B45C541C1D}" destId="{938EA97E-3976-47E8-9399-35FAEB46D63C}" srcOrd="9" destOrd="0" presId="urn:microsoft.com/office/officeart/2005/8/layout/cycle6"/>
    <dgm:cxn modelId="{9B471B18-BF3C-4139-AB0F-3A3DFADBA254}" type="presParOf" srcId="{989038B9-6406-4DEA-98E6-57B45C541C1D}" destId="{2E454F39-D384-40F2-B769-58252345BD20}" srcOrd="10" destOrd="0" presId="urn:microsoft.com/office/officeart/2005/8/layout/cycle6"/>
    <dgm:cxn modelId="{19B427F7-CE87-4C24-BAA3-AD10F7725D44}" type="presParOf" srcId="{989038B9-6406-4DEA-98E6-57B45C541C1D}" destId="{1226193A-3CC2-4DC7-8082-BDAE37F7FED6}" srcOrd="11" destOrd="0" presId="urn:microsoft.com/office/officeart/2005/8/layout/cycle6"/>
    <dgm:cxn modelId="{4F0479F6-3A4F-4C89-8123-BCBD90D16C77}" type="presParOf" srcId="{989038B9-6406-4DEA-98E6-57B45C541C1D}" destId="{05C81DF8-D7B7-47B4-98FA-7AE6505E30BB}" srcOrd="12" destOrd="0" presId="urn:microsoft.com/office/officeart/2005/8/layout/cycle6"/>
    <dgm:cxn modelId="{FC55C4CF-AE81-4B43-9239-5549D2870534}" type="presParOf" srcId="{989038B9-6406-4DEA-98E6-57B45C541C1D}" destId="{6D00D058-F0BC-4538-98A5-A9C28D829B13}" srcOrd="13" destOrd="0" presId="urn:microsoft.com/office/officeart/2005/8/layout/cycle6"/>
    <dgm:cxn modelId="{B09E42C7-FBBD-4A4E-A96F-52E3341323C0}" type="presParOf" srcId="{989038B9-6406-4DEA-98E6-57B45C541C1D}" destId="{C64E2DB8-7B8F-4AB7-B032-B802F5F4362D}"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23A67-A338-41CE-9774-375B2C4FC0D2}">
      <dsp:nvSpPr>
        <dsp:cNvPr id="0" name=""/>
        <dsp:cNvSpPr/>
      </dsp:nvSpPr>
      <dsp:spPr>
        <a:xfrm>
          <a:off x="542924" y="0"/>
          <a:ext cx="6153150" cy="25908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BD1A5C-92B8-4AB3-955F-1B2959B3C5DC}">
      <dsp:nvSpPr>
        <dsp:cNvPr id="0" name=""/>
        <dsp:cNvSpPr/>
      </dsp:nvSpPr>
      <dsp:spPr>
        <a:xfrm>
          <a:off x="245305" y="777240"/>
          <a:ext cx="2171700" cy="10363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1.  </a:t>
          </a:r>
          <a:r>
            <a:rPr lang="en-US" sz="1700" b="1" kern="1200" dirty="0">
              <a:latin typeface="Calibri"/>
              <a:cs typeface="Calibri"/>
            </a:rPr>
            <a:t>Assess need </a:t>
          </a:r>
          <a:br>
            <a:rPr lang="en-US" sz="1700" b="1" kern="1200" dirty="0">
              <a:latin typeface="Calibri"/>
              <a:cs typeface="Calibri"/>
            </a:rPr>
          </a:br>
          <a:r>
            <a:rPr lang="en-US" sz="1700" b="1" kern="1200" dirty="0">
              <a:latin typeface="Calibri"/>
              <a:cs typeface="Calibri"/>
            </a:rPr>
            <a:t>for strategic change</a:t>
          </a:r>
          <a:endParaRPr lang="en-CA" sz="1700" kern="1200" dirty="0">
            <a:latin typeface="Calibri"/>
            <a:cs typeface="Calibri"/>
          </a:endParaRPr>
        </a:p>
      </dsp:txBody>
      <dsp:txXfrm>
        <a:off x="295894" y="827829"/>
        <a:ext cx="2070522" cy="935142"/>
      </dsp:txXfrm>
    </dsp:sp>
    <dsp:sp modelId="{9D636A54-38D5-428C-8C7D-B39AEADC7180}">
      <dsp:nvSpPr>
        <dsp:cNvPr id="0" name=""/>
        <dsp:cNvSpPr/>
      </dsp:nvSpPr>
      <dsp:spPr>
        <a:xfrm>
          <a:off x="2533650" y="777240"/>
          <a:ext cx="2171700" cy="1036320"/>
        </a:xfrm>
        <a:prstGeom prst="roundRect">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libri"/>
              <a:cs typeface="Calibri"/>
            </a:rPr>
            <a:t>2.  Conduct </a:t>
          </a:r>
        </a:p>
        <a:p>
          <a:pPr marL="0" lvl="0" indent="0" algn="ctr" defTabSz="755650">
            <a:lnSpc>
              <a:spcPct val="90000"/>
            </a:lnSpc>
            <a:spcBef>
              <a:spcPct val="0"/>
            </a:spcBef>
            <a:spcAft>
              <a:spcPct val="35000"/>
            </a:spcAft>
            <a:buNone/>
          </a:pPr>
          <a:r>
            <a:rPr lang="en-US" sz="1700" b="1" kern="1200" dirty="0">
              <a:latin typeface="Calibri"/>
              <a:cs typeface="Calibri"/>
            </a:rPr>
            <a:t>Situational </a:t>
          </a:r>
          <a:br>
            <a:rPr lang="en-US" sz="1700" b="1" kern="1200" dirty="0">
              <a:latin typeface="Calibri"/>
              <a:cs typeface="Calibri"/>
            </a:rPr>
          </a:br>
          <a:r>
            <a:rPr lang="en-US" sz="1700" b="1" kern="1200" dirty="0">
              <a:latin typeface="Calibri"/>
              <a:cs typeface="Calibri"/>
            </a:rPr>
            <a:t>Analysis</a:t>
          </a:r>
          <a:endParaRPr lang="en-CA" sz="1700" kern="1200" dirty="0">
            <a:latin typeface="Calibri"/>
            <a:cs typeface="Calibri"/>
          </a:endParaRPr>
        </a:p>
      </dsp:txBody>
      <dsp:txXfrm>
        <a:off x="2584239" y="827829"/>
        <a:ext cx="2070522" cy="935142"/>
      </dsp:txXfrm>
    </dsp:sp>
    <dsp:sp modelId="{C4192BBA-54A5-4F27-A015-AB5954B36356}">
      <dsp:nvSpPr>
        <dsp:cNvPr id="0" name=""/>
        <dsp:cNvSpPr/>
      </dsp:nvSpPr>
      <dsp:spPr>
        <a:xfrm>
          <a:off x="4821994" y="777240"/>
          <a:ext cx="2171700" cy="1036320"/>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libri"/>
              <a:cs typeface="Calibri"/>
            </a:rPr>
            <a:t>3.  Choose</a:t>
          </a:r>
          <a:br>
            <a:rPr lang="en-US" sz="1700" b="1" kern="1200" dirty="0">
              <a:latin typeface="Calibri"/>
              <a:cs typeface="Calibri"/>
            </a:rPr>
          </a:br>
          <a:r>
            <a:rPr lang="en-US" sz="1700" b="1" kern="1200" dirty="0">
              <a:latin typeface="Calibri"/>
              <a:cs typeface="Calibri"/>
            </a:rPr>
            <a:t>Strategic</a:t>
          </a:r>
          <a:br>
            <a:rPr lang="en-US" sz="1700" b="1" kern="1200" dirty="0">
              <a:latin typeface="Calibri"/>
              <a:cs typeface="Calibri"/>
            </a:rPr>
          </a:br>
          <a:r>
            <a:rPr lang="en-US" sz="1700" b="1" kern="1200" dirty="0">
              <a:latin typeface="Calibri"/>
              <a:cs typeface="Calibri"/>
            </a:rPr>
            <a:t>Alternatives</a:t>
          </a:r>
          <a:endParaRPr lang="en-CA" sz="1700" kern="1200" dirty="0">
            <a:latin typeface="Calibri"/>
            <a:cs typeface="Calibri"/>
          </a:endParaRPr>
        </a:p>
      </dsp:txBody>
      <dsp:txXfrm>
        <a:off x="4872583" y="827829"/>
        <a:ext cx="2070522" cy="935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8D1E9-DDEC-4166-9502-E822E4136E82}">
      <dsp:nvSpPr>
        <dsp:cNvPr id="0" name=""/>
        <dsp:cNvSpPr/>
      </dsp:nvSpPr>
      <dsp:spPr>
        <a:xfrm rot="16200000">
          <a:off x="680" y="2010"/>
          <a:ext cx="1966858" cy="1967114"/>
        </a:xfrm>
        <a:prstGeom prst="downArrow">
          <a:avLst>
            <a:gd name="adj1" fmla="val 50000"/>
            <a:gd name="adj2" fmla="val 35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sp3d extrusionH="28000" prstMaterial="matte"/>
        </a:bodyPr>
        <a:lstStyle/>
        <a:p>
          <a:pPr marL="0" lvl="0" indent="0" algn="ctr" defTabSz="755650">
            <a:lnSpc>
              <a:spcPct val="90000"/>
            </a:lnSpc>
            <a:spcBef>
              <a:spcPct val="0"/>
            </a:spcBef>
            <a:spcAft>
              <a:spcPct val="35000"/>
            </a:spcAft>
            <a:buNone/>
          </a:pPr>
          <a:r>
            <a:rPr lang="en-US" altLang="en-US" sz="1700" kern="1200" dirty="0">
              <a:latin typeface="Calibri"/>
              <a:cs typeface="Calibri"/>
            </a:rPr>
            <a:t>Avoid Competitive Inertia</a:t>
          </a:r>
          <a:endParaRPr lang="en-CA" sz="1700" kern="1200" dirty="0">
            <a:latin typeface="Calibri"/>
            <a:cs typeface="Calibri"/>
          </a:endParaRPr>
        </a:p>
      </dsp:txBody>
      <dsp:txXfrm rot="5400000">
        <a:off x="553" y="493852"/>
        <a:ext cx="1622914" cy="983429"/>
      </dsp:txXfrm>
    </dsp:sp>
    <dsp:sp modelId="{42C4B8E6-68DA-43DB-A2DF-F85EEB988728}">
      <dsp:nvSpPr>
        <dsp:cNvPr id="0" name=""/>
        <dsp:cNvSpPr/>
      </dsp:nvSpPr>
      <dsp:spPr>
        <a:xfrm rot="5400000">
          <a:off x="2193393" y="-635"/>
          <a:ext cx="1966858" cy="1970832"/>
        </a:xfrm>
        <a:prstGeom prst="downArrow">
          <a:avLst>
            <a:gd name="adj1" fmla="val 50000"/>
            <a:gd name="adj2" fmla="val 35000"/>
          </a:avLst>
        </a:prstGeom>
        <a:solidFill>
          <a:schemeClr val="accent2">
            <a:hueOff val="-20163186"/>
            <a:satOff val="8769"/>
            <a:lumOff val="255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sp3d extrusionH="28000" prstMaterial="matte"/>
        </a:bodyPr>
        <a:lstStyle/>
        <a:p>
          <a:pPr marL="0" lvl="0" indent="0" algn="ctr" defTabSz="755650">
            <a:lnSpc>
              <a:spcPct val="90000"/>
            </a:lnSpc>
            <a:spcBef>
              <a:spcPct val="0"/>
            </a:spcBef>
            <a:spcAft>
              <a:spcPct val="35000"/>
            </a:spcAft>
            <a:buNone/>
          </a:pPr>
          <a:r>
            <a:rPr lang="en-US" altLang="en-US" sz="1700" kern="1200" dirty="0">
              <a:latin typeface="Calibri"/>
              <a:cs typeface="Calibri"/>
            </a:rPr>
            <a:t>Look for Strategic Dissonance</a:t>
          </a:r>
          <a:endParaRPr lang="en-CA" sz="1700" kern="1200" dirty="0">
            <a:latin typeface="Calibri"/>
            <a:cs typeface="Calibri"/>
          </a:endParaRPr>
        </a:p>
      </dsp:txBody>
      <dsp:txXfrm rot="-5400000">
        <a:off x="2535607" y="493066"/>
        <a:ext cx="1626632" cy="9834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E37E5-E0EA-45C7-B1A0-FEA648215B9B}">
      <dsp:nvSpPr>
        <dsp:cNvPr id="0" name=""/>
        <dsp:cNvSpPr/>
      </dsp:nvSpPr>
      <dsp:spPr>
        <a:xfrm>
          <a:off x="2927015" y="-43407"/>
          <a:ext cx="2375569" cy="205658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en-US" sz="2800" kern="1200" dirty="0">
              <a:latin typeface="Calibri" pitchFamily="34" charset="0"/>
            </a:rPr>
            <a:t>Five Industry Forces</a:t>
          </a:r>
        </a:p>
      </dsp:txBody>
      <dsp:txXfrm>
        <a:off x="3274909" y="257773"/>
        <a:ext cx="1679781" cy="1454223"/>
      </dsp:txXfrm>
    </dsp:sp>
    <dsp:sp modelId="{64718966-93EB-48FF-A081-A9F10A86BE7D}">
      <dsp:nvSpPr>
        <dsp:cNvPr id="0" name=""/>
        <dsp:cNvSpPr/>
      </dsp:nvSpPr>
      <dsp:spPr>
        <a:xfrm rot="3600000">
          <a:off x="4627226" y="1920303"/>
          <a:ext cx="438554" cy="66385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dirty="0">
            <a:latin typeface="Calibri" pitchFamily="34" charset="0"/>
          </a:endParaRPr>
        </a:p>
      </dsp:txBody>
      <dsp:txXfrm>
        <a:off x="4660118" y="1996105"/>
        <a:ext cx="306988" cy="398314"/>
      </dsp:txXfrm>
    </dsp:sp>
    <dsp:sp modelId="{D569E116-2341-4E8F-AEB1-A111837ACE3B}">
      <dsp:nvSpPr>
        <dsp:cNvPr id="0" name=""/>
        <dsp:cNvSpPr/>
      </dsp:nvSpPr>
      <dsp:spPr>
        <a:xfrm>
          <a:off x="4402835" y="2512787"/>
          <a:ext cx="2375569" cy="2056583"/>
        </a:xfrm>
        <a:prstGeom prst="ellipse">
          <a:avLst/>
        </a:prstGeom>
        <a:solidFill>
          <a:schemeClr val="accent4">
            <a:hueOff val="667339"/>
            <a:satOff val="-21319"/>
            <a:lumOff val="-7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Calibri" pitchFamily="34" charset="0"/>
            </a:rPr>
            <a:t>PEST</a:t>
          </a:r>
        </a:p>
      </dsp:txBody>
      <dsp:txXfrm>
        <a:off x="4750729" y="2813967"/>
        <a:ext cx="1679781" cy="1454223"/>
      </dsp:txXfrm>
    </dsp:sp>
    <dsp:sp modelId="{0F014C00-30B0-456A-BA44-AF0DB9E15781}">
      <dsp:nvSpPr>
        <dsp:cNvPr id="0" name=""/>
        <dsp:cNvSpPr/>
      </dsp:nvSpPr>
      <dsp:spPr>
        <a:xfrm rot="10800000">
          <a:off x="3970782" y="3209150"/>
          <a:ext cx="305317" cy="663858"/>
        </a:xfrm>
        <a:prstGeom prst="rightArrow">
          <a:avLst>
            <a:gd name="adj1" fmla="val 60000"/>
            <a:gd name="adj2" fmla="val 50000"/>
          </a:avLst>
        </a:prstGeom>
        <a:solidFill>
          <a:schemeClr val="accent4">
            <a:hueOff val="667339"/>
            <a:satOff val="-21319"/>
            <a:lumOff val="-715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dirty="0">
            <a:latin typeface="Calibri" pitchFamily="34" charset="0"/>
          </a:endParaRPr>
        </a:p>
      </dsp:txBody>
      <dsp:txXfrm rot="10800000">
        <a:off x="4062377" y="3341922"/>
        <a:ext cx="213722" cy="398314"/>
      </dsp:txXfrm>
    </dsp:sp>
    <dsp:sp modelId="{2EE7F50C-4B21-4010-8124-494D5F6F8DFB}">
      <dsp:nvSpPr>
        <dsp:cNvPr id="0" name=""/>
        <dsp:cNvSpPr/>
      </dsp:nvSpPr>
      <dsp:spPr>
        <a:xfrm>
          <a:off x="1451195" y="2512787"/>
          <a:ext cx="2375569" cy="2056583"/>
        </a:xfrm>
        <a:prstGeom prst="ellipse">
          <a:avLst/>
        </a:prstGeom>
        <a:solidFill>
          <a:schemeClr val="accent4">
            <a:hueOff val="1334679"/>
            <a:satOff val="-42639"/>
            <a:lumOff val="-1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en-US" sz="2800" kern="1200" dirty="0">
              <a:latin typeface="Calibri" pitchFamily="34" charset="0"/>
            </a:rPr>
            <a:t>SWOT- TOWS</a:t>
          </a:r>
        </a:p>
      </dsp:txBody>
      <dsp:txXfrm>
        <a:off x="1799089" y="2813967"/>
        <a:ext cx="1679781" cy="1454223"/>
      </dsp:txXfrm>
    </dsp:sp>
    <dsp:sp modelId="{3E4EF7AD-EDEA-4F8F-A94F-16F29B32B5EB}">
      <dsp:nvSpPr>
        <dsp:cNvPr id="0" name=""/>
        <dsp:cNvSpPr/>
      </dsp:nvSpPr>
      <dsp:spPr>
        <a:xfrm rot="18000000">
          <a:off x="3151406" y="1941801"/>
          <a:ext cx="438554" cy="663858"/>
        </a:xfrm>
        <a:prstGeom prst="rightArrow">
          <a:avLst>
            <a:gd name="adj1" fmla="val 60000"/>
            <a:gd name="adj2" fmla="val 50000"/>
          </a:avLst>
        </a:prstGeom>
        <a:solidFill>
          <a:schemeClr val="accent4">
            <a:hueOff val="1334679"/>
            <a:satOff val="-42639"/>
            <a:lumOff val="-1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dirty="0">
            <a:latin typeface="Calibri" pitchFamily="34" charset="0"/>
          </a:endParaRPr>
        </a:p>
      </dsp:txBody>
      <dsp:txXfrm>
        <a:off x="3184298" y="2131543"/>
        <a:ext cx="306988" cy="398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64BE6-9B39-4C50-99C3-2C4C2BA03F0D}">
      <dsp:nvSpPr>
        <dsp:cNvPr id="0" name=""/>
        <dsp:cNvSpPr/>
      </dsp:nvSpPr>
      <dsp:spPr>
        <a:xfrm>
          <a:off x="2521924" y="55904"/>
          <a:ext cx="1465334" cy="1290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a:cs typeface="Calibri"/>
            </a:rPr>
            <a:t>Direct Competition</a:t>
          </a:r>
        </a:p>
      </dsp:txBody>
      <dsp:txXfrm>
        <a:off x="2584899" y="118879"/>
        <a:ext cx="1339384" cy="1164100"/>
      </dsp:txXfrm>
    </dsp:sp>
    <dsp:sp modelId="{C7E6D343-F177-4B43-9696-65682985652A}">
      <dsp:nvSpPr>
        <dsp:cNvPr id="0" name=""/>
        <dsp:cNvSpPr/>
      </dsp:nvSpPr>
      <dsp:spPr>
        <a:xfrm>
          <a:off x="1399759" y="706860"/>
          <a:ext cx="3807181" cy="3807181"/>
        </a:xfrm>
        <a:custGeom>
          <a:avLst/>
          <a:gdLst/>
          <a:ahLst/>
          <a:cxnLst/>
          <a:rect l="0" t="0" r="0" b="0"/>
          <a:pathLst>
            <a:path>
              <a:moveTo>
                <a:pt x="2594193" y="129689"/>
              </a:moveTo>
              <a:arcTo wR="1903590" hR="1903590" stAng="17476295" swAng="127814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AD3862-050C-459D-B338-75A80F009887}">
      <dsp:nvSpPr>
        <dsp:cNvPr id="0" name=""/>
        <dsp:cNvSpPr/>
      </dsp:nvSpPr>
      <dsp:spPr>
        <a:xfrm>
          <a:off x="4262449" y="1213504"/>
          <a:ext cx="1465334" cy="12606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dirty="0">
            <a:latin typeface="Calibri"/>
            <a:cs typeface="Calibri"/>
          </a:endParaRPr>
        </a:p>
        <a:p>
          <a:pPr marL="0" lvl="0" indent="0" algn="ctr" defTabSz="711200">
            <a:lnSpc>
              <a:spcPct val="90000"/>
            </a:lnSpc>
            <a:spcBef>
              <a:spcPct val="0"/>
            </a:spcBef>
            <a:spcAft>
              <a:spcPct val="35000"/>
            </a:spcAft>
            <a:buNone/>
          </a:pPr>
          <a:r>
            <a:rPr lang="en-US" sz="1600" kern="1200" dirty="0">
              <a:latin typeface="Calibri"/>
              <a:cs typeface="Calibri"/>
            </a:rPr>
            <a:t>Resource Similarity</a:t>
          </a:r>
        </a:p>
        <a:p>
          <a:pPr marL="0" lvl="0" indent="0" algn="ctr" defTabSz="711200">
            <a:lnSpc>
              <a:spcPct val="90000"/>
            </a:lnSpc>
            <a:spcBef>
              <a:spcPct val="0"/>
            </a:spcBef>
            <a:spcAft>
              <a:spcPct val="35000"/>
            </a:spcAft>
            <a:buNone/>
          </a:pPr>
          <a:endParaRPr lang="en-US" sz="1600" kern="1200" dirty="0">
            <a:latin typeface="Calibri"/>
            <a:cs typeface="Calibri"/>
          </a:endParaRPr>
        </a:p>
      </dsp:txBody>
      <dsp:txXfrm>
        <a:off x="4323987" y="1275042"/>
        <a:ext cx="1342258" cy="1137543"/>
      </dsp:txXfrm>
    </dsp:sp>
    <dsp:sp modelId="{74C40D30-27B5-4897-A744-C1898B4F309D}">
      <dsp:nvSpPr>
        <dsp:cNvPr id="0" name=""/>
        <dsp:cNvSpPr/>
      </dsp:nvSpPr>
      <dsp:spPr>
        <a:xfrm>
          <a:off x="1322433" y="276281"/>
          <a:ext cx="3807181" cy="3807181"/>
        </a:xfrm>
        <a:custGeom>
          <a:avLst/>
          <a:gdLst/>
          <a:ahLst/>
          <a:cxnLst/>
          <a:rect l="0" t="0" r="0" b="0"/>
          <a:pathLst>
            <a:path>
              <a:moveTo>
                <a:pt x="3782489" y="2209201"/>
              </a:moveTo>
              <a:arcTo wR="1903590" hR="1903590" stAng="554309" swAng="206860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70CD16-7E24-4B9E-A3DF-142F78613B7B}">
      <dsp:nvSpPr>
        <dsp:cNvPr id="0" name=""/>
        <dsp:cNvSpPr/>
      </dsp:nvSpPr>
      <dsp:spPr>
        <a:xfrm>
          <a:off x="3233963" y="3503683"/>
          <a:ext cx="1465334" cy="9524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a:cs typeface="Calibri"/>
            </a:rPr>
            <a:t>Responses</a:t>
          </a:r>
        </a:p>
      </dsp:txBody>
      <dsp:txXfrm>
        <a:off x="3280459" y="3550179"/>
        <a:ext cx="1372342" cy="859475"/>
      </dsp:txXfrm>
    </dsp:sp>
    <dsp:sp modelId="{03733E61-718D-489F-9E6D-69113487238A}">
      <dsp:nvSpPr>
        <dsp:cNvPr id="0" name=""/>
        <dsp:cNvSpPr/>
      </dsp:nvSpPr>
      <dsp:spPr>
        <a:xfrm>
          <a:off x="-554159" y="2478554"/>
          <a:ext cx="3807181" cy="3807181"/>
        </a:xfrm>
        <a:custGeom>
          <a:avLst/>
          <a:gdLst/>
          <a:ahLst/>
          <a:cxnLst/>
          <a:rect l="0" t="0" r="0" b="0"/>
          <a:pathLst>
            <a:path>
              <a:moveTo>
                <a:pt x="3788193" y="1635386"/>
              </a:moveTo>
              <a:arcTo wR="1903590" hR="1903590" stAng="21114026" swAng="8835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38EA97E-3976-47E8-9399-35FAEB46D63C}">
      <dsp:nvSpPr>
        <dsp:cNvPr id="0" name=""/>
        <dsp:cNvSpPr/>
      </dsp:nvSpPr>
      <dsp:spPr>
        <a:xfrm>
          <a:off x="1844761" y="3503677"/>
          <a:ext cx="1395599" cy="9524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a:cs typeface="Calibri"/>
            </a:rPr>
            <a:t>Attacks</a:t>
          </a:r>
        </a:p>
      </dsp:txBody>
      <dsp:txXfrm>
        <a:off x="1891257" y="3550173"/>
        <a:ext cx="1302607" cy="859475"/>
      </dsp:txXfrm>
    </dsp:sp>
    <dsp:sp modelId="{1226193A-3CC2-4DC7-8082-BDAE37F7FED6}">
      <dsp:nvSpPr>
        <dsp:cNvPr id="0" name=""/>
        <dsp:cNvSpPr/>
      </dsp:nvSpPr>
      <dsp:spPr>
        <a:xfrm>
          <a:off x="1484044" y="331747"/>
          <a:ext cx="3807181" cy="3807181"/>
        </a:xfrm>
        <a:custGeom>
          <a:avLst/>
          <a:gdLst/>
          <a:ahLst/>
          <a:cxnLst/>
          <a:rect l="0" t="0" r="0" b="0"/>
          <a:pathLst>
            <a:path>
              <a:moveTo>
                <a:pt x="477112" y="3164074"/>
              </a:moveTo>
              <a:arcTo wR="1903590" hR="1903590" stAng="8312107" swAng="188478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C81DF8-D7B7-47B4-98FA-7AE6505E30BB}">
      <dsp:nvSpPr>
        <dsp:cNvPr id="0" name=""/>
        <dsp:cNvSpPr/>
      </dsp:nvSpPr>
      <dsp:spPr>
        <a:xfrm>
          <a:off x="860513" y="1288617"/>
          <a:ext cx="1465334" cy="1268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a:cs typeface="Calibri"/>
            </a:rPr>
            <a:t>Market Commonality</a:t>
          </a:r>
        </a:p>
      </dsp:txBody>
      <dsp:txXfrm>
        <a:off x="922442" y="1350546"/>
        <a:ext cx="1341476" cy="1144762"/>
      </dsp:txXfrm>
    </dsp:sp>
    <dsp:sp modelId="{C64E2DB8-7B8F-4AB7-B032-B802F5F4362D}">
      <dsp:nvSpPr>
        <dsp:cNvPr id="0" name=""/>
        <dsp:cNvSpPr/>
      </dsp:nvSpPr>
      <dsp:spPr>
        <a:xfrm>
          <a:off x="1403599" y="717141"/>
          <a:ext cx="3807181" cy="3807181"/>
        </a:xfrm>
        <a:custGeom>
          <a:avLst/>
          <a:gdLst/>
          <a:ahLst/>
          <a:cxnLst/>
          <a:rect l="0" t="0" r="0" b="0"/>
          <a:pathLst>
            <a:path>
              <a:moveTo>
                <a:pt x="548680" y="566476"/>
              </a:moveTo>
              <a:arcTo wR="1903590" hR="1903590" stAng="13477275" swAng="124827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ea typeface="ＭＳ Ｐゴシック" pitchFamily="34" charset="-128"/>
                <a:cs typeface="+mn-cs"/>
              </a:defRPr>
            </a:lvl1pPr>
          </a:lstStyle>
          <a:p>
            <a:pPr>
              <a:defRPr/>
            </a:pPr>
            <a:endParaRPr lang="en-US" dirty="0"/>
          </a:p>
        </p:txBody>
      </p:sp>
      <p:sp>
        <p:nvSpPr>
          <p:cNvPr id="6147"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ea typeface="ＭＳ Ｐゴシック" pitchFamily="34" charset="-128"/>
                <a:cs typeface="+mn-cs"/>
              </a:defRPr>
            </a:lvl1pPr>
          </a:lstStyle>
          <a:p>
            <a:pPr>
              <a:defRPr/>
            </a:pPr>
            <a:r>
              <a:rPr lang="en-US" dirty="0"/>
              <a:t>Chapter 1</a:t>
            </a:r>
          </a:p>
        </p:txBody>
      </p:sp>
      <p:sp>
        <p:nvSpPr>
          <p:cNvPr id="6148"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ea typeface="ＭＳ Ｐゴシック" pitchFamily="34" charset="-128"/>
                <a:cs typeface="+mn-cs"/>
              </a:defRPr>
            </a:lvl1pPr>
          </a:lstStyle>
          <a:p>
            <a:pPr>
              <a:defRPr/>
            </a:pPr>
            <a:endParaRPr lang="en-US" dirty="0"/>
          </a:p>
        </p:txBody>
      </p:sp>
      <p:sp>
        <p:nvSpPr>
          <p:cNvPr id="6149"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charset="0"/>
              </a:defRPr>
            </a:lvl1pPr>
          </a:lstStyle>
          <a:p>
            <a:pPr>
              <a:defRPr/>
            </a:pPr>
            <a:fld id="{3958349C-0C98-4447-AFDC-A7480983FA7C}" type="slidenum">
              <a:rPr lang="en-US"/>
              <a:pPr>
                <a:defRPr/>
              </a:pPr>
              <a:t>‹#›</a:t>
            </a:fld>
            <a:endParaRPr lang="en-US" dirty="0"/>
          </a:p>
        </p:txBody>
      </p:sp>
    </p:spTree>
    <p:extLst>
      <p:ext uri="{BB962C8B-B14F-4D97-AF65-F5344CB8AC3E}">
        <p14:creationId xmlns:p14="http://schemas.microsoft.com/office/powerpoint/2010/main" val="17341061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ea typeface="ＭＳ Ｐゴシック" pitchFamily="34" charset="-128"/>
                <a:cs typeface="+mn-cs"/>
              </a:defRPr>
            </a:lvl1pPr>
          </a:lstStyle>
          <a:p>
            <a:pPr>
              <a:defRPr/>
            </a:pPr>
            <a:endParaRPr lang="en-US" dirty="0"/>
          </a:p>
        </p:txBody>
      </p:sp>
      <p:sp>
        <p:nvSpPr>
          <p:cNvPr id="512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ea typeface="ＭＳ Ｐゴシック" pitchFamily="34" charset="-128"/>
                <a:cs typeface="+mn-cs"/>
              </a:defRPr>
            </a:lvl1pPr>
          </a:lstStyle>
          <a:p>
            <a:pPr>
              <a:defRPr/>
            </a:pPr>
            <a:r>
              <a:rPr lang="en-US" dirty="0"/>
              <a:t>Chapter 1 Management</a:t>
            </a:r>
          </a:p>
        </p:txBody>
      </p:sp>
      <p:sp>
        <p:nvSpPr>
          <p:cNvPr id="163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ea typeface="ＭＳ Ｐゴシック" pitchFamily="34" charset="-128"/>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charset="0"/>
              </a:defRPr>
            </a:lvl1pPr>
          </a:lstStyle>
          <a:p>
            <a:pPr>
              <a:defRPr/>
            </a:pPr>
            <a:fld id="{DADE3FDE-4A10-6742-A82D-F3188E51CCB7}" type="slidenum">
              <a:rPr lang="en-US"/>
              <a:pPr>
                <a:defRPr/>
              </a:pPr>
              <a:t>‹#›</a:t>
            </a:fld>
            <a:endParaRPr lang="en-US" dirty="0"/>
          </a:p>
        </p:txBody>
      </p:sp>
    </p:spTree>
    <p:extLst>
      <p:ext uri="{BB962C8B-B14F-4D97-AF65-F5344CB8AC3E}">
        <p14:creationId xmlns:p14="http://schemas.microsoft.com/office/powerpoint/2010/main" val="148438932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57066" indent="-291179">
              <a:defRPr sz="2400">
                <a:solidFill>
                  <a:schemeClr val="tx1"/>
                </a:solidFill>
                <a:latin typeface="Helvetica" charset="0"/>
                <a:ea typeface="ＭＳ Ｐゴシック" charset="0"/>
              </a:defRPr>
            </a:lvl2pPr>
            <a:lvl3pPr marL="1164717" indent="-232943">
              <a:defRPr sz="2400">
                <a:solidFill>
                  <a:schemeClr val="tx1"/>
                </a:solidFill>
                <a:latin typeface="Helvetica" charset="0"/>
                <a:ea typeface="ＭＳ Ｐゴシック" charset="0"/>
              </a:defRPr>
            </a:lvl3pPr>
            <a:lvl4pPr marL="1630604" indent="-232943">
              <a:defRPr sz="2400">
                <a:solidFill>
                  <a:schemeClr val="tx1"/>
                </a:solidFill>
                <a:latin typeface="Helvetica" charset="0"/>
                <a:ea typeface="ＭＳ Ｐゴシック" charset="0"/>
              </a:defRPr>
            </a:lvl4pPr>
            <a:lvl5pPr marL="2096491" indent="-232943">
              <a:defRPr sz="2400">
                <a:solidFill>
                  <a:schemeClr val="tx1"/>
                </a:solidFill>
                <a:latin typeface="Helvetica" charset="0"/>
                <a:ea typeface="ＭＳ Ｐゴシック" charset="0"/>
              </a:defRPr>
            </a:lvl5pPr>
            <a:lvl6pPr marL="2562377" indent="-232943" eaLnBrk="0" fontAlgn="base" hangingPunct="0">
              <a:spcBef>
                <a:spcPct val="0"/>
              </a:spcBef>
              <a:spcAft>
                <a:spcPct val="0"/>
              </a:spcAft>
              <a:defRPr sz="2400">
                <a:solidFill>
                  <a:schemeClr val="tx1"/>
                </a:solidFill>
                <a:latin typeface="Helvetica" charset="0"/>
                <a:ea typeface="ＭＳ Ｐゴシック" charset="0"/>
              </a:defRPr>
            </a:lvl6pPr>
            <a:lvl7pPr marL="3028264" indent="-232943" eaLnBrk="0" fontAlgn="base" hangingPunct="0">
              <a:spcBef>
                <a:spcPct val="0"/>
              </a:spcBef>
              <a:spcAft>
                <a:spcPct val="0"/>
              </a:spcAft>
              <a:defRPr sz="2400">
                <a:solidFill>
                  <a:schemeClr val="tx1"/>
                </a:solidFill>
                <a:latin typeface="Helvetica" charset="0"/>
                <a:ea typeface="ＭＳ Ｐゴシック" charset="0"/>
              </a:defRPr>
            </a:lvl7pPr>
            <a:lvl8pPr marL="3494151" indent="-232943" eaLnBrk="0" fontAlgn="base" hangingPunct="0">
              <a:spcBef>
                <a:spcPct val="0"/>
              </a:spcBef>
              <a:spcAft>
                <a:spcPct val="0"/>
              </a:spcAft>
              <a:defRPr sz="2400">
                <a:solidFill>
                  <a:schemeClr val="tx1"/>
                </a:solidFill>
                <a:latin typeface="Helvetica" charset="0"/>
                <a:ea typeface="ＭＳ Ｐゴシック" charset="0"/>
              </a:defRPr>
            </a:lvl8pPr>
            <a:lvl9pPr marL="3960038" indent="-232943" eaLnBrk="0" fontAlgn="base" hangingPunct="0">
              <a:spcBef>
                <a:spcPct val="0"/>
              </a:spcBef>
              <a:spcAft>
                <a:spcPct val="0"/>
              </a:spcAft>
              <a:defRPr sz="2400">
                <a:solidFill>
                  <a:schemeClr val="tx1"/>
                </a:solidFill>
                <a:latin typeface="Helvetica" charset="0"/>
                <a:ea typeface="ＭＳ Ｐゴシック" charset="0"/>
              </a:defRPr>
            </a:lvl9pPr>
          </a:lstStyle>
          <a:p>
            <a:fld id="{B38CEB9D-8869-FF4D-A3D6-CB49C18CD0D8}" type="slidenum">
              <a:rPr lang="en-US" sz="1200">
                <a:latin typeface="Arial" charset="0"/>
              </a:rPr>
              <a:pPr/>
              <a:t>7</a:t>
            </a:fld>
            <a:endParaRPr lang="en-US" sz="120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dirty="0"/>
              <a:t>Great deal uncertainty in</a:t>
            </a:r>
            <a:r>
              <a:rPr lang="en-CA" baseline="0" dirty="0"/>
              <a:t> </a:t>
            </a:r>
            <a:r>
              <a:rPr lang="en-CA" dirty="0"/>
              <a:t>strategic business environments. </a:t>
            </a:r>
          </a:p>
          <a:p>
            <a:endParaRPr lang="en-CA" dirty="0"/>
          </a:p>
          <a:p>
            <a:r>
              <a:rPr lang="en-CA" dirty="0"/>
              <a:t>Top-level managers often slow to recognize need for strategic change, especially @</a:t>
            </a:r>
            <a:r>
              <a:rPr lang="en-CA" baseline="0" dirty="0"/>
              <a:t> </a:t>
            </a:r>
            <a:r>
              <a:rPr lang="en-CA" dirty="0"/>
              <a:t>successful companies that created &amp;</a:t>
            </a:r>
            <a:r>
              <a:rPr lang="en-CA" baseline="0" dirty="0"/>
              <a:t> </a:t>
            </a:r>
            <a:r>
              <a:rPr lang="en-CA" dirty="0"/>
              <a:t>sustained competitive advantages. </a:t>
            </a:r>
          </a:p>
          <a:p>
            <a:endParaRPr lang="en-CA" dirty="0"/>
          </a:p>
          <a:p>
            <a:r>
              <a:rPr lang="en-CA" dirty="0"/>
              <a:t>B/c</a:t>
            </a:r>
            <a:r>
              <a:rPr lang="en-CA" baseline="0" dirty="0"/>
              <a:t> </a:t>
            </a:r>
            <a:r>
              <a:rPr lang="en-CA" dirty="0"/>
              <a:t>they are aware of strategies that made companies successful, they continue to rely on them, even as competition changes. </a:t>
            </a:r>
          </a:p>
          <a:p>
            <a:endParaRPr lang="en-CA" dirty="0"/>
          </a:p>
          <a:p>
            <a:r>
              <a:rPr lang="en-CA" dirty="0"/>
              <a:t>Success often leads to </a:t>
            </a:r>
            <a:r>
              <a:rPr lang="en-CA" b="1" dirty="0"/>
              <a:t>competitive inertia</a:t>
            </a:r>
            <a:r>
              <a:rPr lang="en-CA" dirty="0"/>
              <a:t>— reluctance to change strategies/ competitive practices that have been successful in</a:t>
            </a:r>
            <a:r>
              <a:rPr lang="en-CA" baseline="0" dirty="0"/>
              <a:t> </a:t>
            </a:r>
            <a:r>
              <a:rPr lang="en-CA" dirty="0"/>
              <a:t>past.</a:t>
            </a:r>
          </a:p>
          <a:p>
            <a:endParaRPr lang="en-CA" dirty="0"/>
          </a:p>
          <a:p>
            <a:r>
              <a:rPr lang="en-CA" b="1" dirty="0"/>
              <a:t>Strategic dissonance</a:t>
            </a:r>
            <a:r>
              <a:rPr lang="en-CA" b="0" dirty="0"/>
              <a:t>:</a:t>
            </a:r>
            <a:r>
              <a:rPr lang="en-CA" b="0" baseline="0" dirty="0"/>
              <a:t> </a:t>
            </a:r>
            <a:r>
              <a:rPr lang="en-CA" dirty="0"/>
              <a:t>discrepancy b/w upper management’s intended strategy &amp; strategy actually implemented by lower levels of management. Upper management sets overall company strategy, middle &amp; lower-level managers must carry out strategy. </a:t>
            </a:r>
          </a:p>
          <a:p>
            <a:endParaRPr lang="en-CA" dirty="0"/>
          </a:p>
          <a:p>
            <a:r>
              <a:rPr lang="en-CA" dirty="0"/>
              <a:t>Middle &amp; lower-level managers held directly responsible for meeting customers’ needs &amp; responding to competitors’ actions. While strategic dissonance indicate these managers not doing what they should to carry out company strategy, can mean that intended strategy is out of date</a:t>
            </a:r>
            <a:r>
              <a:rPr lang="en-CA" baseline="0" dirty="0"/>
              <a:t> &amp; </a:t>
            </a:r>
            <a:r>
              <a:rPr lang="en-CA" dirty="0"/>
              <a:t>needs to be changed. </a:t>
            </a:r>
          </a:p>
          <a:p>
            <a:endParaRPr lang="en-CA" dirty="0"/>
          </a:p>
          <a:p>
            <a:endParaRPr lang="en-CA" dirty="0"/>
          </a:p>
          <a:p>
            <a:endParaRPr lang="en-US" dirty="0"/>
          </a:p>
        </p:txBody>
      </p:sp>
    </p:spTree>
    <p:extLst>
      <p:ext uri="{BB962C8B-B14F-4D97-AF65-F5344CB8AC3E}">
        <p14:creationId xmlns:p14="http://schemas.microsoft.com/office/powerpoint/2010/main" val="152468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57066" indent="-291179">
              <a:defRPr sz="2400">
                <a:solidFill>
                  <a:schemeClr val="tx1"/>
                </a:solidFill>
                <a:latin typeface="Helvetica" charset="0"/>
                <a:ea typeface="ＭＳ Ｐゴシック" charset="0"/>
              </a:defRPr>
            </a:lvl2pPr>
            <a:lvl3pPr marL="1164717" indent="-232943">
              <a:defRPr sz="2400">
                <a:solidFill>
                  <a:schemeClr val="tx1"/>
                </a:solidFill>
                <a:latin typeface="Helvetica" charset="0"/>
                <a:ea typeface="ＭＳ Ｐゴシック" charset="0"/>
              </a:defRPr>
            </a:lvl3pPr>
            <a:lvl4pPr marL="1630604" indent="-232943">
              <a:defRPr sz="2400">
                <a:solidFill>
                  <a:schemeClr val="tx1"/>
                </a:solidFill>
                <a:latin typeface="Helvetica" charset="0"/>
                <a:ea typeface="ＭＳ Ｐゴシック" charset="0"/>
              </a:defRPr>
            </a:lvl4pPr>
            <a:lvl5pPr marL="2096491" indent="-232943">
              <a:defRPr sz="2400">
                <a:solidFill>
                  <a:schemeClr val="tx1"/>
                </a:solidFill>
                <a:latin typeface="Helvetica" charset="0"/>
                <a:ea typeface="ＭＳ Ｐゴシック" charset="0"/>
              </a:defRPr>
            </a:lvl5pPr>
            <a:lvl6pPr marL="2562377" indent="-232943" eaLnBrk="0" fontAlgn="base" hangingPunct="0">
              <a:spcBef>
                <a:spcPct val="0"/>
              </a:spcBef>
              <a:spcAft>
                <a:spcPct val="0"/>
              </a:spcAft>
              <a:defRPr sz="2400">
                <a:solidFill>
                  <a:schemeClr val="tx1"/>
                </a:solidFill>
                <a:latin typeface="Helvetica" charset="0"/>
                <a:ea typeface="ＭＳ Ｐゴシック" charset="0"/>
              </a:defRPr>
            </a:lvl6pPr>
            <a:lvl7pPr marL="3028264" indent="-232943" eaLnBrk="0" fontAlgn="base" hangingPunct="0">
              <a:spcBef>
                <a:spcPct val="0"/>
              </a:spcBef>
              <a:spcAft>
                <a:spcPct val="0"/>
              </a:spcAft>
              <a:defRPr sz="2400">
                <a:solidFill>
                  <a:schemeClr val="tx1"/>
                </a:solidFill>
                <a:latin typeface="Helvetica" charset="0"/>
                <a:ea typeface="ＭＳ Ｐゴシック" charset="0"/>
              </a:defRPr>
            </a:lvl7pPr>
            <a:lvl8pPr marL="3494151" indent="-232943" eaLnBrk="0" fontAlgn="base" hangingPunct="0">
              <a:spcBef>
                <a:spcPct val="0"/>
              </a:spcBef>
              <a:spcAft>
                <a:spcPct val="0"/>
              </a:spcAft>
              <a:defRPr sz="2400">
                <a:solidFill>
                  <a:schemeClr val="tx1"/>
                </a:solidFill>
                <a:latin typeface="Helvetica" charset="0"/>
                <a:ea typeface="ＭＳ Ｐゴシック" charset="0"/>
              </a:defRPr>
            </a:lvl8pPr>
            <a:lvl9pPr marL="3960038" indent="-232943" eaLnBrk="0" fontAlgn="base" hangingPunct="0">
              <a:spcBef>
                <a:spcPct val="0"/>
              </a:spcBef>
              <a:spcAft>
                <a:spcPct val="0"/>
              </a:spcAft>
              <a:defRPr sz="2400">
                <a:solidFill>
                  <a:schemeClr val="tx1"/>
                </a:solidFill>
                <a:latin typeface="Helvetica" charset="0"/>
                <a:ea typeface="ＭＳ Ｐゴシック" charset="0"/>
              </a:defRPr>
            </a:lvl9pPr>
          </a:lstStyle>
          <a:p>
            <a:fld id="{F796F8E3-7584-EE48-9269-61CEC9E6C9DD}" type="slidenum">
              <a:rPr lang="en-US" sz="1200">
                <a:latin typeface="Arial" charset="0"/>
              </a:rPr>
              <a:pPr/>
              <a:t>16</a:t>
            </a:fld>
            <a:endParaRPr lang="en-US" sz="1200">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dirty="0"/>
          </a:p>
          <a:p>
            <a:endParaRPr lang="en-CA" dirty="0"/>
          </a:p>
          <a:p>
            <a:endParaRPr lang="en-CA" dirty="0"/>
          </a:p>
        </p:txBody>
      </p:sp>
    </p:spTree>
    <p:extLst>
      <p:ext uri="{BB962C8B-B14F-4D97-AF65-F5344CB8AC3E}">
        <p14:creationId xmlns:p14="http://schemas.microsoft.com/office/powerpoint/2010/main" val="3523437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57066" indent="-291179">
              <a:defRPr sz="2400">
                <a:solidFill>
                  <a:schemeClr val="tx1"/>
                </a:solidFill>
                <a:latin typeface="Helvetica" charset="0"/>
                <a:ea typeface="ＭＳ Ｐゴシック" charset="0"/>
              </a:defRPr>
            </a:lvl2pPr>
            <a:lvl3pPr marL="1164717" indent="-232943">
              <a:defRPr sz="2400">
                <a:solidFill>
                  <a:schemeClr val="tx1"/>
                </a:solidFill>
                <a:latin typeface="Helvetica" charset="0"/>
                <a:ea typeface="ＭＳ Ｐゴシック" charset="0"/>
              </a:defRPr>
            </a:lvl3pPr>
            <a:lvl4pPr marL="1630604" indent="-232943">
              <a:defRPr sz="2400">
                <a:solidFill>
                  <a:schemeClr val="tx1"/>
                </a:solidFill>
                <a:latin typeface="Helvetica" charset="0"/>
                <a:ea typeface="ＭＳ Ｐゴシック" charset="0"/>
              </a:defRPr>
            </a:lvl4pPr>
            <a:lvl5pPr marL="2096491" indent="-232943">
              <a:defRPr sz="2400">
                <a:solidFill>
                  <a:schemeClr val="tx1"/>
                </a:solidFill>
                <a:latin typeface="Helvetica" charset="0"/>
                <a:ea typeface="ＭＳ Ｐゴシック" charset="0"/>
              </a:defRPr>
            </a:lvl5pPr>
            <a:lvl6pPr marL="2562377" indent="-232943" eaLnBrk="0" fontAlgn="base" hangingPunct="0">
              <a:spcBef>
                <a:spcPct val="0"/>
              </a:spcBef>
              <a:spcAft>
                <a:spcPct val="0"/>
              </a:spcAft>
              <a:defRPr sz="2400">
                <a:solidFill>
                  <a:schemeClr val="tx1"/>
                </a:solidFill>
                <a:latin typeface="Helvetica" charset="0"/>
                <a:ea typeface="ＭＳ Ｐゴシック" charset="0"/>
              </a:defRPr>
            </a:lvl6pPr>
            <a:lvl7pPr marL="3028264" indent="-232943" eaLnBrk="0" fontAlgn="base" hangingPunct="0">
              <a:spcBef>
                <a:spcPct val="0"/>
              </a:spcBef>
              <a:spcAft>
                <a:spcPct val="0"/>
              </a:spcAft>
              <a:defRPr sz="2400">
                <a:solidFill>
                  <a:schemeClr val="tx1"/>
                </a:solidFill>
                <a:latin typeface="Helvetica" charset="0"/>
                <a:ea typeface="ＭＳ Ｐゴシック" charset="0"/>
              </a:defRPr>
            </a:lvl7pPr>
            <a:lvl8pPr marL="3494151" indent="-232943" eaLnBrk="0" fontAlgn="base" hangingPunct="0">
              <a:spcBef>
                <a:spcPct val="0"/>
              </a:spcBef>
              <a:spcAft>
                <a:spcPct val="0"/>
              </a:spcAft>
              <a:defRPr sz="2400">
                <a:solidFill>
                  <a:schemeClr val="tx1"/>
                </a:solidFill>
                <a:latin typeface="Helvetica" charset="0"/>
                <a:ea typeface="ＭＳ Ｐゴシック" charset="0"/>
              </a:defRPr>
            </a:lvl8pPr>
            <a:lvl9pPr marL="3960038" indent="-232943" eaLnBrk="0" fontAlgn="base" hangingPunct="0">
              <a:spcBef>
                <a:spcPct val="0"/>
              </a:spcBef>
              <a:spcAft>
                <a:spcPct val="0"/>
              </a:spcAft>
              <a:defRPr sz="2400">
                <a:solidFill>
                  <a:schemeClr val="tx1"/>
                </a:solidFill>
                <a:latin typeface="Helvetica" charset="0"/>
                <a:ea typeface="ＭＳ Ｐゴシック" charset="0"/>
              </a:defRPr>
            </a:lvl9pPr>
          </a:lstStyle>
          <a:p>
            <a:fld id="{F99F23ED-A764-524A-BA26-91BD01370ECF}" type="slidenum">
              <a:rPr lang="en-US" sz="1200">
                <a:latin typeface="Arial" charset="0"/>
              </a:rPr>
              <a:pPr/>
              <a:t>17</a:t>
            </a:fld>
            <a:endParaRPr lang="en-US" sz="1200">
              <a:latin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dirty="0"/>
              <a:t>While BCG matrix &amp; other forms of portfolio strategy relatively popular among managers, portfolio strategy has drawbacks. Most significant is evidence does not support usefulness of acquiring unrelated businesses. </a:t>
            </a:r>
          </a:p>
          <a:p>
            <a:endParaRPr lang="en-CA" dirty="0"/>
          </a:p>
          <a:p>
            <a:r>
              <a:rPr lang="en-CA" dirty="0"/>
              <a:t>There</a:t>
            </a:r>
            <a:r>
              <a:rPr lang="en-CA" baseline="0" dirty="0"/>
              <a:t> is</a:t>
            </a:r>
            <a:r>
              <a:rPr lang="en-CA" dirty="0"/>
              <a:t> U-shaped relationship b/w diversification &amp; risk. Left side of curve shows that single businesses w/ no diversification are extremely risky (if single business fails,</a:t>
            </a:r>
            <a:r>
              <a:rPr lang="en-CA" baseline="0" dirty="0"/>
              <a:t> </a:t>
            </a:r>
            <a:r>
              <a:rPr lang="en-CA" dirty="0"/>
              <a:t>entire business fails). </a:t>
            </a:r>
            <a:r>
              <a:rPr lang="en-US" dirty="0"/>
              <a:t>P</a:t>
            </a:r>
            <a:r>
              <a:rPr lang="en-CA" dirty="0" err="1"/>
              <a:t>ortfolio</a:t>
            </a:r>
            <a:r>
              <a:rPr lang="en-CA" dirty="0"/>
              <a:t> strategy of diversifying is correct—competing in variety of different businesses can lower risk.</a:t>
            </a:r>
            <a:r>
              <a:rPr lang="en-CA" baseline="0" dirty="0"/>
              <a:t> P</a:t>
            </a:r>
            <a:r>
              <a:rPr lang="en-CA" dirty="0"/>
              <a:t>ortfolio strategy is partly wrong</a:t>
            </a:r>
            <a:r>
              <a:rPr lang="en-US" dirty="0"/>
              <a:t>—</a:t>
            </a:r>
            <a:r>
              <a:rPr lang="en-CA" dirty="0"/>
              <a:t>right side of the curve shows that conglomerates composed of completely unrelated businesses even riskier than single, undiversified businesses. </a:t>
            </a:r>
          </a:p>
          <a:p>
            <a:endParaRPr lang="en-CA" dirty="0"/>
          </a:p>
        </p:txBody>
      </p:sp>
    </p:spTree>
    <p:extLst>
      <p:ext uri="{BB962C8B-B14F-4D97-AF65-F5344CB8AC3E}">
        <p14:creationId xmlns:p14="http://schemas.microsoft.com/office/powerpoint/2010/main" val="4118817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57066" indent="-291179">
              <a:defRPr sz="2400">
                <a:solidFill>
                  <a:schemeClr val="tx1"/>
                </a:solidFill>
                <a:latin typeface="Helvetica" charset="0"/>
                <a:ea typeface="ＭＳ Ｐゴシック" charset="0"/>
              </a:defRPr>
            </a:lvl2pPr>
            <a:lvl3pPr marL="1164717" indent="-232943">
              <a:defRPr sz="2400">
                <a:solidFill>
                  <a:schemeClr val="tx1"/>
                </a:solidFill>
                <a:latin typeface="Helvetica" charset="0"/>
                <a:ea typeface="ＭＳ Ｐゴシック" charset="0"/>
              </a:defRPr>
            </a:lvl3pPr>
            <a:lvl4pPr marL="1630604" indent="-232943">
              <a:defRPr sz="2400">
                <a:solidFill>
                  <a:schemeClr val="tx1"/>
                </a:solidFill>
                <a:latin typeface="Helvetica" charset="0"/>
                <a:ea typeface="ＭＳ Ｐゴシック" charset="0"/>
              </a:defRPr>
            </a:lvl4pPr>
            <a:lvl5pPr marL="2096491" indent="-232943">
              <a:defRPr sz="2400">
                <a:solidFill>
                  <a:schemeClr val="tx1"/>
                </a:solidFill>
                <a:latin typeface="Helvetica" charset="0"/>
                <a:ea typeface="ＭＳ Ｐゴシック" charset="0"/>
              </a:defRPr>
            </a:lvl5pPr>
            <a:lvl6pPr marL="2562377" indent="-232943" eaLnBrk="0" fontAlgn="base" hangingPunct="0">
              <a:spcBef>
                <a:spcPct val="0"/>
              </a:spcBef>
              <a:spcAft>
                <a:spcPct val="0"/>
              </a:spcAft>
              <a:defRPr sz="2400">
                <a:solidFill>
                  <a:schemeClr val="tx1"/>
                </a:solidFill>
                <a:latin typeface="Helvetica" charset="0"/>
                <a:ea typeface="ＭＳ Ｐゴシック" charset="0"/>
              </a:defRPr>
            </a:lvl6pPr>
            <a:lvl7pPr marL="3028264" indent="-232943" eaLnBrk="0" fontAlgn="base" hangingPunct="0">
              <a:spcBef>
                <a:spcPct val="0"/>
              </a:spcBef>
              <a:spcAft>
                <a:spcPct val="0"/>
              </a:spcAft>
              <a:defRPr sz="2400">
                <a:solidFill>
                  <a:schemeClr val="tx1"/>
                </a:solidFill>
                <a:latin typeface="Helvetica" charset="0"/>
                <a:ea typeface="ＭＳ Ｐゴシック" charset="0"/>
              </a:defRPr>
            </a:lvl7pPr>
            <a:lvl8pPr marL="3494151" indent="-232943" eaLnBrk="0" fontAlgn="base" hangingPunct="0">
              <a:spcBef>
                <a:spcPct val="0"/>
              </a:spcBef>
              <a:spcAft>
                <a:spcPct val="0"/>
              </a:spcAft>
              <a:defRPr sz="2400">
                <a:solidFill>
                  <a:schemeClr val="tx1"/>
                </a:solidFill>
                <a:latin typeface="Helvetica" charset="0"/>
                <a:ea typeface="ＭＳ Ｐゴシック" charset="0"/>
              </a:defRPr>
            </a:lvl8pPr>
            <a:lvl9pPr marL="3960038" indent="-232943" eaLnBrk="0" fontAlgn="base" hangingPunct="0">
              <a:spcBef>
                <a:spcPct val="0"/>
              </a:spcBef>
              <a:spcAft>
                <a:spcPct val="0"/>
              </a:spcAft>
              <a:defRPr sz="2400">
                <a:solidFill>
                  <a:schemeClr val="tx1"/>
                </a:solidFill>
                <a:latin typeface="Helvetica" charset="0"/>
                <a:ea typeface="ＭＳ Ｐゴシック" charset="0"/>
              </a:defRPr>
            </a:lvl9pPr>
          </a:lstStyle>
          <a:p>
            <a:fld id="{4F91C57A-E3F3-9747-B2F0-A3532ADC8791}" type="slidenum">
              <a:rPr lang="en-US" sz="1200">
                <a:latin typeface="Arial" charset="0"/>
              </a:rPr>
              <a:pPr/>
              <a:t>19</a:t>
            </a:fld>
            <a:endParaRPr lang="en-US" sz="1200"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311573" y="4415790"/>
            <a:ext cx="6465147" cy="449326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b="1" dirty="0"/>
              <a:t>Firm-level strategy </a:t>
            </a:r>
            <a:r>
              <a:rPr lang="en-CA" dirty="0"/>
              <a:t>addresses the question “How should we compete against a particular firm?”</a:t>
            </a:r>
          </a:p>
          <a:p>
            <a:r>
              <a:rPr lang="en-CA" b="1" dirty="0"/>
              <a:t>Direct competition</a:t>
            </a:r>
            <a:r>
              <a:rPr lang="en-CA" dirty="0"/>
              <a:t> is the rivalry between two companies offering similar products </a:t>
            </a:r>
            <a:r>
              <a:rPr lang="en-US" dirty="0"/>
              <a:t>and</a:t>
            </a:r>
            <a:r>
              <a:rPr lang="en-CA" dirty="0"/>
              <a:t> services that acknowledge each other as rivals </a:t>
            </a:r>
            <a:r>
              <a:rPr lang="en-US" dirty="0"/>
              <a:t>and</a:t>
            </a:r>
            <a:r>
              <a:rPr lang="en-CA" dirty="0"/>
              <a:t> take offensive </a:t>
            </a:r>
            <a:r>
              <a:rPr lang="en-US" dirty="0"/>
              <a:t>and</a:t>
            </a:r>
            <a:r>
              <a:rPr lang="en-CA" dirty="0"/>
              <a:t> defensive positions as they act </a:t>
            </a:r>
            <a:r>
              <a:rPr lang="en-US" dirty="0"/>
              <a:t>and</a:t>
            </a:r>
            <a:r>
              <a:rPr lang="en-CA" dirty="0"/>
              <a:t> react to each other’s strategic actions. Factors determine the extent to which firms will be in direct competition with each other: market commonality</a:t>
            </a:r>
            <a:r>
              <a:rPr lang="en-CA" baseline="0" dirty="0"/>
              <a:t> </a:t>
            </a:r>
            <a:r>
              <a:rPr lang="en-US" baseline="0" dirty="0"/>
              <a:t>and</a:t>
            </a:r>
            <a:r>
              <a:rPr lang="en-CA" dirty="0"/>
              <a:t> resource similarity. </a:t>
            </a:r>
            <a:endParaRPr lang="en-CA" b="1" dirty="0"/>
          </a:p>
          <a:p>
            <a:r>
              <a:rPr lang="en-CA" b="1" dirty="0"/>
              <a:t>Market commonality</a:t>
            </a:r>
            <a:r>
              <a:rPr lang="en-CA" b="0" baseline="0" dirty="0"/>
              <a:t> is the </a:t>
            </a:r>
            <a:r>
              <a:rPr lang="en-CA" dirty="0"/>
              <a:t>degree to which two companies have overlapping products, services, or customers in multiple markets. The more</a:t>
            </a:r>
            <a:r>
              <a:rPr lang="en-CA" baseline="0" dirty="0"/>
              <a:t> </a:t>
            </a:r>
            <a:r>
              <a:rPr lang="en-CA" dirty="0"/>
              <a:t>markets in which there is product, service, or customer overlap, the more intense the direct competition is between the two companies. </a:t>
            </a:r>
            <a:endParaRPr lang="en-CA" b="1" dirty="0"/>
          </a:p>
          <a:p>
            <a:r>
              <a:rPr lang="en-CA" b="1" dirty="0"/>
              <a:t>Resource similarity</a:t>
            </a:r>
            <a:r>
              <a:rPr lang="en-CA" dirty="0"/>
              <a:t> is the extent to which a competitor has a similar amount/kinds of resources, similar assets, capabilities, processes, </a:t>
            </a:r>
            <a:r>
              <a:rPr lang="en-US" dirty="0"/>
              <a:t>information,</a:t>
            </a:r>
            <a:r>
              <a:rPr lang="en-CA" baseline="0" dirty="0"/>
              <a:t> </a:t>
            </a:r>
            <a:r>
              <a:rPr lang="en-US" baseline="0" dirty="0"/>
              <a:t>and</a:t>
            </a:r>
            <a:r>
              <a:rPr lang="en-CA" baseline="0" dirty="0"/>
              <a:t> </a:t>
            </a:r>
            <a:r>
              <a:rPr lang="en-CA" dirty="0"/>
              <a:t>knowledge used to create/sustain an advantage over its competitors. From a competitive standpoint, resource similarity means that strategic actions that your company takes can be matched by direct competitors. </a:t>
            </a:r>
          </a:p>
          <a:p>
            <a:r>
              <a:rPr lang="en-CA" dirty="0"/>
              <a:t>Firms in</a:t>
            </a:r>
            <a:r>
              <a:rPr lang="en-CA" baseline="0" dirty="0"/>
              <a:t> </a:t>
            </a:r>
            <a:r>
              <a:rPr lang="en-CA" dirty="0"/>
              <a:t>direct competition can make two basic strategic moves: attacks </a:t>
            </a:r>
            <a:r>
              <a:rPr lang="en-US" dirty="0"/>
              <a:t>and</a:t>
            </a:r>
            <a:r>
              <a:rPr lang="en-CA" dirty="0"/>
              <a:t> responses.</a:t>
            </a:r>
          </a:p>
          <a:p>
            <a:pPr defTabSz="931774">
              <a:defRPr/>
            </a:pPr>
            <a:r>
              <a:rPr lang="en-CA" dirty="0"/>
              <a:t>An </a:t>
            </a:r>
            <a:r>
              <a:rPr lang="en-CA" b="1" dirty="0"/>
              <a:t>attack</a:t>
            </a:r>
            <a:r>
              <a:rPr lang="en-CA" dirty="0"/>
              <a:t> is a competitive move designed to reduce a rival’s market share or profits. </a:t>
            </a:r>
            <a:endParaRPr lang="en-US" dirty="0"/>
          </a:p>
          <a:p>
            <a:r>
              <a:rPr lang="en-CA" dirty="0"/>
              <a:t>A </a:t>
            </a:r>
            <a:r>
              <a:rPr lang="en-US" b="1" dirty="0"/>
              <a:t>response</a:t>
            </a:r>
            <a:r>
              <a:rPr lang="en-US" dirty="0"/>
              <a:t> </a:t>
            </a:r>
            <a:r>
              <a:rPr lang="en-CA" dirty="0"/>
              <a:t>is a countermove, prompted by a rival’s attack, that is designed to defend or improve a company’s market share or profit. </a:t>
            </a:r>
          </a:p>
          <a:p>
            <a:endParaRPr lang="en-CA" dirty="0"/>
          </a:p>
          <a:p>
            <a:r>
              <a:rPr lang="en-CA" dirty="0"/>
              <a:t>Market commonality and resource similarity determine the likelihood of an attack or response—that is, whether a company is likely to attack a direct competitor or to strike back with a strong response when attacked. When market commonality is strong and companies have overlapping products, services, or customers in multiple markets, there is less motivation to attack and more motivation to respond to an attack. The reason for this is straightforward: when firms are direct competitors in a large number of markets, they have a great deal at stake. (Example: GE vs. Caterpillar)</a:t>
            </a:r>
          </a:p>
          <a:p>
            <a:endParaRPr lang="en-CA" dirty="0"/>
          </a:p>
          <a:p>
            <a:pPr defTabSz="931774">
              <a:defRPr/>
            </a:pPr>
            <a:r>
              <a:rPr lang="en-CA" dirty="0"/>
              <a:t>When resource similarity is strong, the responding firm will generally be able to match the strategic moves of the attacking firm. Consequently, a firm is less likely to attack firms with similar levels of resources because it is unlikely to gain any sustained advantage when the responding firms strike back. On the other hand, if one firm is substantially stronger than another (i.e., low resource similarity), then a competitive attack is more likely to produce sustained competitive advantage. </a:t>
            </a:r>
            <a:endParaRPr lang="en-US" dirty="0"/>
          </a:p>
          <a:p>
            <a:endParaRPr lang="en-CA" dirty="0"/>
          </a:p>
          <a:p>
            <a:endParaRPr lang="en-CA" dirty="0"/>
          </a:p>
          <a:p>
            <a:endParaRPr lang="en-CA" dirty="0"/>
          </a:p>
        </p:txBody>
      </p:sp>
    </p:spTree>
    <p:extLst>
      <p:ext uri="{BB962C8B-B14F-4D97-AF65-F5344CB8AC3E}">
        <p14:creationId xmlns:p14="http://schemas.microsoft.com/office/powerpoint/2010/main" val="732649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57066" indent="-291179">
              <a:defRPr sz="2400">
                <a:solidFill>
                  <a:schemeClr val="tx1"/>
                </a:solidFill>
                <a:latin typeface="Helvetica" charset="0"/>
                <a:ea typeface="ＭＳ Ｐゴシック" charset="0"/>
              </a:defRPr>
            </a:lvl2pPr>
            <a:lvl3pPr marL="1164717" indent="-232943">
              <a:defRPr sz="2400">
                <a:solidFill>
                  <a:schemeClr val="tx1"/>
                </a:solidFill>
                <a:latin typeface="Helvetica" charset="0"/>
                <a:ea typeface="ＭＳ Ｐゴシック" charset="0"/>
              </a:defRPr>
            </a:lvl3pPr>
            <a:lvl4pPr marL="1630604" indent="-232943">
              <a:defRPr sz="2400">
                <a:solidFill>
                  <a:schemeClr val="tx1"/>
                </a:solidFill>
                <a:latin typeface="Helvetica" charset="0"/>
                <a:ea typeface="ＭＳ Ｐゴシック" charset="0"/>
              </a:defRPr>
            </a:lvl4pPr>
            <a:lvl5pPr marL="2096491" indent="-232943">
              <a:defRPr sz="2400">
                <a:solidFill>
                  <a:schemeClr val="tx1"/>
                </a:solidFill>
                <a:latin typeface="Helvetica" charset="0"/>
                <a:ea typeface="ＭＳ Ｐゴシック" charset="0"/>
              </a:defRPr>
            </a:lvl5pPr>
            <a:lvl6pPr marL="2562377" indent="-232943" eaLnBrk="0" fontAlgn="base" hangingPunct="0">
              <a:spcBef>
                <a:spcPct val="0"/>
              </a:spcBef>
              <a:spcAft>
                <a:spcPct val="0"/>
              </a:spcAft>
              <a:defRPr sz="2400">
                <a:solidFill>
                  <a:schemeClr val="tx1"/>
                </a:solidFill>
                <a:latin typeface="Helvetica" charset="0"/>
                <a:ea typeface="ＭＳ Ｐゴシック" charset="0"/>
              </a:defRPr>
            </a:lvl6pPr>
            <a:lvl7pPr marL="3028264" indent="-232943" eaLnBrk="0" fontAlgn="base" hangingPunct="0">
              <a:spcBef>
                <a:spcPct val="0"/>
              </a:spcBef>
              <a:spcAft>
                <a:spcPct val="0"/>
              </a:spcAft>
              <a:defRPr sz="2400">
                <a:solidFill>
                  <a:schemeClr val="tx1"/>
                </a:solidFill>
                <a:latin typeface="Helvetica" charset="0"/>
                <a:ea typeface="ＭＳ Ｐゴシック" charset="0"/>
              </a:defRPr>
            </a:lvl7pPr>
            <a:lvl8pPr marL="3494151" indent="-232943" eaLnBrk="0" fontAlgn="base" hangingPunct="0">
              <a:spcBef>
                <a:spcPct val="0"/>
              </a:spcBef>
              <a:spcAft>
                <a:spcPct val="0"/>
              </a:spcAft>
              <a:defRPr sz="2400">
                <a:solidFill>
                  <a:schemeClr val="tx1"/>
                </a:solidFill>
                <a:latin typeface="Helvetica" charset="0"/>
                <a:ea typeface="ＭＳ Ｐゴシック" charset="0"/>
              </a:defRPr>
            </a:lvl8pPr>
            <a:lvl9pPr marL="3960038" indent="-232943" eaLnBrk="0" fontAlgn="base" hangingPunct="0">
              <a:spcBef>
                <a:spcPct val="0"/>
              </a:spcBef>
              <a:spcAft>
                <a:spcPct val="0"/>
              </a:spcAft>
              <a:defRPr sz="2400">
                <a:solidFill>
                  <a:schemeClr val="tx1"/>
                </a:solidFill>
                <a:latin typeface="Helvetica" charset="0"/>
                <a:ea typeface="ＭＳ Ｐゴシック" charset="0"/>
              </a:defRPr>
            </a:lvl9pPr>
          </a:lstStyle>
          <a:p>
            <a:fld id="{19B94154-BAF9-974C-A2FE-23477888D9D7}" type="slidenum">
              <a:rPr lang="en-US" sz="1200">
                <a:latin typeface="Arial" charset="0"/>
              </a:rPr>
              <a:pPr/>
              <a:t>20</a:t>
            </a:fld>
            <a:endParaRPr lang="en-US" sz="1200" dirty="0">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dirty="0"/>
              <a:t>T</a:t>
            </a:r>
            <a:r>
              <a:rPr lang="en-US" dirty="0"/>
              <a:t>h</a:t>
            </a:r>
            <a:r>
              <a:rPr lang="en-CA" dirty="0"/>
              <a:t>e shaded area in each quadrant depicts market commonality. The larger the shaded area, the greater the market commonality. The shapes depict resource similarity, with the rectangles representing one set of competitive resources and the triangles representing another. </a:t>
            </a:r>
          </a:p>
          <a:p>
            <a:r>
              <a:rPr lang="en-CA" b="1" dirty="0"/>
              <a:t>Quadrant I </a:t>
            </a:r>
            <a:r>
              <a:rPr lang="en-CA" dirty="0"/>
              <a:t>shows two companies in direct competition </a:t>
            </a:r>
            <a:r>
              <a:rPr lang="en-US" dirty="0"/>
              <a:t>because</a:t>
            </a:r>
            <a:r>
              <a:rPr lang="en-CA" dirty="0"/>
              <a:t> they have similar resources at their disposal </a:t>
            </a:r>
            <a:r>
              <a:rPr lang="en-US" dirty="0"/>
              <a:t>and</a:t>
            </a:r>
            <a:r>
              <a:rPr lang="en-CA" baseline="0" dirty="0"/>
              <a:t> </a:t>
            </a:r>
            <a:r>
              <a:rPr lang="en-CA" dirty="0"/>
              <a:t>a high degree of market commonality as they try to sell similar products/services to similar customers. </a:t>
            </a:r>
          </a:p>
          <a:p>
            <a:r>
              <a:rPr lang="en-CA" b="1" dirty="0"/>
              <a:t>Quadrant II, </a:t>
            </a:r>
            <a:r>
              <a:rPr lang="en-CA" dirty="0"/>
              <a:t>the shaded parts of the triangle </a:t>
            </a:r>
            <a:r>
              <a:rPr lang="en-US" dirty="0"/>
              <a:t>and</a:t>
            </a:r>
            <a:r>
              <a:rPr lang="en-CA" dirty="0"/>
              <a:t> rectangle, show two companies going after similar customers with some similar products/services but doing so with different competitive resources. </a:t>
            </a:r>
          </a:p>
          <a:p>
            <a:r>
              <a:rPr lang="en-CA" b="1" dirty="0"/>
              <a:t>Quadrant III, </a:t>
            </a:r>
            <a:r>
              <a:rPr lang="en-CA" dirty="0"/>
              <a:t>a very small shaded overlap, shows two companies with different competitive resources </a:t>
            </a:r>
            <a:r>
              <a:rPr lang="en-US" dirty="0"/>
              <a:t>and</a:t>
            </a:r>
            <a:r>
              <a:rPr lang="en-CA" dirty="0"/>
              <a:t> little market commonality. </a:t>
            </a:r>
          </a:p>
          <a:p>
            <a:r>
              <a:rPr lang="en-CA" b="1" dirty="0"/>
              <a:t>Quadrant IV,</a:t>
            </a:r>
            <a:r>
              <a:rPr lang="en-CA" b="1" baseline="0" dirty="0"/>
              <a:t> </a:t>
            </a:r>
            <a:r>
              <a:rPr lang="en-CA" baseline="0" dirty="0"/>
              <a:t>a </a:t>
            </a:r>
            <a:r>
              <a:rPr lang="en-CA" dirty="0"/>
              <a:t>shaded overlap between two rectangles, shows </a:t>
            </a:r>
            <a:r>
              <a:rPr lang="en-CA" baseline="0" dirty="0"/>
              <a:t>two c</a:t>
            </a:r>
            <a:r>
              <a:rPr lang="en-CA" dirty="0"/>
              <a:t>ompanies competing with similar resources but with little market commonality. </a:t>
            </a:r>
          </a:p>
          <a:p>
            <a:endParaRPr lang="en-CA" dirty="0"/>
          </a:p>
          <a:p>
            <a:endParaRPr lang="en-CA" dirty="0"/>
          </a:p>
          <a:p>
            <a:endParaRPr lang="en-CA" dirty="0"/>
          </a:p>
        </p:txBody>
      </p:sp>
    </p:spTree>
    <p:extLst>
      <p:ext uri="{BB962C8B-B14F-4D97-AF65-F5344CB8AC3E}">
        <p14:creationId xmlns:p14="http://schemas.microsoft.com/office/powerpoint/2010/main" val="1018455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dirty="0"/>
              <a:t>Source: </a:t>
            </a:r>
            <a:r>
              <a:rPr lang="en-CA" noProof="0" dirty="0"/>
              <a:t>https://www.blueoceanstrategy.com/tools/red-ocean-vs-blue-ocean-strategy/ </a:t>
            </a:r>
            <a:endParaRPr lang="en-CA" dirty="0"/>
          </a:p>
          <a:p>
            <a:endParaRPr lang="en-CA" dirty="0"/>
          </a:p>
          <a:p>
            <a:r>
              <a:rPr lang="en-CA" dirty="0"/>
              <a:t>Using the ocean as a metaphor, Professors Renée Mauborgne and W. Chan Kim describe highly competitive markets as shark-infested waters. The water is red with blood from continual attacks and responses, and any gains made by one company are incremental at best and bound to be ceded in the next shark ﬁght. The only hope for survival is to pursue innovations that take you out of the red ocean and into the deep blue ocean, where there are no competitors. </a:t>
            </a:r>
          </a:p>
          <a:p>
            <a:r>
              <a:rPr lang="en-CA" dirty="0"/>
              <a:t>The war between GE and Caterpillar Locomotives is an example of a red ocean. Canadian Tire’s new strategy of kiosks and new, smaller, more nimble stores could be seen as entering a blue ocean. Canada’s own Cirque du Soleil is another clear example of a blue ocean. Cirque du Soleil created a whole new category of entertainment. </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charset="0"/>
                <a:ea typeface="MS PGothic" charset="0"/>
                <a:cs typeface="MS PGothic" charset="0"/>
              </a:defRPr>
            </a:lvl1pPr>
            <a:lvl2pPr marL="757066" indent="-291179">
              <a:defRPr sz="2400">
                <a:solidFill>
                  <a:schemeClr val="tx1"/>
                </a:solidFill>
                <a:latin typeface="Helvetica" charset="0"/>
                <a:ea typeface="MS PGothic" charset="0"/>
                <a:cs typeface="MS PGothic" charset="0"/>
              </a:defRPr>
            </a:lvl2pPr>
            <a:lvl3pPr marL="1164717" indent="-232943">
              <a:defRPr sz="2400">
                <a:solidFill>
                  <a:schemeClr val="tx1"/>
                </a:solidFill>
                <a:latin typeface="Helvetica" charset="0"/>
                <a:ea typeface="MS PGothic" charset="0"/>
                <a:cs typeface="MS PGothic" charset="0"/>
              </a:defRPr>
            </a:lvl3pPr>
            <a:lvl4pPr marL="1630604" indent="-232943">
              <a:defRPr sz="2400">
                <a:solidFill>
                  <a:schemeClr val="tx1"/>
                </a:solidFill>
                <a:latin typeface="Helvetica" charset="0"/>
                <a:ea typeface="MS PGothic" charset="0"/>
                <a:cs typeface="MS PGothic" charset="0"/>
              </a:defRPr>
            </a:lvl4pPr>
            <a:lvl5pPr marL="2096491" indent="-232943">
              <a:defRPr sz="2400">
                <a:solidFill>
                  <a:schemeClr val="tx1"/>
                </a:solidFill>
                <a:latin typeface="Helvetica" charset="0"/>
                <a:ea typeface="MS PGothic" charset="0"/>
                <a:cs typeface="MS PGothic" charset="0"/>
              </a:defRPr>
            </a:lvl5pPr>
            <a:lvl6pPr marL="2562377" indent="-232943" eaLnBrk="0" fontAlgn="base" hangingPunct="0">
              <a:spcBef>
                <a:spcPct val="0"/>
              </a:spcBef>
              <a:spcAft>
                <a:spcPct val="0"/>
              </a:spcAft>
              <a:defRPr sz="2400">
                <a:solidFill>
                  <a:schemeClr val="tx1"/>
                </a:solidFill>
                <a:latin typeface="Helvetica" charset="0"/>
                <a:ea typeface="MS PGothic" charset="0"/>
                <a:cs typeface="MS PGothic" charset="0"/>
              </a:defRPr>
            </a:lvl6pPr>
            <a:lvl7pPr marL="3028264" indent="-232943" eaLnBrk="0" fontAlgn="base" hangingPunct="0">
              <a:spcBef>
                <a:spcPct val="0"/>
              </a:spcBef>
              <a:spcAft>
                <a:spcPct val="0"/>
              </a:spcAft>
              <a:defRPr sz="2400">
                <a:solidFill>
                  <a:schemeClr val="tx1"/>
                </a:solidFill>
                <a:latin typeface="Helvetica" charset="0"/>
                <a:ea typeface="MS PGothic" charset="0"/>
                <a:cs typeface="MS PGothic" charset="0"/>
              </a:defRPr>
            </a:lvl7pPr>
            <a:lvl8pPr marL="3494151" indent="-232943" eaLnBrk="0" fontAlgn="base" hangingPunct="0">
              <a:spcBef>
                <a:spcPct val="0"/>
              </a:spcBef>
              <a:spcAft>
                <a:spcPct val="0"/>
              </a:spcAft>
              <a:defRPr sz="2400">
                <a:solidFill>
                  <a:schemeClr val="tx1"/>
                </a:solidFill>
                <a:latin typeface="Helvetica" charset="0"/>
                <a:ea typeface="MS PGothic" charset="0"/>
                <a:cs typeface="MS PGothic" charset="0"/>
              </a:defRPr>
            </a:lvl8pPr>
            <a:lvl9pPr marL="3960038" indent="-232943" eaLnBrk="0" fontAlgn="base" hangingPunct="0">
              <a:spcBef>
                <a:spcPct val="0"/>
              </a:spcBef>
              <a:spcAft>
                <a:spcPct val="0"/>
              </a:spcAft>
              <a:defRPr sz="2400">
                <a:solidFill>
                  <a:schemeClr val="tx1"/>
                </a:solidFill>
                <a:latin typeface="Helvetica" charset="0"/>
                <a:ea typeface="MS PGothic" charset="0"/>
                <a:cs typeface="MS PGothic" charset="0"/>
              </a:defRPr>
            </a:lvl9pPr>
          </a:lstStyle>
          <a:p>
            <a:fld id="{83CBF208-83D7-934D-9E5D-E01D04A91FD0}" type="slidenum">
              <a:rPr lang="en-US" sz="1200">
                <a:latin typeface="Arial" charset="0"/>
              </a:rPr>
              <a:pPr/>
              <a:t>21</a:t>
            </a:fld>
            <a:endParaRPr lang="en-US" sz="1200" dirty="0">
              <a:latin typeface="Arial" charset="0"/>
            </a:endParaRPr>
          </a:p>
        </p:txBody>
      </p:sp>
    </p:spTree>
    <p:extLst>
      <p:ext uri="{BB962C8B-B14F-4D97-AF65-F5344CB8AC3E}">
        <p14:creationId xmlns:p14="http://schemas.microsoft.com/office/powerpoint/2010/main" val="451400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57066" indent="-291179">
              <a:defRPr sz="2400">
                <a:solidFill>
                  <a:schemeClr val="tx1"/>
                </a:solidFill>
                <a:latin typeface="Helvetica" charset="0"/>
                <a:ea typeface="ＭＳ Ｐゴシック" charset="0"/>
              </a:defRPr>
            </a:lvl2pPr>
            <a:lvl3pPr marL="1164717" indent="-232943">
              <a:defRPr sz="2400">
                <a:solidFill>
                  <a:schemeClr val="tx1"/>
                </a:solidFill>
                <a:latin typeface="Helvetica" charset="0"/>
                <a:ea typeface="ＭＳ Ｐゴシック" charset="0"/>
              </a:defRPr>
            </a:lvl3pPr>
            <a:lvl4pPr marL="1630604" indent="-232943">
              <a:defRPr sz="2400">
                <a:solidFill>
                  <a:schemeClr val="tx1"/>
                </a:solidFill>
                <a:latin typeface="Helvetica" charset="0"/>
                <a:ea typeface="ＭＳ Ｐゴシック" charset="0"/>
              </a:defRPr>
            </a:lvl4pPr>
            <a:lvl5pPr marL="2096491" indent="-232943">
              <a:defRPr sz="2400">
                <a:solidFill>
                  <a:schemeClr val="tx1"/>
                </a:solidFill>
                <a:latin typeface="Helvetica" charset="0"/>
                <a:ea typeface="ＭＳ Ｐゴシック" charset="0"/>
              </a:defRPr>
            </a:lvl5pPr>
            <a:lvl6pPr marL="2562377" indent="-232943" eaLnBrk="0" fontAlgn="base" hangingPunct="0">
              <a:spcBef>
                <a:spcPct val="0"/>
              </a:spcBef>
              <a:spcAft>
                <a:spcPct val="0"/>
              </a:spcAft>
              <a:defRPr sz="2400">
                <a:solidFill>
                  <a:schemeClr val="tx1"/>
                </a:solidFill>
                <a:latin typeface="Helvetica" charset="0"/>
                <a:ea typeface="ＭＳ Ｐゴシック" charset="0"/>
              </a:defRPr>
            </a:lvl6pPr>
            <a:lvl7pPr marL="3028264" indent="-232943" eaLnBrk="0" fontAlgn="base" hangingPunct="0">
              <a:spcBef>
                <a:spcPct val="0"/>
              </a:spcBef>
              <a:spcAft>
                <a:spcPct val="0"/>
              </a:spcAft>
              <a:defRPr sz="2400">
                <a:solidFill>
                  <a:schemeClr val="tx1"/>
                </a:solidFill>
                <a:latin typeface="Helvetica" charset="0"/>
                <a:ea typeface="ＭＳ Ｐゴシック" charset="0"/>
              </a:defRPr>
            </a:lvl7pPr>
            <a:lvl8pPr marL="3494151" indent="-232943" eaLnBrk="0" fontAlgn="base" hangingPunct="0">
              <a:spcBef>
                <a:spcPct val="0"/>
              </a:spcBef>
              <a:spcAft>
                <a:spcPct val="0"/>
              </a:spcAft>
              <a:defRPr sz="2400">
                <a:solidFill>
                  <a:schemeClr val="tx1"/>
                </a:solidFill>
                <a:latin typeface="Helvetica" charset="0"/>
                <a:ea typeface="ＭＳ Ｐゴシック" charset="0"/>
              </a:defRPr>
            </a:lvl8pPr>
            <a:lvl9pPr marL="3960038" indent="-232943" eaLnBrk="0" fontAlgn="base" hangingPunct="0">
              <a:spcBef>
                <a:spcPct val="0"/>
              </a:spcBef>
              <a:spcAft>
                <a:spcPct val="0"/>
              </a:spcAft>
              <a:defRPr sz="2400">
                <a:solidFill>
                  <a:schemeClr val="tx1"/>
                </a:solidFill>
                <a:latin typeface="Helvetica" charset="0"/>
                <a:ea typeface="ＭＳ Ｐゴシック" charset="0"/>
              </a:defRPr>
            </a:lvl9pPr>
          </a:lstStyle>
          <a:p>
            <a:fld id="{1D44EB80-8635-4C45-8527-6EB0B14A6333}" type="slidenum">
              <a:rPr lang="en-US" sz="1200">
                <a:latin typeface="Arial" charset="0"/>
              </a:rPr>
              <a:pPr/>
              <a:t>8</a:t>
            </a:fld>
            <a:endParaRPr lang="en-US" sz="1200" dirty="0">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233680" y="4260850"/>
            <a:ext cx="6387253" cy="488061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74708" indent="-174708">
              <a:buFont typeface="Arial" panose="020B0604020202020204" pitchFamily="34" charset="0"/>
              <a:buChar char="•"/>
            </a:pPr>
            <a:r>
              <a:rPr lang="en-CA" dirty="0"/>
              <a:t>The </a:t>
            </a:r>
            <a:r>
              <a:rPr lang="en-CA" i="1" dirty="0"/>
              <a:t>internal environment </a:t>
            </a:r>
            <a:r>
              <a:rPr lang="en-CA" dirty="0"/>
              <a:t>assessment often begins by looking at the organization’s </a:t>
            </a:r>
            <a:r>
              <a:rPr lang="en-CA" i="1" dirty="0"/>
              <a:t>distinctive competencies </a:t>
            </a:r>
            <a:r>
              <a:rPr lang="en-CA" dirty="0"/>
              <a:t>and </a:t>
            </a:r>
            <a:r>
              <a:rPr lang="en-CA" i="1" dirty="0"/>
              <a:t>core capabilities</a:t>
            </a:r>
            <a:r>
              <a:rPr lang="en-CA" dirty="0"/>
              <a:t>.</a:t>
            </a:r>
            <a:endParaRPr lang="en-CA" sz="1100" b="1" dirty="0"/>
          </a:p>
          <a:p>
            <a:r>
              <a:rPr lang="en-CA" sz="1100" b="1" dirty="0"/>
              <a:t>Distinctive competence: </a:t>
            </a:r>
            <a:r>
              <a:rPr lang="en-CA" sz="1100" dirty="0"/>
              <a:t>something a company can make, do, or perform better than its competitors. Distinctive competencies are tangible—a product or service is faster, cheaper, or better. The core capabilities that produce distinctive competencies are not. </a:t>
            </a:r>
            <a:endParaRPr lang="en-CA" sz="1100" b="1" dirty="0"/>
          </a:p>
          <a:p>
            <a:r>
              <a:rPr lang="en-CA" sz="1100" b="1" dirty="0"/>
              <a:t>Core capabilities: </a:t>
            </a:r>
            <a:r>
              <a:rPr lang="en-CA" sz="1100" dirty="0"/>
              <a:t>less visible, internal decision-making routines, problem-solving processes, </a:t>
            </a:r>
            <a:r>
              <a:rPr lang="en-US" sz="1100" dirty="0"/>
              <a:t>and</a:t>
            </a:r>
            <a:r>
              <a:rPr lang="en-CA" sz="1100" dirty="0"/>
              <a:t> organization cultures that determine how efficiently inputs can be turned into outputs. </a:t>
            </a:r>
          </a:p>
          <a:p>
            <a:pPr marL="174708" indent="-174708">
              <a:buFont typeface="Arial" panose="020B0604020202020204" pitchFamily="34" charset="0"/>
              <a:buChar char="•"/>
            </a:pPr>
            <a:r>
              <a:rPr lang="en-CA" dirty="0"/>
              <a:t>In assessing opportunities and threats in the </a:t>
            </a:r>
            <a:r>
              <a:rPr lang="en-CA" i="1" dirty="0"/>
              <a:t>external environment</a:t>
            </a:r>
            <a:r>
              <a:rPr lang="en-CA" dirty="0"/>
              <a:t>, managers use environmental scanning to identify specific opportunities and threats.</a:t>
            </a:r>
            <a:endParaRPr lang="en-CA" sz="1100" dirty="0"/>
          </a:p>
          <a:p>
            <a:r>
              <a:rPr lang="en-CA" sz="1100" dirty="0"/>
              <a:t>The goal of a </a:t>
            </a:r>
            <a:r>
              <a:rPr lang="en-CA" sz="1100" b="1" dirty="0"/>
              <a:t>shadow-strategy task force</a:t>
            </a:r>
            <a:r>
              <a:rPr lang="en-CA" sz="1100" dirty="0"/>
              <a:t> is to actively seek out its own company’s weaknesses </a:t>
            </a:r>
            <a:r>
              <a:rPr lang="en-US" sz="1100" dirty="0"/>
              <a:t>and</a:t>
            </a:r>
            <a:r>
              <a:rPr lang="en-CA" sz="1100" dirty="0"/>
              <a:t> determine how other companies could exploit them for competitive advantage. To make sure the task force challenges conventional thinking, members should be independent-minded, come from a variety of company functions </a:t>
            </a:r>
            <a:r>
              <a:rPr lang="en-US" sz="1100" dirty="0"/>
              <a:t>and</a:t>
            </a:r>
            <a:r>
              <a:rPr lang="en-CA" sz="1100" dirty="0"/>
              <a:t> levels, </a:t>
            </a:r>
            <a:r>
              <a:rPr lang="en-US" sz="1100" dirty="0"/>
              <a:t>and</a:t>
            </a:r>
            <a:r>
              <a:rPr lang="en-CA" sz="1100" dirty="0"/>
              <a:t> have the access </a:t>
            </a:r>
            <a:r>
              <a:rPr lang="en-US" sz="1100" dirty="0"/>
              <a:t>and</a:t>
            </a:r>
            <a:r>
              <a:rPr lang="en-CA" sz="1100" dirty="0"/>
              <a:t> the authority to question the company’s current strategic actions </a:t>
            </a:r>
            <a:r>
              <a:rPr lang="en-US" sz="1100" dirty="0"/>
              <a:t>and</a:t>
            </a:r>
            <a:r>
              <a:rPr lang="en-CA" sz="1100" dirty="0"/>
              <a:t> intent.</a:t>
            </a:r>
          </a:p>
          <a:p>
            <a:r>
              <a:rPr lang="en-CA" sz="1100" b="1" dirty="0"/>
              <a:t>Environmental scanning </a:t>
            </a:r>
            <a:r>
              <a:rPr lang="en-CA" sz="1100" dirty="0"/>
              <a:t>involves searching the environment for important events/issues that might affect the organization. </a:t>
            </a:r>
          </a:p>
          <a:p>
            <a:r>
              <a:rPr lang="en-CA" sz="1100" b="1" dirty="0"/>
              <a:t>Strategic group: </a:t>
            </a:r>
            <a:r>
              <a:rPr lang="en-CA" sz="1100" dirty="0"/>
              <a:t>group of other companies within the company’s industry that top managers choose for comparing, evaluating, </a:t>
            </a:r>
            <a:r>
              <a:rPr lang="en-US" sz="1100" dirty="0"/>
              <a:t>and</a:t>
            </a:r>
            <a:r>
              <a:rPr lang="en-CA" sz="1100" dirty="0"/>
              <a:t> benchmarking the company’s strategic threats </a:t>
            </a:r>
            <a:r>
              <a:rPr lang="en-US" sz="1100" dirty="0"/>
              <a:t>and</a:t>
            </a:r>
            <a:r>
              <a:rPr lang="en-CA" sz="1100" dirty="0"/>
              <a:t> opportunities. </a:t>
            </a:r>
          </a:p>
          <a:p>
            <a:pPr defTabSz="931774">
              <a:defRPr/>
            </a:pPr>
            <a:r>
              <a:rPr lang="en-CA" sz="1100" dirty="0"/>
              <a:t>The easiest way to examine factors in external environment is to go through </a:t>
            </a:r>
            <a:r>
              <a:rPr lang="en-CA" sz="1100" b="1" dirty="0"/>
              <a:t>PESTEEL analysis</a:t>
            </a:r>
            <a:r>
              <a:rPr lang="en-CA" sz="1100" dirty="0"/>
              <a:t>. </a:t>
            </a:r>
          </a:p>
          <a:p>
            <a:pPr marL="174708" indent="-174708" defTabSz="931774">
              <a:buFont typeface="Arial"/>
              <a:buChar char="•"/>
              <a:defRPr/>
            </a:pPr>
            <a:r>
              <a:rPr lang="en-CA" sz="1100" i="1" dirty="0"/>
              <a:t>Political </a:t>
            </a:r>
            <a:r>
              <a:rPr lang="en-CA" sz="1100" dirty="0"/>
              <a:t>forces include government trade agreements, taxation, government ownership, </a:t>
            </a:r>
            <a:r>
              <a:rPr lang="en-US" sz="1100" dirty="0"/>
              <a:t>and</a:t>
            </a:r>
            <a:r>
              <a:rPr lang="en-CA" sz="1100" dirty="0"/>
              <a:t> laws/regulations that may affect businesses.</a:t>
            </a:r>
          </a:p>
          <a:p>
            <a:pPr marL="174708" indent="-174708" defTabSz="931774">
              <a:buFont typeface="Arial"/>
              <a:buChar char="•"/>
              <a:defRPr/>
            </a:pPr>
            <a:r>
              <a:rPr lang="en-CA" sz="1100" i="1" dirty="0"/>
              <a:t>Economic </a:t>
            </a:r>
            <a:r>
              <a:rPr lang="en-CA" sz="1100" dirty="0"/>
              <a:t>forces include interest rates, exchange rates, GDP </a:t>
            </a:r>
            <a:r>
              <a:rPr lang="en-US" sz="1100" dirty="0"/>
              <a:t>and</a:t>
            </a:r>
            <a:r>
              <a:rPr lang="en-CA" sz="1100" dirty="0"/>
              <a:t> other general economic indicators, unemployment, </a:t>
            </a:r>
            <a:r>
              <a:rPr lang="en-US" sz="1100" dirty="0"/>
              <a:t>and</a:t>
            </a:r>
            <a:r>
              <a:rPr lang="en-CA" sz="1100" dirty="0"/>
              <a:t> other factors over which a company has no control.</a:t>
            </a:r>
          </a:p>
          <a:p>
            <a:pPr marL="174708" indent="-174708" defTabSz="931774">
              <a:buFont typeface="Arial"/>
              <a:buChar char="•"/>
              <a:defRPr/>
            </a:pPr>
            <a:r>
              <a:rPr lang="en-CA" sz="1100" i="1" dirty="0"/>
              <a:t>Social </a:t>
            </a:r>
            <a:r>
              <a:rPr lang="en-US" sz="1100" dirty="0"/>
              <a:t>and</a:t>
            </a:r>
            <a:r>
              <a:rPr lang="en-CA" sz="1100" dirty="0"/>
              <a:t> demographic factors include age, ethnicity, housing, purchasing psychometrics, </a:t>
            </a:r>
            <a:r>
              <a:rPr lang="en-US" sz="1100" dirty="0"/>
              <a:t>and</a:t>
            </a:r>
            <a:r>
              <a:rPr lang="en-CA" sz="1100" dirty="0"/>
              <a:t> other changes/trends that affect consumer behaviours.</a:t>
            </a:r>
          </a:p>
          <a:p>
            <a:pPr marL="174708" indent="-174708" defTabSz="931774">
              <a:buFont typeface="Arial"/>
              <a:buChar char="•"/>
              <a:defRPr/>
            </a:pPr>
            <a:r>
              <a:rPr lang="en-CA" sz="1100" i="1" dirty="0"/>
              <a:t>Technological </a:t>
            </a:r>
            <a:r>
              <a:rPr lang="en-CA" sz="1100" dirty="0"/>
              <a:t>factors include new processes, new methods, new discoveries, </a:t>
            </a:r>
            <a:r>
              <a:rPr lang="en-US" sz="1100" dirty="0"/>
              <a:t>and</a:t>
            </a:r>
            <a:r>
              <a:rPr lang="en-CA" sz="1100" dirty="0"/>
              <a:t> new ways of communicating, none of which the company can control.</a:t>
            </a:r>
          </a:p>
          <a:p>
            <a:pPr marL="174708" indent="-174708" defTabSz="931774">
              <a:buFont typeface="Arial"/>
              <a:buChar char="•"/>
              <a:defRPr/>
            </a:pPr>
            <a:r>
              <a:rPr lang="en-CA" i="1" dirty="0"/>
              <a:t>External-Employee</a:t>
            </a:r>
            <a:r>
              <a:rPr lang="en-CA" dirty="0"/>
              <a:t> factors include concern for employees all the way down the chain (global suppliers), fair wages, providing healthy and safe work environments, providing workplaces free from harassment and discrimination, and employee assistance programs.</a:t>
            </a:r>
          </a:p>
          <a:p>
            <a:pPr marL="174708" indent="-174708" defTabSz="931774">
              <a:buFont typeface="Arial"/>
              <a:buChar char="•"/>
              <a:defRPr/>
            </a:pPr>
            <a:r>
              <a:rPr lang="en-CA" i="1" dirty="0"/>
              <a:t>Legal </a:t>
            </a:r>
            <a:r>
              <a:rPr lang="en-CA" dirty="0"/>
              <a:t>factors would include laws and regulations that affect companies, compliance with provincial and federal laws (labour laws), international law, and legal obligations for things like pipelines and mining in Canada or other countries.</a:t>
            </a:r>
            <a:endParaRPr lang="en-CA" sz="1100" dirty="0"/>
          </a:p>
          <a:p>
            <a:pPr marL="174708" indent="-174708">
              <a:buFont typeface="Arial"/>
              <a:buChar char="•"/>
            </a:pPr>
            <a:endParaRPr lang="en-CA" sz="1100" dirty="0"/>
          </a:p>
          <a:p>
            <a:pPr marL="174708" indent="-174708">
              <a:buFont typeface="Arial"/>
              <a:buChar char="•"/>
            </a:pPr>
            <a:endParaRPr lang="en-CA" sz="1100" dirty="0"/>
          </a:p>
        </p:txBody>
      </p:sp>
    </p:spTree>
    <p:extLst>
      <p:ext uri="{BB962C8B-B14F-4D97-AF65-F5344CB8AC3E}">
        <p14:creationId xmlns:p14="http://schemas.microsoft.com/office/powerpoint/2010/main" val="3182925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113B0E-EFE5-48B0-9B5C-77495B16F32D}" type="slidenum">
              <a:rPr lang="en-US" altLang="en-US" smtClean="0"/>
              <a:pPr>
                <a:spcBef>
                  <a:spcPct val="0"/>
                </a:spcBef>
              </a:pPr>
              <a:t>9</a:t>
            </a:fld>
            <a:endParaRPr lang="en-US" altLang="en-US"/>
          </a:p>
        </p:txBody>
      </p:sp>
      <p:sp>
        <p:nvSpPr>
          <p:cNvPr id="23555" name="Rectangle 2"/>
          <p:cNvSpPr>
            <a:spLocks noGrp="1" noRot="1" noChangeAspect="1" noChangeArrowheads="1" noTextEdit="1"/>
          </p:cNvSpPr>
          <p:nvPr>
            <p:ph type="sldImg"/>
          </p:nvPr>
        </p:nvSpPr>
        <p:spPr>
          <a:xfrm>
            <a:off x="1152525" y="715963"/>
            <a:ext cx="4705350" cy="3529012"/>
          </a:xfrm>
          <a:ln w="12700" cap="flat">
            <a:solidFill>
              <a:schemeClr val="tx1"/>
            </a:solidFill>
          </a:ln>
        </p:spPr>
      </p:sp>
      <p:sp>
        <p:nvSpPr>
          <p:cNvPr id="23556" name="Rectangle 3"/>
          <p:cNvSpPr>
            <a:spLocks noGrp="1" noChangeArrowheads="1"/>
          </p:cNvSpPr>
          <p:nvPr>
            <p:ph type="body" idx="1"/>
          </p:nvPr>
        </p:nvSpPr>
        <p:spPr>
          <a:xfrm>
            <a:off x="934720" y="4488419"/>
            <a:ext cx="5140960" cy="42511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39" tIns="47071" rIns="94139" bIns="47071"/>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522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57066" indent="-291179">
              <a:defRPr sz="2400">
                <a:solidFill>
                  <a:schemeClr val="tx1"/>
                </a:solidFill>
                <a:latin typeface="Helvetica" charset="0"/>
                <a:ea typeface="ＭＳ Ｐゴシック" charset="0"/>
              </a:defRPr>
            </a:lvl2pPr>
            <a:lvl3pPr marL="1164717" indent="-232943">
              <a:defRPr sz="2400">
                <a:solidFill>
                  <a:schemeClr val="tx1"/>
                </a:solidFill>
                <a:latin typeface="Helvetica" charset="0"/>
                <a:ea typeface="ＭＳ Ｐゴシック" charset="0"/>
              </a:defRPr>
            </a:lvl3pPr>
            <a:lvl4pPr marL="1630604" indent="-232943">
              <a:defRPr sz="2400">
                <a:solidFill>
                  <a:schemeClr val="tx1"/>
                </a:solidFill>
                <a:latin typeface="Helvetica" charset="0"/>
                <a:ea typeface="ＭＳ Ｐゴシック" charset="0"/>
              </a:defRPr>
            </a:lvl4pPr>
            <a:lvl5pPr marL="2096491" indent="-232943">
              <a:defRPr sz="2400">
                <a:solidFill>
                  <a:schemeClr val="tx1"/>
                </a:solidFill>
                <a:latin typeface="Helvetica" charset="0"/>
                <a:ea typeface="ＭＳ Ｐゴシック" charset="0"/>
              </a:defRPr>
            </a:lvl5pPr>
            <a:lvl6pPr marL="2562377" indent="-232943" eaLnBrk="0" fontAlgn="base" hangingPunct="0">
              <a:spcBef>
                <a:spcPct val="0"/>
              </a:spcBef>
              <a:spcAft>
                <a:spcPct val="0"/>
              </a:spcAft>
              <a:defRPr sz="2400">
                <a:solidFill>
                  <a:schemeClr val="tx1"/>
                </a:solidFill>
                <a:latin typeface="Helvetica" charset="0"/>
                <a:ea typeface="ＭＳ Ｐゴシック" charset="0"/>
              </a:defRPr>
            </a:lvl6pPr>
            <a:lvl7pPr marL="3028264" indent="-232943" eaLnBrk="0" fontAlgn="base" hangingPunct="0">
              <a:spcBef>
                <a:spcPct val="0"/>
              </a:spcBef>
              <a:spcAft>
                <a:spcPct val="0"/>
              </a:spcAft>
              <a:defRPr sz="2400">
                <a:solidFill>
                  <a:schemeClr val="tx1"/>
                </a:solidFill>
                <a:latin typeface="Helvetica" charset="0"/>
                <a:ea typeface="ＭＳ Ｐゴシック" charset="0"/>
              </a:defRPr>
            </a:lvl7pPr>
            <a:lvl8pPr marL="3494151" indent="-232943" eaLnBrk="0" fontAlgn="base" hangingPunct="0">
              <a:spcBef>
                <a:spcPct val="0"/>
              </a:spcBef>
              <a:spcAft>
                <a:spcPct val="0"/>
              </a:spcAft>
              <a:defRPr sz="2400">
                <a:solidFill>
                  <a:schemeClr val="tx1"/>
                </a:solidFill>
                <a:latin typeface="Helvetica" charset="0"/>
                <a:ea typeface="ＭＳ Ｐゴシック" charset="0"/>
              </a:defRPr>
            </a:lvl8pPr>
            <a:lvl9pPr marL="3960038" indent="-232943" eaLnBrk="0" fontAlgn="base" hangingPunct="0">
              <a:spcBef>
                <a:spcPct val="0"/>
              </a:spcBef>
              <a:spcAft>
                <a:spcPct val="0"/>
              </a:spcAft>
              <a:defRPr sz="2400">
                <a:solidFill>
                  <a:schemeClr val="tx1"/>
                </a:solidFill>
                <a:latin typeface="Helvetica" charset="0"/>
                <a:ea typeface="ＭＳ Ｐゴシック" charset="0"/>
              </a:defRPr>
            </a:lvl9pPr>
          </a:lstStyle>
          <a:p>
            <a:fld id="{E5CD3EE3-6B51-824A-ABEF-ED14808D23F6}" type="slidenum">
              <a:rPr lang="en-US" sz="1200">
                <a:solidFill>
                  <a:srgbClr val="000000"/>
                </a:solidFill>
                <a:latin typeface="Arial" charset="0"/>
              </a:rPr>
              <a:pPr/>
              <a:t>10</a:t>
            </a:fld>
            <a:endParaRPr lang="en-US" sz="1200" dirty="0">
              <a:solidFill>
                <a:srgbClr val="000000"/>
              </a:solidFill>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701040" y="4415790"/>
            <a:ext cx="5608320" cy="4648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b="1" dirty="0"/>
              <a:t>Character of rivalry</a:t>
            </a:r>
            <a:r>
              <a:rPr lang="en-CA" dirty="0"/>
              <a:t> measures the intensity of competitive behaviour between companies in an industry. Is competition among firms aggressive </a:t>
            </a:r>
            <a:r>
              <a:rPr lang="en-US" dirty="0"/>
              <a:t>and</a:t>
            </a:r>
            <a:r>
              <a:rPr lang="en-CA" dirty="0"/>
              <a:t> cutthroat, or do competitors focus more on serving customers than attacking each other? Both industry attractiveness </a:t>
            </a:r>
            <a:r>
              <a:rPr lang="en-US" dirty="0"/>
              <a:t>and</a:t>
            </a:r>
            <a:r>
              <a:rPr lang="en-CA" dirty="0"/>
              <a:t> profitability decrease when rivalry is cutthroat.</a:t>
            </a:r>
          </a:p>
          <a:p>
            <a:r>
              <a:rPr lang="en-CA" b="1" dirty="0"/>
              <a:t>Threat</a:t>
            </a:r>
            <a:r>
              <a:rPr lang="en-CA" b="1" baseline="0" dirty="0"/>
              <a:t> o</a:t>
            </a:r>
            <a:r>
              <a:rPr lang="en-CA" b="1" dirty="0"/>
              <a:t>f new entrants</a:t>
            </a:r>
            <a:r>
              <a:rPr lang="en-CA" dirty="0"/>
              <a:t> measures the degree to which barriers to entry make it easy/difficult for new companies to get started in an industry. If it’s easy for new companies to get started in an industry, then competition will increase</a:t>
            </a:r>
            <a:r>
              <a:rPr lang="en-CA" baseline="0" dirty="0"/>
              <a:t> </a:t>
            </a:r>
            <a:r>
              <a:rPr lang="en-US" baseline="0" dirty="0"/>
              <a:t>and</a:t>
            </a:r>
            <a:r>
              <a:rPr lang="en-CA" dirty="0"/>
              <a:t> prices</a:t>
            </a:r>
            <a:r>
              <a:rPr lang="en-CA" baseline="0" dirty="0"/>
              <a:t> </a:t>
            </a:r>
            <a:r>
              <a:rPr lang="en-US" baseline="0" dirty="0"/>
              <a:t>and</a:t>
            </a:r>
            <a:r>
              <a:rPr lang="en-CA" dirty="0"/>
              <a:t> profits will fall. </a:t>
            </a:r>
          </a:p>
          <a:p>
            <a:r>
              <a:rPr lang="en-CA" b="1" dirty="0"/>
              <a:t>Threat of substitute products/services</a:t>
            </a:r>
            <a:r>
              <a:rPr lang="en-CA" dirty="0"/>
              <a:t> measures the ease with which customers can find substitutes for an industry’s products/services. If customers can easily find substitute products/services, competition will be greater </a:t>
            </a:r>
            <a:r>
              <a:rPr lang="en-US" dirty="0"/>
              <a:t>and</a:t>
            </a:r>
            <a:r>
              <a:rPr lang="en-CA" baseline="0" dirty="0"/>
              <a:t> </a:t>
            </a:r>
            <a:r>
              <a:rPr lang="en-CA" dirty="0"/>
              <a:t>profits will be lower. If few or no substitutes, competition will be weaker </a:t>
            </a:r>
            <a:r>
              <a:rPr lang="en-US" dirty="0"/>
              <a:t>and</a:t>
            </a:r>
            <a:r>
              <a:rPr lang="en-CA" dirty="0"/>
              <a:t> profits will be higher. </a:t>
            </a:r>
            <a:endParaRPr lang="en-CA" b="1" dirty="0"/>
          </a:p>
          <a:p>
            <a:r>
              <a:rPr lang="en-CA" b="1" dirty="0"/>
              <a:t>Bargaining power of suppliers</a:t>
            </a:r>
            <a:r>
              <a:rPr lang="en-CA" dirty="0"/>
              <a:t> measures the influence that suppliers of parts, materials, </a:t>
            </a:r>
            <a:r>
              <a:rPr lang="en-US" dirty="0"/>
              <a:t>and</a:t>
            </a:r>
            <a:r>
              <a:rPr lang="en-CA" dirty="0"/>
              <a:t> services to firms in an industry have on prices of inputs. If an </a:t>
            </a:r>
            <a:r>
              <a:rPr lang="en-CA" baseline="0" dirty="0"/>
              <a:t> </a:t>
            </a:r>
            <a:r>
              <a:rPr lang="en-CA" dirty="0"/>
              <a:t>industry has numerous suppliers from whom to buy parts, materials,</a:t>
            </a:r>
            <a:r>
              <a:rPr lang="en-CA" baseline="0" dirty="0"/>
              <a:t> </a:t>
            </a:r>
            <a:r>
              <a:rPr lang="en-US" baseline="0" dirty="0"/>
              <a:t>and</a:t>
            </a:r>
            <a:r>
              <a:rPr lang="en-CA" dirty="0"/>
              <a:t> services, companies will be able to bargain with suppliers to keep prices low. </a:t>
            </a:r>
            <a:endParaRPr lang="en-CA" b="1" dirty="0"/>
          </a:p>
          <a:p>
            <a:r>
              <a:rPr lang="en-CA" b="1" dirty="0"/>
              <a:t>Bargaining power of buyers</a:t>
            </a:r>
            <a:r>
              <a:rPr lang="en-CA" dirty="0"/>
              <a:t> measures the influence that customers have on a firm’s prices. If a company is dependent on few high-volume buyers, those buyers will typically have enough bargaining power to dictate prices. If a company sells popular product/service to multiple buyers, then the company has more power to set prices. </a:t>
            </a:r>
          </a:p>
          <a:p>
            <a:endParaRPr lang="en-CA" dirty="0"/>
          </a:p>
        </p:txBody>
      </p:sp>
    </p:spTree>
    <p:extLst>
      <p:ext uri="{BB962C8B-B14F-4D97-AF65-F5344CB8AC3E}">
        <p14:creationId xmlns:p14="http://schemas.microsoft.com/office/powerpoint/2010/main" val="1194602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57066" indent="-291179">
              <a:defRPr sz="2400">
                <a:solidFill>
                  <a:schemeClr val="tx1"/>
                </a:solidFill>
                <a:latin typeface="Helvetica" charset="0"/>
                <a:ea typeface="ＭＳ Ｐゴシック" charset="0"/>
              </a:defRPr>
            </a:lvl2pPr>
            <a:lvl3pPr marL="1164717" indent="-232943">
              <a:defRPr sz="2400">
                <a:solidFill>
                  <a:schemeClr val="tx1"/>
                </a:solidFill>
                <a:latin typeface="Helvetica" charset="0"/>
                <a:ea typeface="ＭＳ Ｐゴシック" charset="0"/>
              </a:defRPr>
            </a:lvl3pPr>
            <a:lvl4pPr marL="1630604" indent="-232943">
              <a:defRPr sz="2400">
                <a:solidFill>
                  <a:schemeClr val="tx1"/>
                </a:solidFill>
                <a:latin typeface="Helvetica" charset="0"/>
                <a:ea typeface="ＭＳ Ｐゴシック" charset="0"/>
              </a:defRPr>
            </a:lvl4pPr>
            <a:lvl5pPr marL="2096491" indent="-232943">
              <a:defRPr sz="2400">
                <a:solidFill>
                  <a:schemeClr val="tx1"/>
                </a:solidFill>
                <a:latin typeface="Helvetica" charset="0"/>
                <a:ea typeface="ＭＳ Ｐゴシック" charset="0"/>
              </a:defRPr>
            </a:lvl5pPr>
            <a:lvl6pPr marL="2562377" indent="-232943" eaLnBrk="0" fontAlgn="base" hangingPunct="0">
              <a:spcBef>
                <a:spcPct val="0"/>
              </a:spcBef>
              <a:spcAft>
                <a:spcPct val="0"/>
              </a:spcAft>
              <a:defRPr sz="2400">
                <a:solidFill>
                  <a:schemeClr val="tx1"/>
                </a:solidFill>
                <a:latin typeface="Helvetica" charset="0"/>
                <a:ea typeface="ＭＳ Ｐゴシック" charset="0"/>
              </a:defRPr>
            </a:lvl6pPr>
            <a:lvl7pPr marL="3028264" indent="-232943" eaLnBrk="0" fontAlgn="base" hangingPunct="0">
              <a:spcBef>
                <a:spcPct val="0"/>
              </a:spcBef>
              <a:spcAft>
                <a:spcPct val="0"/>
              </a:spcAft>
              <a:defRPr sz="2400">
                <a:solidFill>
                  <a:schemeClr val="tx1"/>
                </a:solidFill>
                <a:latin typeface="Helvetica" charset="0"/>
                <a:ea typeface="ＭＳ Ｐゴシック" charset="0"/>
              </a:defRPr>
            </a:lvl7pPr>
            <a:lvl8pPr marL="3494151" indent="-232943" eaLnBrk="0" fontAlgn="base" hangingPunct="0">
              <a:spcBef>
                <a:spcPct val="0"/>
              </a:spcBef>
              <a:spcAft>
                <a:spcPct val="0"/>
              </a:spcAft>
              <a:defRPr sz="2400">
                <a:solidFill>
                  <a:schemeClr val="tx1"/>
                </a:solidFill>
                <a:latin typeface="Helvetica" charset="0"/>
                <a:ea typeface="ＭＳ Ｐゴシック" charset="0"/>
              </a:defRPr>
            </a:lvl8pPr>
            <a:lvl9pPr marL="3960038" indent="-232943" eaLnBrk="0" fontAlgn="base" hangingPunct="0">
              <a:spcBef>
                <a:spcPct val="0"/>
              </a:spcBef>
              <a:spcAft>
                <a:spcPct val="0"/>
              </a:spcAft>
              <a:defRPr sz="2400">
                <a:solidFill>
                  <a:schemeClr val="tx1"/>
                </a:solidFill>
                <a:latin typeface="Helvetica" charset="0"/>
                <a:ea typeface="ＭＳ Ｐゴシック" charset="0"/>
              </a:defRPr>
            </a:lvl9pPr>
          </a:lstStyle>
          <a:p>
            <a:fld id="{EAD821E7-2A65-2448-BACE-F8BC3FC2E302}" type="slidenum">
              <a:rPr lang="en-US" sz="1200">
                <a:latin typeface="Arial" charset="0"/>
              </a:rPr>
              <a:pPr/>
              <a:t>11</a:t>
            </a:fld>
            <a:endParaRPr lang="en-US" sz="1200" dirty="0">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317708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57066" indent="-291179">
              <a:defRPr sz="2400">
                <a:solidFill>
                  <a:schemeClr val="tx1"/>
                </a:solidFill>
                <a:latin typeface="Helvetica" charset="0"/>
                <a:ea typeface="ＭＳ Ｐゴシック" charset="0"/>
              </a:defRPr>
            </a:lvl2pPr>
            <a:lvl3pPr marL="1164717" indent="-232943">
              <a:defRPr sz="2400">
                <a:solidFill>
                  <a:schemeClr val="tx1"/>
                </a:solidFill>
                <a:latin typeface="Helvetica" charset="0"/>
                <a:ea typeface="ＭＳ Ｐゴシック" charset="0"/>
              </a:defRPr>
            </a:lvl3pPr>
            <a:lvl4pPr marL="1630604" indent="-232943">
              <a:defRPr sz="2400">
                <a:solidFill>
                  <a:schemeClr val="tx1"/>
                </a:solidFill>
                <a:latin typeface="Helvetica" charset="0"/>
                <a:ea typeface="ＭＳ Ｐゴシック" charset="0"/>
              </a:defRPr>
            </a:lvl4pPr>
            <a:lvl5pPr marL="2096491" indent="-232943">
              <a:defRPr sz="2400">
                <a:solidFill>
                  <a:schemeClr val="tx1"/>
                </a:solidFill>
                <a:latin typeface="Helvetica" charset="0"/>
                <a:ea typeface="ＭＳ Ｐゴシック" charset="0"/>
              </a:defRPr>
            </a:lvl5pPr>
            <a:lvl6pPr marL="2562377" indent="-232943" eaLnBrk="0" fontAlgn="base" hangingPunct="0">
              <a:spcBef>
                <a:spcPct val="0"/>
              </a:spcBef>
              <a:spcAft>
                <a:spcPct val="0"/>
              </a:spcAft>
              <a:defRPr sz="2400">
                <a:solidFill>
                  <a:schemeClr val="tx1"/>
                </a:solidFill>
                <a:latin typeface="Helvetica" charset="0"/>
                <a:ea typeface="ＭＳ Ｐゴシック" charset="0"/>
              </a:defRPr>
            </a:lvl6pPr>
            <a:lvl7pPr marL="3028264" indent="-232943" eaLnBrk="0" fontAlgn="base" hangingPunct="0">
              <a:spcBef>
                <a:spcPct val="0"/>
              </a:spcBef>
              <a:spcAft>
                <a:spcPct val="0"/>
              </a:spcAft>
              <a:defRPr sz="2400">
                <a:solidFill>
                  <a:schemeClr val="tx1"/>
                </a:solidFill>
                <a:latin typeface="Helvetica" charset="0"/>
                <a:ea typeface="ＭＳ Ｐゴシック" charset="0"/>
              </a:defRPr>
            </a:lvl7pPr>
            <a:lvl8pPr marL="3494151" indent="-232943" eaLnBrk="0" fontAlgn="base" hangingPunct="0">
              <a:spcBef>
                <a:spcPct val="0"/>
              </a:spcBef>
              <a:spcAft>
                <a:spcPct val="0"/>
              </a:spcAft>
              <a:defRPr sz="2400">
                <a:solidFill>
                  <a:schemeClr val="tx1"/>
                </a:solidFill>
                <a:latin typeface="Helvetica" charset="0"/>
                <a:ea typeface="ＭＳ Ｐゴシック" charset="0"/>
              </a:defRPr>
            </a:lvl8pPr>
            <a:lvl9pPr marL="3960038" indent="-232943" eaLnBrk="0" fontAlgn="base" hangingPunct="0">
              <a:spcBef>
                <a:spcPct val="0"/>
              </a:spcBef>
              <a:spcAft>
                <a:spcPct val="0"/>
              </a:spcAft>
              <a:defRPr sz="2400">
                <a:solidFill>
                  <a:schemeClr val="tx1"/>
                </a:solidFill>
                <a:latin typeface="Helvetica" charset="0"/>
                <a:ea typeface="ＭＳ Ｐゴシック" charset="0"/>
              </a:defRPr>
            </a:lvl9pPr>
          </a:lstStyle>
          <a:p>
            <a:fld id="{F159C718-0F29-F24B-8154-AFB6BC1C4243}" type="slidenum">
              <a:rPr lang="en-US" sz="1200">
                <a:latin typeface="Arial" charset="0"/>
              </a:rPr>
              <a:pPr/>
              <a:t>12</a:t>
            </a:fld>
            <a:endParaRPr lang="en-US" sz="1200" dirty="0">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dirty="0"/>
              <a:t>Industry-level strategy</a:t>
            </a:r>
            <a:r>
              <a:rPr lang="en-US" dirty="0"/>
              <a:t> is a corporate strategy that addresses the question “How should we compete in this industry?” </a:t>
            </a:r>
          </a:p>
          <a:p>
            <a:endParaRPr lang="en-US" dirty="0"/>
          </a:p>
        </p:txBody>
      </p:sp>
    </p:spTree>
    <p:extLst>
      <p:ext uri="{BB962C8B-B14F-4D97-AF65-F5344CB8AC3E}">
        <p14:creationId xmlns:p14="http://schemas.microsoft.com/office/powerpoint/2010/main" val="3503506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57066" indent="-291179">
              <a:defRPr sz="2400">
                <a:solidFill>
                  <a:schemeClr val="tx1"/>
                </a:solidFill>
                <a:latin typeface="Helvetica" charset="0"/>
                <a:ea typeface="ＭＳ Ｐゴシック" charset="0"/>
              </a:defRPr>
            </a:lvl2pPr>
            <a:lvl3pPr marL="1164717" indent="-232943">
              <a:defRPr sz="2400">
                <a:solidFill>
                  <a:schemeClr val="tx1"/>
                </a:solidFill>
                <a:latin typeface="Helvetica" charset="0"/>
                <a:ea typeface="ＭＳ Ｐゴシック" charset="0"/>
              </a:defRPr>
            </a:lvl3pPr>
            <a:lvl4pPr marL="1630604" indent="-232943">
              <a:defRPr sz="2400">
                <a:solidFill>
                  <a:schemeClr val="tx1"/>
                </a:solidFill>
                <a:latin typeface="Helvetica" charset="0"/>
                <a:ea typeface="ＭＳ Ｐゴシック" charset="0"/>
              </a:defRPr>
            </a:lvl4pPr>
            <a:lvl5pPr marL="2096491" indent="-232943">
              <a:defRPr sz="2400">
                <a:solidFill>
                  <a:schemeClr val="tx1"/>
                </a:solidFill>
                <a:latin typeface="Helvetica" charset="0"/>
                <a:ea typeface="ＭＳ Ｐゴシック" charset="0"/>
              </a:defRPr>
            </a:lvl5pPr>
            <a:lvl6pPr marL="2562377" indent="-232943" eaLnBrk="0" fontAlgn="base" hangingPunct="0">
              <a:spcBef>
                <a:spcPct val="0"/>
              </a:spcBef>
              <a:spcAft>
                <a:spcPct val="0"/>
              </a:spcAft>
              <a:defRPr sz="2400">
                <a:solidFill>
                  <a:schemeClr val="tx1"/>
                </a:solidFill>
                <a:latin typeface="Helvetica" charset="0"/>
                <a:ea typeface="ＭＳ Ｐゴシック" charset="0"/>
              </a:defRPr>
            </a:lvl6pPr>
            <a:lvl7pPr marL="3028264" indent="-232943" eaLnBrk="0" fontAlgn="base" hangingPunct="0">
              <a:spcBef>
                <a:spcPct val="0"/>
              </a:spcBef>
              <a:spcAft>
                <a:spcPct val="0"/>
              </a:spcAft>
              <a:defRPr sz="2400">
                <a:solidFill>
                  <a:schemeClr val="tx1"/>
                </a:solidFill>
                <a:latin typeface="Helvetica" charset="0"/>
                <a:ea typeface="ＭＳ Ｐゴシック" charset="0"/>
              </a:defRPr>
            </a:lvl7pPr>
            <a:lvl8pPr marL="3494151" indent="-232943" eaLnBrk="0" fontAlgn="base" hangingPunct="0">
              <a:spcBef>
                <a:spcPct val="0"/>
              </a:spcBef>
              <a:spcAft>
                <a:spcPct val="0"/>
              </a:spcAft>
              <a:defRPr sz="2400">
                <a:solidFill>
                  <a:schemeClr val="tx1"/>
                </a:solidFill>
                <a:latin typeface="Helvetica" charset="0"/>
                <a:ea typeface="ＭＳ Ｐゴシック" charset="0"/>
              </a:defRPr>
            </a:lvl8pPr>
            <a:lvl9pPr marL="3960038" indent="-232943" eaLnBrk="0" fontAlgn="base" hangingPunct="0">
              <a:spcBef>
                <a:spcPct val="0"/>
              </a:spcBef>
              <a:spcAft>
                <a:spcPct val="0"/>
              </a:spcAft>
              <a:defRPr sz="2400">
                <a:solidFill>
                  <a:schemeClr val="tx1"/>
                </a:solidFill>
                <a:latin typeface="Helvetica" charset="0"/>
                <a:ea typeface="ＭＳ Ｐゴシック" charset="0"/>
              </a:defRPr>
            </a:lvl9pPr>
          </a:lstStyle>
          <a:p>
            <a:fld id="{C6234F4A-1231-EB40-9AD9-8F9A0B90791E}" type="slidenum">
              <a:rPr lang="en-US" sz="1200">
                <a:latin typeface="Arial" charset="0"/>
              </a:rPr>
              <a:pPr/>
              <a:t>13</a:t>
            </a:fld>
            <a:endParaRPr lang="en-US" sz="120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dirty="0"/>
              <a:t>4 conditions must be met if firm’s resources used to achieve sustainable competitive advantage. Resources must be valuable, rare, imperfectly imitable,</a:t>
            </a:r>
            <a:r>
              <a:rPr lang="en-CA" i="1" dirty="0"/>
              <a:t> </a:t>
            </a:r>
            <a:r>
              <a:rPr lang="en-CA" dirty="0" err="1"/>
              <a:t>nonsubstitutable</a:t>
            </a:r>
            <a:r>
              <a:rPr lang="en-CA" dirty="0"/>
              <a:t>.</a:t>
            </a:r>
          </a:p>
          <a:p>
            <a:endParaRPr lang="en-CA" dirty="0"/>
          </a:p>
          <a:p>
            <a:r>
              <a:rPr lang="en-CA" b="1" dirty="0"/>
              <a:t>Valuable resources</a:t>
            </a:r>
            <a:r>
              <a:rPr lang="en-CA" dirty="0"/>
              <a:t> allow companies to improve efficiency/ effectiveness. Changes in customer demand</a:t>
            </a:r>
            <a:r>
              <a:rPr lang="en-CA" baseline="0" dirty="0"/>
              <a:t> &amp;</a:t>
            </a:r>
            <a:r>
              <a:rPr lang="en-CA" dirty="0"/>
              <a:t> preferences, competitors’ actions, &amp;</a:t>
            </a:r>
            <a:r>
              <a:rPr lang="en-CA" baseline="0" dirty="0"/>
              <a:t> </a:t>
            </a:r>
            <a:r>
              <a:rPr lang="en-CA" dirty="0"/>
              <a:t>technology can make once-valuable resources less valuable. For sustained competitive advantage, valuable resources must be rare resources. How can company sustain competitive advantage if all competitors have similar resources/capabilities? </a:t>
            </a:r>
          </a:p>
          <a:p>
            <a:endParaRPr lang="en-CA" dirty="0"/>
          </a:p>
          <a:p>
            <a:r>
              <a:rPr lang="en-CA" b="1" dirty="0"/>
              <a:t>Rare</a:t>
            </a:r>
            <a:r>
              <a:rPr lang="en-CA" b="1" baseline="0" dirty="0"/>
              <a:t> r</a:t>
            </a:r>
            <a:r>
              <a:rPr lang="en-CA" b="1" dirty="0"/>
              <a:t>esources</a:t>
            </a:r>
            <a:r>
              <a:rPr lang="en-CA" b="0" dirty="0"/>
              <a:t>:</a:t>
            </a:r>
            <a:r>
              <a:rPr lang="en-CA" b="0" baseline="0" dirty="0"/>
              <a:t> </a:t>
            </a:r>
            <a:r>
              <a:rPr lang="en-CA" dirty="0"/>
              <a:t>resources that not controlled/possessed by competing firms, necessary to sustain competitive advantage. For sustained competitive advantage, other firms must be unable to imitate/find substitutes for those valuable, rare resources. </a:t>
            </a:r>
          </a:p>
          <a:p>
            <a:endParaRPr lang="en-CA" b="1" dirty="0"/>
          </a:p>
          <a:p>
            <a:r>
              <a:rPr lang="en-CA" b="1" dirty="0"/>
              <a:t>Imperfectly imitable resources</a:t>
            </a:r>
            <a:r>
              <a:rPr lang="en-CA" b="0" baseline="0" dirty="0"/>
              <a:t> </a:t>
            </a:r>
            <a:r>
              <a:rPr lang="en-CA" dirty="0"/>
              <a:t>impossible or extremely costly or difficult to duplicate. Valuable, rare, imperfectly imitable resources can produce sustainable competitive advantage only if they are also </a:t>
            </a:r>
            <a:r>
              <a:rPr lang="en-CA" b="1" dirty="0"/>
              <a:t>no substitutable resources</a:t>
            </a:r>
            <a:r>
              <a:rPr lang="en-CA" dirty="0"/>
              <a:t>, meaning no other resources can replace them </a:t>
            </a:r>
            <a:r>
              <a:rPr lang="en-CA" baseline="0" dirty="0"/>
              <a:t>&amp;</a:t>
            </a:r>
            <a:r>
              <a:rPr lang="en-CA" dirty="0"/>
              <a:t> produce similar value/ competitive advantage. </a:t>
            </a:r>
          </a:p>
          <a:p>
            <a:endParaRPr lang="en-CA" dirty="0"/>
          </a:p>
        </p:txBody>
      </p:sp>
    </p:spTree>
    <p:extLst>
      <p:ext uri="{BB962C8B-B14F-4D97-AF65-F5344CB8AC3E}">
        <p14:creationId xmlns:p14="http://schemas.microsoft.com/office/powerpoint/2010/main" val="2941664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757066" indent="-291179">
              <a:defRPr sz="2400">
                <a:solidFill>
                  <a:schemeClr val="tx1"/>
                </a:solidFill>
                <a:latin typeface="Helvetica" panose="020B0604020202020204" pitchFamily="34" charset="0"/>
                <a:ea typeface="ＭＳ Ｐゴシック" panose="020B0600070205080204" pitchFamily="34" charset="-128"/>
              </a:defRPr>
            </a:lvl2pPr>
            <a:lvl3pPr marL="1164717" indent="-232943">
              <a:defRPr sz="2400">
                <a:solidFill>
                  <a:schemeClr val="tx1"/>
                </a:solidFill>
                <a:latin typeface="Helvetica" panose="020B0604020202020204" pitchFamily="34" charset="0"/>
                <a:ea typeface="ＭＳ Ｐゴシック" panose="020B0600070205080204" pitchFamily="34" charset="-128"/>
              </a:defRPr>
            </a:lvl3pPr>
            <a:lvl4pPr marL="1630604" indent="-232943">
              <a:defRPr sz="2400">
                <a:solidFill>
                  <a:schemeClr val="tx1"/>
                </a:solidFill>
                <a:latin typeface="Helvetica" panose="020B0604020202020204" pitchFamily="34" charset="0"/>
                <a:ea typeface="ＭＳ Ｐゴシック" panose="020B0600070205080204" pitchFamily="34" charset="-128"/>
              </a:defRPr>
            </a:lvl4pPr>
            <a:lvl5pPr marL="2096491" indent="-232943">
              <a:defRPr sz="2400">
                <a:solidFill>
                  <a:schemeClr val="tx1"/>
                </a:solidFill>
                <a:latin typeface="Helvetica"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6F094769-0665-42A0-B2C0-F2AE2596B879}" type="slidenum">
              <a:rPr lang="en-US" altLang="en-US" sz="1200">
                <a:latin typeface="Arial" panose="020B0604020202020204" pitchFamily="34" charset="0"/>
              </a:rPr>
              <a:pPr/>
              <a:t>14</a:t>
            </a:fld>
            <a:endParaRPr lang="en-US" altLang="en-US" sz="1200">
              <a:latin typeface="Arial" panose="020B060402020202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a:latin typeface="Arial" panose="020B0604020202020204" pitchFamily="34" charset="0"/>
              </a:rPr>
              <a:t>One of the standard strategies for stock market investors is </a:t>
            </a:r>
            <a:r>
              <a:rPr lang="en-CA" altLang="en-US" b="1">
                <a:latin typeface="Arial" panose="020B0604020202020204" pitchFamily="34" charset="0"/>
              </a:rPr>
              <a:t>diversification</a:t>
            </a:r>
            <a:r>
              <a:rPr lang="en-CA" altLang="en-US">
                <a:latin typeface="Arial" panose="020B0604020202020204" pitchFamily="34" charset="0"/>
              </a:rPr>
              <a:t>: buy stocks in a variety of companies in different industries. The purpose of this strategy is to reduce risk in the overall stock portfolio (i.e. the entire collection of stocks). The basic idea is simple: If you invest in 10 companies in 10 different industries, you won’t lose your entire investment if one company performs poorly. Furthermore, because they’re in different industries, one company’s losses are likely to be offset by another company’s gains. Portfolio strategy is based on these same ideas. </a:t>
            </a:r>
          </a:p>
          <a:p>
            <a:endParaRPr lang="en-CA" altLang="en-US">
              <a:latin typeface="Arial" panose="020B0604020202020204" pitchFamily="34" charset="0"/>
            </a:endParaRPr>
          </a:p>
          <a:p>
            <a:r>
              <a:rPr lang="en-CA" altLang="en-US" b="1">
                <a:latin typeface="Arial" panose="020B0604020202020204" pitchFamily="34" charset="0"/>
              </a:rPr>
              <a:t>Portfolio strategy </a:t>
            </a:r>
            <a:r>
              <a:rPr lang="en-CA" altLang="en-US">
                <a:latin typeface="Arial" panose="020B0604020202020204" pitchFamily="34" charset="0"/>
              </a:rPr>
              <a:t>is a strategy that minimizes risk by diversifying investment among various businesses or product lines.  Managers who use portfolio strategy are often on the lookout for </a:t>
            </a:r>
            <a:r>
              <a:rPr lang="en-CA" altLang="en-US" b="1">
                <a:latin typeface="Arial" panose="020B0604020202020204" pitchFamily="34" charset="0"/>
              </a:rPr>
              <a:t>acquisitions</a:t>
            </a:r>
            <a:r>
              <a:rPr lang="en-CA" altLang="en-US">
                <a:latin typeface="Arial" panose="020B0604020202020204" pitchFamily="34" charset="0"/>
              </a:rPr>
              <a:t>—other companies to buy.</a:t>
            </a:r>
            <a:endParaRPr lang="en-CA" altLang="en-US" b="1">
              <a:latin typeface="Arial" panose="020B0604020202020204" pitchFamily="34" charset="0"/>
            </a:endParaRPr>
          </a:p>
          <a:p>
            <a:r>
              <a:rPr lang="en-CA" altLang="en-US" b="1">
                <a:latin typeface="Arial" panose="020B0604020202020204" pitchFamily="34" charset="0"/>
              </a:rPr>
              <a:t>Portfolio strategy </a:t>
            </a:r>
            <a:r>
              <a:rPr lang="en-CA" altLang="en-US">
                <a:latin typeface="Arial" panose="020B0604020202020204" pitchFamily="34" charset="0"/>
              </a:rPr>
              <a:t>can reduce risk even more through </a:t>
            </a:r>
            <a:r>
              <a:rPr lang="en-CA" altLang="en-US" b="1">
                <a:latin typeface="Arial" panose="020B0604020202020204" pitchFamily="34" charset="0"/>
              </a:rPr>
              <a:t>unrelated diversification—</a:t>
            </a:r>
            <a:r>
              <a:rPr lang="en-CA" altLang="en-US">
                <a:latin typeface="Arial" panose="020B0604020202020204" pitchFamily="34" charset="0"/>
              </a:rPr>
              <a:t>creating or acquiring companies in unrelated businesses.  The </a:t>
            </a:r>
            <a:r>
              <a:rPr lang="en-CA" altLang="en-US" b="1">
                <a:latin typeface="Arial" panose="020B0604020202020204" pitchFamily="34" charset="0"/>
              </a:rPr>
              <a:t>BCG Matrix </a:t>
            </a:r>
            <a:r>
              <a:rPr lang="en-CA" altLang="en-US">
                <a:latin typeface="Arial" panose="020B0604020202020204" pitchFamily="34" charset="0"/>
              </a:rPr>
              <a:t>is the best-known portfolio strategy that managers use to categorize their corporation’s businesses. </a:t>
            </a:r>
          </a:p>
          <a:p>
            <a:endParaRPr lang="en-CA" altLang="en-US">
              <a:latin typeface="Arial" panose="020B0604020202020204" pitchFamily="34" charset="0"/>
            </a:endParaRPr>
          </a:p>
          <a:p>
            <a:r>
              <a:rPr lang="en-CA" altLang="en-US">
                <a:latin typeface="Arial" panose="020B0604020202020204" pitchFamily="34" charset="0"/>
              </a:rPr>
              <a:t>Grand strategies include growth, stability, and retrenchment/recovery.  </a:t>
            </a:r>
          </a:p>
        </p:txBody>
      </p:sp>
    </p:spTree>
    <p:extLst>
      <p:ext uri="{BB962C8B-B14F-4D97-AF65-F5344CB8AC3E}">
        <p14:creationId xmlns:p14="http://schemas.microsoft.com/office/powerpoint/2010/main" val="3851783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57066" indent="-291179">
              <a:defRPr sz="2400">
                <a:solidFill>
                  <a:schemeClr val="tx1"/>
                </a:solidFill>
                <a:latin typeface="Helvetica" charset="0"/>
                <a:ea typeface="ＭＳ Ｐゴシック" charset="0"/>
              </a:defRPr>
            </a:lvl2pPr>
            <a:lvl3pPr marL="1164717" indent="-232943">
              <a:defRPr sz="2400">
                <a:solidFill>
                  <a:schemeClr val="tx1"/>
                </a:solidFill>
                <a:latin typeface="Helvetica" charset="0"/>
                <a:ea typeface="ＭＳ Ｐゴシック" charset="0"/>
              </a:defRPr>
            </a:lvl3pPr>
            <a:lvl4pPr marL="1630604" indent="-232943">
              <a:defRPr sz="2400">
                <a:solidFill>
                  <a:schemeClr val="tx1"/>
                </a:solidFill>
                <a:latin typeface="Helvetica" charset="0"/>
                <a:ea typeface="ＭＳ Ｐゴシック" charset="0"/>
              </a:defRPr>
            </a:lvl4pPr>
            <a:lvl5pPr marL="2096491" indent="-232943">
              <a:defRPr sz="2400">
                <a:solidFill>
                  <a:schemeClr val="tx1"/>
                </a:solidFill>
                <a:latin typeface="Helvetica" charset="0"/>
                <a:ea typeface="ＭＳ Ｐゴシック" charset="0"/>
              </a:defRPr>
            </a:lvl5pPr>
            <a:lvl6pPr marL="2562377" indent="-232943" eaLnBrk="0" fontAlgn="base" hangingPunct="0">
              <a:spcBef>
                <a:spcPct val="0"/>
              </a:spcBef>
              <a:spcAft>
                <a:spcPct val="0"/>
              </a:spcAft>
              <a:defRPr sz="2400">
                <a:solidFill>
                  <a:schemeClr val="tx1"/>
                </a:solidFill>
                <a:latin typeface="Helvetica" charset="0"/>
                <a:ea typeface="ＭＳ Ｐゴシック" charset="0"/>
              </a:defRPr>
            </a:lvl6pPr>
            <a:lvl7pPr marL="3028264" indent="-232943" eaLnBrk="0" fontAlgn="base" hangingPunct="0">
              <a:spcBef>
                <a:spcPct val="0"/>
              </a:spcBef>
              <a:spcAft>
                <a:spcPct val="0"/>
              </a:spcAft>
              <a:defRPr sz="2400">
                <a:solidFill>
                  <a:schemeClr val="tx1"/>
                </a:solidFill>
                <a:latin typeface="Helvetica" charset="0"/>
                <a:ea typeface="ＭＳ Ｐゴシック" charset="0"/>
              </a:defRPr>
            </a:lvl7pPr>
            <a:lvl8pPr marL="3494151" indent="-232943" eaLnBrk="0" fontAlgn="base" hangingPunct="0">
              <a:spcBef>
                <a:spcPct val="0"/>
              </a:spcBef>
              <a:spcAft>
                <a:spcPct val="0"/>
              </a:spcAft>
              <a:defRPr sz="2400">
                <a:solidFill>
                  <a:schemeClr val="tx1"/>
                </a:solidFill>
                <a:latin typeface="Helvetica" charset="0"/>
                <a:ea typeface="ＭＳ Ｐゴシック" charset="0"/>
              </a:defRPr>
            </a:lvl8pPr>
            <a:lvl9pPr marL="3960038" indent="-232943" eaLnBrk="0" fontAlgn="base" hangingPunct="0">
              <a:spcBef>
                <a:spcPct val="0"/>
              </a:spcBef>
              <a:spcAft>
                <a:spcPct val="0"/>
              </a:spcAft>
              <a:defRPr sz="2400">
                <a:solidFill>
                  <a:schemeClr val="tx1"/>
                </a:solidFill>
                <a:latin typeface="Helvetica" charset="0"/>
                <a:ea typeface="ＭＳ Ｐゴシック" charset="0"/>
              </a:defRPr>
            </a:lvl9pPr>
          </a:lstStyle>
          <a:p>
            <a:fld id="{F796F8E3-7584-EE48-9269-61CEC9E6C9DD}" type="slidenum">
              <a:rPr lang="en-US" sz="1200">
                <a:latin typeface="Arial" charset="0"/>
              </a:rPr>
              <a:pPr/>
              <a:t>15</a:t>
            </a:fld>
            <a:endParaRPr lang="en-US" sz="1200">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b="1" dirty="0"/>
              <a:t>BCG matrix</a:t>
            </a:r>
            <a:r>
              <a:rPr lang="en-CA" b="0" dirty="0"/>
              <a:t>:</a:t>
            </a:r>
            <a:r>
              <a:rPr lang="en-CA" b="0" baseline="0" dirty="0"/>
              <a:t> </a:t>
            </a:r>
            <a:r>
              <a:rPr lang="en-CA" dirty="0"/>
              <a:t>portfolio strategy that managers use to categorize corporation’s businesses by growth rate &amp; relative market share, helping them decide how to invest corporate funds. </a:t>
            </a:r>
          </a:p>
          <a:p>
            <a:endParaRPr lang="en-CA" dirty="0"/>
          </a:p>
          <a:p>
            <a:r>
              <a:rPr lang="en-CA" dirty="0"/>
              <a:t>BCG Matrix</a:t>
            </a:r>
            <a:r>
              <a:rPr lang="en-CA" baseline="0" dirty="0"/>
              <a:t> </a:t>
            </a:r>
            <a:r>
              <a:rPr lang="en-CA" dirty="0"/>
              <a:t>separates businesses into 4</a:t>
            </a:r>
            <a:r>
              <a:rPr lang="en-CA" baseline="0" dirty="0"/>
              <a:t> </a:t>
            </a:r>
            <a:r>
              <a:rPr lang="en-CA" dirty="0"/>
              <a:t>categories, based on how fast market growing (high-growth/ low-growth) &amp; size of business’s share that market (high/ low). </a:t>
            </a:r>
          </a:p>
          <a:p>
            <a:endParaRPr lang="en-CA" dirty="0"/>
          </a:p>
          <a:p>
            <a:pPr marL="174708" indent="-174708">
              <a:buFont typeface="Arial"/>
              <a:buChar char="•"/>
            </a:pPr>
            <a:r>
              <a:rPr lang="en-CA" b="1" dirty="0"/>
              <a:t>Stars</a:t>
            </a:r>
            <a:r>
              <a:rPr lang="en-CA" b="0" dirty="0"/>
              <a:t>:</a:t>
            </a:r>
            <a:r>
              <a:rPr lang="en-CA" b="0" baseline="0" dirty="0"/>
              <a:t> </a:t>
            </a:r>
            <a:r>
              <a:rPr lang="en-CA" dirty="0"/>
              <a:t>companies that have</a:t>
            </a:r>
            <a:r>
              <a:rPr lang="en-CA" baseline="0" dirty="0"/>
              <a:t> </a:t>
            </a:r>
            <a:r>
              <a:rPr lang="en-CA" dirty="0"/>
              <a:t>large share of fast-growing market. To take advantage of star’s fast-growing market &amp; strength in market (large share), </a:t>
            </a:r>
            <a:r>
              <a:rPr lang="en-CA" dirty="0" err="1"/>
              <a:t>corp</a:t>
            </a:r>
            <a:r>
              <a:rPr lang="en-CA" dirty="0"/>
              <a:t> must invest substantially in it. Investment usually worthwhile, </a:t>
            </a:r>
            <a:r>
              <a:rPr lang="en-CA" dirty="0" err="1"/>
              <a:t>b/c</a:t>
            </a:r>
            <a:r>
              <a:rPr lang="en-CA" dirty="0"/>
              <a:t> many stars produce sizable future profits.</a:t>
            </a:r>
          </a:p>
          <a:p>
            <a:pPr marL="174708" indent="-174708">
              <a:buFont typeface="Arial"/>
              <a:buChar char="•"/>
            </a:pPr>
            <a:endParaRPr lang="en-CA" dirty="0"/>
          </a:p>
          <a:p>
            <a:pPr marL="174708" indent="-174708">
              <a:buFont typeface="Arial"/>
              <a:buChar char="•"/>
            </a:pPr>
            <a:r>
              <a:rPr lang="en-CA" b="1" dirty="0"/>
              <a:t>Question marks</a:t>
            </a:r>
            <a:r>
              <a:rPr lang="en-CA" b="0" dirty="0"/>
              <a:t>:</a:t>
            </a:r>
            <a:r>
              <a:rPr lang="en-CA" dirty="0"/>
              <a:t> companies that have small share of fast-growing market. If </a:t>
            </a:r>
            <a:r>
              <a:rPr lang="en-CA" dirty="0" err="1"/>
              <a:t>corp</a:t>
            </a:r>
            <a:r>
              <a:rPr lang="en-CA" baseline="0" dirty="0"/>
              <a:t> </a:t>
            </a:r>
            <a:r>
              <a:rPr lang="en-CA" dirty="0"/>
              <a:t>invests in companies, may eventually become stars, but</a:t>
            </a:r>
            <a:r>
              <a:rPr lang="en-CA" baseline="0" dirty="0"/>
              <a:t> </a:t>
            </a:r>
            <a:r>
              <a:rPr lang="en-CA" dirty="0"/>
              <a:t>relative weakness in market (small share) makes investing in question marks more risky than investing in stars</a:t>
            </a:r>
          </a:p>
          <a:p>
            <a:pPr marL="174708" indent="-174708">
              <a:buFont typeface="Arial"/>
              <a:buChar char="•"/>
            </a:pPr>
            <a:endParaRPr lang="en-CA" b="1" dirty="0"/>
          </a:p>
          <a:p>
            <a:pPr marL="174708" indent="-174708">
              <a:buFont typeface="Arial"/>
              <a:buChar char="•"/>
            </a:pPr>
            <a:r>
              <a:rPr lang="en-CA" b="1" dirty="0"/>
              <a:t>Cash cows</a:t>
            </a:r>
            <a:r>
              <a:rPr lang="en-CA" b="0" dirty="0"/>
              <a:t>:</a:t>
            </a:r>
            <a:r>
              <a:rPr lang="en-CA" b="0" baseline="0" dirty="0"/>
              <a:t> </a:t>
            </a:r>
            <a:r>
              <a:rPr lang="en-CA" dirty="0"/>
              <a:t>companies that have large share of slow-growing market. Companies in situation often highly profitable, hence name “cash cow.” </a:t>
            </a:r>
          </a:p>
          <a:p>
            <a:pPr marL="174708" indent="-174708">
              <a:buFont typeface="Arial"/>
              <a:buChar char="•"/>
            </a:pPr>
            <a:endParaRPr lang="en-CA" dirty="0"/>
          </a:p>
          <a:p>
            <a:pPr marL="174708" indent="-174708">
              <a:buFont typeface="Arial"/>
              <a:buChar char="•"/>
            </a:pPr>
            <a:r>
              <a:rPr lang="en-US" b="1" dirty="0"/>
              <a:t>D</a:t>
            </a:r>
            <a:r>
              <a:rPr lang="en-CA" b="1" dirty="0" err="1"/>
              <a:t>ogs</a:t>
            </a:r>
            <a:r>
              <a:rPr lang="en-CA" b="0" dirty="0"/>
              <a:t>:</a:t>
            </a:r>
            <a:r>
              <a:rPr lang="en-CA" b="0" baseline="0" dirty="0"/>
              <a:t> </a:t>
            </a:r>
            <a:r>
              <a:rPr lang="en-CA" dirty="0"/>
              <a:t>companies that have small share of slow-growing market. As the name “dogs” suggests, having small share of  slow-growth market is often not profitable. </a:t>
            </a:r>
          </a:p>
          <a:p>
            <a:endParaRPr lang="en-CA" dirty="0"/>
          </a:p>
          <a:p>
            <a:pPr marL="174708" indent="-174708">
              <a:buFont typeface="Arial"/>
              <a:buChar char="•"/>
            </a:pPr>
            <a:r>
              <a:rPr lang="en-CA" dirty="0"/>
              <a:t>Arrow 1:  While substantial cash flows from cash cows last, should be reinvested in stars. </a:t>
            </a:r>
          </a:p>
          <a:p>
            <a:pPr marL="174708" indent="-174708">
              <a:buFont typeface="Arial"/>
              <a:buChar char="•"/>
            </a:pPr>
            <a:r>
              <a:rPr lang="en-CA" dirty="0"/>
              <a:t>Arrow 2:  Over time, as market growth slows, some stars may turn into cash cows.</a:t>
            </a:r>
          </a:p>
          <a:p>
            <a:pPr marL="174708" indent="-174708">
              <a:buFont typeface="Arial"/>
              <a:buChar char="•"/>
            </a:pPr>
            <a:r>
              <a:rPr lang="en-CA" dirty="0"/>
              <a:t>Arrow 3:  Cash flows should be directed to some question marks </a:t>
            </a:r>
            <a:r>
              <a:rPr lang="en-CA" dirty="0" err="1"/>
              <a:t>b/c</a:t>
            </a:r>
            <a:r>
              <a:rPr lang="en-CA" dirty="0"/>
              <a:t> of greater potential in fast-growing market.  </a:t>
            </a:r>
          </a:p>
          <a:p>
            <a:pPr marL="174708" indent="-174708">
              <a:buFont typeface="Arial"/>
              <a:buChar char="•"/>
            </a:pPr>
            <a:r>
              <a:rPr lang="en-CA" dirty="0"/>
              <a:t>Arrow 4:  Some question marks will become stars over time, as small markets become larger ones.</a:t>
            </a:r>
          </a:p>
          <a:p>
            <a:pPr marL="174708" indent="-174708">
              <a:buFont typeface="Arial"/>
              <a:buChar char="•"/>
            </a:pPr>
            <a:r>
              <a:rPr lang="en-CA" dirty="0"/>
              <a:t>Arrow 5:  B/</a:t>
            </a:r>
            <a:r>
              <a:rPr lang="en-CA" dirty="0" err="1"/>
              <a:t>c</a:t>
            </a:r>
            <a:r>
              <a:rPr lang="en-CA" dirty="0"/>
              <a:t> dogs lose</a:t>
            </a:r>
            <a:r>
              <a:rPr lang="en-CA" baseline="0" dirty="0"/>
              <a:t> $</a:t>
            </a:r>
            <a:r>
              <a:rPr lang="en-CA" dirty="0"/>
              <a:t>, they should “find new owner” or be “taken to the pound” (sold/closed down &amp; liquidated for  assets).</a:t>
            </a:r>
          </a:p>
          <a:p>
            <a:endParaRPr lang="en-CA" dirty="0"/>
          </a:p>
          <a:p>
            <a:endParaRPr lang="en-CA" dirty="0"/>
          </a:p>
          <a:p>
            <a:endParaRPr lang="en-CA" dirty="0"/>
          </a:p>
        </p:txBody>
      </p:sp>
    </p:spTree>
    <p:extLst>
      <p:ext uri="{BB962C8B-B14F-4D97-AF65-F5344CB8AC3E}">
        <p14:creationId xmlns:p14="http://schemas.microsoft.com/office/powerpoint/2010/main" val="4196919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ook Title Page">
    <p:spTree>
      <p:nvGrpSpPr>
        <p:cNvPr id="1" name=""/>
        <p:cNvGrpSpPr/>
        <p:nvPr/>
      </p:nvGrpSpPr>
      <p:grpSpPr>
        <a:xfrm>
          <a:off x="0" y="0"/>
          <a:ext cx="0" cy="0"/>
          <a:chOff x="0" y="0"/>
          <a:chExt cx="0" cy="0"/>
        </a:xfrm>
      </p:grpSpPr>
      <p:sp>
        <p:nvSpPr>
          <p:cNvPr id="5" name="TextBox 4"/>
          <p:cNvSpPr txBox="1"/>
          <p:nvPr userDrawn="1"/>
        </p:nvSpPr>
        <p:spPr>
          <a:xfrm>
            <a:off x="685800" y="533400"/>
            <a:ext cx="3352800" cy="5029200"/>
          </a:xfrm>
          <a:prstGeom prst="rect">
            <a:avLst/>
          </a:prstGeom>
        </p:spPr>
        <p:txBody>
          <a:bodyPr vert="horz" wrap="square" lIns="91440" tIns="45720" rIns="91440" bIns="45720" rtlCol="0" anchor="ctr">
            <a:noAutofit/>
          </a:bodyPr>
          <a:lstStyle/>
          <a:p>
            <a:endParaRPr lang="en-CA" dirty="0"/>
          </a:p>
        </p:txBody>
      </p:sp>
      <p:sp>
        <p:nvSpPr>
          <p:cNvPr id="6" name="TextBox 5"/>
          <p:cNvSpPr txBox="1"/>
          <p:nvPr userDrawn="1"/>
        </p:nvSpPr>
        <p:spPr>
          <a:xfrm>
            <a:off x="473670" y="772675"/>
            <a:ext cx="3810000" cy="5105400"/>
          </a:xfrm>
          <a:prstGeom prst="rect">
            <a:avLst/>
          </a:prstGeom>
        </p:spPr>
        <p:txBody>
          <a:bodyPr vert="horz" wrap="square" lIns="91440" tIns="45720" rIns="91440" bIns="45720" rtlCol="0" anchor="ctr">
            <a:noAutofit/>
          </a:bodyPr>
          <a:lstStyle/>
          <a:p>
            <a:pPr algn="ctr"/>
            <a:r>
              <a:rPr lang="en-CA" sz="2800" b="0" cap="none" baseline="0" noProof="0" dirty="0">
                <a:solidFill>
                  <a:schemeClr val="tx1"/>
                </a:solidFill>
                <a:latin typeface="Calibri"/>
                <a:cs typeface="Calibri"/>
              </a:rPr>
              <a:t>NETA PowerPoint Slides </a:t>
            </a:r>
          </a:p>
          <a:p>
            <a:pPr algn="ctr"/>
            <a:r>
              <a:rPr lang="en-CA" sz="2800" b="0" cap="none" baseline="0" noProof="0" dirty="0">
                <a:solidFill>
                  <a:schemeClr val="tx1"/>
                </a:solidFill>
                <a:latin typeface="Calibri"/>
                <a:cs typeface="Calibri"/>
              </a:rPr>
              <a:t>to accompany</a:t>
            </a:r>
          </a:p>
          <a:p>
            <a:pPr algn="ctr"/>
            <a:endParaRPr lang="en-CA" sz="2800" b="0" cap="none" baseline="0" noProof="0" dirty="0">
              <a:latin typeface="Calibri"/>
              <a:cs typeface="Calibri"/>
            </a:endParaRPr>
          </a:p>
          <a:p>
            <a:pPr marL="0" marR="0" indent="0" algn="ctr" defTabSz="914400" rtl="0" eaLnBrk="0" fontAlgn="base" latinLnBrk="0" hangingPunct="0">
              <a:lnSpc>
                <a:spcPct val="100000"/>
              </a:lnSpc>
              <a:spcBef>
                <a:spcPct val="0"/>
              </a:spcBef>
              <a:spcAft>
                <a:spcPct val="0"/>
              </a:spcAft>
              <a:buClrTx/>
              <a:buSzTx/>
              <a:buFontTx/>
              <a:buNone/>
              <a:tabLst/>
              <a:defRPr/>
            </a:pPr>
            <a:r>
              <a:rPr lang="en-CA" sz="2600" cap="none" baseline="0" noProof="0" dirty="0">
                <a:solidFill>
                  <a:schemeClr val="tx1"/>
                </a:solidFill>
                <a:latin typeface="Calibri"/>
                <a:cs typeface="Calibri"/>
              </a:rPr>
              <a:t>Williams/Champion/Hall</a:t>
            </a:r>
          </a:p>
          <a:p>
            <a:pPr marL="0" marR="0" indent="0" algn="ctr" defTabSz="914400" rtl="0" eaLnBrk="0" fontAlgn="base" latinLnBrk="0" hangingPunct="0">
              <a:lnSpc>
                <a:spcPct val="100000"/>
              </a:lnSpc>
              <a:spcBef>
                <a:spcPct val="0"/>
              </a:spcBef>
              <a:spcAft>
                <a:spcPct val="0"/>
              </a:spcAft>
              <a:buClrTx/>
              <a:buSzTx/>
              <a:buFontTx/>
              <a:buNone/>
              <a:tabLst/>
              <a:defRPr/>
            </a:pPr>
            <a:endParaRPr lang="en-CA" sz="1200" cap="none" baseline="0" noProof="0" dirty="0">
              <a:solidFill>
                <a:schemeClr val="tx1"/>
              </a:solidFill>
              <a:latin typeface="Calibri"/>
              <a:cs typeface="Calibri"/>
            </a:endParaRPr>
          </a:p>
          <a:p>
            <a:pPr algn="ctr"/>
            <a:r>
              <a:rPr lang="en-CA" sz="5200" b="1" i="0" cap="all" baseline="0" noProof="0" dirty="0">
                <a:solidFill>
                  <a:srgbClr val="E7155C"/>
                </a:solidFill>
                <a:latin typeface="Calibri"/>
                <a:cs typeface="Calibri"/>
              </a:rPr>
              <a:t>MGMT</a:t>
            </a:r>
          </a:p>
          <a:p>
            <a:pPr algn="ctr"/>
            <a:endParaRPr lang="en-CA" sz="1200" b="1" i="0" kern="1200" cap="all" baseline="0" noProof="0" dirty="0">
              <a:solidFill>
                <a:srgbClr val="E7155C"/>
              </a:solidFill>
              <a:latin typeface="Calibri"/>
              <a:ea typeface="ヒラギノ角ゴ Pro W3" charset="-128"/>
              <a:cs typeface="Calibri"/>
            </a:endParaRPr>
          </a:p>
          <a:p>
            <a:pPr algn="ctr"/>
            <a:r>
              <a:rPr lang="en-CA" sz="2600" cap="none" baseline="0" noProof="0" dirty="0">
                <a:solidFill>
                  <a:schemeClr val="tx1"/>
                </a:solidFill>
                <a:latin typeface="Calibri"/>
                <a:cs typeface="Calibri"/>
              </a:rPr>
              <a:t>Third Canadian Edition</a:t>
            </a:r>
            <a:endParaRPr lang="en-CA" sz="2600" b="1" cap="all" baseline="0" noProof="0" dirty="0">
              <a:solidFill>
                <a:schemeClr val="tx1"/>
              </a:solidFill>
              <a:latin typeface="Calibri"/>
              <a:cs typeface="Calibri"/>
            </a:endParaRPr>
          </a:p>
          <a:p>
            <a:pPr algn="ctr"/>
            <a:endParaRPr lang="en-CA" sz="2000" b="1" cap="none" baseline="0" dirty="0">
              <a:solidFill>
                <a:schemeClr val="tx1"/>
              </a:solidFill>
              <a:latin typeface="+mn-lt"/>
            </a:endParaRPr>
          </a:p>
        </p:txBody>
      </p:sp>
      <p:pic>
        <p:nvPicPr>
          <p:cNvPr id="8" name="Picture 7"/>
          <p:cNvPicPr>
            <a:picLocks noChangeAspect="1"/>
          </p:cNvPicPr>
          <p:nvPr userDrawn="1"/>
        </p:nvPicPr>
        <p:blipFill>
          <a:blip r:embed="rId2"/>
          <a:stretch>
            <a:fillRect/>
          </a:stretch>
        </p:blipFill>
        <p:spPr>
          <a:xfrm>
            <a:off x="4951475" y="1152150"/>
            <a:ext cx="3415275" cy="4357953"/>
          </a:xfrm>
          <a:prstGeom prst="rect">
            <a:avLst/>
          </a:prstGeom>
        </p:spPr>
      </p:pic>
    </p:spTree>
    <p:extLst>
      <p:ext uri="{BB962C8B-B14F-4D97-AF65-F5344CB8AC3E}">
        <p14:creationId xmlns:p14="http://schemas.microsoft.com/office/powerpoint/2010/main" val="251614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3BC6E-F00C-4FAE-B2D1-127608093AAB}" type="datetimeFigureOut">
              <a:rPr lang="en-CA" smtClean="0">
                <a:solidFill>
                  <a:prstClr val="black">
                    <a:tint val="75000"/>
                  </a:prstClr>
                </a:solidFill>
              </a:rPr>
              <a:pPr/>
              <a:t>2025-08-27</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0CAB7BFC-728E-4393-A14C-71F94F853E4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379349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6223BC6E-F00C-4FAE-B2D1-127608093AAB}" type="datetimeFigureOut">
              <a:rPr lang="en-CA" smtClean="0">
                <a:solidFill>
                  <a:prstClr val="black">
                    <a:tint val="75000"/>
                  </a:prstClr>
                </a:solidFill>
              </a:rPr>
              <a:pPr/>
              <a:t>2025-08-27</a:t>
            </a:fld>
            <a:endParaRPr lang="en-CA">
              <a:solidFill>
                <a:prstClr val="black">
                  <a:tint val="75000"/>
                </a:prstClr>
              </a:solidFill>
            </a:endParaRPr>
          </a:p>
        </p:txBody>
      </p:sp>
      <p:sp>
        <p:nvSpPr>
          <p:cNvPr id="6" name="Footer Placeholder 5"/>
          <p:cNvSpPr>
            <a:spLocks noGrp="1"/>
          </p:cNvSpPr>
          <p:nvPr>
            <p:ph type="ftr" sz="quarter" idx="11"/>
          </p:nvPr>
        </p:nvSpPr>
        <p:spPr/>
        <p:txBody>
          <a:bodyPr/>
          <a:lstStyle/>
          <a:p>
            <a:endParaRPr lang="en-CA">
              <a:solidFill>
                <a:prstClr val="black">
                  <a:tint val="75000"/>
                </a:prstClr>
              </a:solidFill>
            </a:endParaRPr>
          </a:p>
        </p:txBody>
      </p:sp>
      <p:sp>
        <p:nvSpPr>
          <p:cNvPr id="7" name="Slide Number Placeholder 6"/>
          <p:cNvSpPr>
            <a:spLocks noGrp="1"/>
          </p:cNvSpPr>
          <p:nvPr>
            <p:ph type="sldNum" sz="quarter" idx="12"/>
          </p:nvPr>
        </p:nvSpPr>
        <p:spPr/>
        <p:txBody>
          <a:bodyPr/>
          <a:lstStyle/>
          <a:p>
            <a:fld id="{0CAB7BFC-728E-4393-A14C-71F94F853E4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984346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6223BC6E-F00C-4FAE-B2D1-127608093AAB}" type="datetimeFigureOut">
              <a:rPr lang="en-CA" smtClean="0">
                <a:solidFill>
                  <a:prstClr val="black">
                    <a:tint val="75000"/>
                  </a:prstClr>
                </a:solidFill>
              </a:rPr>
              <a:pPr/>
              <a:t>2025-08-27</a:t>
            </a:fld>
            <a:endParaRPr lang="en-CA">
              <a:solidFill>
                <a:prstClr val="black">
                  <a:tint val="75000"/>
                </a:prstClr>
              </a:solidFill>
            </a:endParaRPr>
          </a:p>
        </p:txBody>
      </p:sp>
      <p:sp>
        <p:nvSpPr>
          <p:cNvPr id="8" name="Footer Placeholder 7"/>
          <p:cNvSpPr>
            <a:spLocks noGrp="1"/>
          </p:cNvSpPr>
          <p:nvPr>
            <p:ph type="ftr" sz="quarter" idx="11"/>
          </p:nvPr>
        </p:nvSpPr>
        <p:spPr/>
        <p:txBody>
          <a:bodyPr/>
          <a:lstStyle/>
          <a:p>
            <a:endParaRPr lang="en-CA">
              <a:solidFill>
                <a:prstClr val="black">
                  <a:tint val="75000"/>
                </a:prstClr>
              </a:solidFill>
            </a:endParaRPr>
          </a:p>
        </p:txBody>
      </p:sp>
      <p:sp>
        <p:nvSpPr>
          <p:cNvPr id="9" name="Slide Number Placeholder 8"/>
          <p:cNvSpPr>
            <a:spLocks noGrp="1"/>
          </p:cNvSpPr>
          <p:nvPr>
            <p:ph type="sldNum" sz="quarter" idx="12"/>
          </p:nvPr>
        </p:nvSpPr>
        <p:spPr/>
        <p:txBody>
          <a:bodyPr/>
          <a:lstStyle/>
          <a:p>
            <a:fld id="{0CAB7BFC-728E-4393-A14C-71F94F853E4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251098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6223BC6E-F00C-4FAE-B2D1-127608093AAB}" type="datetimeFigureOut">
              <a:rPr lang="en-CA" smtClean="0">
                <a:solidFill>
                  <a:prstClr val="black">
                    <a:tint val="75000"/>
                  </a:prstClr>
                </a:solidFill>
              </a:rPr>
              <a:pPr/>
              <a:t>2025-08-27</a:t>
            </a:fld>
            <a:endParaRPr lang="en-CA">
              <a:solidFill>
                <a:prstClr val="black">
                  <a:tint val="75000"/>
                </a:prstClr>
              </a:solidFill>
            </a:endParaRPr>
          </a:p>
        </p:txBody>
      </p:sp>
      <p:sp>
        <p:nvSpPr>
          <p:cNvPr id="4" name="Footer Placeholder 3"/>
          <p:cNvSpPr>
            <a:spLocks noGrp="1"/>
          </p:cNvSpPr>
          <p:nvPr>
            <p:ph type="ftr" sz="quarter" idx="11"/>
          </p:nvPr>
        </p:nvSpPr>
        <p:spPr/>
        <p:txBody>
          <a:bodyPr/>
          <a:lstStyle/>
          <a:p>
            <a:endParaRPr lang="en-CA">
              <a:solidFill>
                <a:prstClr val="black">
                  <a:tint val="75000"/>
                </a:prstClr>
              </a:solidFill>
            </a:endParaRPr>
          </a:p>
        </p:txBody>
      </p:sp>
      <p:sp>
        <p:nvSpPr>
          <p:cNvPr id="5" name="Slide Number Placeholder 4"/>
          <p:cNvSpPr>
            <a:spLocks noGrp="1"/>
          </p:cNvSpPr>
          <p:nvPr>
            <p:ph type="sldNum" sz="quarter" idx="12"/>
          </p:nvPr>
        </p:nvSpPr>
        <p:spPr/>
        <p:txBody>
          <a:bodyPr/>
          <a:lstStyle/>
          <a:p>
            <a:fld id="{0CAB7BFC-728E-4393-A14C-71F94F853E4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592480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3BC6E-F00C-4FAE-B2D1-127608093AAB}" type="datetimeFigureOut">
              <a:rPr lang="en-CA" smtClean="0">
                <a:solidFill>
                  <a:prstClr val="black">
                    <a:tint val="75000"/>
                  </a:prstClr>
                </a:solidFill>
              </a:rPr>
              <a:pPr/>
              <a:t>2025-08-27</a:t>
            </a:fld>
            <a:endParaRPr lang="en-CA">
              <a:solidFill>
                <a:prstClr val="black">
                  <a:tint val="75000"/>
                </a:prstClr>
              </a:solidFill>
            </a:endParaRPr>
          </a:p>
        </p:txBody>
      </p:sp>
      <p:sp>
        <p:nvSpPr>
          <p:cNvPr id="3" name="Footer Placeholder 2"/>
          <p:cNvSpPr>
            <a:spLocks noGrp="1"/>
          </p:cNvSpPr>
          <p:nvPr>
            <p:ph type="ftr" sz="quarter" idx="11"/>
          </p:nvPr>
        </p:nvSpPr>
        <p:spPr/>
        <p:txBody>
          <a:bodyPr/>
          <a:lstStyle/>
          <a:p>
            <a:endParaRPr lang="en-CA">
              <a:solidFill>
                <a:prstClr val="black">
                  <a:tint val="75000"/>
                </a:prstClr>
              </a:solidFill>
            </a:endParaRPr>
          </a:p>
        </p:txBody>
      </p:sp>
      <p:sp>
        <p:nvSpPr>
          <p:cNvPr id="4" name="Slide Number Placeholder 3"/>
          <p:cNvSpPr>
            <a:spLocks noGrp="1"/>
          </p:cNvSpPr>
          <p:nvPr>
            <p:ph type="sldNum" sz="quarter" idx="12"/>
          </p:nvPr>
        </p:nvSpPr>
        <p:spPr/>
        <p:txBody>
          <a:bodyPr/>
          <a:lstStyle/>
          <a:p>
            <a:fld id="{0CAB7BFC-728E-4393-A14C-71F94F853E4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444661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23BC6E-F00C-4FAE-B2D1-127608093AAB}" type="datetimeFigureOut">
              <a:rPr lang="en-CA" smtClean="0">
                <a:solidFill>
                  <a:prstClr val="black">
                    <a:tint val="75000"/>
                  </a:prstClr>
                </a:solidFill>
              </a:rPr>
              <a:pPr/>
              <a:t>2025-08-27</a:t>
            </a:fld>
            <a:endParaRPr lang="en-CA">
              <a:solidFill>
                <a:prstClr val="black">
                  <a:tint val="75000"/>
                </a:prstClr>
              </a:solidFill>
            </a:endParaRPr>
          </a:p>
        </p:txBody>
      </p:sp>
      <p:sp>
        <p:nvSpPr>
          <p:cNvPr id="6" name="Footer Placeholder 5"/>
          <p:cNvSpPr>
            <a:spLocks noGrp="1"/>
          </p:cNvSpPr>
          <p:nvPr>
            <p:ph type="ftr" sz="quarter" idx="11"/>
          </p:nvPr>
        </p:nvSpPr>
        <p:spPr/>
        <p:txBody>
          <a:bodyPr/>
          <a:lstStyle/>
          <a:p>
            <a:endParaRPr lang="en-CA">
              <a:solidFill>
                <a:prstClr val="black">
                  <a:tint val="75000"/>
                </a:prstClr>
              </a:solidFill>
            </a:endParaRPr>
          </a:p>
        </p:txBody>
      </p:sp>
      <p:sp>
        <p:nvSpPr>
          <p:cNvPr id="7" name="Slide Number Placeholder 6"/>
          <p:cNvSpPr>
            <a:spLocks noGrp="1"/>
          </p:cNvSpPr>
          <p:nvPr>
            <p:ph type="sldNum" sz="quarter" idx="12"/>
          </p:nvPr>
        </p:nvSpPr>
        <p:spPr/>
        <p:txBody>
          <a:bodyPr/>
          <a:lstStyle/>
          <a:p>
            <a:fld id="{0CAB7BFC-728E-4393-A14C-71F94F853E4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2470582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23BC6E-F00C-4FAE-B2D1-127608093AAB}" type="datetimeFigureOut">
              <a:rPr lang="en-CA" smtClean="0">
                <a:solidFill>
                  <a:prstClr val="black">
                    <a:tint val="75000"/>
                  </a:prstClr>
                </a:solidFill>
              </a:rPr>
              <a:pPr/>
              <a:t>2025-08-27</a:t>
            </a:fld>
            <a:endParaRPr lang="en-CA">
              <a:solidFill>
                <a:prstClr val="black">
                  <a:tint val="75000"/>
                </a:prstClr>
              </a:solidFill>
            </a:endParaRPr>
          </a:p>
        </p:txBody>
      </p:sp>
      <p:sp>
        <p:nvSpPr>
          <p:cNvPr id="6" name="Footer Placeholder 5"/>
          <p:cNvSpPr>
            <a:spLocks noGrp="1"/>
          </p:cNvSpPr>
          <p:nvPr>
            <p:ph type="ftr" sz="quarter" idx="11"/>
          </p:nvPr>
        </p:nvSpPr>
        <p:spPr/>
        <p:txBody>
          <a:bodyPr/>
          <a:lstStyle/>
          <a:p>
            <a:endParaRPr lang="en-CA">
              <a:solidFill>
                <a:prstClr val="black">
                  <a:tint val="75000"/>
                </a:prstClr>
              </a:solidFill>
            </a:endParaRPr>
          </a:p>
        </p:txBody>
      </p:sp>
      <p:sp>
        <p:nvSpPr>
          <p:cNvPr id="7" name="Slide Number Placeholder 6"/>
          <p:cNvSpPr>
            <a:spLocks noGrp="1"/>
          </p:cNvSpPr>
          <p:nvPr>
            <p:ph type="sldNum" sz="quarter" idx="12"/>
          </p:nvPr>
        </p:nvSpPr>
        <p:spPr/>
        <p:txBody>
          <a:bodyPr/>
          <a:lstStyle/>
          <a:p>
            <a:fld id="{0CAB7BFC-728E-4393-A14C-71F94F853E4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906221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223BC6E-F00C-4FAE-B2D1-127608093AAB}" type="datetimeFigureOut">
              <a:rPr lang="en-CA" smtClean="0">
                <a:solidFill>
                  <a:prstClr val="black">
                    <a:tint val="75000"/>
                  </a:prstClr>
                </a:solidFill>
              </a:rPr>
              <a:pPr/>
              <a:t>2025-08-27</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0CAB7BFC-728E-4393-A14C-71F94F853E4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9107313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223BC6E-F00C-4FAE-B2D1-127608093AAB}" type="datetimeFigureOut">
              <a:rPr lang="en-CA" smtClean="0">
                <a:solidFill>
                  <a:prstClr val="black">
                    <a:tint val="75000"/>
                  </a:prstClr>
                </a:solidFill>
              </a:rPr>
              <a:pPr/>
              <a:t>2025-08-27</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0CAB7BFC-728E-4393-A14C-71F94F853E4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2897750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ok Title Page">
    <p:spTree>
      <p:nvGrpSpPr>
        <p:cNvPr id="1" name=""/>
        <p:cNvGrpSpPr/>
        <p:nvPr/>
      </p:nvGrpSpPr>
      <p:grpSpPr>
        <a:xfrm>
          <a:off x="0" y="0"/>
          <a:ext cx="0" cy="0"/>
          <a:chOff x="0" y="0"/>
          <a:chExt cx="0" cy="0"/>
        </a:xfrm>
      </p:grpSpPr>
      <p:sp>
        <p:nvSpPr>
          <p:cNvPr id="5" name="TextBox 4"/>
          <p:cNvSpPr txBox="1"/>
          <p:nvPr userDrawn="1"/>
        </p:nvSpPr>
        <p:spPr>
          <a:xfrm>
            <a:off x="685800" y="533400"/>
            <a:ext cx="3352800" cy="5029200"/>
          </a:xfrm>
          <a:prstGeom prst="rect">
            <a:avLst/>
          </a:prstGeom>
        </p:spPr>
        <p:txBody>
          <a:bodyPr vert="horz" wrap="square" lIns="91440" tIns="45720" rIns="91440" bIns="45720" rtlCol="0" anchor="ctr">
            <a:noAutofit/>
          </a:bodyPr>
          <a:lstStyle/>
          <a:p>
            <a:endParaRPr lang="en-CA" dirty="0"/>
          </a:p>
        </p:txBody>
      </p:sp>
      <p:sp>
        <p:nvSpPr>
          <p:cNvPr id="6" name="TextBox 5"/>
          <p:cNvSpPr txBox="1"/>
          <p:nvPr userDrawn="1"/>
        </p:nvSpPr>
        <p:spPr>
          <a:xfrm>
            <a:off x="473670" y="772675"/>
            <a:ext cx="3810000" cy="5105400"/>
          </a:xfrm>
          <a:prstGeom prst="rect">
            <a:avLst/>
          </a:prstGeom>
        </p:spPr>
        <p:txBody>
          <a:bodyPr vert="horz" wrap="square" lIns="91440" tIns="45720" rIns="91440" bIns="45720" rtlCol="0" anchor="ctr">
            <a:noAutofit/>
          </a:bodyPr>
          <a:lstStyle/>
          <a:p>
            <a:pPr algn="ctr"/>
            <a:r>
              <a:rPr lang="en-CA" sz="2800" b="0" cap="none" baseline="0" noProof="0" dirty="0">
                <a:solidFill>
                  <a:schemeClr val="tx1"/>
                </a:solidFill>
                <a:latin typeface="Calibri"/>
                <a:cs typeface="Calibri"/>
              </a:rPr>
              <a:t>NETA PowerPoint Slides </a:t>
            </a:r>
          </a:p>
          <a:p>
            <a:pPr algn="ctr"/>
            <a:r>
              <a:rPr lang="en-CA" sz="2800" b="0" cap="none" baseline="0" noProof="0" dirty="0">
                <a:solidFill>
                  <a:schemeClr val="tx1"/>
                </a:solidFill>
                <a:latin typeface="Calibri"/>
                <a:cs typeface="Calibri"/>
              </a:rPr>
              <a:t>to accompany</a:t>
            </a:r>
          </a:p>
          <a:p>
            <a:pPr algn="ctr"/>
            <a:endParaRPr lang="en-CA" sz="2800" b="0" cap="none" baseline="0" noProof="0" dirty="0">
              <a:latin typeface="Calibri"/>
              <a:cs typeface="Calibri"/>
            </a:endParaRPr>
          </a:p>
          <a:p>
            <a:pPr marL="0" marR="0" indent="0" algn="ctr" defTabSz="914400" rtl="0" eaLnBrk="0" fontAlgn="base" latinLnBrk="0" hangingPunct="0">
              <a:lnSpc>
                <a:spcPct val="100000"/>
              </a:lnSpc>
              <a:spcBef>
                <a:spcPct val="0"/>
              </a:spcBef>
              <a:spcAft>
                <a:spcPct val="0"/>
              </a:spcAft>
              <a:buClrTx/>
              <a:buSzTx/>
              <a:buFontTx/>
              <a:buNone/>
              <a:tabLst/>
              <a:defRPr/>
            </a:pPr>
            <a:r>
              <a:rPr lang="en-CA" sz="2600" cap="none" baseline="0" noProof="0" dirty="0">
                <a:solidFill>
                  <a:schemeClr val="tx1"/>
                </a:solidFill>
                <a:latin typeface="Calibri"/>
                <a:cs typeface="Calibri"/>
              </a:rPr>
              <a:t>Williams/Champion/Hall</a:t>
            </a:r>
          </a:p>
          <a:p>
            <a:pPr marL="0" marR="0" indent="0" algn="ctr" defTabSz="914400" rtl="0" eaLnBrk="0" fontAlgn="base" latinLnBrk="0" hangingPunct="0">
              <a:lnSpc>
                <a:spcPct val="100000"/>
              </a:lnSpc>
              <a:spcBef>
                <a:spcPct val="0"/>
              </a:spcBef>
              <a:spcAft>
                <a:spcPct val="0"/>
              </a:spcAft>
              <a:buClrTx/>
              <a:buSzTx/>
              <a:buFontTx/>
              <a:buNone/>
              <a:tabLst/>
              <a:defRPr/>
            </a:pPr>
            <a:endParaRPr lang="en-CA" sz="1200" cap="none" baseline="0" noProof="0" dirty="0">
              <a:solidFill>
                <a:schemeClr val="tx1"/>
              </a:solidFill>
              <a:latin typeface="Calibri"/>
              <a:cs typeface="Calibri"/>
            </a:endParaRPr>
          </a:p>
          <a:p>
            <a:pPr algn="ctr"/>
            <a:r>
              <a:rPr lang="en-CA" sz="5200" b="1" i="0" cap="all" baseline="0" noProof="0" dirty="0">
                <a:solidFill>
                  <a:srgbClr val="E7155C"/>
                </a:solidFill>
                <a:latin typeface="Calibri"/>
                <a:cs typeface="Calibri"/>
              </a:rPr>
              <a:t>MGMT</a:t>
            </a:r>
          </a:p>
          <a:p>
            <a:pPr algn="ctr"/>
            <a:endParaRPr lang="en-CA" sz="1200" b="1" i="0" kern="1200" cap="all" baseline="0" noProof="0" dirty="0">
              <a:solidFill>
                <a:srgbClr val="E7155C"/>
              </a:solidFill>
              <a:latin typeface="Calibri"/>
              <a:ea typeface="ヒラギノ角ゴ Pro W3" charset="-128"/>
              <a:cs typeface="Calibri"/>
            </a:endParaRPr>
          </a:p>
          <a:p>
            <a:pPr algn="ctr"/>
            <a:r>
              <a:rPr lang="en-CA" sz="2600" cap="none" baseline="0" noProof="0" dirty="0">
                <a:solidFill>
                  <a:schemeClr val="tx1"/>
                </a:solidFill>
                <a:latin typeface="Calibri"/>
                <a:cs typeface="Calibri"/>
              </a:rPr>
              <a:t>Fourth Canadian Edition</a:t>
            </a:r>
            <a:endParaRPr lang="en-CA" sz="2600" b="1" cap="all" baseline="0" noProof="0" dirty="0">
              <a:solidFill>
                <a:schemeClr val="tx1"/>
              </a:solidFill>
              <a:latin typeface="Calibri"/>
              <a:cs typeface="Calibri"/>
            </a:endParaRPr>
          </a:p>
          <a:p>
            <a:pPr algn="ctr"/>
            <a:endParaRPr lang="en-CA" sz="2000" b="1" cap="none" baseline="0" dirty="0">
              <a:solidFill>
                <a:schemeClr val="tx1"/>
              </a:solidFill>
              <a:latin typeface="+mn-lt"/>
            </a:endParaRPr>
          </a:p>
        </p:txBody>
      </p:sp>
      <p:pic>
        <p:nvPicPr>
          <p:cNvPr id="8" name="Picture 7"/>
          <p:cNvPicPr>
            <a:picLocks noChangeAspect="1"/>
          </p:cNvPicPr>
          <p:nvPr userDrawn="1"/>
        </p:nvPicPr>
        <p:blipFill>
          <a:blip r:embed="rId2"/>
          <a:stretch>
            <a:fillRect/>
          </a:stretch>
        </p:blipFill>
        <p:spPr>
          <a:xfrm>
            <a:off x="4951475" y="1152150"/>
            <a:ext cx="3415275" cy="4357953"/>
          </a:xfrm>
          <a:prstGeom prst="rect">
            <a:avLst/>
          </a:prstGeom>
        </p:spPr>
      </p:pic>
    </p:spTree>
    <p:extLst>
      <p:ext uri="{BB962C8B-B14F-4D97-AF65-F5344CB8AC3E}">
        <p14:creationId xmlns:p14="http://schemas.microsoft.com/office/powerpoint/2010/main" val="521291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25460" y="1152150"/>
            <a:ext cx="7772400" cy="1470025"/>
          </a:xfrm>
        </p:spPr>
        <p:txBody>
          <a:bodyPr>
            <a:normAutofit/>
          </a:bodyPr>
          <a:lstStyle>
            <a:lvl1pPr>
              <a:defRPr sz="4400" b="1" cap="all" baseline="0">
                <a:solidFill>
                  <a:srgbClr val="E7155C"/>
                </a:solidFill>
              </a:defRPr>
            </a:lvl1pPr>
          </a:lstStyle>
          <a:p>
            <a:r>
              <a:rPr lang="en-CA" noProof="0" dirty="0"/>
              <a:t>Click to edit Master title style</a:t>
            </a:r>
          </a:p>
        </p:txBody>
      </p:sp>
      <p:sp>
        <p:nvSpPr>
          <p:cNvPr id="3" name="Subtitle 2"/>
          <p:cNvSpPr>
            <a:spLocks noGrp="1"/>
          </p:cNvSpPr>
          <p:nvPr>
            <p:ph type="subTitle" idx="1"/>
          </p:nvPr>
        </p:nvSpPr>
        <p:spPr>
          <a:xfrm>
            <a:off x="1308515" y="2821840"/>
            <a:ext cx="6400800" cy="1752600"/>
          </a:xfrm>
        </p:spPr>
        <p:txBody>
          <a:bodyPr>
            <a:normAutofit/>
          </a:bodyPr>
          <a:lstStyle>
            <a:lvl1pPr marL="0" indent="0" algn="ctr">
              <a:buNone/>
              <a:defRPr sz="4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dirty="0"/>
              <a:t>Click to edit Master subtitle style</a:t>
            </a:r>
          </a:p>
        </p:txBody>
      </p:sp>
      <p:sp>
        <p:nvSpPr>
          <p:cNvPr id="4" name="Footer Placeholder 7"/>
          <p:cNvSpPr>
            <a:spLocks noGrp="1"/>
          </p:cNvSpPr>
          <p:nvPr>
            <p:ph type="ftr" sz="quarter" idx="10"/>
          </p:nvPr>
        </p:nvSpPr>
        <p:spPr/>
        <p:txBody>
          <a:bodyPr/>
          <a:lstStyle>
            <a:lvl1pPr>
              <a:defRPr sz="1200"/>
            </a:lvl1pPr>
          </a:lstStyle>
          <a:p>
            <a:pPr>
              <a:defRPr/>
            </a:pPr>
            <a:r>
              <a:rPr lang="en-CA" dirty="0"/>
              <a:t>Copyright © 2017 by Nelson Education Ltd.</a:t>
            </a:r>
          </a:p>
        </p:txBody>
      </p:sp>
      <p:sp>
        <p:nvSpPr>
          <p:cNvPr id="5" name="Slide Number Placeholder 8"/>
          <p:cNvSpPr>
            <a:spLocks noGrp="1"/>
          </p:cNvSpPr>
          <p:nvPr>
            <p:ph type="sldNum" sz="quarter" idx="11"/>
          </p:nvPr>
        </p:nvSpPr>
        <p:spPr/>
        <p:txBody>
          <a:bodyPr/>
          <a:lstStyle>
            <a:lvl1pPr>
              <a:defRPr sz="1400"/>
            </a:lvl1pPr>
          </a:lstStyle>
          <a:p>
            <a:pPr>
              <a:defRPr/>
            </a:pPr>
            <a:r>
              <a:rPr lang="en-CA" dirty="0"/>
              <a:t>5-</a:t>
            </a:r>
            <a:fld id="{EFD4C4E6-C5BB-41FB-8108-C4713E176018}" type="slidenum">
              <a:rPr lang="en-CA" smtClean="0"/>
              <a:pPr>
                <a:defRPr/>
              </a:pPr>
              <a:t>‹#›</a:t>
            </a:fld>
            <a:endParaRPr lang="en-CA" dirty="0"/>
          </a:p>
        </p:txBody>
      </p:sp>
    </p:spTree>
    <p:extLst>
      <p:ext uri="{BB962C8B-B14F-4D97-AF65-F5344CB8AC3E}">
        <p14:creationId xmlns:p14="http://schemas.microsoft.com/office/powerpoint/2010/main" val="25468174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25460" y="1152150"/>
            <a:ext cx="7772400" cy="1470025"/>
          </a:xfrm>
        </p:spPr>
        <p:txBody>
          <a:bodyPr>
            <a:normAutofit/>
          </a:bodyPr>
          <a:lstStyle>
            <a:lvl1pPr>
              <a:defRPr sz="4400" b="1" cap="all" baseline="0">
                <a:solidFill>
                  <a:srgbClr val="E7155C"/>
                </a:solidFill>
              </a:defRPr>
            </a:lvl1pPr>
          </a:lstStyle>
          <a:p>
            <a:r>
              <a:rPr lang="en-CA" noProof="0" dirty="0"/>
              <a:t>Click to edit Master title style</a:t>
            </a:r>
          </a:p>
        </p:txBody>
      </p:sp>
      <p:sp>
        <p:nvSpPr>
          <p:cNvPr id="3" name="Subtitle 2"/>
          <p:cNvSpPr>
            <a:spLocks noGrp="1"/>
          </p:cNvSpPr>
          <p:nvPr>
            <p:ph type="subTitle" idx="1"/>
          </p:nvPr>
        </p:nvSpPr>
        <p:spPr>
          <a:xfrm>
            <a:off x="1308515" y="2821840"/>
            <a:ext cx="6400800" cy="1752600"/>
          </a:xfrm>
        </p:spPr>
        <p:txBody>
          <a:bodyPr>
            <a:normAutofit/>
          </a:bodyPr>
          <a:lstStyle>
            <a:lvl1pPr marL="0" indent="0" algn="ctr">
              <a:buNone/>
              <a:defRPr sz="4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dirty="0"/>
              <a:t>Click to edit Master subtitle style</a:t>
            </a:r>
          </a:p>
        </p:txBody>
      </p:sp>
      <p:sp>
        <p:nvSpPr>
          <p:cNvPr id="4" name="Footer Placeholder 7"/>
          <p:cNvSpPr>
            <a:spLocks noGrp="1"/>
          </p:cNvSpPr>
          <p:nvPr>
            <p:ph type="ftr" sz="quarter" idx="10"/>
          </p:nvPr>
        </p:nvSpPr>
        <p:spPr/>
        <p:txBody>
          <a:bodyPr/>
          <a:lstStyle>
            <a:lvl1pPr>
              <a:defRPr sz="1200"/>
            </a:lvl1pPr>
          </a:lstStyle>
          <a:p>
            <a:pPr>
              <a:defRPr/>
            </a:pPr>
            <a:r>
              <a:rPr lang="sk-SK"/>
              <a:t>Copyright © 2017 by Nelson Education Ltd. </a:t>
            </a:r>
            <a:endParaRPr lang="en-CA" dirty="0"/>
          </a:p>
        </p:txBody>
      </p:sp>
      <p:sp>
        <p:nvSpPr>
          <p:cNvPr id="5" name="Slide Number Placeholder 8"/>
          <p:cNvSpPr>
            <a:spLocks noGrp="1"/>
          </p:cNvSpPr>
          <p:nvPr>
            <p:ph type="sldNum" sz="quarter" idx="11"/>
          </p:nvPr>
        </p:nvSpPr>
        <p:spPr/>
        <p:txBody>
          <a:bodyPr/>
          <a:lstStyle>
            <a:lvl1pPr>
              <a:defRPr sz="1400"/>
            </a:lvl1pPr>
          </a:lstStyle>
          <a:p>
            <a:pPr>
              <a:defRPr/>
            </a:pPr>
            <a:r>
              <a:rPr lang="en-CA" dirty="0"/>
              <a:t>10-</a:t>
            </a:r>
            <a:fld id="{EFD4C4E6-C5BB-41FB-8108-C4713E176018}" type="slidenum">
              <a:rPr lang="en-CA" smtClean="0"/>
              <a:pPr>
                <a:defRPr/>
              </a:pPr>
              <a:t>‹#›</a:t>
            </a:fld>
            <a:endParaRPr lang="en-CA" dirty="0"/>
          </a:p>
        </p:txBody>
      </p:sp>
    </p:spTree>
    <p:extLst>
      <p:ext uri="{BB962C8B-B14F-4D97-AF65-F5344CB8AC3E}">
        <p14:creationId xmlns:p14="http://schemas.microsoft.com/office/powerpoint/2010/main" val="3089773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Learning Outcomes">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97775" y="317305"/>
            <a:ext cx="8272462" cy="1107996"/>
          </a:xfrm>
          <a:prstGeom prst="rect">
            <a:avLst/>
          </a:prstGeom>
          <a:noFill/>
          <a:ln>
            <a:noFill/>
          </a:ln>
        </p:spPr>
        <p:txBody>
          <a:bodyPr>
            <a:spAutoFit/>
          </a:bodyP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defRPr/>
            </a:pPr>
            <a:r>
              <a:rPr lang="en-CA" altLang="en-US" sz="3600" b="1" noProof="0" dirty="0">
                <a:latin typeface="Calibri" pitchFamily="34" charset="0"/>
                <a:cs typeface="+mn-cs"/>
              </a:rPr>
              <a:t>Learning Outcomes</a:t>
            </a:r>
          </a:p>
          <a:p>
            <a:pPr>
              <a:defRPr/>
            </a:pPr>
            <a:r>
              <a:rPr lang="en-CA" altLang="en-US" sz="3000" noProof="0" dirty="0">
                <a:solidFill>
                  <a:srgbClr val="E7155C"/>
                </a:solidFill>
                <a:latin typeface="Calibri" pitchFamily="34" charset="0"/>
                <a:cs typeface="+mn-cs"/>
              </a:rPr>
              <a:t>After reading this chapter, you should be</a:t>
            </a:r>
            <a:r>
              <a:rPr lang="en-CA" altLang="en-US" sz="3000" baseline="0" noProof="0" dirty="0">
                <a:solidFill>
                  <a:srgbClr val="E7155C"/>
                </a:solidFill>
                <a:latin typeface="Calibri" pitchFamily="34" charset="0"/>
                <a:cs typeface="+mn-cs"/>
              </a:rPr>
              <a:t> </a:t>
            </a:r>
            <a:r>
              <a:rPr lang="en-CA" altLang="en-US" sz="3000" noProof="0" dirty="0">
                <a:solidFill>
                  <a:srgbClr val="E7155C"/>
                </a:solidFill>
                <a:latin typeface="Calibri" pitchFamily="34" charset="0"/>
                <a:cs typeface="+mn-cs"/>
              </a:rPr>
              <a:t>able to:</a:t>
            </a:r>
          </a:p>
        </p:txBody>
      </p:sp>
      <p:sp>
        <p:nvSpPr>
          <p:cNvPr id="3" name="Content Placeholder 2"/>
          <p:cNvSpPr>
            <a:spLocks noGrp="1"/>
          </p:cNvSpPr>
          <p:nvPr>
            <p:ph idx="1"/>
          </p:nvPr>
        </p:nvSpPr>
        <p:spPr>
          <a:xfrm>
            <a:off x="473670" y="1531625"/>
            <a:ext cx="8229600" cy="4746328"/>
          </a:xfrm>
        </p:spPr>
        <p:txBody>
          <a:bodyPr anchor="t" anchorCtr="0"/>
          <a:lstStyle>
            <a:lvl1pPr algn="l">
              <a:defRPr sz="3200"/>
            </a:lvl1pPr>
            <a:lvl2pPr algn="l">
              <a:defRPr/>
            </a:lvl2pPr>
            <a:lvl3pPr algn="l">
              <a:defRPr/>
            </a:lvl3pPr>
            <a:lvl4pPr algn="l">
              <a:defRPr/>
            </a:lvl4pPr>
            <a:lvl5pPr algn="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5" name="Rectangle 5"/>
          <p:cNvSpPr>
            <a:spLocks noGrp="1" noChangeArrowheads="1"/>
          </p:cNvSpPr>
          <p:nvPr>
            <p:ph type="ftr" sz="quarter" idx="10"/>
          </p:nvPr>
        </p:nvSpPr>
        <p:spPr/>
        <p:txBody>
          <a:bodyPr/>
          <a:lstStyle>
            <a:lvl1pPr>
              <a:defRPr/>
            </a:lvl1pPr>
          </a:lstStyle>
          <a:p>
            <a:r>
              <a:rPr lang="sk-SK"/>
              <a:t>Copyright © 2017 by Nelson Education Ltd. </a:t>
            </a:r>
            <a:endParaRPr lang="en-US" dirty="0"/>
          </a:p>
        </p:txBody>
      </p:sp>
      <p:sp>
        <p:nvSpPr>
          <p:cNvPr id="6" name="Rectangle 6"/>
          <p:cNvSpPr>
            <a:spLocks noGrp="1" noChangeArrowheads="1"/>
          </p:cNvSpPr>
          <p:nvPr>
            <p:ph type="sldNum" sz="quarter" idx="11"/>
          </p:nvPr>
        </p:nvSpPr>
        <p:spPr/>
        <p:txBody>
          <a:bodyPr/>
          <a:lstStyle>
            <a:lvl1pPr>
              <a:defRPr/>
            </a:lvl1pPr>
          </a:lstStyle>
          <a:p>
            <a:r>
              <a:rPr lang="en-US" dirty="0"/>
              <a:t>10-</a:t>
            </a:r>
            <a:fld id="{A21EB1E3-9DFA-324B-908A-02E6D3EE5DC2}" type="slidenum">
              <a:rPr lang="en-US"/>
              <a:pPr/>
              <a:t>‹#›</a:t>
            </a:fld>
            <a:endParaRPr lang="en-US" dirty="0"/>
          </a:p>
        </p:txBody>
      </p:sp>
    </p:spTree>
    <p:extLst>
      <p:ext uri="{BB962C8B-B14F-4D97-AF65-F5344CB8AC3E}">
        <p14:creationId xmlns:p14="http://schemas.microsoft.com/office/powerpoint/2010/main" val="251437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CA"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 </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ltLang="en-US" dirty="0"/>
              <a:t>10-</a:t>
            </a:r>
            <a:fld id="{C96607A1-B0A2-4BB3-9A06-5D28B01250EE}" type="slidenum">
              <a:rPr lang="en-US" altLang="en-US" smtClean="0"/>
              <a:pPr>
                <a:defRPr/>
              </a:pPr>
              <a:t>‹#›</a:t>
            </a:fld>
            <a:endParaRPr lang="en-US" altLang="en-US" dirty="0"/>
          </a:p>
        </p:txBody>
      </p:sp>
    </p:spTree>
    <p:extLst>
      <p:ext uri="{BB962C8B-B14F-4D97-AF65-F5344CB8AC3E}">
        <p14:creationId xmlns:p14="http://schemas.microsoft.com/office/powerpoint/2010/main" val="8481809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CA"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 </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ltLang="en-US" dirty="0"/>
              <a:t>10-</a:t>
            </a:r>
            <a:fld id="{C938F145-AD8B-47EB-A235-8CAAF0407764}" type="slidenum">
              <a:rPr lang="en-US" altLang="en-US"/>
              <a:pPr>
                <a:defRPr/>
              </a:pPr>
              <a:t>‹#›</a:t>
            </a:fld>
            <a:endParaRPr lang="en-US" altLang="en-US" dirty="0"/>
          </a:p>
        </p:txBody>
      </p:sp>
    </p:spTree>
    <p:extLst>
      <p:ext uri="{BB962C8B-B14F-4D97-AF65-F5344CB8AC3E}">
        <p14:creationId xmlns:p14="http://schemas.microsoft.com/office/powerpoint/2010/main" val="2243667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CA" dirty="0"/>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 </a:t>
            </a:r>
          </a:p>
        </p:txBody>
      </p:sp>
      <p:sp>
        <p:nvSpPr>
          <p:cNvPr id="4" name="Rectangle 6"/>
          <p:cNvSpPr>
            <a:spLocks noGrp="1" noChangeArrowheads="1"/>
          </p:cNvSpPr>
          <p:nvPr>
            <p:ph type="sldNum" sz="quarter" idx="11"/>
          </p:nvPr>
        </p:nvSpPr>
        <p:spPr>
          <a:ln/>
        </p:spPr>
        <p:txBody>
          <a:bodyPr/>
          <a:lstStyle>
            <a:lvl1pPr>
              <a:defRPr/>
            </a:lvl1pPr>
          </a:lstStyle>
          <a:p>
            <a:pPr>
              <a:defRPr/>
            </a:pPr>
            <a:r>
              <a:rPr lang="en-US" altLang="en-US" dirty="0"/>
              <a:t>10-</a:t>
            </a:r>
            <a:fld id="{F1C69754-76F0-410A-BECD-F7E7410BFE4C}" type="slidenum">
              <a:rPr lang="en-US" altLang="en-US"/>
              <a:pPr>
                <a:defRPr/>
              </a:pPr>
              <a:t>‹#›</a:t>
            </a:fld>
            <a:endParaRPr lang="en-US" altLang="en-US" dirty="0"/>
          </a:p>
        </p:txBody>
      </p:sp>
    </p:spTree>
    <p:extLst>
      <p:ext uri="{BB962C8B-B14F-4D97-AF65-F5344CB8AC3E}">
        <p14:creationId xmlns:p14="http://schemas.microsoft.com/office/powerpoint/2010/main" val="157586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earning Outcomes">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97775" y="317305"/>
            <a:ext cx="8272462" cy="1107996"/>
          </a:xfrm>
          <a:prstGeom prst="rect">
            <a:avLst/>
          </a:prstGeom>
          <a:noFill/>
          <a:ln>
            <a:noFill/>
          </a:ln>
        </p:spPr>
        <p:txBody>
          <a:bodyPr>
            <a:spAutoFit/>
          </a:bodyP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defRPr/>
            </a:pPr>
            <a:r>
              <a:rPr lang="en-CA" altLang="en-US" sz="3600" b="1" noProof="0" dirty="0">
                <a:latin typeface="Calibri" pitchFamily="34" charset="0"/>
                <a:cs typeface="+mn-cs"/>
              </a:rPr>
              <a:t>Learning Outcomes</a:t>
            </a:r>
          </a:p>
          <a:p>
            <a:pPr>
              <a:defRPr/>
            </a:pPr>
            <a:r>
              <a:rPr lang="en-CA" altLang="en-US" sz="3000" noProof="0" dirty="0">
                <a:solidFill>
                  <a:srgbClr val="E7155C"/>
                </a:solidFill>
                <a:latin typeface="Calibri" pitchFamily="34" charset="0"/>
                <a:cs typeface="+mn-cs"/>
              </a:rPr>
              <a:t>After reading this chapter, you should be</a:t>
            </a:r>
            <a:r>
              <a:rPr lang="en-CA" altLang="en-US" sz="3000" baseline="0" noProof="0" dirty="0">
                <a:solidFill>
                  <a:srgbClr val="E7155C"/>
                </a:solidFill>
                <a:latin typeface="Calibri" pitchFamily="34" charset="0"/>
                <a:cs typeface="+mn-cs"/>
              </a:rPr>
              <a:t> </a:t>
            </a:r>
            <a:r>
              <a:rPr lang="en-CA" altLang="en-US" sz="3000" noProof="0" dirty="0">
                <a:solidFill>
                  <a:srgbClr val="E7155C"/>
                </a:solidFill>
                <a:latin typeface="Calibri" pitchFamily="34" charset="0"/>
                <a:cs typeface="+mn-cs"/>
              </a:rPr>
              <a:t>able to:</a:t>
            </a:r>
          </a:p>
        </p:txBody>
      </p:sp>
      <p:sp>
        <p:nvSpPr>
          <p:cNvPr id="3" name="Content Placeholder 2"/>
          <p:cNvSpPr>
            <a:spLocks noGrp="1"/>
          </p:cNvSpPr>
          <p:nvPr>
            <p:ph idx="1"/>
          </p:nvPr>
        </p:nvSpPr>
        <p:spPr>
          <a:xfrm>
            <a:off x="473670" y="1531625"/>
            <a:ext cx="8229600" cy="4746328"/>
          </a:xfrm>
        </p:spPr>
        <p:txBody>
          <a:bodyPr anchor="t" anchorCtr="0"/>
          <a:lstStyle>
            <a:lvl1pPr algn="l">
              <a:defRPr sz="3200"/>
            </a:lvl1pPr>
            <a:lvl2pPr algn="l">
              <a:defRPr/>
            </a:lvl2pPr>
            <a:lvl3pPr algn="l">
              <a:defRPr/>
            </a:lvl3pPr>
            <a:lvl4pPr algn="l">
              <a:defRPr/>
            </a:lvl4pPr>
            <a:lvl5pPr algn="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5" name="Rectangle 5"/>
          <p:cNvSpPr>
            <a:spLocks noGrp="1" noChangeArrowheads="1"/>
          </p:cNvSpPr>
          <p:nvPr>
            <p:ph type="ftr" sz="quarter" idx="10"/>
          </p:nvPr>
        </p:nvSpPr>
        <p:spPr/>
        <p:txBody>
          <a:bodyPr/>
          <a:lstStyle>
            <a:lvl1pPr>
              <a:defRPr/>
            </a:lvl1pPr>
          </a:lstStyle>
          <a:p>
            <a:r>
              <a:rPr lang="en-US" dirty="0"/>
              <a:t>Copyright © 2017 by Nelson Education Ltd.</a:t>
            </a:r>
          </a:p>
        </p:txBody>
      </p:sp>
      <p:sp>
        <p:nvSpPr>
          <p:cNvPr id="6" name="Rectangle 6"/>
          <p:cNvSpPr>
            <a:spLocks noGrp="1" noChangeArrowheads="1"/>
          </p:cNvSpPr>
          <p:nvPr>
            <p:ph type="sldNum" sz="quarter" idx="11"/>
          </p:nvPr>
        </p:nvSpPr>
        <p:spPr/>
        <p:txBody>
          <a:bodyPr/>
          <a:lstStyle>
            <a:lvl1pPr>
              <a:defRPr/>
            </a:lvl1pPr>
          </a:lstStyle>
          <a:p>
            <a:r>
              <a:rPr lang="en-US" dirty="0"/>
              <a:t>5-</a:t>
            </a:r>
            <a:fld id="{A21EB1E3-9DFA-324B-908A-02E6D3EE5DC2}" type="slidenum">
              <a:rPr lang="en-US"/>
              <a:pPr/>
              <a:t>‹#›</a:t>
            </a:fld>
            <a:endParaRPr lang="en-US" dirty="0"/>
          </a:p>
        </p:txBody>
      </p:sp>
    </p:spTree>
    <p:extLst>
      <p:ext uri="{BB962C8B-B14F-4D97-AF65-F5344CB8AC3E}">
        <p14:creationId xmlns:p14="http://schemas.microsoft.com/office/powerpoint/2010/main" val="167880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CA"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Copyright © 2017 by Nelson Education Ltd.</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a:t>5-</a:t>
            </a:r>
            <a:fld id="{344EDDB1-A27E-8742-918E-2C6B9149F586}" type="slidenum">
              <a:rPr lang="en-US" smtClean="0"/>
              <a:pPr>
                <a:defRPr/>
              </a:pPr>
              <a:t>‹#›</a:t>
            </a:fld>
            <a:endParaRPr lang="en-US" dirty="0"/>
          </a:p>
        </p:txBody>
      </p:sp>
    </p:spTree>
    <p:extLst>
      <p:ext uri="{BB962C8B-B14F-4D97-AF65-F5344CB8AC3E}">
        <p14:creationId xmlns:p14="http://schemas.microsoft.com/office/powerpoint/2010/main" val="297034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CA"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5"/>
          <p:cNvSpPr>
            <a:spLocks noGrp="1" noChangeArrowheads="1"/>
          </p:cNvSpPr>
          <p:nvPr>
            <p:ph type="ftr" sz="quarter" idx="10"/>
          </p:nvPr>
        </p:nvSpPr>
        <p:spPr>
          <a:ln/>
        </p:spPr>
        <p:txBody>
          <a:bodyPr/>
          <a:lstStyle>
            <a:lvl1pPr>
              <a:defRPr/>
            </a:lvl1pPr>
          </a:lstStyle>
          <a:p>
            <a:pPr>
              <a:defRPr/>
            </a:pPr>
            <a:r>
              <a:rPr lang="sk-SK"/>
              <a:t>Copyright © 2017 by Nelson Education Ltd.</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r>
              <a:rPr lang="en-US" dirty="0"/>
              <a:t>5-</a:t>
            </a:r>
            <a:fld id="{0942D38B-B5AA-4C4C-9A63-EDD4D50F857A}" type="slidenum">
              <a:rPr lang="en-US"/>
              <a:pPr>
                <a:defRPr/>
              </a:pPr>
              <a:t>‹#›</a:t>
            </a:fld>
            <a:endParaRPr lang="en-US" dirty="0"/>
          </a:p>
        </p:txBody>
      </p:sp>
    </p:spTree>
    <p:extLst>
      <p:ext uri="{BB962C8B-B14F-4D97-AF65-F5344CB8AC3E}">
        <p14:creationId xmlns:p14="http://schemas.microsoft.com/office/powerpoint/2010/main" val="7951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CA" dirty="0"/>
          </a:p>
        </p:txBody>
      </p:sp>
      <p:sp>
        <p:nvSpPr>
          <p:cNvPr id="3" name="Rectangle 5"/>
          <p:cNvSpPr>
            <a:spLocks noGrp="1" noChangeArrowheads="1"/>
          </p:cNvSpPr>
          <p:nvPr>
            <p:ph type="ftr" sz="quarter" idx="10"/>
          </p:nvPr>
        </p:nvSpPr>
        <p:spPr>
          <a:ln/>
        </p:spPr>
        <p:txBody>
          <a:bodyPr/>
          <a:lstStyle>
            <a:lvl1pPr>
              <a:defRPr/>
            </a:lvl1pPr>
          </a:lstStyle>
          <a:p>
            <a:pPr>
              <a:defRPr/>
            </a:pPr>
            <a:r>
              <a:rPr lang="sk-SK"/>
              <a:t>Copyright © 2017 by Nelson Education Ltd.</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r>
              <a:rPr lang="en-US" dirty="0"/>
              <a:t>5-</a:t>
            </a:r>
            <a:fld id="{0F11F08D-5ED7-6448-996B-0A70892D54D3}" type="slidenum">
              <a:rPr lang="en-US"/>
              <a:pPr>
                <a:defRPr/>
              </a:pPr>
              <a:t>‹#›</a:t>
            </a:fld>
            <a:endParaRPr lang="en-US" dirty="0"/>
          </a:p>
        </p:txBody>
      </p:sp>
    </p:spTree>
    <p:extLst>
      <p:ext uri="{BB962C8B-B14F-4D97-AF65-F5344CB8AC3E}">
        <p14:creationId xmlns:p14="http://schemas.microsoft.com/office/powerpoint/2010/main" val="54305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5"/>
          <p:cNvSpPr>
            <a:spLocks noGrp="1" noChangeArrowheads="1"/>
          </p:cNvSpPr>
          <p:nvPr>
            <p:ph type="ftr" sz="quarter" idx="10"/>
          </p:nvPr>
        </p:nvSpPr>
        <p:spPr>
          <a:ln/>
        </p:spPr>
        <p:txBody>
          <a:bodyPr/>
          <a:lstStyle>
            <a:lvl1pPr>
              <a:defRPr/>
            </a:lvl1pPr>
          </a:lstStyle>
          <a:p>
            <a:r>
              <a:rPr lang="en-US" dirty="0"/>
              <a:t>Copyright © 2017 by Nelson Education Ltd.</a:t>
            </a:r>
          </a:p>
        </p:txBody>
      </p:sp>
      <p:sp>
        <p:nvSpPr>
          <p:cNvPr id="8" name="Rectangle 6"/>
          <p:cNvSpPr>
            <a:spLocks noGrp="1" noChangeArrowheads="1"/>
          </p:cNvSpPr>
          <p:nvPr>
            <p:ph type="sldNum" sz="quarter" idx="11"/>
          </p:nvPr>
        </p:nvSpPr>
        <p:spPr>
          <a:ln/>
        </p:spPr>
        <p:txBody>
          <a:bodyPr/>
          <a:lstStyle>
            <a:lvl1pPr>
              <a:defRPr/>
            </a:lvl1pPr>
          </a:lstStyle>
          <a:p>
            <a:r>
              <a:rPr lang="en-US" dirty="0"/>
              <a:t>4-</a:t>
            </a:r>
            <a:fld id="{C53D7E6F-7DF7-CB46-A41B-EC89A623D1FD}" type="slidenum">
              <a:rPr lang="en-US"/>
              <a:pPr/>
              <a:t>‹#›</a:t>
            </a:fld>
            <a:endParaRPr lang="en-US" dirty="0"/>
          </a:p>
        </p:txBody>
      </p:sp>
    </p:spTree>
    <p:extLst>
      <p:ext uri="{BB962C8B-B14F-4D97-AF65-F5344CB8AC3E}">
        <p14:creationId xmlns:p14="http://schemas.microsoft.com/office/powerpoint/2010/main" val="326065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6223BC6E-F00C-4FAE-B2D1-127608093AAB}" type="datetimeFigureOut">
              <a:rPr lang="en-CA" smtClean="0">
                <a:solidFill>
                  <a:prstClr val="black">
                    <a:tint val="75000"/>
                  </a:prstClr>
                </a:solidFill>
              </a:rPr>
              <a:pPr/>
              <a:t>2025-08-27</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0CAB7BFC-728E-4393-A14C-71F94F853E4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2320201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223BC6E-F00C-4FAE-B2D1-127608093AAB}" type="datetimeFigureOut">
              <a:rPr lang="en-CA" smtClean="0">
                <a:solidFill>
                  <a:prstClr val="black">
                    <a:tint val="75000"/>
                  </a:prstClr>
                </a:solidFill>
              </a:rPr>
              <a:pPr/>
              <a:t>2025-08-27</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0CAB7BFC-728E-4393-A14C-71F94F853E4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49000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360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2341" name="Rectangle 5"/>
          <p:cNvSpPr>
            <a:spLocks noGrp="1" noChangeArrowheads="1"/>
          </p:cNvSpPr>
          <p:nvPr>
            <p:ph type="ftr" sz="quarter" idx="3"/>
          </p:nvPr>
        </p:nvSpPr>
        <p:spPr bwMode="auto">
          <a:xfrm>
            <a:off x="2590800" y="6400800"/>
            <a:ext cx="3962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Calibri" charset="0"/>
              </a:defRPr>
            </a:lvl1pPr>
          </a:lstStyle>
          <a:p>
            <a:pPr>
              <a:defRPr/>
            </a:pPr>
            <a:r>
              <a:rPr lang="en-US" dirty="0"/>
              <a:t>Copyright © 2017 by Nelson Education Ltd.</a:t>
            </a:r>
          </a:p>
        </p:txBody>
      </p:sp>
      <p:sp>
        <p:nvSpPr>
          <p:cNvPr id="142342"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charset="0"/>
              </a:defRPr>
            </a:lvl1pPr>
          </a:lstStyle>
          <a:p>
            <a:pPr>
              <a:defRPr/>
            </a:pPr>
            <a:r>
              <a:rPr lang="en-US" dirty="0"/>
              <a:t>5-</a:t>
            </a:r>
            <a:fld id="{3B3F653F-282B-7644-9CEA-AABBA9E574D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395" r:id="rId1"/>
    <p:sldLayoutId id="2147484396" r:id="rId2"/>
    <p:sldLayoutId id="2147484397" r:id="rId3"/>
    <p:sldLayoutId id="2147484382" r:id="rId4"/>
    <p:sldLayoutId id="2147484383" r:id="rId5"/>
    <p:sldLayoutId id="2147484385" r:id="rId6"/>
    <p:sldLayoutId id="2147484398" r:id="rId7"/>
  </p:sldLayoutIdLst>
  <p:hf hdr="0" dt="0"/>
  <p:txStyles>
    <p:titleStyle>
      <a:lvl1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1pPr>
      <a:lvl2pPr algn="ctr" rtl="0" eaLnBrk="0" fontAlgn="base" hangingPunct="0">
        <a:spcBef>
          <a:spcPct val="0"/>
        </a:spcBef>
        <a:spcAft>
          <a:spcPct val="0"/>
        </a:spcAft>
        <a:defRPr sz="4400" b="1">
          <a:solidFill>
            <a:schemeClr val="tx1"/>
          </a:solidFill>
          <a:latin typeface="Calibri" pitchFamily="34" charset="0"/>
          <a:ea typeface="MS PGothic" pitchFamily="34" charset="-128"/>
          <a:cs typeface="Calibri" pitchFamily="34" charset="0"/>
        </a:defRPr>
      </a:lvl2pPr>
      <a:lvl3pPr algn="ctr" rtl="0" eaLnBrk="0" fontAlgn="base" hangingPunct="0">
        <a:spcBef>
          <a:spcPct val="0"/>
        </a:spcBef>
        <a:spcAft>
          <a:spcPct val="0"/>
        </a:spcAft>
        <a:defRPr sz="4400" b="1">
          <a:solidFill>
            <a:schemeClr val="tx1"/>
          </a:solidFill>
          <a:latin typeface="Calibri" pitchFamily="34" charset="0"/>
          <a:ea typeface="MS PGothic" pitchFamily="34" charset="-128"/>
          <a:cs typeface="Calibri" pitchFamily="34" charset="0"/>
        </a:defRPr>
      </a:lvl3pPr>
      <a:lvl4pPr algn="ctr" rtl="0" eaLnBrk="0" fontAlgn="base" hangingPunct="0">
        <a:spcBef>
          <a:spcPct val="0"/>
        </a:spcBef>
        <a:spcAft>
          <a:spcPct val="0"/>
        </a:spcAft>
        <a:defRPr sz="4400" b="1">
          <a:solidFill>
            <a:schemeClr val="tx1"/>
          </a:solidFill>
          <a:latin typeface="Calibri" pitchFamily="34" charset="0"/>
          <a:ea typeface="MS PGothic" pitchFamily="34" charset="-128"/>
          <a:cs typeface="Calibri" pitchFamily="34" charset="0"/>
        </a:defRPr>
      </a:lvl4pPr>
      <a:lvl5pPr algn="ctr" rtl="0" eaLnBrk="0" fontAlgn="base" hangingPunct="0">
        <a:spcBef>
          <a:spcPct val="0"/>
        </a:spcBef>
        <a:spcAft>
          <a:spcPct val="0"/>
        </a:spcAft>
        <a:defRPr sz="4400" b="1">
          <a:solidFill>
            <a:schemeClr val="tx1"/>
          </a:solidFill>
          <a:latin typeface="Calibri" pitchFamily="34" charset="0"/>
          <a:ea typeface="MS PGothic" pitchFamily="34" charset="-128"/>
          <a:cs typeface="Calibr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MS PGothic" pitchFamily="34" charset="-128"/>
          <a:cs typeface="Calibri" pitchFamily="34" charset="0"/>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Calibri"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Calibri"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3BC6E-F00C-4FAE-B2D1-127608093AAB}" type="datetimeFigureOut">
              <a:rPr lang="en-CA" smtClean="0">
                <a:solidFill>
                  <a:prstClr val="black">
                    <a:tint val="75000"/>
                  </a:prstClr>
                </a:solidFill>
              </a:rPr>
              <a:pPr/>
              <a:t>2025-08-27</a:t>
            </a:fld>
            <a:endParaRPr lang="en-CA">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B7BFC-728E-4393-A14C-71F94F853E4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084735958"/>
      </p:ext>
    </p:extLst>
  </p:cSld>
  <p:clrMap bg1="lt1" tx1="dk1" bg2="lt2" tx2="dk2" accent1="accent1" accent2="accent2" accent3="accent3" accent4="accent4" accent5="accent5" accent6="accent6" hlink="hlink" folHlink="folHlink"/>
  <p:sldLayoutIdLst>
    <p:sldLayoutId id="2147484400" r:id="rId1"/>
    <p:sldLayoutId id="2147484401" r:id="rId2"/>
    <p:sldLayoutId id="2147484402" r:id="rId3"/>
    <p:sldLayoutId id="2147484403" r:id="rId4"/>
    <p:sldLayoutId id="2147484404" r:id="rId5"/>
    <p:sldLayoutId id="2147484405" r:id="rId6"/>
    <p:sldLayoutId id="2147484406" r:id="rId7"/>
    <p:sldLayoutId id="2147484407" r:id="rId8"/>
    <p:sldLayoutId id="2147484408" r:id="rId9"/>
    <p:sldLayoutId id="2147484409" r:id="rId10"/>
    <p:sldLayoutId id="21474844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2341" name="Rectangle 5"/>
          <p:cNvSpPr>
            <a:spLocks noGrp="1" noChangeArrowheads="1"/>
          </p:cNvSpPr>
          <p:nvPr>
            <p:ph type="ftr" sz="quarter" idx="3"/>
          </p:nvPr>
        </p:nvSpPr>
        <p:spPr bwMode="auto">
          <a:xfrm>
            <a:off x="2590800" y="6400800"/>
            <a:ext cx="3962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Calibri" pitchFamily="34" charset="0"/>
              </a:defRPr>
            </a:lvl1pPr>
          </a:lstStyle>
          <a:p>
            <a:pPr>
              <a:defRPr/>
            </a:pPr>
            <a:r>
              <a:rPr lang="en-US" altLang="en-US" dirty="0"/>
              <a:t>Copyright © 2017 by Nelson Education Ltd. </a:t>
            </a:r>
          </a:p>
        </p:txBody>
      </p:sp>
      <p:sp>
        <p:nvSpPr>
          <p:cNvPr id="142342"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defRPr>
            </a:lvl1pPr>
          </a:lstStyle>
          <a:p>
            <a:pPr>
              <a:defRPr/>
            </a:pPr>
            <a:r>
              <a:rPr lang="en-US" altLang="en-US" dirty="0"/>
              <a:t>10-</a:t>
            </a:r>
            <a:fld id="{EA66565A-2938-4D75-B784-B84061811FCB}" type="slidenum">
              <a:rPr lang="en-US" altLang="en-US"/>
              <a:pPr>
                <a:defRPr/>
              </a:pPr>
              <a:t>‹#›</a:t>
            </a:fld>
            <a:endParaRPr lang="en-US" altLang="en-US" dirty="0"/>
          </a:p>
        </p:txBody>
      </p:sp>
    </p:spTree>
    <p:extLst>
      <p:ext uri="{BB962C8B-B14F-4D97-AF65-F5344CB8AC3E}">
        <p14:creationId xmlns:p14="http://schemas.microsoft.com/office/powerpoint/2010/main" val="1924775881"/>
      </p:ext>
    </p:extLst>
  </p:cSld>
  <p:clrMap bg1="lt1" tx1="dk1" bg2="lt2" tx2="dk2" accent1="accent1" accent2="accent2" accent3="accent3" accent4="accent4" accent5="accent5" accent6="accent6" hlink="hlink" folHlink="folHlink"/>
  <p:sldLayoutIdLst>
    <p:sldLayoutId id="2147484412" r:id="rId1"/>
    <p:sldLayoutId id="2147484413" r:id="rId2"/>
    <p:sldLayoutId id="2147484414" r:id="rId3"/>
    <p:sldLayoutId id="2147484415" r:id="rId4"/>
    <p:sldLayoutId id="2147484416" r:id="rId5"/>
    <p:sldLayoutId id="2147484417" r:id="rId6"/>
  </p:sldLayoutIdLst>
  <p:hf sldNum="0" hdr="0" dt="0"/>
  <p:txStyles>
    <p:titleStyle>
      <a:lvl1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1pPr>
      <a:lvl2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2pPr>
      <a:lvl3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3pPr>
      <a:lvl4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4pPr>
      <a:lvl5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MS PGothic" pitchFamily="34" charset="-128"/>
          <a:cs typeface="Calibri" pitchFamily="34" charset="0"/>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Calibri"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Calibri"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medium confidence">
            <a:extLst>
              <a:ext uri="{FF2B5EF4-FFF2-40B4-BE49-F238E27FC236}">
                <a16:creationId xmlns:a16="http://schemas.microsoft.com/office/drawing/2014/main" id="{2A0C7FF7-1C22-1D8C-CC9C-31C8919564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924465"/>
            <a:ext cx="3914536" cy="5009070"/>
          </a:xfrm>
          <a:prstGeom prst="rect">
            <a:avLst/>
          </a:prstGeom>
        </p:spPr>
      </p:pic>
      <p:sp>
        <p:nvSpPr>
          <p:cNvPr id="2" name="TextBox 1">
            <a:extLst>
              <a:ext uri="{FF2B5EF4-FFF2-40B4-BE49-F238E27FC236}">
                <a16:creationId xmlns:a16="http://schemas.microsoft.com/office/drawing/2014/main" id="{BCEA49AB-5107-7740-774F-9817C55778CA}"/>
              </a:ext>
            </a:extLst>
          </p:cNvPr>
          <p:cNvSpPr txBox="1"/>
          <p:nvPr/>
        </p:nvSpPr>
        <p:spPr>
          <a:xfrm>
            <a:off x="395536" y="5229200"/>
            <a:ext cx="4392488" cy="1200329"/>
          </a:xfrm>
          <a:prstGeom prst="rect">
            <a:avLst/>
          </a:prstGeom>
          <a:noFill/>
        </p:spPr>
        <p:txBody>
          <a:bodyPr wrap="square" rtlCol="0">
            <a:spAutoFit/>
          </a:bodyPr>
          <a:lstStyle/>
          <a:p>
            <a:r>
              <a:rPr lang="en-CA" dirty="0"/>
              <a:t>BUSA 7250</a:t>
            </a:r>
          </a:p>
          <a:p>
            <a:r>
              <a:rPr lang="en-CA" dirty="0" err="1"/>
              <a:t>Dr</a:t>
            </a:r>
            <a:r>
              <a:rPr lang="en-CA" dirty="0"/>
              <a:t> Ike Hall, MSc, MBA, BEng</a:t>
            </a:r>
          </a:p>
          <a:p>
            <a:r>
              <a:rPr lang="en-CA" dirty="0"/>
              <a:t>1-5 Sep 2025</a:t>
            </a:r>
          </a:p>
        </p:txBody>
      </p:sp>
    </p:spTree>
    <p:extLst>
      <p:ext uri="{BB962C8B-B14F-4D97-AF65-F5344CB8AC3E}">
        <p14:creationId xmlns:p14="http://schemas.microsoft.com/office/powerpoint/2010/main" val="227028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7"/>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spcBef>
                <a:spcPct val="0"/>
              </a:spcBef>
              <a:spcAft>
                <a:spcPct val="0"/>
              </a:spcAft>
              <a:defRPr sz="2400">
                <a:solidFill>
                  <a:schemeClr val="tx1"/>
                </a:solidFill>
                <a:latin typeface="Helvetica" charset="0"/>
                <a:ea typeface="ＭＳ Ｐゴシック" charset="0"/>
              </a:defRPr>
            </a:lvl6pPr>
            <a:lvl7pPr marL="2971800" indent="-228600" eaLnBrk="0" fontAlgn="base" hangingPunct="0">
              <a:spcBef>
                <a:spcPct val="0"/>
              </a:spcBef>
              <a:spcAft>
                <a:spcPct val="0"/>
              </a:spcAft>
              <a:defRPr sz="2400">
                <a:solidFill>
                  <a:schemeClr val="tx1"/>
                </a:solidFill>
                <a:latin typeface="Helvetica" charset="0"/>
                <a:ea typeface="ＭＳ Ｐゴシック" charset="0"/>
              </a:defRPr>
            </a:lvl7pPr>
            <a:lvl8pPr marL="3429000" indent="-228600" eaLnBrk="0" fontAlgn="base" hangingPunct="0">
              <a:spcBef>
                <a:spcPct val="0"/>
              </a:spcBef>
              <a:spcAft>
                <a:spcPct val="0"/>
              </a:spcAft>
              <a:defRPr sz="2400">
                <a:solidFill>
                  <a:schemeClr val="tx1"/>
                </a:solidFill>
                <a:latin typeface="Helvetica" charset="0"/>
                <a:ea typeface="ＭＳ Ｐゴシック" charset="0"/>
              </a:defRPr>
            </a:lvl8pPr>
            <a:lvl9pPr marL="3886200" indent="-228600" eaLnBrk="0" fontAlgn="base" hangingPunct="0">
              <a:spcBef>
                <a:spcPct val="0"/>
              </a:spcBef>
              <a:spcAft>
                <a:spcPct val="0"/>
              </a:spcAft>
              <a:defRPr sz="2400">
                <a:solidFill>
                  <a:schemeClr val="tx1"/>
                </a:solidFill>
                <a:latin typeface="Helvetica" charset="0"/>
                <a:ea typeface="ＭＳ Ｐゴシック" charset="0"/>
              </a:defRPr>
            </a:lvl9pPr>
          </a:lstStyle>
          <a:p>
            <a:fld id="{A632CE7A-52BB-3949-A9FC-358E4088649E}" type="slidenum">
              <a:rPr lang="en-US" sz="1400">
                <a:solidFill>
                  <a:srgbClr val="FFFFFF"/>
                </a:solidFill>
              </a:rPr>
              <a:pPr/>
              <a:t>10</a:t>
            </a:fld>
            <a:endParaRPr lang="en-US" sz="1400" dirty="0">
              <a:solidFill>
                <a:srgbClr val="FFFFFF"/>
              </a:solidFill>
            </a:endParaRPr>
          </a:p>
        </p:txBody>
      </p:sp>
      <p:sp>
        <p:nvSpPr>
          <p:cNvPr id="24581" name="Slide Number Placeholder 3"/>
          <p:cNvSpPr txBox="1">
            <a:spLocks/>
          </p:cNvSpPr>
          <p:nvPr/>
        </p:nvSpPr>
        <p:spPr bwMode="auto">
          <a:xfrm>
            <a:off x="8129588" y="5734050"/>
            <a:ext cx="609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spcBef>
                <a:spcPct val="0"/>
              </a:spcBef>
              <a:spcAft>
                <a:spcPct val="0"/>
              </a:spcAft>
              <a:defRPr sz="2400">
                <a:solidFill>
                  <a:schemeClr val="tx1"/>
                </a:solidFill>
                <a:latin typeface="Helvetica" charset="0"/>
                <a:ea typeface="ＭＳ Ｐゴシック" charset="0"/>
              </a:defRPr>
            </a:lvl6pPr>
            <a:lvl7pPr marL="2971800" indent="-228600" eaLnBrk="0" fontAlgn="base" hangingPunct="0">
              <a:spcBef>
                <a:spcPct val="0"/>
              </a:spcBef>
              <a:spcAft>
                <a:spcPct val="0"/>
              </a:spcAft>
              <a:defRPr sz="2400">
                <a:solidFill>
                  <a:schemeClr val="tx1"/>
                </a:solidFill>
                <a:latin typeface="Helvetica" charset="0"/>
                <a:ea typeface="ＭＳ Ｐゴシック" charset="0"/>
              </a:defRPr>
            </a:lvl7pPr>
            <a:lvl8pPr marL="3429000" indent="-228600" eaLnBrk="0" fontAlgn="base" hangingPunct="0">
              <a:spcBef>
                <a:spcPct val="0"/>
              </a:spcBef>
              <a:spcAft>
                <a:spcPct val="0"/>
              </a:spcAft>
              <a:defRPr sz="2400">
                <a:solidFill>
                  <a:schemeClr val="tx1"/>
                </a:solidFill>
                <a:latin typeface="Helvetica" charset="0"/>
                <a:ea typeface="ＭＳ Ｐゴシック" charset="0"/>
              </a:defRPr>
            </a:lvl8pPr>
            <a:lvl9pPr marL="3886200" indent="-228600" eaLnBrk="0" fontAlgn="base" hangingPunct="0">
              <a:spcBef>
                <a:spcPct val="0"/>
              </a:spcBef>
              <a:spcAft>
                <a:spcPct val="0"/>
              </a:spcAft>
              <a:defRPr sz="2400">
                <a:solidFill>
                  <a:schemeClr val="tx1"/>
                </a:solidFill>
                <a:latin typeface="Helvetica" charset="0"/>
                <a:ea typeface="ＭＳ Ｐゴシック" charset="0"/>
              </a:defRPr>
            </a:lvl9pPr>
          </a:lstStyle>
          <a:p>
            <a:pPr algn="ctr" eaLnBrk="1" hangingPunct="1"/>
            <a:fld id="{CA608DB1-A8B8-F347-BD2B-352DD409BEED}" type="slidenum">
              <a:rPr lang="en-US" sz="1200" b="1">
                <a:solidFill>
                  <a:prstClr val="white"/>
                </a:solidFill>
              </a:rPr>
              <a:pPr algn="ctr" eaLnBrk="1" hangingPunct="1"/>
              <a:t>10</a:t>
            </a:fld>
            <a:endParaRPr lang="en-US" sz="1200" b="1" dirty="0">
              <a:solidFill>
                <a:prstClr val="white"/>
              </a:solidFill>
            </a:endParaRPr>
          </a:p>
        </p:txBody>
      </p:sp>
      <p:sp>
        <p:nvSpPr>
          <p:cNvPr id="8" name="Slide Number Placeholder 3"/>
          <p:cNvSpPr txBox="1">
            <a:spLocks/>
          </p:cNvSpPr>
          <p:nvPr/>
        </p:nvSpPr>
        <p:spPr bwMode="auto">
          <a:xfrm>
            <a:off x="6553200" y="6400800"/>
            <a:ext cx="2133600" cy="320675"/>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Helvetica" charset="0"/>
                <a:ea typeface="MS PGothic" charset="0"/>
                <a:cs typeface="MS PGothic" charset="0"/>
              </a:defRPr>
            </a:lvl1pPr>
            <a:lvl2pPr marL="742950" indent="-28575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2pPr>
            <a:lvl3pPr marL="11430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3pPr>
            <a:lvl4pPr marL="16002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4pPr>
            <a:lvl5pPr marL="20574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9pPr>
          </a:lstStyle>
          <a:p>
            <a:r>
              <a:rPr lang="en-US" sz="1400" dirty="0">
                <a:solidFill>
                  <a:prstClr val="black"/>
                </a:solidFill>
                <a:latin typeface="Calibri" charset="0"/>
              </a:rPr>
              <a:t>5-</a:t>
            </a:r>
            <a:fld id="{7B86FD2B-BA90-5A40-9A98-A90E2E10DA53}" type="slidenum">
              <a:rPr lang="en-US" sz="1400" smtClean="0">
                <a:solidFill>
                  <a:prstClr val="black"/>
                </a:solidFill>
                <a:latin typeface="Calibri" charset="0"/>
              </a:rPr>
              <a:pPr/>
              <a:t>10</a:t>
            </a:fld>
            <a:endParaRPr lang="en-US" sz="1400" dirty="0">
              <a:solidFill>
                <a:prstClr val="black"/>
              </a:solidFill>
              <a:latin typeface="Calibri" charset="0"/>
            </a:endParaRPr>
          </a:p>
        </p:txBody>
      </p:sp>
      <p:pic>
        <p:nvPicPr>
          <p:cNvPr id="3" name="Picture 2"/>
          <p:cNvPicPr>
            <a:picLocks noChangeAspect="1"/>
          </p:cNvPicPr>
          <p:nvPr/>
        </p:nvPicPr>
        <p:blipFill>
          <a:blip r:embed="rId3"/>
          <a:stretch>
            <a:fillRect/>
          </a:stretch>
        </p:blipFill>
        <p:spPr>
          <a:xfrm>
            <a:off x="899592" y="332656"/>
            <a:ext cx="7704856" cy="5922094"/>
          </a:xfrm>
          <a:prstGeom prst="rect">
            <a:avLst/>
          </a:prstGeom>
        </p:spPr>
      </p:pic>
      <p:sp>
        <p:nvSpPr>
          <p:cNvPr id="2" name="Footer Placeholder 1"/>
          <p:cNvSpPr>
            <a:spLocks noGrp="1"/>
          </p:cNvSpPr>
          <p:nvPr>
            <p:ph type="ftr" sz="quarter" idx="10"/>
          </p:nvPr>
        </p:nvSpPr>
        <p:spPr/>
        <p:txBody>
          <a:bodyPr/>
          <a:lstStyle/>
          <a:p>
            <a:pPr>
              <a:defRPr/>
            </a:pPr>
            <a:r>
              <a:rPr lang="sk-SK">
                <a:solidFill>
                  <a:prstClr val="black"/>
                </a:solidFill>
              </a:rPr>
              <a:t>Copyright © 2017 by Nelson Education Ltd.</a:t>
            </a:r>
            <a:endParaRPr lang="en-US" dirty="0">
              <a:solidFill>
                <a:prstClr val="black"/>
              </a:solidFill>
            </a:endParaRPr>
          </a:p>
        </p:txBody>
      </p:sp>
    </p:spTree>
    <p:extLst>
      <p:ext uri="{BB962C8B-B14F-4D97-AF65-F5344CB8AC3E}">
        <p14:creationId xmlns:p14="http://schemas.microsoft.com/office/powerpoint/2010/main" val="127418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p:txBody>
          <a:bodyPr/>
          <a:lstStyle/>
          <a:p>
            <a:pPr>
              <a:defRPr/>
            </a:pPr>
            <a:r>
              <a:rPr lang="en-CA" noProof="0" dirty="0">
                <a:ea typeface="+mj-ea"/>
              </a:rPr>
              <a:t>Sample Situational Analysis</a:t>
            </a:r>
          </a:p>
        </p:txBody>
      </p:sp>
      <p:sp>
        <p:nvSpPr>
          <p:cNvPr id="15362" name="Rectangle 3"/>
          <p:cNvSpPr>
            <a:spLocks noGrp="1" noChangeArrowheads="1"/>
          </p:cNvSpPr>
          <p:nvPr>
            <p:ph idx="1"/>
          </p:nvPr>
        </p:nvSpPr>
        <p:spPr/>
        <p:txBody>
          <a:bodyPr/>
          <a:lstStyle/>
          <a:p>
            <a:pPr>
              <a:lnSpc>
                <a:spcPct val="90000"/>
              </a:lnSpc>
            </a:pPr>
            <a:endParaRPr lang="en-CA" sz="1000" b="1" noProof="0" dirty="0">
              <a:latin typeface="Century Schoolbook" charset="0"/>
            </a:endParaRPr>
          </a:p>
          <a:p>
            <a:pPr>
              <a:lnSpc>
                <a:spcPct val="90000"/>
              </a:lnSpc>
              <a:buFontTx/>
              <a:buNone/>
            </a:pPr>
            <a:endParaRPr lang="en-CA" sz="1000" b="1" noProof="0" dirty="0">
              <a:latin typeface="Century Schoolbook" charset="0"/>
            </a:endParaRPr>
          </a:p>
          <a:p>
            <a:pPr>
              <a:lnSpc>
                <a:spcPct val="90000"/>
              </a:lnSpc>
              <a:buFontTx/>
              <a:buNone/>
            </a:pPr>
            <a:endParaRPr lang="en-CA" sz="1000" b="1" noProof="0" dirty="0">
              <a:latin typeface="Century Schoolbook" charset="0"/>
            </a:endParaRPr>
          </a:p>
          <a:p>
            <a:pPr>
              <a:lnSpc>
                <a:spcPct val="90000"/>
              </a:lnSpc>
              <a:buFontTx/>
              <a:buNone/>
            </a:pPr>
            <a:endParaRPr lang="en-CA" sz="1000" b="1" noProof="0" dirty="0">
              <a:latin typeface="Century Schoolbook" charset="0"/>
            </a:endParaRPr>
          </a:p>
          <a:p>
            <a:pPr>
              <a:lnSpc>
                <a:spcPct val="90000"/>
              </a:lnSpc>
              <a:buFontTx/>
              <a:buNone/>
            </a:pPr>
            <a:endParaRPr lang="en-CA" sz="1000" b="1" noProof="0" dirty="0">
              <a:latin typeface="Century Schoolbook" charset="0"/>
            </a:endParaRPr>
          </a:p>
          <a:p>
            <a:pPr>
              <a:lnSpc>
                <a:spcPct val="90000"/>
              </a:lnSpc>
              <a:buFontTx/>
              <a:buNone/>
            </a:pPr>
            <a:endParaRPr lang="en-CA" sz="1000" b="1" noProof="0" dirty="0">
              <a:latin typeface="Century Schoolbook" charset="0"/>
            </a:endParaRPr>
          </a:p>
        </p:txBody>
      </p:sp>
      <p:sp>
        <p:nvSpPr>
          <p:cNvPr id="15365"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spcBef>
                <a:spcPct val="0"/>
              </a:spcBef>
              <a:spcAft>
                <a:spcPct val="0"/>
              </a:spcAft>
              <a:defRPr sz="2400">
                <a:solidFill>
                  <a:schemeClr val="tx1"/>
                </a:solidFill>
                <a:latin typeface="Helvetica" charset="0"/>
                <a:ea typeface="ＭＳ Ｐゴシック" charset="0"/>
              </a:defRPr>
            </a:lvl6pPr>
            <a:lvl7pPr marL="2971800" indent="-228600" eaLnBrk="0" fontAlgn="base" hangingPunct="0">
              <a:spcBef>
                <a:spcPct val="0"/>
              </a:spcBef>
              <a:spcAft>
                <a:spcPct val="0"/>
              </a:spcAft>
              <a:defRPr sz="2400">
                <a:solidFill>
                  <a:schemeClr val="tx1"/>
                </a:solidFill>
                <a:latin typeface="Helvetica" charset="0"/>
                <a:ea typeface="ＭＳ Ｐゴシック" charset="0"/>
              </a:defRPr>
            </a:lvl7pPr>
            <a:lvl8pPr marL="3429000" indent="-228600" eaLnBrk="0" fontAlgn="base" hangingPunct="0">
              <a:spcBef>
                <a:spcPct val="0"/>
              </a:spcBef>
              <a:spcAft>
                <a:spcPct val="0"/>
              </a:spcAft>
              <a:defRPr sz="2400">
                <a:solidFill>
                  <a:schemeClr val="tx1"/>
                </a:solidFill>
                <a:latin typeface="Helvetica" charset="0"/>
                <a:ea typeface="ＭＳ Ｐゴシック" charset="0"/>
              </a:defRPr>
            </a:lvl8pPr>
            <a:lvl9pPr marL="3886200" indent="-228600" eaLnBrk="0" fontAlgn="base" hangingPunct="0">
              <a:spcBef>
                <a:spcPct val="0"/>
              </a:spcBef>
              <a:spcAft>
                <a:spcPct val="0"/>
              </a:spcAft>
              <a:defRPr sz="2400">
                <a:solidFill>
                  <a:schemeClr val="tx1"/>
                </a:solidFill>
                <a:latin typeface="Helvetica" charset="0"/>
                <a:ea typeface="ＭＳ Ｐゴシック" charset="0"/>
              </a:defRPr>
            </a:lvl9pPr>
          </a:lstStyle>
          <a:p>
            <a:fld id="{58135F51-DA8F-C54B-A9F1-59C3C8A4F165}" type="slidenum">
              <a:rPr lang="en-US" sz="1400">
                <a:solidFill>
                  <a:srgbClr val="FFFFFF"/>
                </a:solidFill>
              </a:rPr>
              <a:pPr/>
              <a:t>11</a:t>
            </a:fld>
            <a:endParaRPr lang="en-US" sz="1400" dirty="0">
              <a:solidFill>
                <a:srgbClr val="FFFFFF"/>
              </a:solidFill>
            </a:endParaRPr>
          </a:p>
        </p:txBody>
      </p:sp>
      <p:graphicFrame>
        <p:nvGraphicFramePr>
          <p:cNvPr id="10" name="Content Placeholder 20"/>
          <p:cNvGraphicFramePr>
            <a:graphicFrameLocks/>
          </p:cNvGraphicFramePr>
          <p:nvPr>
            <p:extLst>
              <p:ext uri="{D42A27DB-BD31-4B8C-83A1-F6EECF244321}">
                <p14:modId xmlns:p14="http://schemas.microsoft.com/office/powerpoint/2010/main" val="1530015229"/>
              </p:ext>
            </p:extLst>
          </p:nvPr>
        </p:nvGraphicFramePr>
        <p:xfrm>
          <a:off x="990600" y="1524000"/>
          <a:ext cx="7162800" cy="4718388"/>
        </p:xfrm>
        <a:graphic>
          <a:graphicData uri="http://schemas.openxmlformats.org/drawingml/2006/table">
            <a:tbl>
              <a:tblPr firstRow="1" bandRow="1">
                <a:tableStyleId>{21E4AEA4-8DFA-4A89-87EB-49C32662AFE0}</a:tableStyleId>
              </a:tblPr>
              <a:tblGrid>
                <a:gridCol w="3362198">
                  <a:extLst>
                    <a:ext uri="{9D8B030D-6E8A-4147-A177-3AD203B41FA5}">
                      <a16:colId xmlns:a16="http://schemas.microsoft.com/office/drawing/2014/main" val="20000"/>
                    </a:ext>
                  </a:extLst>
                </a:gridCol>
                <a:gridCol w="3800602">
                  <a:extLst>
                    <a:ext uri="{9D8B030D-6E8A-4147-A177-3AD203B41FA5}">
                      <a16:colId xmlns:a16="http://schemas.microsoft.com/office/drawing/2014/main" val="20001"/>
                    </a:ext>
                  </a:extLst>
                </a:gridCol>
              </a:tblGrid>
              <a:tr h="2359194">
                <a:tc>
                  <a:txBody>
                    <a:bodyPr/>
                    <a:lstStyle/>
                    <a:p>
                      <a:pPr algn="ctr"/>
                      <a:r>
                        <a:rPr lang="en-CA" sz="2100" b="1" u="none" dirty="0">
                          <a:solidFill>
                            <a:srgbClr val="000000"/>
                          </a:solidFill>
                          <a:effectLst/>
                          <a:latin typeface="Calibri"/>
                          <a:cs typeface="Calibri"/>
                        </a:rPr>
                        <a:t>STRENGTHS</a:t>
                      </a:r>
                    </a:p>
                    <a:p>
                      <a:pPr algn="ctr"/>
                      <a:endParaRPr lang="en-CA" sz="2100" b="1" u="none" dirty="0">
                        <a:solidFill>
                          <a:srgbClr val="000000"/>
                        </a:solidFill>
                        <a:effectLst/>
                        <a:latin typeface="Calibri"/>
                        <a:cs typeface="Calibri"/>
                      </a:endParaRPr>
                    </a:p>
                    <a:p>
                      <a:pPr marL="342900" indent="-342900" algn="l">
                        <a:buFont typeface="Arial" pitchFamily="34" charset="0"/>
                        <a:buChar char="•"/>
                      </a:pPr>
                      <a:r>
                        <a:rPr lang="en-CA" sz="2100" b="0" u="none" dirty="0">
                          <a:solidFill>
                            <a:srgbClr val="000000"/>
                          </a:solidFill>
                          <a:effectLst/>
                          <a:latin typeface="Calibri"/>
                          <a:cs typeface="Calibri"/>
                        </a:rPr>
                        <a:t> Techy image</a:t>
                      </a:r>
                    </a:p>
                    <a:p>
                      <a:pPr marL="342900" indent="-342900" algn="l">
                        <a:buFont typeface="Arial" pitchFamily="34" charset="0"/>
                        <a:buChar char="•"/>
                      </a:pPr>
                      <a:r>
                        <a:rPr lang="en-CA" sz="2100" b="0" u="none" dirty="0">
                          <a:solidFill>
                            <a:srgbClr val="000000"/>
                          </a:solidFill>
                          <a:effectLst/>
                          <a:latin typeface="Calibri"/>
                          <a:cs typeface="Calibri"/>
                        </a:rPr>
                        <a:t> Efficient Consultant</a:t>
                      </a:r>
                    </a:p>
                    <a:p>
                      <a:pPr marL="342900" indent="-342900" algn="l">
                        <a:buFont typeface="Arial" pitchFamily="34" charset="0"/>
                        <a:buChar char="•"/>
                      </a:pPr>
                      <a:r>
                        <a:rPr lang="en-CA" sz="2100" b="0" u="none" dirty="0">
                          <a:solidFill>
                            <a:srgbClr val="000000"/>
                          </a:solidFill>
                          <a:effectLst/>
                          <a:latin typeface="Calibri"/>
                          <a:cs typeface="Calibri"/>
                        </a:rPr>
                        <a:t> Product innovator </a:t>
                      </a:r>
                      <a:endParaRPr lang="en-CA" sz="2100" b="1" u="none" dirty="0">
                        <a:solidFill>
                          <a:srgbClr val="000000"/>
                        </a:solidFill>
                        <a:effectLst/>
                        <a:latin typeface="Calibri"/>
                        <a:cs typeface="Calibri"/>
                      </a:endParaRPr>
                    </a:p>
                  </a:txBody>
                  <a:tcPr marL="78205" marR="78205" marT="39107" marB="39107">
                    <a:solidFill>
                      <a:srgbClr val="D6E5F7"/>
                    </a:solidFill>
                  </a:tcPr>
                </a:tc>
                <a:tc>
                  <a:txBody>
                    <a:bodyPr/>
                    <a:lstStyle/>
                    <a:p>
                      <a:pPr algn="ctr"/>
                      <a:r>
                        <a:rPr lang="en-CA" sz="2100" b="1" u="none" dirty="0">
                          <a:solidFill>
                            <a:srgbClr val="000000"/>
                          </a:solidFill>
                          <a:effectLst/>
                          <a:latin typeface="Calibri"/>
                          <a:cs typeface="Calibri"/>
                        </a:rPr>
                        <a:t>WEAKNESSES</a:t>
                      </a:r>
                    </a:p>
                    <a:p>
                      <a:pPr algn="ctr"/>
                      <a:endParaRPr lang="en-CA" sz="2100" b="1" u="none" dirty="0">
                        <a:solidFill>
                          <a:srgbClr val="000000"/>
                        </a:solidFill>
                        <a:effectLst/>
                        <a:latin typeface="Calibri"/>
                        <a:cs typeface="Calibri"/>
                      </a:endParaRPr>
                    </a:p>
                    <a:p>
                      <a:pPr marL="342900" indent="-342900" algn="l">
                        <a:buFont typeface="Arial" pitchFamily="34" charset="0"/>
                        <a:buChar char="•"/>
                      </a:pPr>
                      <a:r>
                        <a:rPr lang="en-CA" sz="2100" b="0" u="none" dirty="0">
                          <a:solidFill>
                            <a:srgbClr val="000000"/>
                          </a:solidFill>
                          <a:effectLst/>
                          <a:latin typeface="Calibri"/>
                          <a:cs typeface="Calibri"/>
                        </a:rPr>
                        <a:t>Poor experience</a:t>
                      </a:r>
                    </a:p>
                    <a:p>
                      <a:pPr marL="342900" indent="-342900" algn="l">
                        <a:buFont typeface="Arial" pitchFamily="34" charset="0"/>
                        <a:buChar char="•"/>
                      </a:pPr>
                      <a:r>
                        <a:rPr lang="en-CA" sz="2100" b="0" u="none" dirty="0">
                          <a:solidFill>
                            <a:srgbClr val="000000"/>
                          </a:solidFill>
                          <a:effectLst/>
                          <a:latin typeface="Calibri"/>
                          <a:cs typeface="Calibri"/>
                        </a:rPr>
                        <a:t>Laggin</a:t>
                      </a:r>
                      <a:r>
                        <a:rPr lang="en-CA" sz="2100" b="0" u="none" baseline="0" dirty="0">
                          <a:solidFill>
                            <a:srgbClr val="000000"/>
                          </a:solidFill>
                          <a:effectLst/>
                          <a:latin typeface="Calibri"/>
                          <a:cs typeface="Calibri"/>
                        </a:rPr>
                        <a:t>g in ecommerce</a:t>
                      </a:r>
                    </a:p>
                    <a:p>
                      <a:pPr marL="342900" indent="-342900" algn="l">
                        <a:buFont typeface="Arial" pitchFamily="34" charset="0"/>
                        <a:buChar char="•"/>
                      </a:pPr>
                      <a:r>
                        <a:rPr lang="en-CA" sz="2100" b="0" u="none" baseline="0" dirty="0">
                          <a:solidFill>
                            <a:srgbClr val="000000"/>
                          </a:solidFill>
                          <a:effectLst/>
                          <a:latin typeface="Calibri"/>
                          <a:cs typeface="Calibri"/>
                        </a:rPr>
                        <a:t>No clear “record”</a:t>
                      </a:r>
                      <a:endParaRPr lang="en-CA" sz="2100" b="1" u="none" dirty="0">
                        <a:solidFill>
                          <a:srgbClr val="000000"/>
                        </a:solidFill>
                        <a:effectLst/>
                        <a:latin typeface="Calibri"/>
                        <a:cs typeface="Calibri"/>
                      </a:endParaRPr>
                    </a:p>
                  </a:txBody>
                  <a:tcPr marL="78205" marR="78205" marT="39107" marB="39107">
                    <a:solidFill>
                      <a:srgbClr val="D6E5F7"/>
                    </a:solidFill>
                  </a:tcPr>
                </a:tc>
                <a:extLst>
                  <a:ext uri="{0D108BD9-81ED-4DB2-BD59-A6C34878D82A}">
                    <a16:rowId xmlns:a16="http://schemas.microsoft.com/office/drawing/2014/main" val="10000"/>
                  </a:ext>
                </a:extLst>
              </a:tr>
              <a:tr h="2359194">
                <a:tc>
                  <a:txBody>
                    <a:bodyPr/>
                    <a:lstStyle/>
                    <a:p>
                      <a:pPr algn="ctr"/>
                      <a:r>
                        <a:rPr lang="en-CA" sz="2100" b="1" u="none" dirty="0">
                          <a:solidFill>
                            <a:srgbClr val="000000"/>
                          </a:solidFill>
                          <a:effectLst/>
                          <a:latin typeface="Calibri"/>
                          <a:cs typeface="Calibri"/>
                        </a:rPr>
                        <a:t>OPPORTUNITIES</a:t>
                      </a:r>
                    </a:p>
                    <a:p>
                      <a:pPr algn="ctr"/>
                      <a:endParaRPr lang="en-CA" sz="2100" b="1" u="none" dirty="0">
                        <a:solidFill>
                          <a:srgbClr val="000000"/>
                        </a:solidFill>
                        <a:effectLst/>
                        <a:latin typeface="Calibri"/>
                        <a:cs typeface="Calibri"/>
                      </a:endParaRPr>
                    </a:p>
                    <a:p>
                      <a:pPr marL="342900" indent="-342900" algn="l">
                        <a:buFont typeface="Arial" pitchFamily="34" charset="0"/>
                        <a:buChar char="•"/>
                      </a:pPr>
                      <a:r>
                        <a:rPr lang="en-CA" sz="2100" b="0" u="none" dirty="0">
                          <a:solidFill>
                            <a:srgbClr val="000000"/>
                          </a:solidFill>
                          <a:effectLst/>
                          <a:latin typeface="Calibri"/>
                          <a:cs typeface="Calibri"/>
                        </a:rPr>
                        <a:t>QR codes &amp; IT growth</a:t>
                      </a:r>
                    </a:p>
                    <a:p>
                      <a:pPr marL="342900" indent="-342900" algn="l">
                        <a:buFont typeface="Arial" pitchFamily="34" charset="0"/>
                        <a:buChar char="•"/>
                      </a:pPr>
                      <a:r>
                        <a:rPr lang="en-CA" sz="2100" b="0" u="none" dirty="0">
                          <a:solidFill>
                            <a:srgbClr val="000000"/>
                          </a:solidFill>
                          <a:effectLst/>
                          <a:latin typeface="Calibri"/>
                          <a:cs typeface="Calibri"/>
                        </a:rPr>
                        <a:t>Minimal</a:t>
                      </a:r>
                      <a:r>
                        <a:rPr lang="en-CA" sz="2100" b="0" u="none" baseline="0" dirty="0">
                          <a:solidFill>
                            <a:srgbClr val="000000"/>
                          </a:solidFill>
                          <a:effectLst/>
                          <a:latin typeface="Calibri"/>
                          <a:cs typeface="Calibri"/>
                        </a:rPr>
                        <a:t> barriers of entry </a:t>
                      </a:r>
                    </a:p>
                    <a:p>
                      <a:pPr marL="342900" indent="-342900" algn="l">
                        <a:buFont typeface="Arial" pitchFamily="34" charset="0"/>
                        <a:buChar char="•"/>
                      </a:pPr>
                      <a:r>
                        <a:rPr lang="en-CA" sz="2100" b="0" u="none" baseline="0" dirty="0">
                          <a:solidFill>
                            <a:srgbClr val="000000"/>
                          </a:solidFill>
                          <a:effectLst/>
                          <a:latin typeface="Calibri"/>
                          <a:cs typeface="Calibri"/>
                        </a:rPr>
                        <a:t>Growth in BC market</a:t>
                      </a:r>
                      <a:endParaRPr lang="en-CA" sz="2100" b="1" u="none" dirty="0">
                        <a:solidFill>
                          <a:srgbClr val="000000"/>
                        </a:solidFill>
                        <a:effectLst/>
                        <a:latin typeface="Calibri"/>
                        <a:cs typeface="Calibri"/>
                      </a:endParaRPr>
                    </a:p>
                  </a:txBody>
                  <a:tcPr marL="78205" marR="78205" marT="39107" marB="39107">
                    <a:solidFill>
                      <a:srgbClr val="D6E5F7"/>
                    </a:solidFill>
                  </a:tcPr>
                </a:tc>
                <a:tc>
                  <a:txBody>
                    <a:bodyPr/>
                    <a:lstStyle/>
                    <a:p>
                      <a:pPr algn="ctr"/>
                      <a:r>
                        <a:rPr lang="en-CA" sz="2100" b="1" u="none" dirty="0">
                          <a:solidFill>
                            <a:srgbClr val="000000"/>
                          </a:solidFill>
                          <a:effectLst/>
                          <a:latin typeface="Calibri"/>
                          <a:cs typeface="Calibri"/>
                        </a:rPr>
                        <a:t>THREATS</a:t>
                      </a:r>
                    </a:p>
                    <a:p>
                      <a:pPr algn="ctr"/>
                      <a:endParaRPr lang="en-CA" sz="2100" b="1" u="none" dirty="0">
                        <a:solidFill>
                          <a:srgbClr val="000000"/>
                        </a:solidFill>
                        <a:effectLst/>
                        <a:latin typeface="Calibri"/>
                        <a:cs typeface="Calibri"/>
                      </a:endParaRPr>
                    </a:p>
                    <a:p>
                      <a:pPr marL="342900" indent="-342900" algn="l">
                        <a:buFont typeface="Arial" pitchFamily="34" charset="0"/>
                        <a:buChar char="•"/>
                      </a:pPr>
                      <a:r>
                        <a:rPr lang="en-CA" sz="2100" b="0" u="none" dirty="0">
                          <a:solidFill>
                            <a:srgbClr val="000000"/>
                          </a:solidFill>
                          <a:effectLst/>
                          <a:latin typeface="Calibri"/>
                          <a:cs typeface="Calibri"/>
                        </a:rPr>
                        <a:t>Inflation is</a:t>
                      </a:r>
                      <a:r>
                        <a:rPr lang="en-CA" sz="2100" b="0" u="none" baseline="0" dirty="0">
                          <a:solidFill>
                            <a:srgbClr val="000000"/>
                          </a:solidFill>
                          <a:effectLst/>
                          <a:latin typeface="Calibri"/>
                          <a:cs typeface="Calibri"/>
                        </a:rPr>
                        <a:t> increasing</a:t>
                      </a:r>
                      <a:endParaRPr lang="en-CA" sz="2100" b="0" u="none" dirty="0">
                        <a:solidFill>
                          <a:srgbClr val="000000"/>
                        </a:solidFill>
                        <a:effectLst/>
                        <a:latin typeface="Calibri"/>
                        <a:cs typeface="Calibri"/>
                      </a:endParaRPr>
                    </a:p>
                    <a:p>
                      <a:pPr marL="342900" indent="-342900" algn="l">
                        <a:buFont typeface="Arial" pitchFamily="34" charset="0"/>
                        <a:buChar char="•"/>
                      </a:pPr>
                      <a:r>
                        <a:rPr lang="en-CA" sz="2100" b="0" u="none" baseline="0" dirty="0">
                          <a:solidFill>
                            <a:srgbClr val="000000"/>
                          </a:solidFill>
                          <a:effectLst/>
                          <a:latin typeface="Calibri"/>
                          <a:cs typeface="Calibri"/>
                        </a:rPr>
                        <a:t>Slowdown in some sectors</a:t>
                      </a:r>
                    </a:p>
                    <a:p>
                      <a:pPr marL="342900" indent="-342900" algn="l">
                        <a:buFont typeface="Arial" pitchFamily="34" charset="0"/>
                        <a:buChar char="•"/>
                      </a:pPr>
                      <a:r>
                        <a:rPr lang="en-CA" sz="2100" b="0" u="none" baseline="0" dirty="0">
                          <a:solidFill>
                            <a:srgbClr val="000000"/>
                          </a:solidFill>
                          <a:effectLst/>
                          <a:latin typeface="Calibri"/>
                          <a:cs typeface="Calibri"/>
                        </a:rPr>
                        <a:t>Growing bargaining power of suppliers and customers </a:t>
                      </a:r>
                      <a:endParaRPr lang="en-CA" sz="2100" b="0" u="none" dirty="0">
                        <a:solidFill>
                          <a:srgbClr val="000000"/>
                        </a:solidFill>
                        <a:effectLst/>
                        <a:latin typeface="Calibri"/>
                        <a:cs typeface="Calibri"/>
                      </a:endParaRPr>
                    </a:p>
                  </a:txBody>
                  <a:tcPr marL="78205" marR="78205" marT="39107" marB="39107">
                    <a:solidFill>
                      <a:srgbClr val="D6E5F7"/>
                    </a:solidFill>
                  </a:tcPr>
                </a:tc>
                <a:extLst>
                  <a:ext uri="{0D108BD9-81ED-4DB2-BD59-A6C34878D82A}">
                    <a16:rowId xmlns:a16="http://schemas.microsoft.com/office/drawing/2014/main" val="10001"/>
                  </a:ext>
                </a:extLst>
              </a:tr>
            </a:tbl>
          </a:graphicData>
        </a:graphic>
      </p:graphicFrame>
      <p:sp>
        <p:nvSpPr>
          <p:cNvPr id="9" name="Slide Number Placeholder 3"/>
          <p:cNvSpPr txBox="1">
            <a:spLocks/>
          </p:cNvSpPr>
          <p:nvPr/>
        </p:nvSpPr>
        <p:spPr bwMode="auto">
          <a:xfrm>
            <a:off x="6553200" y="6400800"/>
            <a:ext cx="2133600" cy="320675"/>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Helvetica" charset="0"/>
                <a:ea typeface="MS PGothic" charset="0"/>
                <a:cs typeface="MS PGothic" charset="0"/>
              </a:defRPr>
            </a:lvl1pPr>
            <a:lvl2pPr marL="742950" indent="-28575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2pPr>
            <a:lvl3pPr marL="11430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3pPr>
            <a:lvl4pPr marL="16002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4pPr>
            <a:lvl5pPr marL="20574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9pPr>
          </a:lstStyle>
          <a:p>
            <a:r>
              <a:rPr lang="en-US" sz="1400" dirty="0">
                <a:latin typeface="Calibri" charset="0"/>
              </a:rPr>
              <a:t>5-</a:t>
            </a:r>
            <a:fld id="{7B86FD2B-BA90-5A40-9A98-A90E2E10DA53}" type="slidenum">
              <a:rPr lang="en-US" sz="1400" smtClean="0">
                <a:latin typeface="Calibri" charset="0"/>
              </a:rPr>
              <a:pPr/>
              <a:t>11</a:t>
            </a:fld>
            <a:endParaRPr lang="en-US" sz="1400" dirty="0">
              <a:latin typeface="Calibri" charset="0"/>
            </a:endParaRPr>
          </a:p>
        </p:txBody>
      </p:sp>
      <p:sp>
        <p:nvSpPr>
          <p:cNvPr id="2" name="Footer Placeholder 1"/>
          <p:cNvSpPr>
            <a:spLocks noGrp="1"/>
          </p:cNvSpPr>
          <p:nvPr>
            <p:ph type="ftr" sz="quarter" idx="10"/>
          </p:nvPr>
        </p:nvSpPr>
        <p:spPr/>
        <p:txBody>
          <a:bodyPr/>
          <a:lstStyle/>
          <a:p>
            <a:pPr>
              <a:defRPr/>
            </a:pPr>
            <a:r>
              <a:rPr lang="en-US" dirty="0"/>
              <a:t>Copyright © 2017 by Nelson Education Ltd.</a:t>
            </a:r>
          </a:p>
        </p:txBody>
      </p:sp>
    </p:spTree>
    <p:extLst>
      <p:ext uri="{BB962C8B-B14F-4D97-AF65-F5344CB8AC3E}">
        <p14:creationId xmlns:p14="http://schemas.microsoft.com/office/powerpoint/2010/main" val="74004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wrap="square" lIns="91440" tIns="45720" rIns="91440" bIns="45720" numCol="1" anchorCtr="0" compatLnSpc="1">
            <a:prstTxWarp prst="textNoShape">
              <a:avLst/>
            </a:prstTxWarp>
            <a:noAutofit/>
          </a:bodyPr>
          <a:lstStyle/>
          <a:p>
            <a:r>
              <a:rPr lang="en-CA" sz="3200" cap="none" noProof="0" dirty="0">
                <a:latin typeface="Calibri"/>
                <a:cs typeface="Calibri"/>
              </a:rPr>
              <a:t>Industry-Level Strategies:</a:t>
            </a:r>
            <a:br>
              <a:rPr lang="en-CA" sz="3200" cap="none" noProof="0" dirty="0">
                <a:latin typeface="Calibri"/>
                <a:cs typeface="Calibri"/>
              </a:rPr>
            </a:br>
            <a:r>
              <a:rPr lang="en-CA" sz="3200" cap="none" noProof="0" dirty="0">
                <a:solidFill>
                  <a:srgbClr val="E7155C"/>
                </a:solidFill>
                <a:latin typeface="Calibri"/>
                <a:cs typeface="Calibri"/>
              </a:rPr>
              <a:t>How Should We Compete in </a:t>
            </a:r>
            <a:r>
              <a:rPr lang="en-CA" sz="3200" noProof="0" dirty="0">
                <a:solidFill>
                  <a:srgbClr val="E7155C"/>
                </a:solidFill>
                <a:latin typeface="Calibri"/>
                <a:cs typeface="Calibri"/>
              </a:rPr>
              <a:t>This Industry? </a:t>
            </a:r>
            <a:endParaRPr lang="en-CA" sz="3200" cap="none" noProof="0" dirty="0">
              <a:solidFill>
                <a:srgbClr val="E7155C"/>
              </a:solidFill>
              <a:latin typeface="Century Schoolbook"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2552420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556" name="Slide Number Placeholder 7"/>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spcBef>
                <a:spcPct val="0"/>
              </a:spcBef>
              <a:spcAft>
                <a:spcPct val="0"/>
              </a:spcAft>
              <a:defRPr sz="2400">
                <a:solidFill>
                  <a:schemeClr val="tx1"/>
                </a:solidFill>
                <a:latin typeface="Helvetica" charset="0"/>
                <a:ea typeface="ＭＳ Ｐゴシック" charset="0"/>
              </a:defRPr>
            </a:lvl6pPr>
            <a:lvl7pPr marL="2971800" indent="-228600" eaLnBrk="0" fontAlgn="base" hangingPunct="0">
              <a:spcBef>
                <a:spcPct val="0"/>
              </a:spcBef>
              <a:spcAft>
                <a:spcPct val="0"/>
              </a:spcAft>
              <a:defRPr sz="2400">
                <a:solidFill>
                  <a:schemeClr val="tx1"/>
                </a:solidFill>
                <a:latin typeface="Helvetica" charset="0"/>
                <a:ea typeface="ＭＳ Ｐゴシック" charset="0"/>
              </a:defRPr>
            </a:lvl7pPr>
            <a:lvl8pPr marL="3429000" indent="-228600" eaLnBrk="0" fontAlgn="base" hangingPunct="0">
              <a:spcBef>
                <a:spcPct val="0"/>
              </a:spcBef>
              <a:spcAft>
                <a:spcPct val="0"/>
              </a:spcAft>
              <a:defRPr sz="2400">
                <a:solidFill>
                  <a:schemeClr val="tx1"/>
                </a:solidFill>
                <a:latin typeface="Helvetica" charset="0"/>
                <a:ea typeface="ＭＳ Ｐゴシック" charset="0"/>
              </a:defRPr>
            </a:lvl8pPr>
            <a:lvl9pPr marL="3886200" indent="-228600" eaLnBrk="0" fontAlgn="base" hangingPunct="0">
              <a:spcBef>
                <a:spcPct val="0"/>
              </a:spcBef>
              <a:spcAft>
                <a:spcPct val="0"/>
              </a:spcAft>
              <a:defRPr sz="2400">
                <a:solidFill>
                  <a:schemeClr val="tx1"/>
                </a:solidFill>
                <a:latin typeface="Helvetica" charset="0"/>
                <a:ea typeface="ＭＳ Ｐゴシック" charset="0"/>
              </a:defRPr>
            </a:lvl9pPr>
          </a:lstStyle>
          <a:p>
            <a:fld id="{86327E62-ADCD-6748-87FD-9EBCA423751A}" type="slidenum">
              <a:rPr lang="en-US" sz="1400">
                <a:solidFill>
                  <a:srgbClr val="FFFFFF"/>
                </a:solidFill>
              </a:rPr>
              <a:pPr/>
              <a:t>12</a:t>
            </a:fld>
            <a:endParaRPr lang="en-US" sz="1400" dirty="0">
              <a:solidFill>
                <a:srgbClr val="FFFFFF"/>
              </a:solidFill>
            </a:endParaRPr>
          </a:p>
        </p:txBody>
      </p:sp>
      <p:sp>
        <p:nvSpPr>
          <p:cNvPr id="23558" name="Slide Number Placeholder 3"/>
          <p:cNvSpPr txBox="1">
            <a:spLocks/>
          </p:cNvSpPr>
          <p:nvPr/>
        </p:nvSpPr>
        <p:spPr bwMode="auto">
          <a:xfrm>
            <a:off x="8129588" y="5734050"/>
            <a:ext cx="609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spcBef>
                <a:spcPct val="0"/>
              </a:spcBef>
              <a:spcAft>
                <a:spcPct val="0"/>
              </a:spcAft>
              <a:defRPr sz="2400">
                <a:solidFill>
                  <a:schemeClr val="tx1"/>
                </a:solidFill>
                <a:latin typeface="Helvetica" charset="0"/>
                <a:ea typeface="ＭＳ Ｐゴシック" charset="0"/>
              </a:defRPr>
            </a:lvl6pPr>
            <a:lvl7pPr marL="2971800" indent="-228600" eaLnBrk="0" fontAlgn="base" hangingPunct="0">
              <a:spcBef>
                <a:spcPct val="0"/>
              </a:spcBef>
              <a:spcAft>
                <a:spcPct val="0"/>
              </a:spcAft>
              <a:defRPr sz="2400">
                <a:solidFill>
                  <a:schemeClr val="tx1"/>
                </a:solidFill>
                <a:latin typeface="Helvetica" charset="0"/>
                <a:ea typeface="ＭＳ Ｐゴシック" charset="0"/>
              </a:defRPr>
            </a:lvl7pPr>
            <a:lvl8pPr marL="3429000" indent="-228600" eaLnBrk="0" fontAlgn="base" hangingPunct="0">
              <a:spcBef>
                <a:spcPct val="0"/>
              </a:spcBef>
              <a:spcAft>
                <a:spcPct val="0"/>
              </a:spcAft>
              <a:defRPr sz="2400">
                <a:solidFill>
                  <a:schemeClr val="tx1"/>
                </a:solidFill>
                <a:latin typeface="Helvetica" charset="0"/>
                <a:ea typeface="ＭＳ Ｐゴシック" charset="0"/>
              </a:defRPr>
            </a:lvl8pPr>
            <a:lvl9pPr marL="3886200" indent="-228600" eaLnBrk="0" fontAlgn="base" hangingPunct="0">
              <a:spcBef>
                <a:spcPct val="0"/>
              </a:spcBef>
              <a:spcAft>
                <a:spcPct val="0"/>
              </a:spcAft>
              <a:defRPr sz="2400">
                <a:solidFill>
                  <a:schemeClr val="tx1"/>
                </a:solidFill>
                <a:latin typeface="Helvetica" charset="0"/>
                <a:ea typeface="ＭＳ Ｐゴシック" charset="0"/>
              </a:defRPr>
            </a:lvl9pPr>
          </a:lstStyle>
          <a:p>
            <a:pPr algn="ctr" eaLnBrk="1" hangingPunct="1"/>
            <a:fld id="{D6B79B65-89A0-284C-A3A5-7762761C8188}" type="slidenum">
              <a:rPr lang="en-US" sz="1200" b="1">
                <a:solidFill>
                  <a:schemeClr val="bg1"/>
                </a:solidFill>
              </a:rPr>
              <a:pPr algn="ctr" eaLnBrk="1" hangingPunct="1"/>
              <a:t>12</a:t>
            </a:fld>
            <a:endParaRPr lang="en-US" sz="1200" b="1" dirty="0">
              <a:solidFill>
                <a:schemeClr val="bg1"/>
              </a:solidFill>
            </a:endParaRPr>
          </a:p>
        </p:txBody>
      </p:sp>
      <p:sp>
        <p:nvSpPr>
          <p:cNvPr id="8" name="Slide Number Placeholder 3"/>
          <p:cNvSpPr txBox="1">
            <a:spLocks/>
          </p:cNvSpPr>
          <p:nvPr/>
        </p:nvSpPr>
        <p:spPr bwMode="auto">
          <a:xfrm>
            <a:off x="6553200" y="6400800"/>
            <a:ext cx="2133600" cy="320675"/>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Helvetica" charset="0"/>
                <a:ea typeface="MS PGothic" charset="0"/>
                <a:cs typeface="MS PGothic" charset="0"/>
              </a:defRPr>
            </a:lvl1pPr>
            <a:lvl2pPr marL="742950" indent="-28575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2pPr>
            <a:lvl3pPr marL="11430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3pPr>
            <a:lvl4pPr marL="16002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4pPr>
            <a:lvl5pPr marL="20574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9pPr>
          </a:lstStyle>
          <a:p>
            <a:r>
              <a:rPr lang="en-US" sz="1400" dirty="0">
                <a:latin typeface="Calibri" charset="0"/>
              </a:rPr>
              <a:t>5-</a:t>
            </a:r>
            <a:fld id="{7B86FD2B-BA90-5A40-9A98-A90E2E10DA53}" type="slidenum">
              <a:rPr lang="en-US" sz="1400" smtClean="0">
                <a:latin typeface="Calibri" charset="0"/>
              </a:rPr>
              <a:pPr/>
              <a:t>12</a:t>
            </a:fld>
            <a:endParaRPr lang="en-US" sz="1400" dirty="0">
              <a:latin typeface="Calibri" charset="0"/>
            </a:endParaRPr>
          </a:p>
        </p:txBody>
      </p:sp>
      <p:sp>
        <p:nvSpPr>
          <p:cNvPr id="2" name="Footer Placeholder 1"/>
          <p:cNvSpPr>
            <a:spLocks noGrp="1"/>
          </p:cNvSpPr>
          <p:nvPr>
            <p:ph type="ftr" sz="quarter" idx="10"/>
          </p:nvPr>
        </p:nvSpPr>
        <p:spPr/>
        <p:txBody>
          <a:bodyPr/>
          <a:lstStyle/>
          <a:p>
            <a:pPr>
              <a:defRPr/>
            </a:pPr>
            <a:r>
              <a:rPr lang="en-US" dirty="0"/>
              <a:t>Copyright © 2017 by Nelson Education Ltd.</a:t>
            </a:r>
          </a:p>
        </p:txBody>
      </p:sp>
    </p:spTree>
    <p:extLst>
      <p:ext uri="{BB962C8B-B14F-4D97-AF65-F5344CB8AC3E}">
        <p14:creationId xmlns:p14="http://schemas.microsoft.com/office/powerpoint/2010/main" val="41021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701675" y="88900"/>
            <a:ext cx="7772400" cy="1143000"/>
          </a:xfrm>
        </p:spPr>
        <p:txBody>
          <a:bodyPr>
            <a:noAutofit/>
          </a:bodyPr>
          <a:lstStyle/>
          <a:p>
            <a:pPr>
              <a:defRPr/>
            </a:pPr>
            <a:r>
              <a:rPr lang="en-US" dirty="0">
                <a:ea typeface="+mj-ea"/>
              </a:rPr>
              <a:t>Requirements for Sustainable Competitive Advantage</a:t>
            </a:r>
          </a:p>
        </p:txBody>
      </p:sp>
      <p:grpSp>
        <p:nvGrpSpPr>
          <p:cNvPr id="12291" name="Group 4"/>
          <p:cNvGrpSpPr>
            <a:grpSpLocks/>
          </p:cNvGrpSpPr>
          <p:nvPr/>
        </p:nvGrpSpPr>
        <p:grpSpPr bwMode="auto">
          <a:xfrm>
            <a:off x="762000" y="1447800"/>
            <a:ext cx="7315200" cy="4343400"/>
            <a:chOff x="576" y="864"/>
            <a:chExt cx="4704" cy="2784"/>
          </a:xfrm>
        </p:grpSpPr>
        <p:sp>
          <p:nvSpPr>
            <p:cNvPr id="12294" name="Line 5"/>
            <p:cNvSpPr>
              <a:spLocks noChangeShapeType="1"/>
            </p:cNvSpPr>
            <p:nvPr/>
          </p:nvSpPr>
          <p:spPr bwMode="auto">
            <a:xfrm flipH="1">
              <a:off x="3528" y="1668"/>
              <a:ext cx="24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5" name="Line 6"/>
            <p:cNvSpPr>
              <a:spLocks noChangeShapeType="1"/>
            </p:cNvSpPr>
            <p:nvPr/>
          </p:nvSpPr>
          <p:spPr bwMode="auto">
            <a:xfrm flipV="1">
              <a:off x="2064" y="2688"/>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2296" name="Group 7"/>
            <p:cNvGrpSpPr>
              <a:grpSpLocks/>
            </p:cNvGrpSpPr>
            <p:nvPr/>
          </p:nvGrpSpPr>
          <p:grpSpPr bwMode="auto">
            <a:xfrm>
              <a:off x="576" y="864"/>
              <a:ext cx="4704" cy="2784"/>
              <a:chOff x="576" y="960"/>
              <a:chExt cx="4704" cy="2784"/>
            </a:xfrm>
          </p:grpSpPr>
          <p:sp>
            <p:nvSpPr>
              <p:cNvPr id="108552" name="Oval 8"/>
              <p:cNvSpPr>
                <a:spLocks noChangeArrowheads="1"/>
              </p:cNvSpPr>
              <p:nvPr/>
            </p:nvSpPr>
            <p:spPr bwMode="auto">
              <a:xfrm>
                <a:off x="2112" y="1776"/>
                <a:ext cx="1626" cy="1152"/>
              </a:xfrm>
              <a:prstGeom prst="ellipse">
                <a:avLst/>
              </a:prstGeom>
              <a:solidFill>
                <a:srgbClr val="83B0E8"/>
              </a:solidFill>
              <a:ln w="9525">
                <a:noFill/>
                <a:round/>
                <a:headEnd/>
                <a:tailEnd/>
              </a:ln>
              <a:effectLst>
                <a:outerShdw dist="107763" dir="2700000" algn="ctr" rotWithShape="0">
                  <a:schemeClr val="bg2">
                    <a:alpha val="50000"/>
                  </a:schemeClr>
                </a:outerShdw>
              </a:effectLst>
            </p:spPr>
            <p:txBody>
              <a:bodyPr wrap="none" anchor="ctr"/>
              <a:lstStyle/>
              <a:p>
                <a:pPr algn="ctr">
                  <a:defRPr/>
                </a:pPr>
                <a:r>
                  <a:rPr lang="en-US" b="1">
                    <a:latin typeface="Calibri"/>
                    <a:ea typeface="ＭＳ Ｐゴシック" pitchFamily="34" charset="-128"/>
                    <a:cs typeface="Calibri"/>
                  </a:rPr>
                  <a:t>Sustainable</a:t>
                </a:r>
                <a:br>
                  <a:rPr lang="en-US" b="1">
                    <a:latin typeface="Calibri"/>
                    <a:ea typeface="ＭＳ Ｐゴシック" pitchFamily="34" charset="-128"/>
                    <a:cs typeface="Calibri"/>
                  </a:rPr>
                </a:br>
                <a:r>
                  <a:rPr lang="en-US" b="1">
                    <a:latin typeface="Calibri"/>
                    <a:ea typeface="ＭＳ Ｐゴシック" pitchFamily="34" charset="-128"/>
                    <a:cs typeface="Calibri"/>
                  </a:rPr>
                  <a:t>Competitive</a:t>
                </a:r>
              </a:p>
              <a:p>
                <a:pPr algn="ctr">
                  <a:defRPr/>
                </a:pPr>
                <a:r>
                  <a:rPr lang="en-US" b="1">
                    <a:latin typeface="Calibri"/>
                    <a:ea typeface="ＭＳ Ｐゴシック" pitchFamily="34" charset="-128"/>
                    <a:cs typeface="Calibri"/>
                  </a:rPr>
                  <a:t>Advantage</a:t>
                </a:r>
              </a:p>
            </p:txBody>
          </p:sp>
          <p:grpSp>
            <p:nvGrpSpPr>
              <p:cNvPr id="12300" name="Group 9"/>
              <p:cNvGrpSpPr>
                <a:grpSpLocks/>
              </p:cNvGrpSpPr>
              <p:nvPr/>
            </p:nvGrpSpPr>
            <p:grpSpPr bwMode="auto">
              <a:xfrm>
                <a:off x="576" y="960"/>
                <a:ext cx="4704" cy="2784"/>
                <a:chOff x="576" y="960"/>
                <a:chExt cx="4704" cy="2784"/>
              </a:xfrm>
            </p:grpSpPr>
            <p:sp>
              <p:nvSpPr>
                <p:cNvPr id="108554" name="Rectangle 10"/>
                <p:cNvSpPr>
                  <a:spLocks noChangeArrowheads="1"/>
                </p:cNvSpPr>
                <p:nvPr/>
              </p:nvSpPr>
              <p:spPr bwMode="auto">
                <a:xfrm>
                  <a:off x="576" y="960"/>
                  <a:ext cx="1536" cy="816"/>
                </a:xfrm>
                <a:prstGeom prst="rect">
                  <a:avLst/>
                </a:prstGeom>
                <a:solidFill>
                  <a:srgbClr val="FC9D46"/>
                </a:solidFill>
                <a:ln w="9525">
                  <a:noFill/>
                  <a:miter lim="800000"/>
                  <a:headEnd/>
                  <a:tailEnd/>
                </a:ln>
                <a:effectLst>
                  <a:outerShdw dist="107763" dir="2700000" algn="ctr" rotWithShape="0">
                    <a:schemeClr val="bg2">
                      <a:alpha val="50000"/>
                    </a:schemeClr>
                  </a:outerShdw>
                </a:effectLst>
              </p:spPr>
              <p:txBody>
                <a:bodyPr wrap="none" anchor="ctr"/>
                <a:lstStyle/>
                <a:p>
                  <a:pPr algn="ctr">
                    <a:defRPr/>
                  </a:pPr>
                  <a:r>
                    <a:rPr lang="en-US" b="1" dirty="0">
                      <a:latin typeface="Calibri"/>
                      <a:ea typeface="ＭＳ Ｐゴシック" pitchFamily="34" charset="-128"/>
                      <a:cs typeface="Calibri"/>
                    </a:rPr>
                    <a:t>Valuable</a:t>
                  </a:r>
                  <a:br>
                    <a:rPr lang="en-US" b="1" dirty="0">
                      <a:latin typeface="Calibri"/>
                      <a:ea typeface="ＭＳ Ｐゴシック" pitchFamily="34" charset="-128"/>
                      <a:cs typeface="Calibri"/>
                    </a:rPr>
                  </a:br>
                  <a:r>
                    <a:rPr lang="en-US" b="1" dirty="0">
                      <a:latin typeface="Calibri"/>
                      <a:ea typeface="ＭＳ Ｐゴシック" pitchFamily="34" charset="-128"/>
                      <a:cs typeface="Calibri"/>
                    </a:rPr>
                    <a:t>Resources</a:t>
                  </a:r>
                </a:p>
              </p:txBody>
            </p:sp>
            <p:sp>
              <p:nvSpPr>
                <p:cNvPr id="108555" name="Rectangle 11"/>
                <p:cNvSpPr>
                  <a:spLocks noChangeArrowheads="1"/>
                </p:cNvSpPr>
                <p:nvPr/>
              </p:nvSpPr>
              <p:spPr bwMode="auto">
                <a:xfrm>
                  <a:off x="3744" y="2928"/>
                  <a:ext cx="1536" cy="816"/>
                </a:xfrm>
                <a:prstGeom prst="rect">
                  <a:avLst/>
                </a:prstGeom>
                <a:solidFill>
                  <a:srgbClr val="0070C0"/>
                </a:solidFill>
                <a:ln w="9525">
                  <a:noFill/>
                  <a:miter lim="800000"/>
                  <a:headEnd/>
                  <a:tailEnd/>
                </a:ln>
                <a:effectLst>
                  <a:outerShdw dist="107763" dir="2700000" algn="ctr" rotWithShape="0">
                    <a:schemeClr val="bg2">
                      <a:alpha val="50000"/>
                    </a:schemeClr>
                  </a:outerShdw>
                </a:effectLst>
              </p:spPr>
              <p:txBody>
                <a:bodyPr wrap="none" anchor="ctr"/>
                <a:lstStyle/>
                <a:p>
                  <a:pPr algn="ctr">
                    <a:defRPr/>
                  </a:pPr>
                  <a:r>
                    <a:rPr lang="en-US" b="1" dirty="0">
                      <a:latin typeface="Calibri"/>
                      <a:ea typeface="ＭＳ Ｐゴシック" pitchFamily="34" charset="-128"/>
                      <a:cs typeface="Calibri"/>
                    </a:rPr>
                    <a:t>Organizational</a:t>
                  </a:r>
                </a:p>
                <a:p>
                  <a:pPr algn="ctr">
                    <a:defRPr/>
                  </a:pPr>
                  <a:r>
                    <a:rPr lang="en-US" b="1" dirty="0">
                      <a:latin typeface="Calibri"/>
                      <a:ea typeface="ＭＳ Ｐゴシック" pitchFamily="34" charset="-128"/>
                      <a:cs typeface="Calibri"/>
                    </a:rPr>
                    <a:t>Capabilities</a:t>
                  </a:r>
                </a:p>
              </p:txBody>
            </p:sp>
            <p:sp>
              <p:nvSpPr>
                <p:cNvPr id="108556" name="Rectangle 12"/>
                <p:cNvSpPr>
                  <a:spLocks noChangeArrowheads="1"/>
                </p:cNvSpPr>
                <p:nvPr/>
              </p:nvSpPr>
              <p:spPr bwMode="auto">
                <a:xfrm>
                  <a:off x="576" y="2928"/>
                  <a:ext cx="1536" cy="816"/>
                </a:xfrm>
                <a:prstGeom prst="rect">
                  <a:avLst/>
                </a:prstGeom>
                <a:solidFill>
                  <a:srgbClr val="DA1F28"/>
                </a:solidFill>
                <a:ln w="9525">
                  <a:noFill/>
                  <a:miter lim="800000"/>
                  <a:headEnd/>
                  <a:tailEnd/>
                </a:ln>
                <a:effectLst>
                  <a:outerShdw dist="107763" dir="2700000" algn="ctr" rotWithShape="0">
                    <a:schemeClr val="bg2">
                      <a:alpha val="50000"/>
                    </a:schemeClr>
                  </a:outerShdw>
                </a:effectLst>
              </p:spPr>
              <p:txBody>
                <a:bodyPr wrap="none" anchor="ctr"/>
                <a:lstStyle/>
                <a:p>
                  <a:pPr algn="ctr">
                    <a:defRPr/>
                  </a:pPr>
                  <a:r>
                    <a:rPr lang="en-US" b="1" dirty="0">
                      <a:latin typeface="Calibri"/>
                      <a:ea typeface="ＭＳ Ｐゴシック" pitchFamily="34" charset="-128"/>
                      <a:cs typeface="Calibri"/>
                    </a:rPr>
                    <a:t>Imperfectly/Costly</a:t>
                  </a:r>
                  <a:br>
                    <a:rPr lang="en-US" b="1" dirty="0">
                      <a:latin typeface="Calibri"/>
                      <a:ea typeface="ＭＳ Ｐゴシック" pitchFamily="34" charset="-128"/>
                      <a:cs typeface="Calibri"/>
                    </a:rPr>
                  </a:br>
                  <a:r>
                    <a:rPr lang="en-US" b="1" dirty="0">
                      <a:latin typeface="Calibri"/>
                      <a:ea typeface="ＭＳ Ｐゴシック" pitchFamily="34" charset="-128"/>
                      <a:cs typeface="Calibri"/>
                    </a:rPr>
                    <a:t>Imitable</a:t>
                  </a:r>
                  <a:br>
                    <a:rPr lang="en-US" b="1" dirty="0">
                      <a:latin typeface="Calibri"/>
                      <a:ea typeface="ＭＳ Ｐゴシック" pitchFamily="34" charset="-128"/>
                      <a:cs typeface="Calibri"/>
                    </a:rPr>
                  </a:br>
                  <a:r>
                    <a:rPr lang="en-US" b="1" dirty="0">
                      <a:latin typeface="Calibri"/>
                      <a:ea typeface="ＭＳ Ｐゴシック" pitchFamily="34" charset="-128"/>
                      <a:cs typeface="Calibri"/>
                    </a:rPr>
                    <a:t>Resources</a:t>
                  </a:r>
                </a:p>
              </p:txBody>
            </p:sp>
            <p:sp>
              <p:nvSpPr>
                <p:cNvPr id="108557" name="Rectangle 13"/>
                <p:cNvSpPr>
                  <a:spLocks noChangeArrowheads="1"/>
                </p:cNvSpPr>
                <p:nvPr/>
              </p:nvSpPr>
              <p:spPr bwMode="auto">
                <a:xfrm>
                  <a:off x="3744" y="960"/>
                  <a:ext cx="1536" cy="816"/>
                </a:xfrm>
                <a:prstGeom prst="rect">
                  <a:avLst/>
                </a:prstGeom>
                <a:solidFill>
                  <a:srgbClr val="F2A4A7"/>
                </a:solidFill>
                <a:ln w="9525">
                  <a:noFill/>
                  <a:miter lim="800000"/>
                  <a:headEnd/>
                  <a:tailEnd/>
                </a:ln>
                <a:effectLst>
                  <a:outerShdw dist="107763" dir="2700000" algn="ctr" rotWithShape="0">
                    <a:schemeClr val="bg2">
                      <a:alpha val="50000"/>
                    </a:schemeClr>
                  </a:outerShdw>
                </a:effectLst>
              </p:spPr>
              <p:txBody>
                <a:bodyPr wrap="none" anchor="ctr"/>
                <a:lstStyle/>
                <a:p>
                  <a:pPr algn="ctr">
                    <a:defRPr/>
                  </a:pPr>
                  <a:r>
                    <a:rPr lang="en-US" b="1">
                      <a:latin typeface="Calibri"/>
                      <a:ea typeface="ＭＳ Ｐゴシック" pitchFamily="34" charset="-128"/>
                      <a:cs typeface="Calibri"/>
                    </a:rPr>
                    <a:t>Rare</a:t>
                  </a:r>
                  <a:br>
                    <a:rPr lang="en-US" b="1">
                      <a:latin typeface="Calibri"/>
                      <a:ea typeface="ＭＳ Ｐゴシック" pitchFamily="34" charset="-128"/>
                      <a:cs typeface="Calibri"/>
                    </a:rPr>
                  </a:br>
                  <a:r>
                    <a:rPr lang="en-US" b="1">
                      <a:latin typeface="Calibri"/>
                      <a:ea typeface="ＭＳ Ｐゴシック" pitchFamily="34" charset="-128"/>
                      <a:cs typeface="Calibri"/>
                    </a:rPr>
                    <a:t>Resources</a:t>
                  </a:r>
                </a:p>
              </p:txBody>
            </p:sp>
          </p:grpSp>
        </p:grpSp>
        <p:sp>
          <p:nvSpPr>
            <p:cNvPr id="12297" name="Line 14"/>
            <p:cNvSpPr>
              <a:spLocks noChangeShapeType="1"/>
            </p:cNvSpPr>
            <p:nvPr/>
          </p:nvSpPr>
          <p:spPr bwMode="auto">
            <a:xfrm>
              <a:off x="2112" y="1680"/>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8" name="Line 15"/>
            <p:cNvSpPr>
              <a:spLocks noChangeShapeType="1"/>
            </p:cNvSpPr>
            <p:nvPr/>
          </p:nvSpPr>
          <p:spPr bwMode="auto">
            <a:xfrm flipH="1" flipV="1">
              <a:off x="3552" y="2640"/>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229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spcBef>
                <a:spcPct val="0"/>
              </a:spcBef>
              <a:spcAft>
                <a:spcPct val="0"/>
              </a:spcAft>
              <a:defRPr sz="2400">
                <a:solidFill>
                  <a:schemeClr val="tx1"/>
                </a:solidFill>
                <a:latin typeface="Helvetica" charset="0"/>
                <a:ea typeface="ＭＳ Ｐゴシック" charset="0"/>
              </a:defRPr>
            </a:lvl6pPr>
            <a:lvl7pPr marL="2971800" indent="-228600" eaLnBrk="0" fontAlgn="base" hangingPunct="0">
              <a:spcBef>
                <a:spcPct val="0"/>
              </a:spcBef>
              <a:spcAft>
                <a:spcPct val="0"/>
              </a:spcAft>
              <a:defRPr sz="2400">
                <a:solidFill>
                  <a:schemeClr val="tx1"/>
                </a:solidFill>
                <a:latin typeface="Helvetica" charset="0"/>
                <a:ea typeface="ＭＳ Ｐゴシック" charset="0"/>
              </a:defRPr>
            </a:lvl7pPr>
            <a:lvl8pPr marL="3429000" indent="-228600" eaLnBrk="0" fontAlgn="base" hangingPunct="0">
              <a:spcBef>
                <a:spcPct val="0"/>
              </a:spcBef>
              <a:spcAft>
                <a:spcPct val="0"/>
              </a:spcAft>
              <a:defRPr sz="2400">
                <a:solidFill>
                  <a:schemeClr val="tx1"/>
                </a:solidFill>
                <a:latin typeface="Helvetica" charset="0"/>
                <a:ea typeface="ＭＳ Ｐゴシック" charset="0"/>
              </a:defRPr>
            </a:lvl8pPr>
            <a:lvl9pPr marL="3886200" indent="-228600" eaLnBrk="0" fontAlgn="base" hangingPunct="0">
              <a:spcBef>
                <a:spcPct val="0"/>
              </a:spcBef>
              <a:spcAft>
                <a:spcPct val="0"/>
              </a:spcAft>
              <a:defRPr sz="2400">
                <a:solidFill>
                  <a:schemeClr val="tx1"/>
                </a:solidFill>
                <a:latin typeface="Helvetica" charset="0"/>
                <a:ea typeface="ＭＳ Ｐゴシック" charset="0"/>
              </a:defRPr>
            </a:lvl9pPr>
          </a:lstStyle>
          <a:p>
            <a:fld id="{ECDE97A4-B474-C745-9CC8-EE3BFD8EF4E6}" type="slidenum">
              <a:rPr lang="en-US" sz="1400">
                <a:solidFill>
                  <a:srgbClr val="FFFFFF"/>
                </a:solidFill>
              </a:rPr>
              <a:pPr/>
              <a:t>13</a:t>
            </a:fld>
            <a:endParaRPr lang="en-US" sz="1400">
              <a:solidFill>
                <a:srgbClr val="FFFFFF"/>
              </a:solidFill>
            </a:endParaRPr>
          </a:p>
        </p:txBody>
      </p:sp>
      <p:sp>
        <p:nvSpPr>
          <p:cNvPr id="17" name="Footer Placeholder 2"/>
          <p:cNvSpPr>
            <a:spLocks noGrp="1"/>
          </p:cNvSpPr>
          <p:nvPr>
            <p:ph type="ftr" sz="quarter" idx="10"/>
          </p:nvPr>
        </p:nvSpPr>
        <p:spPr>
          <a:xfrm>
            <a:off x="2590800" y="6400800"/>
            <a:ext cx="3962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MS PGothic" charset="0"/>
                <a:cs typeface="MS PGothic" charset="0"/>
              </a:defRPr>
            </a:lvl1pPr>
            <a:lvl2pPr marL="742950" indent="-285750">
              <a:defRPr sz="2400">
                <a:solidFill>
                  <a:schemeClr val="tx1"/>
                </a:solidFill>
                <a:latin typeface="Helvetica" charset="0"/>
                <a:ea typeface="MS PGothic" charset="0"/>
                <a:cs typeface="MS PGothic" charset="0"/>
              </a:defRPr>
            </a:lvl2pPr>
            <a:lvl3pPr marL="1143000" indent="-228600">
              <a:defRPr sz="2400">
                <a:solidFill>
                  <a:schemeClr val="tx1"/>
                </a:solidFill>
                <a:latin typeface="Helvetica" charset="0"/>
                <a:ea typeface="MS PGothic" charset="0"/>
                <a:cs typeface="MS PGothic" charset="0"/>
              </a:defRPr>
            </a:lvl3pPr>
            <a:lvl4pPr marL="1600200" indent="-228600">
              <a:defRPr sz="2400">
                <a:solidFill>
                  <a:schemeClr val="tx1"/>
                </a:solidFill>
                <a:latin typeface="Helvetica" charset="0"/>
                <a:ea typeface="MS PGothic" charset="0"/>
                <a:cs typeface="MS PGothic" charset="0"/>
              </a:defRPr>
            </a:lvl4pPr>
            <a:lvl5pPr marL="2057400" indent="-228600">
              <a:defRPr sz="24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Helvetica" charset="0"/>
                <a:ea typeface="MS PGothic" charset="0"/>
                <a:cs typeface="MS PGothic" charset="0"/>
              </a:defRPr>
            </a:lvl9pPr>
          </a:lstStyle>
          <a:p>
            <a:r>
              <a:rPr lang="en-US" sz="1400" dirty="0">
                <a:latin typeface="Calibri" charset="0"/>
              </a:rPr>
              <a:t>Copyright © 2015 by Nelson Education Limited</a:t>
            </a:r>
          </a:p>
        </p:txBody>
      </p:sp>
      <p:sp>
        <p:nvSpPr>
          <p:cNvPr id="18" name="Slide Number Placeholder 3"/>
          <p:cNvSpPr txBox="1">
            <a:spLocks/>
          </p:cNvSpPr>
          <p:nvPr/>
        </p:nvSpPr>
        <p:spPr bwMode="auto">
          <a:xfrm>
            <a:off x="6553200" y="6400800"/>
            <a:ext cx="2133600" cy="3206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Helvetica" charset="0"/>
                <a:ea typeface="MS PGothic" charset="0"/>
                <a:cs typeface="MS PGothic" charset="0"/>
              </a:defRPr>
            </a:lvl1pPr>
            <a:lvl2pPr marL="742950" indent="-28575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2pPr>
            <a:lvl3pPr marL="11430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3pPr>
            <a:lvl4pPr marL="16002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4pPr>
            <a:lvl5pPr marL="20574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9pPr>
          </a:lstStyle>
          <a:p>
            <a:r>
              <a:rPr lang="en-US" sz="1400" dirty="0">
                <a:latin typeface="Calibri" charset="0"/>
              </a:rPr>
              <a:t>6-</a:t>
            </a:r>
            <a:fld id="{7B86FD2B-BA90-5A40-9A98-A90E2E10DA53}" type="slidenum">
              <a:rPr lang="en-US" sz="1400" smtClean="0">
                <a:latin typeface="Calibri" charset="0"/>
              </a:rPr>
              <a:pPr/>
              <a:t>13</a:t>
            </a:fld>
            <a:endParaRPr lang="en-US" sz="1400" dirty="0">
              <a:latin typeface="Calibri" charset="0"/>
            </a:endParaRPr>
          </a:p>
        </p:txBody>
      </p:sp>
      <p:sp>
        <p:nvSpPr>
          <p:cNvPr id="19" name="AutoShape 6"/>
          <p:cNvSpPr>
            <a:spLocks noChangeArrowheads="1"/>
          </p:cNvSpPr>
          <p:nvPr/>
        </p:nvSpPr>
        <p:spPr bwMode="auto">
          <a:xfrm>
            <a:off x="109538" y="6313488"/>
            <a:ext cx="533400" cy="457200"/>
          </a:xfrm>
          <a:prstGeom prst="roundRect">
            <a:avLst>
              <a:gd name="adj" fmla="val 16667"/>
            </a:avLst>
          </a:prstGeom>
          <a:solidFill>
            <a:schemeClr val="accent2">
              <a:lumMod val="40000"/>
              <a:lumOff val="60000"/>
            </a:schemeClr>
          </a:solidFill>
          <a:ln>
            <a:noFill/>
          </a:ln>
          <a:effectLst>
            <a:outerShdw dist="35921" dir="2700000" algn="ctr" rotWithShape="0">
              <a:schemeClr val="bg2"/>
            </a:outerShdw>
          </a:effectLst>
        </p:spPr>
        <p:txBody>
          <a:bodyPr wrap="none" anchor="ctr"/>
          <a:lstStyle/>
          <a:p>
            <a:pPr algn="ctr">
              <a:defRPr/>
            </a:pPr>
            <a:r>
              <a:rPr lang="en-US" sz="2200" b="1" dirty="0">
                <a:latin typeface="Helvetica"/>
                <a:ea typeface="ＭＳ Ｐゴシック" pitchFamily="34" charset="-128"/>
                <a:cs typeface="Helvetica"/>
              </a:rPr>
              <a:t>1</a:t>
            </a:r>
          </a:p>
        </p:txBody>
      </p:sp>
    </p:spTree>
    <p:extLst>
      <p:ext uri="{BB962C8B-B14F-4D97-AF65-F5344CB8AC3E}">
        <p14:creationId xmlns:p14="http://schemas.microsoft.com/office/powerpoint/2010/main" val="421607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28600" y="0"/>
            <a:ext cx="8077200" cy="882650"/>
          </a:xfrm>
        </p:spPr>
        <p:txBody>
          <a:bodyPr/>
          <a:lstStyle/>
          <a:p>
            <a:pPr>
              <a:defRPr/>
            </a:pPr>
            <a:r>
              <a:rPr lang="en-US"/>
              <a:t>Corporate-Level Strategies</a:t>
            </a:r>
          </a:p>
        </p:txBody>
      </p:sp>
      <p:grpSp>
        <p:nvGrpSpPr>
          <p:cNvPr id="19459" name="Group 14"/>
          <p:cNvGrpSpPr>
            <a:grpSpLocks/>
          </p:cNvGrpSpPr>
          <p:nvPr/>
        </p:nvGrpSpPr>
        <p:grpSpPr bwMode="auto">
          <a:xfrm>
            <a:off x="762000" y="1076325"/>
            <a:ext cx="7239000" cy="4943475"/>
            <a:chOff x="442" y="917"/>
            <a:chExt cx="5163" cy="2821"/>
          </a:xfrm>
        </p:grpSpPr>
        <p:sp>
          <p:nvSpPr>
            <p:cNvPr id="135177" name="Rectangle 9"/>
            <p:cNvSpPr>
              <a:spLocks noChangeArrowheads="1"/>
            </p:cNvSpPr>
            <p:nvPr/>
          </p:nvSpPr>
          <p:spPr bwMode="auto">
            <a:xfrm>
              <a:off x="442" y="1252"/>
              <a:ext cx="2534" cy="2486"/>
            </a:xfrm>
            <a:prstGeom prst="rect">
              <a:avLst/>
            </a:prstGeom>
            <a:solidFill>
              <a:schemeClr val="accent2">
                <a:lumMod val="60000"/>
                <a:lumOff val="40000"/>
              </a:schemeClr>
            </a:solidFill>
            <a:ln w="9525">
              <a:solidFill>
                <a:srgbClr val="B2B2B2"/>
              </a:solidFill>
              <a:miter lim="800000"/>
              <a:headEnd/>
              <a:tailEnd/>
            </a:ln>
            <a:effectLst>
              <a:outerShdw dist="107763" dir="2700000" algn="ctr" rotWithShape="0">
                <a:schemeClr val="bg2">
                  <a:alpha val="50000"/>
                </a:schemeClr>
              </a:outerShdw>
            </a:effectLst>
          </p:spPr>
          <p:txBody>
            <a:bodyPr wrap="none" anchor="ctr"/>
            <a:lstStyle/>
            <a:p>
              <a:pPr marL="223838" indent="-223838">
                <a:defRPr/>
              </a:pPr>
              <a:endParaRPr lang="en-US" sz="2100" b="1"/>
            </a:p>
            <a:p>
              <a:pPr marL="223838" indent="-223838">
                <a:defRPr/>
              </a:pPr>
              <a:endParaRPr lang="en-US" sz="2100" b="1"/>
            </a:p>
            <a:p>
              <a:pPr marL="223838" indent="-223838">
                <a:buClr>
                  <a:schemeClr val="accent1"/>
                </a:buClr>
                <a:buFont typeface="Courier New" pitchFamily="49" charset="0"/>
                <a:buChar char="o"/>
                <a:defRPr/>
              </a:pPr>
              <a:endParaRPr lang="en-US" sz="2100" b="1"/>
            </a:p>
            <a:p>
              <a:pPr marL="223838" indent="-223838">
                <a:buClr>
                  <a:schemeClr val="accent1"/>
                </a:buClr>
                <a:buFont typeface="Courier New" pitchFamily="49" charset="0"/>
                <a:buChar char="o"/>
                <a:defRPr/>
              </a:pPr>
              <a:r>
                <a:rPr lang="en-US" sz="2100" b="1"/>
                <a:t>Acquisitions</a:t>
              </a:r>
            </a:p>
            <a:p>
              <a:pPr marL="223838" indent="-223838">
                <a:buClr>
                  <a:schemeClr val="accent1"/>
                </a:buClr>
                <a:buFont typeface="Courier New" pitchFamily="49" charset="0"/>
                <a:buChar char="o"/>
                <a:defRPr/>
              </a:pPr>
              <a:r>
                <a:rPr lang="en-US" sz="2100" b="1"/>
                <a:t>Unrelated diversification</a:t>
              </a:r>
            </a:p>
            <a:p>
              <a:pPr marL="223838" indent="-223838">
                <a:buClr>
                  <a:schemeClr val="accent1"/>
                </a:buClr>
                <a:buFont typeface="Courier New" pitchFamily="49" charset="0"/>
                <a:buChar char="o"/>
                <a:defRPr/>
              </a:pPr>
              <a:r>
                <a:rPr lang="en-US" sz="2100" b="1"/>
                <a:t>Related diversification</a:t>
              </a:r>
            </a:p>
            <a:p>
              <a:pPr marL="223838" indent="-223838">
                <a:buClr>
                  <a:schemeClr val="accent1"/>
                </a:buClr>
                <a:buFont typeface="Courier New" pitchFamily="49" charset="0"/>
                <a:buChar char="o"/>
                <a:defRPr/>
              </a:pPr>
              <a:r>
                <a:rPr lang="en-US" sz="2100" b="1"/>
                <a:t>Single businesses</a:t>
              </a:r>
              <a:br>
                <a:rPr lang="en-US" sz="2100" b="1"/>
              </a:br>
              <a:endParaRPr lang="en-US" sz="2100" b="1"/>
            </a:p>
            <a:p>
              <a:pPr marL="223838" indent="-223838">
                <a:buClr>
                  <a:schemeClr val="accent1"/>
                </a:buClr>
                <a:buFont typeface="Courier New" pitchFamily="49" charset="0"/>
                <a:buChar char="o"/>
                <a:defRPr/>
              </a:pPr>
              <a:r>
                <a:rPr lang="en-US" sz="2100" b="1"/>
                <a:t>BCG Matrix</a:t>
              </a:r>
            </a:p>
            <a:p>
              <a:pPr lvl="1">
                <a:buClr>
                  <a:schemeClr val="accent1"/>
                </a:buClr>
                <a:buFont typeface="Courier New" pitchFamily="49" charset="0"/>
                <a:buChar char="o"/>
                <a:defRPr/>
              </a:pPr>
              <a:r>
                <a:rPr lang="en-US" sz="2100" b="1"/>
                <a:t>Stars</a:t>
              </a:r>
            </a:p>
            <a:p>
              <a:pPr lvl="1">
                <a:buClr>
                  <a:schemeClr val="accent1"/>
                </a:buClr>
                <a:buFont typeface="Courier New" pitchFamily="49" charset="0"/>
                <a:buChar char="o"/>
                <a:defRPr/>
              </a:pPr>
              <a:r>
                <a:rPr lang="en-US" sz="2100" b="1"/>
                <a:t>Question marks</a:t>
              </a:r>
            </a:p>
            <a:p>
              <a:pPr lvl="1">
                <a:buClr>
                  <a:schemeClr val="accent1"/>
                </a:buClr>
                <a:buFont typeface="Courier New" pitchFamily="49" charset="0"/>
                <a:buChar char="o"/>
                <a:defRPr/>
              </a:pPr>
              <a:r>
                <a:rPr lang="en-US" sz="2100" b="1"/>
                <a:t>Cash cows</a:t>
              </a:r>
            </a:p>
            <a:p>
              <a:pPr lvl="1">
                <a:buClr>
                  <a:schemeClr val="accent1"/>
                </a:buClr>
                <a:buFont typeface="Courier New" pitchFamily="49" charset="0"/>
                <a:buChar char="o"/>
                <a:defRPr/>
              </a:pPr>
              <a:r>
                <a:rPr lang="en-US" sz="2100" b="1"/>
                <a:t>Dogs</a:t>
              </a:r>
            </a:p>
            <a:p>
              <a:pPr marL="223838" indent="-223838">
                <a:defRPr/>
              </a:pPr>
              <a:endParaRPr lang="en-US" sz="2100" b="1"/>
            </a:p>
            <a:p>
              <a:pPr marL="223838" indent="-223838">
                <a:defRPr/>
              </a:pPr>
              <a:endParaRPr lang="en-US" sz="2100" b="1"/>
            </a:p>
            <a:p>
              <a:pPr marL="223838" indent="-223838">
                <a:defRPr/>
              </a:pPr>
              <a:endParaRPr lang="en-US" sz="2100" b="1"/>
            </a:p>
          </p:txBody>
        </p:sp>
        <p:sp>
          <p:nvSpPr>
            <p:cNvPr id="135178" name="Rectangle 10"/>
            <p:cNvSpPr>
              <a:spLocks noChangeArrowheads="1"/>
            </p:cNvSpPr>
            <p:nvPr/>
          </p:nvSpPr>
          <p:spPr bwMode="auto">
            <a:xfrm>
              <a:off x="442" y="917"/>
              <a:ext cx="2534" cy="331"/>
            </a:xfrm>
            <a:prstGeom prst="rect">
              <a:avLst/>
            </a:prstGeom>
            <a:solidFill>
              <a:schemeClr val="accent2">
                <a:lumMod val="75000"/>
              </a:schemeClr>
            </a:solidFill>
            <a:ln w="9525">
              <a:solidFill>
                <a:srgbClr val="B2B2B2"/>
              </a:solidFill>
              <a:miter lim="800000"/>
              <a:headEnd/>
              <a:tailEnd/>
            </a:ln>
            <a:effectLst/>
          </p:spPr>
          <p:txBody>
            <a:bodyPr wrap="none" anchor="ctr"/>
            <a:lstStyle/>
            <a:p>
              <a:pPr algn="ctr">
                <a:defRPr/>
              </a:pPr>
              <a:r>
                <a:rPr lang="en-US" sz="2200" b="1"/>
                <a:t>PORTFOLIO STRATEGY</a:t>
              </a:r>
            </a:p>
          </p:txBody>
        </p:sp>
        <p:grpSp>
          <p:nvGrpSpPr>
            <p:cNvPr id="19464" name="Group 13"/>
            <p:cNvGrpSpPr>
              <a:grpSpLocks/>
            </p:cNvGrpSpPr>
            <p:nvPr/>
          </p:nvGrpSpPr>
          <p:grpSpPr bwMode="auto">
            <a:xfrm>
              <a:off x="3071" y="917"/>
              <a:ext cx="2534" cy="2821"/>
              <a:chOff x="3071" y="917"/>
              <a:chExt cx="2534" cy="2821"/>
            </a:xfrm>
          </p:grpSpPr>
          <p:sp>
            <p:nvSpPr>
              <p:cNvPr id="135179" name="Rectangle 11"/>
              <p:cNvSpPr>
                <a:spLocks noChangeArrowheads="1"/>
              </p:cNvSpPr>
              <p:nvPr/>
            </p:nvSpPr>
            <p:spPr bwMode="auto">
              <a:xfrm>
                <a:off x="3071" y="1252"/>
                <a:ext cx="2534" cy="2486"/>
              </a:xfrm>
              <a:prstGeom prst="rect">
                <a:avLst/>
              </a:prstGeom>
              <a:solidFill>
                <a:schemeClr val="accent2">
                  <a:lumMod val="60000"/>
                  <a:lumOff val="40000"/>
                </a:schemeClr>
              </a:solidFill>
              <a:ln w="9525">
                <a:solidFill>
                  <a:srgbClr val="B2B2B2"/>
                </a:solidFill>
                <a:miter lim="800000"/>
                <a:headEnd/>
                <a:tailEnd/>
              </a:ln>
              <a:effectLst>
                <a:outerShdw dist="107763" dir="2700000" algn="ctr" rotWithShape="0">
                  <a:schemeClr val="bg2">
                    <a:alpha val="50000"/>
                  </a:schemeClr>
                </a:outerShdw>
              </a:effectLst>
            </p:spPr>
            <p:txBody>
              <a:bodyPr wrap="none" anchor="ctr"/>
              <a:lstStyle/>
              <a:p>
                <a:pPr marL="223838" indent="-223838">
                  <a:buClr>
                    <a:schemeClr val="accent1"/>
                  </a:buClr>
                  <a:buFont typeface="Courier New" pitchFamily="49" charset="0"/>
                  <a:buChar char="o"/>
                  <a:defRPr/>
                </a:pPr>
                <a:r>
                  <a:rPr lang="en-US" sz="2100" b="1"/>
                  <a:t>Growth</a:t>
                </a:r>
              </a:p>
              <a:p>
                <a:pPr marL="223838" indent="-223838">
                  <a:buClr>
                    <a:schemeClr val="accent1"/>
                  </a:buClr>
                  <a:buFont typeface="Courier New" pitchFamily="49" charset="0"/>
                  <a:buChar char="o"/>
                  <a:defRPr/>
                </a:pPr>
                <a:endParaRPr lang="en-US" sz="2100" b="1"/>
              </a:p>
              <a:p>
                <a:pPr marL="223838" indent="-223838">
                  <a:buClr>
                    <a:schemeClr val="accent1"/>
                  </a:buClr>
                  <a:buFont typeface="Courier New" pitchFamily="49" charset="0"/>
                  <a:buChar char="o"/>
                  <a:defRPr/>
                </a:pPr>
                <a:r>
                  <a:rPr lang="en-US" sz="2100" b="1"/>
                  <a:t>Stability</a:t>
                </a:r>
              </a:p>
              <a:p>
                <a:pPr marL="223838" indent="-223838">
                  <a:buClr>
                    <a:schemeClr val="accent1"/>
                  </a:buClr>
                  <a:buFont typeface="Courier New" pitchFamily="49" charset="0"/>
                  <a:buChar char="o"/>
                  <a:defRPr/>
                </a:pPr>
                <a:endParaRPr lang="en-US" sz="2100" b="1"/>
              </a:p>
              <a:p>
                <a:pPr marL="223838" indent="-223838">
                  <a:buClr>
                    <a:schemeClr val="accent1"/>
                  </a:buClr>
                  <a:buFont typeface="Courier New" pitchFamily="49" charset="0"/>
                  <a:buChar char="o"/>
                  <a:defRPr/>
                </a:pPr>
                <a:r>
                  <a:rPr lang="en-US" sz="2100" b="1"/>
                  <a:t>Retrenchment/recovery</a:t>
                </a:r>
              </a:p>
              <a:p>
                <a:pPr marL="223838" indent="-223838">
                  <a:defRPr/>
                </a:pPr>
                <a:endParaRPr lang="en-US" sz="2100" b="1"/>
              </a:p>
              <a:p>
                <a:pPr marL="223838" indent="-223838">
                  <a:defRPr/>
                </a:pPr>
                <a:endParaRPr lang="en-US" sz="2100" b="1"/>
              </a:p>
              <a:p>
                <a:pPr marL="223838" indent="-223838">
                  <a:defRPr/>
                </a:pPr>
                <a:endParaRPr lang="en-US" sz="2100" b="1"/>
              </a:p>
            </p:txBody>
          </p:sp>
          <p:sp>
            <p:nvSpPr>
              <p:cNvPr id="135180" name="Rectangle 12"/>
              <p:cNvSpPr>
                <a:spLocks noChangeArrowheads="1"/>
              </p:cNvSpPr>
              <p:nvPr/>
            </p:nvSpPr>
            <p:spPr bwMode="auto">
              <a:xfrm>
                <a:off x="3071" y="917"/>
                <a:ext cx="2534" cy="331"/>
              </a:xfrm>
              <a:prstGeom prst="rect">
                <a:avLst/>
              </a:prstGeom>
              <a:solidFill>
                <a:schemeClr val="accent2">
                  <a:lumMod val="75000"/>
                </a:schemeClr>
              </a:solidFill>
              <a:ln w="9525">
                <a:solidFill>
                  <a:srgbClr val="B2B2B2"/>
                </a:solidFill>
                <a:miter lim="800000"/>
                <a:headEnd/>
                <a:tailEnd/>
              </a:ln>
              <a:effectLst/>
            </p:spPr>
            <p:txBody>
              <a:bodyPr wrap="none" anchor="ctr"/>
              <a:lstStyle/>
              <a:p>
                <a:pPr algn="ctr">
                  <a:defRPr/>
                </a:pPr>
                <a:r>
                  <a:rPr lang="en-US" sz="2200" b="1"/>
                  <a:t>GRAND STRATEGIES</a:t>
                </a:r>
              </a:p>
            </p:txBody>
          </p:sp>
        </p:grpSp>
      </p:grpSp>
      <p:sp>
        <p:nvSpPr>
          <p:cNvPr id="19460" name="AutoShape 16"/>
          <p:cNvSpPr>
            <a:spLocks noChangeArrowheads="1"/>
          </p:cNvSpPr>
          <p:nvPr/>
        </p:nvSpPr>
        <p:spPr bwMode="auto">
          <a:xfrm>
            <a:off x="19050" y="5791200"/>
            <a:ext cx="533400" cy="457200"/>
          </a:xfrm>
          <a:prstGeom prst="roundRect">
            <a:avLst>
              <a:gd name="adj" fmla="val 16667"/>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Helvetica" panose="020B0604020202020204" pitchFamily="34" charset="0"/>
                <a:ea typeface="ＭＳ Ｐゴシック" panose="020B0600070205080204" pitchFamily="34" charset="-128"/>
              </a:defRPr>
            </a:lvl1pPr>
            <a:lvl2pPr marL="742950" indent="-285750">
              <a:defRPr sz="2400">
                <a:solidFill>
                  <a:schemeClr val="tx1"/>
                </a:solidFill>
                <a:latin typeface="Helvetica" panose="020B0604020202020204" pitchFamily="34" charset="0"/>
                <a:ea typeface="ＭＳ Ｐゴシック" panose="020B0600070205080204" pitchFamily="34" charset="-128"/>
              </a:defRPr>
            </a:lvl2pPr>
            <a:lvl3pPr marL="1143000" indent="-228600">
              <a:defRPr sz="2400">
                <a:solidFill>
                  <a:schemeClr val="tx1"/>
                </a:solidFill>
                <a:latin typeface="Helvetica" panose="020B0604020202020204" pitchFamily="34" charset="0"/>
                <a:ea typeface="ＭＳ Ｐゴシック" panose="020B0600070205080204" pitchFamily="34" charset="-128"/>
              </a:defRPr>
            </a:lvl3pPr>
            <a:lvl4pPr marL="1600200" indent="-228600">
              <a:defRPr sz="2400">
                <a:solidFill>
                  <a:schemeClr val="tx1"/>
                </a:solidFill>
                <a:latin typeface="Helvetica" panose="020B0604020202020204" pitchFamily="34" charset="0"/>
                <a:ea typeface="ＭＳ Ｐゴシック" panose="020B0600070205080204" pitchFamily="34" charset="-128"/>
              </a:defRPr>
            </a:lvl4pPr>
            <a:lvl5pPr marL="2057400" indent="-228600">
              <a:defRPr sz="24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pPr algn="ctr"/>
            <a:r>
              <a:rPr lang="en-US" altLang="en-US" sz="2200" b="1"/>
              <a:t>3</a:t>
            </a:r>
          </a:p>
        </p:txBody>
      </p:sp>
      <p:sp>
        <p:nvSpPr>
          <p:cNvPr id="1946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ＭＳ Ｐゴシック" panose="020B0600070205080204" pitchFamily="34" charset="-128"/>
              </a:defRPr>
            </a:lvl1pPr>
            <a:lvl2pPr marL="742950" indent="-285750">
              <a:defRPr sz="2400">
                <a:solidFill>
                  <a:schemeClr val="tx1"/>
                </a:solidFill>
                <a:latin typeface="Helvetica" panose="020B0604020202020204" pitchFamily="34" charset="0"/>
                <a:ea typeface="ＭＳ Ｐゴシック" panose="020B0600070205080204" pitchFamily="34" charset="-128"/>
              </a:defRPr>
            </a:lvl2pPr>
            <a:lvl3pPr marL="1143000" indent="-228600">
              <a:defRPr sz="2400">
                <a:solidFill>
                  <a:schemeClr val="tx1"/>
                </a:solidFill>
                <a:latin typeface="Helvetica" panose="020B0604020202020204" pitchFamily="34" charset="0"/>
                <a:ea typeface="ＭＳ Ｐゴシック" panose="020B0600070205080204" pitchFamily="34" charset="-128"/>
              </a:defRPr>
            </a:lvl3pPr>
            <a:lvl4pPr marL="1600200" indent="-228600">
              <a:defRPr sz="2400">
                <a:solidFill>
                  <a:schemeClr val="tx1"/>
                </a:solidFill>
                <a:latin typeface="Helvetica" panose="020B0604020202020204" pitchFamily="34" charset="0"/>
                <a:ea typeface="ＭＳ Ｐゴシック" panose="020B0600070205080204" pitchFamily="34" charset="-128"/>
              </a:defRPr>
            </a:lvl4pPr>
            <a:lvl5pPr marL="2057400" indent="-228600">
              <a:defRPr sz="24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ＭＳ Ｐゴシック" panose="020B0600070205080204" pitchFamily="34" charset="-128"/>
              </a:defRPr>
            </a:lvl9pPr>
          </a:lstStyle>
          <a:p>
            <a:fld id="{4C6761EC-AB8D-402B-BF42-F0E67580863D}" type="slidenum">
              <a:rPr lang="en-US" altLang="en-US" sz="1400">
                <a:solidFill>
                  <a:srgbClr val="FFFFFF"/>
                </a:solidFill>
              </a:rPr>
              <a:pPr/>
              <a:t>14</a:t>
            </a:fld>
            <a:endParaRPr lang="en-US" altLang="en-US" sz="1400">
              <a:solidFill>
                <a:srgbClr val="FFFFFF"/>
              </a:solidFill>
            </a:endParaRPr>
          </a:p>
        </p:txBody>
      </p:sp>
    </p:spTree>
    <p:extLst>
      <p:ext uri="{BB962C8B-B14F-4D97-AF65-F5344CB8AC3E}">
        <p14:creationId xmlns:p14="http://schemas.microsoft.com/office/powerpoint/2010/main" val="443206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73075" y="165100"/>
            <a:ext cx="8229600" cy="835025"/>
          </a:xfrm>
        </p:spPr>
        <p:txBody>
          <a:bodyPr/>
          <a:lstStyle/>
          <a:p>
            <a:pPr>
              <a:defRPr/>
            </a:pPr>
            <a:r>
              <a:rPr lang="en-US" b="1" dirty="0">
                <a:ea typeface="+mj-ea"/>
              </a:rPr>
              <a:t>Problems with Portfolio Strategy</a:t>
            </a:r>
          </a:p>
        </p:txBody>
      </p:sp>
      <p:pic>
        <p:nvPicPr>
          <p:cNvPr id="20485" name="Picture 6" descr="S:\Higher Education\Jenny O'Reilly\MGMT 1Ce\Supps\Instructor Site\PPT\0176502351 Post Production JPEGS\MGMT, Canadian Edition\CH06\02351-06-f04.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15675" y="1076255"/>
            <a:ext cx="5238108" cy="523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
          <p:cNvSpPr>
            <a:spLocks noGrp="1"/>
          </p:cNvSpPr>
          <p:nvPr>
            <p:ph type="ftr" sz="quarter" idx="10"/>
          </p:nvPr>
        </p:nvSpPr>
        <p:spPr>
          <a:xfrm>
            <a:off x="2590800" y="6400800"/>
            <a:ext cx="3962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MS PGothic" charset="0"/>
                <a:cs typeface="MS PGothic" charset="0"/>
              </a:defRPr>
            </a:lvl1pPr>
            <a:lvl2pPr marL="742950" indent="-285750">
              <a:defRPr sz="2400">
                <a:solidFill>
                  <a:schemeClr val="tx1"/>
                </a:solidFill>
                <a:latin typeface="Helvetica" charset="0"/>
                <a:ea typeface="MS PGothic" charset="0"/>
                <a:cs typeface="MS PGothic" charset="0"/>
              </a:defRPr>
            </a:lvl2pPr>
            <a:lvl3pPr marL="1143000" indent="-228600">
              <a:defRPr sz="2400">
                <a:solidFill>
                  <a:schemeClr val="tx1"/>
                </a:solidFill>
                <a:latin typeface="Helvetica" charset="0"/>
                <a:ea typeface="MS PGothic" charset="0"/>
                <a:cs typeface="MS PGothic" charset="0"/>
              </a:defRPr>
            </a:lvl3pPr>
            <a:lvl4pPr marL="1600200" indent="-228600">
              <a:defRPr sz="2400">
                <a:solidFill>
                  <a:schemeClr val="tx1"/>
                </a:solidFill>
                <a:latin typeface="Helvetica" charset="0"/>
                <a:ea typeface="MS PGothic" charset="0"/>
                <a:cs typeface="MS PGothic" charset="0"/>
              </a:defRPr>
            </a:lvl4pPr>
            <a:lvl5pPr marL="2057400" indent="-228600">
              <a:defRPr sz="24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Helvetica" charset="0"/>
                <a:ea typeface="MS PGothic" charset="0"/>
                <a:cs typeface="MS PGothic" charset="0"/>
              </a:defRPr>
            </a:lvl9pPr>
          </a:lstStyle>
          <a:p>
            <a:r>
              <a:rPr lang="en-US" sz="1400" dirty="0">
                <a:latin typeface="Calibri" charset="0"/>
              </a:rPr>
              <a:t>Copyright © 2015 by Nelson Education Limited</a:t>
            </a:r>
          </a:p>
        </p:txBody>
      </p:sp>
      <p:sp>
        <p:nvSpPr>
          <p:cNvPr id="7" name="Slide Number Placeholder 3"/>
          <p:cNvSpPr>
            <a:spLocks noGrp="1"/>
          </p:cNvSpPr>
          <p:nvPr>
            <p:ph type="sldNum" sz="quarter" idx="11"/>
          </p:nvPr>
        </p:nvSpPr>
        <p:spPr>
          <a:xfrm>
            <a:off x="6553200" y="6400800"/>
            <a:ext cx="2133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MS PGothic" charset="0"/>
                <a:cs typeface="MS PGothic" charset="0"/>
              </a:defRPr>
            </a:lvl1pPr>
            <a:lvl2pPr marL="742950" indent="-285750">
              <a:defRPr sz="2400">
                <a:solidFill>
                  <a:schemeClr val="tx1"/>
                </a:solidFill>
                <a:latin typeface="Helvetica" charset="0"/>
                <a:ea typeface="MS PGothic" charset="0"/>
                <a:cs typeface="MS PGothic" charset="0"/>
              </a:defRPr>
            </a:lvl2pPr>
            <a:lvl3pPr marL="1143000" indent="-228600">
              <a:defRPr sz="2400">
                <a:solidFill>
                  <a:schemeClr val="tx1"/>
                </a:solidFill>
                <a:latin typeface="Helvetica" charset="0"/>
                <a:ea typeface="MS PGothic" charset="0"/>
                <a:cs typeface="MS PGothic" charset="0"/>
              </a:defRPr>
            </a:lvl3pPr>
            <a:lvl4pPr marL="1600200" indent="-228600">
              <a:defRPr sz="2400">
                <a:solidFill>
                  <a:schemeClr val="tx1"/>
                </a:solidFill>
                <a:latin typeface="Helvetica" charset="0"/>
                <a:ea typeface="MS PGothic" charset="0"/>
                <a:cs typeface="MS PGothic" charset="0"/>
              </a:defRPr>
            </a:lvl4pPr>
            <a:lvl5pPr marL="2057400" indent="-228600">
              <a:defRPr sz="24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Helvetica" charset="0"/>
                <a:ea typeface="MS PGothic" charset="0"/>
                <a:cs typeface="MS PGothic" charset="0"/>
              </a:defRPr>
            </a:lvl9pPr>
          </a:lstStyle>
          <a:p>
            <a:r>
              <a:rPr lang="en-US" sz="1400" dirty="0">
                <a:latin typeface="Calibri" charset="0"/>
              </a:rPr>
              <a:t>6-</a:t>
            </a:r>
            <a:fld id="{7B86FD2B-BA90-5A40-9A98-A90E2E10DA53}" type="slidenum">
              <a:rPr lang="en-US" sz="1400">
                <a:latin typeface="Calibri" charset="0"/>
              </a:rPr>
              <a:pPr/>
              <a:t>15</a:t>
            </a:fld>
            <a:endParaRPr lang="en-US" sz="1400" dirty="0">
              <a:latin typeface="Calibri" charset="0"/>
            </a:endParaRPr>
          </a:p>
        </p:txBody>
      </p:sp>
    </p:spTree>
    <p:extLst>
      <p:ext uri="{BB962C8B-B14F-4D97-AF65-F5344CB8AC3E}">
        <p14:creationId xmlns:p14="http://schemas.microsoft.com/office/powerpoint/2010/main" val="1732147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87394"/>
                                        </p:tgtEl>
                                        <p:attrNameLst>
                                          <p:attrName>style.visibility</p:attrName>
                                        </p:attrNameLst>
                                      </p:cBhvr>
                                      <p:to>
                                        <p:strVal val="visible"/>
                                      </p:to>
                                    </p:set>
                                    <p:animEffect transition="in" filter="box(in)">
                                      <p:cBhvr>
                                        <p:cTn id="7" dur="500"/>
                                        <p:tgtEl>
                                          <p:spTgt spid="187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73075" y="165100"/>
            <a:ext cx="8229600" cy="835025"/>
          </a:xfrm>
        </p:spPr>
        <p:txBody>
          <a:bodyPr/>
          <a:lstStyle/>
          <a:p>
            <a:pPr>
              <a:defRPr/>
            </a:pPr>
            <a:r>
              <a:rPr lang="en-US" b="1" dirty="0">
                <a:ea typeface="+mj-ea"/>
              </a:rPr>
              <a:t>Problems with Portfolio Strategy</a:t>
            </a:r>
          </a:p>
        </p:txBody>
      </p:sp>
      <p:sp>
        <p:nvSpPr>
          <p:cNvPr id="187395" name="Rectangle 3"/>
          <p:cNvSpPr>
            <a:spLocks noGrp="1" noChangeArrowheads="1"/>
          </p:cNvSpPr>
          <p:nvPr>
            <p:ph sz="quarter" idx="1"/>
          </p:nvPr>
        </p:nvSpPr>
        <p:spPr>
          <a:xfrm>
            <a:off x="777250" y="2138785"/>
            <a:ext cx="7665395" cy="3642960"/>
          </a:xfrm>
          <a:solidFill>
            <a:srgbClr val="D6E5F7"/>
          </a:solidFill>
        </p:spPr>
        <p:txBody>
          <a:bodyPr/>
          <a:lstStyle/>
          <a:p>
            <a:pPr>
              <a:spcBef>
                <a:spcPct val="40000"/>
              </a:spcBef>
            </a:pPr>
            <a:r>
              <a:rPr lang="en-US" sz="2000" dirty="0">
                <a:latin typeface="Calibri"/>
                <a:cs typeface="Calibri"/>
              </a:rPr>
              <a:t>Unrelated diversification does not reduce risk.</a:t>
            </a:r>
          </a:p>
          <a:p>
            <a:pPr>
              <a:spcBef>
                <a:spcPct val="40000"/>
              </a:spcBef>
            </a:pPr>
            <a:r>
              <a:rPr lang="en-US" sz="2000" dirty="0">
                <a:latin typeface="Calibri"/>
                <a:cs typeface="Calibri"/>
              </a:rPr>
              <a:t>Present performance is used to predict future performance.</a:t>
            </a:r>
          </a:p>
          <a:p>
            <a:pPr>
              <a:spcBef>
                <a:spcPct val="40000"/>
              </a:spcBef>
            </a:pPr>
            <a:r>
              <a:rPr lang="en-US" sz="2000" dirty="0">
                <a:latin typeface="Calibri"/>
                <a:cs typeface="Calibri"/>
              </a:rPr>
              <a:t>Cash cows fail to aggressively pursue opportunities and defense themselves from threats.</a:t>
            </a:r>
          </a:p>
          <a:p>
            <a:pPr>
              <a:spcBef>
                <a:spcPct val="40000"/>
              </a:spcBef>
            </a:pPr>
            <a:r>
              <a:rPr lang="en-US" sz="2000" dirty="0">
                <a:latin typeface="Calibri"/>
                <a:cs typeface="Calibri"/>
              </a:rPr>
              <a:t>Being labeled a </a:t>
            </a:r>
            <a:r>
              <a:rPr lang="ja-JP" altLang="en-US" sz="2000" dirty="0">
                <a:latin typeface="Calibri"/>
                <a:cs typeface="Calibri"/>
              </a:rPr>
              <a:t>“</a:t>
            </a:r>
            <a:r>
              <a:rPr lang="en-US" sz="2000" dirty="0">
                <a:latin typeface="Calibri"/>
                <a:cs typeface="Calibri"/>
              </a:rPr>
              <a:t>cash cow</a:t>
            </a:r>
            <a:r>
              <a:rPr lang="ja-JP" altLang="en-US" sz="2000" dirty="0">
                <a:latin typeface="Calibri"/>
                <a:cs typeface="Calibri"/>
              </a:rPr>
              <a:t>”</a:t>
            </a:r>
            <a:r>
              <a:rPr lang="en-US" sz="2000" dirty="0">
                <a:latin typeface="Calibri"/>
                <a:cs typeface="Calibri"/>
              </a:rPr>
              <a:t> can hurt employee morale.</a:t>
            </a:r>
          </a:p>
          <a:p>
            <a:pPr>
              <a:spcBef>
                <a:spcPct val="40000"/>
              </a:spcBef>
            </a:pPr>
            <a:r>
              <a:rPr lang="en-US" sz="2000" dirty="0">
                <a:latin typeface="Calibri"/>
                <a:cs typeface="Calibri"/>
              </a:rPr>
              <a:t>Companies often overpay to acquire stars.</a:t>
            </a:r>
          </a:p>
          <a:p>
            <a:pPr>
              <a:spcBef>
                <a:spcPct val="40000"/>
              </a:spcBef>
            </a:pPr>
            <a:r>
              <a:rPr lang="en-US" sz="2000" dirty="0">
                <a:latin typeface="Calibri"/>
                <a:cs typeface="Calibri"/>
              </a:rPr>
              <a:t>Acquiring firms often treat stars as </a:t>
            </a:r>
            <a:r>
              <a:rPr lang="ja-JP" altLang="en-US" sz="2000" dirty="0">
                <a:latin typeface="Calibri"/>
                <a:cs typeface="Calibri"/>
              </a:rPr>
              <a:t>“</a:t>
            </a:r>
            <a:r>
              <a:rPr lang="en-US" sz="2000" dirty="0">
                <a:latin typeface="Calibri"/>
                <a:cs typeface="Calibri"/>
              </a:rPr>
              <a:t>conquered foes.</a:t>
            </a:r>
            <a:r>
              <a:rPr lang="ja-JP" altLang="en-US" sz="2000" dirty="0">
                <a:latin typeface="Calibri"/>
                <a:cs typeface="Calibri"/>
              </a:rPr>
              <a:t>”</a:t>
            </a:r>
            <a:endParaRPr lang="en-US" sz="2000" dirty="0">
              <a:latin typeface="Calibri"/>
              <a:cs typeface="Calibri"/>
            </a:endParaRPr>
          </a:p>
        </p:txBody>
      </p:sp>
      <p:sp>
        <p:nvSpPr>
          <p:cNvPr id="6" name="Footer Placeholder 2"/>
          <p:cNvSpPr>
            <a:spLocks noGrp="1"/>
          </p:cNvSpPr>
          <p:nvPr>
            <p:ph type="ftr" sz="quarter" idx="10"/>
          </p:nvPr>
        </p:nvSpPr>
        <p:spPr>
          <a:xfrm>
            <a:off x="2590800" y="6400800"/>
            <a:ext cx="3962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MS PGothic" charset="0"/>
                <a:cs typeface="MS PGothic" charset="0"/>
              </a:defRPr>
            </a:lvl1pPr>
            <a:lvl2pPr marL="742950" indent="-285750">
              <a:defRPr sz="2400">
                <a:solidFill>
                  <a:schemeClr val="tx1"/>
                </a:solidFill>
                <a:latin typeface="Helvetica" charset="0"/>
                <a:ea typeface="MS PGothic" charset="0"/>
                <a:cs typeface="MS PGothic" charset="0"/>
              </a:defRPr>
            </a:lvl2pPr>
            <a:lvl3pPr marL="1143000" indent="-228600">
              <a:defRPr sz="2400">
                <a:solidFill>
                  <a:schemeClr val="tx1"/>
                </a:solidFill>
                <a:latin typeface="Helvetica" charset="0"/>
                <a:ea typeface="MS PGothic" charset="0"/>
                <a:cs typeface="MS PGothic" charset="0"/>
              </a:defRPr>
            </a:lvl3pPr>
            <a:lvl4pPr marL="1600200" indent="-228600">
              <a:defRPr sz="2400">
                <a:solidFill>
                  <a:schemeClr val="tx1"/>
                </a:solidFill>
                <a:latin typeface="Helvetica" charset="0"/>
                <a:ea typeface="MS PGothic" charset="0"/>
                <a:cs typeface="MS PGothic" charset="0"/>
              </a:defRPr>
            </a:lvl4pPr>
            <a:lvl5pPr marL="2057400" indent="-228600">
              <a:defRPr sz="24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Helvetica" charset="0"/>
                <a:ea typeface="MS PGothic" charset="0"/>
                <a:cs typeface="MS PGothic" charset="0"/>
              </a:defRPr>
            </a:lvl9pPr>
          </a:lstStyle>
          <a:p>
            <a:r>
              <a:rPr lang="en-US" sz="1400" dirty="0">
                <a:latin typeface="Calibri" charset="0"/>
              </a:rPr>
              <a:t>Copyright © 2015 by Nelson Education Limited</a:t>
            </a:r>
          </a:p>
        </p:txBody>
      </p:sp>
      <p:sp>
        <p:nvSpPr>
          <p:cNvPr id="7" name="Slide Number Placeholder 3"/>
          <p:cNvSpPr>
            <a:spLocks noGrp="1"/>
          </p:cNvSpPr>
          <p:nvPr>
            <p:ph type="sldNum" sz="quarter" idx="11"/>
          </p:nvPr>
        </p:nvSpPr>
        <p:spPr>
          <a:xfrm>
            <a:off x="6553200" y="6400800"/>
            <a:ext cx="2133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MS PGothic" charset="0"/>
                <a:cs typeface="MS PGothic" charset="0"/>
              </a:defRPr>
            </a:lvl1pPr>
            <a:lvl2pPr marL="742950" indent="-285750">
              <a:defRPr sz="2400">
                <a:solidFill>
                  <a:schemeClr val="tx1"/>
                </a:solidFill>
                <a:latin typeface="Helvetica" charset="0"/>
                <a:ea typeface="MS PGothic" charset="0"/>
                <a:cs typeface="MS PGothic" charset="0"/>
              </a:defRPr>
            </a:lvl2pPr>
            <a:lvl3pPr marL="1143000" indent="-228600">
              <a:defRPr sz="2400">
                <a:solidFill>
                  <a:schemeClr val="tx1"/>
                </a:solidFill>
                <a:latin typeface="Helvetica" charset="0"/>
                <a:ea typeface="MS PGothic" charset="0"/>
                <a:cs typeface="MS PGothic" charset="0"/>
              </a:defRPr>
            </a:lvl3pPr>
            <a:lvl4pPr marL="1600200" indent="-228600">
              <a:defRPr sz="2400">
                <a:solidFill>
                  <a:schemeClr val="tx1"/>
                </a:solidFill>
                <a:latin typeface="Helvetica" charset="0"/>
                <a:ea typeface="MS PGothic" charset="0"/>
                <a:cs typeface="MS PGothic" charset="0"/>
              </a:defRPr>
            </a:lvl4pPr>
            <a:lvl5pPr marL="2057400" indent="-228600">
              <a:defRPr sz="24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Helvetica" charset="0"/>
                <a:ea typeface="MS PGothic" charset="0"/>
                <a:cs typeface="MS PGothic" charset="0"/>
              </a:defRPr>
            </a:lvl9pPr>
          </a:lstStyle>
          <a:p>
            <a:r>
              <a:rPr lang="en-US" sz="1400" dirty="0">
                <a:latin typeface="Calibri" charset="0"/>
              </a:rPr>
              <a:t>6-</a:t>
            </a:r>
            <a:fld id="{7B86FD2B-BA90-5A40-9A98-A90E2E10DA53}" type="slidenum">
              <a:rPr lang="en-US" sz="1400">
                <a:latin typeface="Calibri" charset="0"/>
              </a:rPr>
              <a:pPr/>
              <a:t>16</a:t>
            </a:fld>
            <a:endParaRPr lang="en-US" sz="1400" dirty="0">
              <a:latin typeface="Calibri" charset="0"/>
            </a:endParaRPr>
          </a:p>
        </p:txBody>
      </p:sp>
    </p:spTree>
    <p:extLst>
      <p:ext uri="{BB962C8B-B14F-4D97-AF65-F5344CB8AC3E}">
        <p14:creationId xmlns:p14="http://schemas.microsoft.com/office/powerpoint/2010/main" val="2282909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87394"/>
                                        </p:tgtEl>
                                        <p:attrNameLst>
                                          <p:attrName>style.visibility</p:attrName>
                                        </p:attrNameLst>
                                      </p:cBhvr>
                                      <p:to>
                                        <p:strVal val="visible"/>
                                      </p:to>
                                    </p:set>
                                    <p:animEffect transition="in" filter="box(in)">
                                      <p:cBhvr>
                                        <p:cTn id="7" dur="500"/>
                                        <p:tgtEl>
                                          <p:spTgt spid="187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87395">
                                            <p:bg/>
                                          </p:spTgt>
                                        </p:tgtEl>
                                        <p:attrNameLst>
                                          <p:attrName>style.visibility</p:attrName>
                                        </p:attrNameLst>
                                      </p:cBhvr>
                                      <p:to>
                                        <p:strVal val="visible"/>
                                      </p:to>
                                    </p:set>
                                    <p:anim calcmode="lin" valueType="num">
                                      <p:cBhvr additive="base">
                                        <p:cTn id="12" dur="500" fill="hold"/>
                                        <p:tgtEl>
                                          <p:spTgt spid="187395">
                                            <p:bg/>
                                          </p:spTgt>
                                        </p:tgtEl>
                                        <p:attrNameLst>
                                          <p:attrName>ppt_x</p:attrName>
                                        </p:attrNameLst>
                                      </p:cBhvr>
                                      <p:tavLst>
                                        <p:tav tm="0">
                                          <p:val>
                                            <p:strVal val="1+#ppt_w/2"/>
                                          </p:val>
                                        </p:tav>
                                        <p:tav tm="100000">
                                          <p:val>
                                            <p:strVal val="#ppt_x"/>
                                          </p:val>
                                        </p:tav>
                                      </p:tavLst>
                                    </p:anim>
                                    <p:anim calcmode="lin" valueType="num">
                                      <p:cBhvr additive="base">
                                        <p:cTn id="13" dur="500" fill="hold"/>
                                        <p:tgtEl>
                                          <p:spTgt spid="187395">
                                            <p:bg/>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87395">
                                            <p:txEl>
                                              <p:pRg st="0" end="0"/>
                                            </p:txEl>
                                          </p:spTgt>
                                        </p:tgtEl>
                                        <p:attrNameLst>
                                          <p:attrName>style.visibility</p:attrName>
                                        </p:attrNameLst>
                                      </p:cBhvr>
                                      <p:to>
                                        <p:strVal val="visible"/>
                                      </p:to>
                                    </p:set>
                                    <p:anim calcmode="lin" valueType="num">
                                      <p:cBhvr additive="base">
                                        <p:cTn id="18" dur="500" fill="hold"/>
                                        <p:tgtEl>
                                          <p:spTgt spid="18739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87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87395">
                                            <p:txEl>
                                              <p:pRg st="1" end="1"/>
                                            </p:txEl>
                                          </p:spTgt>
                                        </p:tgtEl>
                                        <p:attrNameLst>
                                          <p:attrName>style.visibility</p:attrName>
                                        </p:attrNameLst>
                                      </p:cBhvr>
                                      <p:to>
                                        <p:strVal val="visible"/>
                                      </p:to>
                                    </p:set>
                                    <p:anim calcmode="lin" valueType="num">
                                      <p:cBhvr additive="base">
                                        <p:cTn id="24" dur="500" fill="hold"/>
                                        <p:tgtEl>
                                          <p:spTgt spid="187395">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7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87395">
                                            <p:txEl>
                                              <p:pRg st="2" end="2"/>
                                            </p:txEl>
                                          </p:spTgt>
                                        </p:tgtEl>
                                        <p:attrNameLst>
                                          <p:attrName>style.visibility</p:attrName>
                                        </p:attrNameLst>
                                      </p:cBhvr>
                                      <p:to>
                                        <p:strVal val="visible"/>
                                      </p:to>
                                    </p:set>
                                    <p:anim calcmode="lin" valueType="num">
                                      <p:cBhvr additive="base">
                                        <p:cTn id="30" dur="500" fill="hold"/>
                                        <p:tgtEl>
                                          <p:spTgt spid="187395">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87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87395">
                                            <p:txEl>
                                              <p:pRg st="3" end="3"/>
                                            </p:txEl>
                                          </p:spTgt>
                                        </p:tgtEl>
                                        <p:attrNameLst>
                                          <p:attrName>style.visibility</p:attrName>
                                        </p:attrNameLst>
                                      </p:cBhvr>
                                      <p:to>
                                        <p:strVal val="visible"/>
                                      </p:to>
                                    </p:set>
                                    <p:anim calcmode="lin" valueType="num">
                                      <p:cBhvr additive="base">
                                        <p:cTn id="36" dur="500" fill="hold"/>
                                        <p:tgtEl>
                                          <p:spTgt spid="187395">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873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87395">
                                            <p:txEl>
                                              <p:pRg st="4" end="4"/>
                                            </p:txEl>
                                          </p:spTgt>
                                        </p:tgtEl>
                                        <p:attrNameLst>
                                          <p:attrName>style.visibility</p:attrName>
                                        </p:attrNameLst>
                                      </p:cBhvr>
                                      <p:to>
                                        <p:strVal val="visible"/>
                                      </p:to>
                                    </p:set>
                                    <p:anim calcmode="lin" valueType="num">
                                      <p:cBhvr additive="base">
                                        <p:cTn id="42" dur="500" fill="hold"/>
                                        <p:tgtEl>
                                          <p:spTgt spid="187395">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873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87395">
                                            <p:txEl>
                                              <p:pRg st="5" end="5"/>
                                            </p:txEl>
                                          </p:spTgt>
                                        </p:tgtEl>
                                        <p:attrNameLst>
                                          <p:attrName>style.visibility</p:attrName>
                                        </p:attrNameLst>
                                      </p:cBhvr>
                                      <p:to>
                                        <p:strVal val="visible"/>
                                      </p:to>
                                    </p:set>
                                    <p:anim calcmode="lin" valueType="num">
                                      <p:cBhvr additive="base">
                                        <p:cTn id="48" dur="500" fill="hold"/>
                                        <p:tgtEl>
                                          <p:spTgt spid="187395">
                                            <p:txEl>
                                              <p:pRg st="5" end="5"/>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18739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p:bldP spid="187395"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spcBef>
                <a:spcPct val="0"/>
              </a:spcBef>
              <a:spcAft>
                <a:spcPct val="0"/>
              </a:spcAft>
              <a:defRPr sz="2400">
                <a:solidFill>
                  <a:schemeClr val="tx1"/>
                </a:solidFill>
                <a:latin typeface="Helvetica" charset="0"/>
                <a:ea typeface="ＭＳ Ｐゴシック" charset="0"/>
              </a:defRPr>
            </a:lvl6pPr>
            <a:lvl7pPr marL="2971800" indent="-228600" eaLnBrk="0" fontAlgn="base" hangingPunct="0">
              <a:spcBef>
                <a:spcPct val="0"/>
              </a:spcBef>
              <a:spcAft>
                <a:spcPct val="0"/>
              </a:spcAft>
              <a:defRPr sz="2400">
                <a:solidFill>
                  <a:schemeClr val="tx1"/>
                </a:solidFill>
                <a:latin typeface="Helvetica" charset="0"/>
                <a:ea typeface="ＭＳ Ｐゴシック" charset="0"/>
              </a:defRPr>
            </a:lvl7pPr>
            <a:lvl8pPr marL="3429000" indent="-228600" eaLnBrk="0" fontAlgn="base" hangingPunct="0">
              <a:spcBef>
                <a:spcPct val="0"/>
              </a:spcBef>
              <a:spcAft>
                <a:spcPct val="0"/>
              </a:spcAft>
              <a:defRPr sz="2400">
                <a:solidFill>
                  <a:schemeClr val="tx1"/>
                </a:solidFill>
                <a:latin typeface="Helvetica" charset="0"/>
                <a:ea typeface="ＭＳ Ｐゴシック" charset="0"/>
              </a:defRPr>
            </a:lvl8pPr>
            <a:lvl9pPr marL="3886200" indent="-228600" eaLnBrk="0" fontAlgn="base" hangingPunct="0">
              <a:spcBef>
                <a:spcPct val="0"/>
              </a:spcBef>
              <a:spcAft>
                <a:spcPct val="0"/>
              </a:spcAft>
              <a:defRPr sz="2400">
                <a:solidFill>
                  <a:schemeClr val="tx1"/>
                </a:solidFill>
                <a:latin typeface="Helvetica" charset="0"/>
                <a:ea typeface="ＭＳ Ｐゴシック" charset="0"/>
              </a:defRPr>
            </a:lvl9pPr>
          </a:lstStyle>
          <a:p>
            <a:fld id="{7829054F-6BC2-4344-B445-C8220BCE75BC}" type="slidenum">
              <a:rPr lang="en-US" sz="1400">
                <a:solidFill>
                  <a:srgbClr val="FFFFFF"/>
                </a:solidFill>
              </a:rPr>
              <a:pPr/>
              <a:t>17</a:t>
            </a:fld>
            <a:endParaRPr lang="en-US" sz="1400">
              <a:solidFill>
                <a:srgbClr val="FFFFFF"/>
              </a:solidFill>
            </a:endParaRPr>
          </a:p>
        </p:txBody>
      </p:sp>
      <p:pic>
        <p:nvPicPr>
          <p:cNvPr id="21508" name="Picture 5" descr="S:\Higher Education\Jenny O'Reilly\MGMT 1Ce\Supps\Instructor Site\PPT\0176502351 Post Production JPEGS\MGMT, Canadian Edition\CH06\02351-06-f05.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55825" y="1371123"/>
            <a:ext cx="4325938" cy="494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49565" y="0"/>
            <a:ext cx="7956565" cy="1446550"/>
          </a:xfrm>
          <a:prstGeom prst="rect">
            <a:avLst/>
          </a:prstGeom>
          <a:noFill/>
        </p:spPr>
        <p:txBody>
          <a:bodyPr wrap="square">
            <a:spAutoFit/>
          </a:bodyPr>
          <a:lstStyle/>
          <a:p>
            <a:pPr algn="ctr">
              <a:defRPr/>
            </a:pPr>
            <a:r>
              <a:rPr lang="en-CA" sz="4400" b="1" dirty="0">
                <a:solidFill>
                  <a:srgbClr val="000000"/>
                </a:solidFill>
                <a:latin typeface="Calibri"/>
                <a:ea typeface="ＭＳ Ｐゴシック" pitchFamily="34" charset="-128"/>
                <a:cs typeface="Calibri"/>
              </a:rPr>
              <a:t>U-Shaped Relationship Between Diversification and Risk</a:t>
            </a:r>
          </a:p>
        </p:txBody>
      </p:sp>
      <p:sp>
        <p:nvSpPr>
          <p:cNvPr id="6" name="Footer Placeholder 2"/>
          <p:cNvSpPr>
            <a:spLocks noGrp="1"/>
          </p:cNvSpPr>
          <p:nvPr>
            <p:ph type="ftr" sz="quarter" idx="10"/>
          </p:nvPr>
        </p:nvSpPr>
        <p:spPr>
          <a:xfrm>
            <a:off x="2590800" y="6400800"/>
            <a:ext cx="3962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MS PGothic" charset="0"/>
                <a:cs typeface="MS PGothic" charset="0"/>
              </a:defRPr>
            </a:lvl1pPr>
            <a:lvl2pPr marL="742950" indent="-285750">
              <a:defRPr sz="2400">
                <a:solidFill>
                  <a:schemeClr val="tx1"/>
                </a:solidFill>
                <a:latin typeface="Helvetica" charset="0"/>
                <a:ea typeface="MS PGothic" charset="0"/>
                <a:cs typeface="MS PGothic" charset="0"/>
              </a:defRPr>
            </a:lvl2pPr>
            <a:lvl3pPr marL="1143000" indent="-228600">
              <a:defRPr sz="2400">
                <a:solidFill>
                  <a:schemeClr val="tx1"/>
                </a:solidFill>
                <a:latin typeface="Helvetica" charset="0"/>
                <a:ea typeface="MS PGothic" charset="0"/>
                <a:cs typeface="MS PGothic" charset="0"/>
              </a:defRPr>
            </a:lvl3pPr>
            <a:lvl4pPr marL="1600200" indent="-228600">
              <a:defRPr sz="2400">
                <a:solidFill>
                  <a:schemeClr val="tx1"/>
                </a:solidFill>
                <a:latin typeface="Helvetica" charset="0"/>
                <a:ea typeface="MS PGothic" charset="0"/>
                <a:cs typeface="MS PGothic" charset="0"/>
              </a:defRPr>
            </a:lvl4pPr>
            <a:lvl5pPr marL="2057400" indent="-228600">
              <a:defRPr sz="24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Helvetica" charset="0"/>
                <a:ea typeface="MS PGothic" charset="0"/>
                <a:cs typeface="MS PGothic" charset="0"/>
              </a:defRPr>
            </a:lvl9pPr>
          </a:lstStyle>
          <a:p>
            <a:r>
              <a:rPr lang="en-US" sz="1400" dirty="0">
                <a:latin typeface="Calibri" charset="0"/>
              </a:rPr>
              <a:t>Copyright © 2015 by Nelson Education Limited</a:t>
            </a:r>
          </a:p>
        </p:txBody>
      </p:sp>
      <p:sp>
        <p:nvSpPr>
          <p:cNvPr id="7" name="Slide Number Placeholder 3"/>
          <p:cNvSpPr txBox="1">
            <a:spLocks/>
          </p:cNvSpPr>
          <p:nvPr/>
        </p:nvSpPr>
        <p:spPr bwMode="auto">
          <a:xfrm>
            <a:off x="6553200" y="6400800"/>
            <a:ext cx="2133600" cy="3206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Helvetica" charset="0"/>
                <a:ea typeface="MS PGothic" charset="0"/>
                <a:cs typeface="MS PGothic" charset="0"/>
              </a:defRPr>
            </a:lvl1pPr>
            <a:lvl2pPr marL="742950" indent="-28575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2pPr>
            <a:lvl3pPr marL="11430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3pPr>
            <a:lvl4pPr marL="16002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4pPr>
            <a:lvl5pPr marL="20574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9pPr>
          </a:lstStyle>
          <a:p>
            <a:r>
              <a:rPr lang="en-US" sz="1400" dirty="0">
                <a:latin typeface="Calibri" charset="0"/>
              </a:rPr>
              <a:t>6-</a:t>
            </a:r>
            <a:fld id="{7B86FD2B-BA90-5A40-9A98-A90E2E10DA53}" type="slidenum">
              <a:rPr lang="en-US" sz="1400" smtClean="0">
                <a:latin typeface="Calibri" charset="0"/>
              </a:rPr>
              <a:pPr/>
              <a:t>17</a:t>
            </a:fld>
            <a:endParaRPr lang="en-US" sz="1400" dirty="0">
              <a:latin typeface="Calibri" charset="0"/>
            </a:endParaRPr>
          </a:p>
        </p:txBody>
      </p:sp>
      <p:sp>
        <p:nvSpPr>
          <p:cNvPr id="8" name="AutoShape 6"/>
          <p:cNvSpPr>
            <a:spLocks noChangeArrowheads="1"/>
          </p:cNvSpPr>
          <p:nvPr/>
        </p:nvSpPr>
        <p:spPr bwMode="auto">
          <a:xfrm>
            <a:off x="109538" y="6313488"/>
            <a:ext cx="533400" cy="457200"/>
          </a:xfrm>
          <a:prstGeom prst="roundRect">
            <a:avLst>
              <a:gd name="adj" fmla="val 16667"/>
            </a:avLst>
          </a:prstGeom>
          <a:solidFill>
            <a:schemeClr val="accent2">
              <a:lumMod val="40000"/>
              <a:lumOff val="60000"/>
            </a:schemeClr>
          </a:solidFill>
          <a:ln>
            <a:noFill/>
          </a:ln>
          <a:effectLst>
            <a:outerShdw dist="35921" dir="2700000" algn="ctr" rotWithShape="0">
              <a:schemeClr val="bg2"/>
            </a:outerShdw>
          </a:effectLst>
        </p:spPr>
        <p:txBody>
          <a:bodyPr wrap="none" anchor="ctr"/>
          <a:lstStyle/>
          <a:p>
            <a:pPr algn="ctr">
              <a:defRPr/>
            </a:pPr>
            <a:r>
              <a:rPr lang="en-US" sz="2200" b="1" dirty="0">
                <a:latin typeface="Helvetica"/>
                <a:ea typeface="ＭＳ Ｐゴシック" pitchFamily="34" charset="-128"/>
                <a:cs typeface="Helvetica"/>
              </a:rPr>
              <a:t>3.1</a:t>
            </a:r>
          </a:p>
        </p:txBody>
      </p:sp>
    </p:spTree>
    <p:extLst>
      <p:ext uri="{BB962C8B-B14F-4D97-AF65-F5344CB8AC3E}">
        <p14:creationId xmlns:p14="http://schemas.microsoft.com/office/powerpoint/2010/main" val="2367431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01340"/>
            <a:ext cx="7772400" cy="1470025"/>
          </a:xfrm>
        </p:spPr>
        <p:txBody>
          <a:bodyPr>
            <a:normAutofit/>
          </a:bodyPr>
          <a:lstStyle/>
          <a:p>
            <a:pPr algn="l"/>
            <a:r>
              <a:rPr lang="en-US" sz="2800" b="1" dirty="0" err="1">
                <a:solidFill>
                  <a:schemeClr val="accent1"/>
                </a:solidFill>
                <a:latin typeface="Times New Roman" panose="02020603050405020304" pitchFamily="18" charset="0"/>
                <a:cs typeface="Times New Roman" panose="02020603050405020304" pitchFamily="18" charset="0"/>
              </a:rPr>
              <a:t>ANSOFF</a:t>
            </a:r>
            <a:r>
              <a:rPr lang="en-US" sz="2800" b="1" dirty="0">
                <a:solidFill>
                  <a:schemeClr val="accent1"/>
                </a:solidFill>
                <a:latin typeface="Times New Roman" panose="02020603050405020304" pitchFamily="18" charset="0"/>
                <a:cs typeface="Times New Roman" panose="02020603050405020304" pitchFamily="18" charset="0"/>
              </a:rPr>
              <a:t> MATRIX</a:t>
            </a:r>
            <a:endParaRPr lang="en-CA" sz="2800" b="1" dirty="0">
              <a:solidFill>
                <a:schemeClr val="accent1"/>
              </a:solidFill>
              <a:latin typeface="Times New Roman" panose="02020603050405020304" pitchFamily="18" charset="0"/>
              <a:cs typeface="Times New Roman" panose="02020603050405020304" pitchFamily="18" charset="0"/>
            </a:endParaRPr>
          </a:p>
        </p:txBody>
      </p:sp>
      <p:pic>
        <p:nvPicPr>
          <p:cNvPr id="1026" name="Picture 2" descr="H:\IKE'SCO0\BUSA 6800 STRATEGY - BCIT DEG STDS\BUSA 7800 SEP 2015\ansoff-matrix-cola-co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863" y="1571365"/>
            <a:ext cx="6430273" cy="371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160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200" y="51766"/>
            <a:ext cx="8229600" cy="851144"/>
          </a:xfrm>
        </p:spPr>
        <p:txBody>
          <a:bodyPr>
            <a:noAutofit/>
          </a:bodyPr>
          <a:lstStyle/>
          <a:p>
            <a:pPr>
              <a:defRPr/>
            </a:pPr>
            <a:r>
              <a:rPr lang="en-CA" sz="3600" noProof="0" dirty="0">
                <a:ea typeface="+mj-ea"/>
              </a:rPr>
              <a:t>Firm-Level Strategies</a:t>
            </a:r>
            <a:endParaRPr lang="en-CA" sz="3600" noProof="0" dirty="0">
              <a:solidFill>
                <a:schemeClr val="accent2"/>
              </a:solidFill>
              <a:ea typeface="+mj-ea"/>
            </a:endParaRPr>
          </a:p>
        </p:txBody>
      </p:sp>
      <p:sp>
        <p:nvSpPr>
          <p:cNvPr id="27650" name="Slide Number Placeholder 7"/>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spcBef>
                <a:spcPct val="0"/>
              </a:spcBef>
              <a:spcAft>
                <a:spcPct val="0"/>
              </a:spcAft>
              <a:defRPr sz="2400">
                <a:solidFill>
                  <a:schemeClr val="tx1"/>
                </a:solidFill>
                <a:latin typeface="Helvetica" charset="0"/>
                <a:ea typeface="ＭＳ Ｐゴシック" charset="0"/>
              </a:defRPr>
            </a:lvl6pPr>
            <a:lvl7pPr marL="2971800" indent="-228600" eaLnBrk="0" fontAlgn="base" hangingPunct="0">
              <a:spcBef>
                <a:spcPct val="0"/>
              </a:spcBef>
              <a:spcAft>
                <a:spcPct val="0"/>
              </a:spcAft>
              <a:defRPr sz="2400">
                <a:solidFill>
                  <a:schemeClr val="tx1"/>
                </a:solidFill>
                <a:latin typeface="Helvetica" charset="0"/>
                <a:ea typeface="ＭＳ Ｐゴシック" charset="0"/>
              </a:defRPr>
            </a:lvl7pPr>
            <a:lvl8pPr marL="3429000" indent="-228600" eaLnBrk="0" fontAlgn="base" hangingPunct="0">
              <a:spcBef>
                <a:spcPct val="0"/>
              </a:spcBef>
              <a:spcAft>
                <a:spcPct val="0"/>
              </a:spcAft>
              <a:defRPr sz="2400">
                <a:solidFill>
                  <a:schemeClr val="tx1"/>
                </a:solidFill>
                <a:latin typeface="Helvetica" charset="0"/>
                <a:ea typeface="ＭＳ Ｐゴシック" charset="0"/>
              </a:defRPr>
            </a:lvl8pPr>
            <a:lvl9pPr marL="3886200" indent="-228600" eaLnBrk="0" fontAlgn="base" hangingPunct="0">
              <a:spcBef>
                <a:spcPct val="0"/>
              </a:spcBef>
              <a:spcAft>
                <a:spcPct val="0"/>
              </a:spcAft>
              <a:defRPr sz="2400">
                <a:solidFill>
                  <a:schemeClr val="tx1"/>
                </a:solidFill>
                <a:latin typeface="Helvetica" charset="0"/>
                <a:ea typeface="ＭＳ Ｐゴシック" charset="0"/>
              </a:defRPr>
            </a:lvl9pPr>
          </a:lstStyle>
          <a:p>
            <a:fld id="{366F96F2-E85E-494D-9EB9-EB1A82FE5673}" type="slidenum">
              <a:rPr lang="en-US" sz="1400">
                <a:solidFill>
                  <a:srgbClr val="FFFFFF"/>
                </a:solidFill>
              </a:rPr>
              <a:pPr/>
              <a:t>19</a:t>
            </a:fld>
            <a:endParaRPr lang="en-US" sz="1400" dirty="0">
              <a:solidFill>
                <a:srgbClr val="FFFFFF"/>
              </a:solidFill>
            </a:endParaRPr>
          </a:p>
        </p:txBody>
      </p:sp>
      <p:sp>
        <p:nvSpPr>
          <p:cNvPr id="27653" name="Slide Number Placeholder 3"/>
          <p:cNvSpPr txBox="1">
            <a:spLocks/>
          </p:cNvSpPr>
          <p:nvPr/>
        </p:nvSpPr>
        <p:spPr bwMode="auto">
          <a:xfrm>
            <a:off x="8129588" y="5734050"/>
            <a:ext cx="609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spcBef>
                <a:spcPct val="0"/>
              </a:spcBef>
              <a:spcAft>
                <a:spcPct val="0"/>
              </a:spcAft>
              <a:defRPr sz="2400">
                <a:solidFill>
                  <a:schemeClr val="tx1"/>
                </a:solidFill>
                <a:latin typeface="Helvetica" charset="0"/>
                <a:ea typeface="ＭＳ Ｐゴシック" charset="0"/>
              </a:defRPr>
            </a:lvl6pPr>
            <a:lvl7pPr marL="2971800" indent="-228600" eaLnBrk="0" fontAlgn="base" hangingPunct="0">
              <a:spcBef>
                <a:spcPct val="0"/>
              </a:spcBef>
              <a:spcAft>
                <a:spcPct val="0"/>
              </a:spcAft>
              <a:defRPr sz="2400">
                <a:solidFill>
                  <a:schemeClr val="tx1"/>
                </a:solidFill>
                <a:latin typeface="Helvetica" charset="0"/>
                <a:ea typeface="ＭＳ Ｐゴシック" charset="0"/>
              </a:defRPr>
            </a:lvl7pPr>
            <a:lvl8pPr marL="3429000" indent="-228600" eaLnBrk="0" fontAlgn="base" hangingPunct="0">
              <a:spcBef>
                <a:spcPct val="0"/>
              </a:spcBef>
              <a:spcAft>
                <a:spcPct val="0"/>
              </a:spcAft>
              <a:defRPr sz="2400">
                <a:solidFill>
                  <a:schemeClr val="tx1"/>
                </a:solidFill>
                <a:latin typeface="Helvetica" charset="0"/>
                <a:ea typeface="ＭＳ Ｐゴシック" charset="0"/>
              </a:defRPr>
            </a:lvl8pPr>
            <a:lvl9pPr marL="3886200" indent="-228600" eaLnBrk="0" fontAlgn="base" hangingPunct="0">
              <a:spcBef>
                <a:spcPct val="0"/>
              </a:spcBef>
              <a:spcAft>
                <a:spcPct val="0"/>
              </a:spcAft>
              <a:defRPr sz="2400">
                <a:solidFill>
                  <a:schemeClr val="tx1"/>
                </a:solidFill>
                <a:latin typeface="Helvetica" charset="0"/>
                <a:ea typeface="ＭＳ Ｐゴシック" charset="0"/>
              </a:defRPr>
            </a:lvl9pPr>
          </a:lstStyle>
          <a:p>
            <a:pPr algn="ctr" eaLnBrk="1" hangingPunct="1"/>
            <a:fld id="{29DBFEA6-E6A4-CF46-A8CD-9F0C8BCBEB60}" type="slidenum">
              <a:rPr lang="en-US" sz="1200" b="1">
                <a:solidFill>
                  <a:schemeClr val="bg1"/>
                </a:solidFill>
              </a:rPr>
              <a:pPr algn="ctr" eaLnBrk="1" hangingPunct="1"/>
              <a:t>19</a:t>
            </a:fld>
            <a:endParaRPr lang="en-US" sz="1200" b="1" dirty="0">
              <a:solidFill>
                <a:schemeClr val="bg1"/>
              </a:solidFill>
            </a:endParaRPr>
          </a:p>
        </p:txBody>
      </p:sp>
      <p:sp>
        <p:nvSpPr>
          <p:cNvPr id="11" name="Slide Number Placeholder 3"/>
          <p:cNvSpPr txBox="1">
            <a:spLocks/>
          </p:cNvSpPr>
          <p:nvPr/>
        </p:nvSpPr>
        <p:spPr bwMode="auto">
          <a:xfrm>
            <a:off x="6553200" y="6400800"/>
            <a:ext cx="2133600" cy="320675"/>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Helvetica" charset="0"/>
                <a:ea typeface="MS PGothic" charset="0"/>
                <a:cs typeface="MS PGothic" charset="0"/>
              </a:defRPr>
            </a:lvl1pPr>
            <a:lvl2pPr marL="742950" indent="-28575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2pPr>
            <a:lvl3pPr marL="11430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3pPr>
            <a:lvl4pPr marL="16002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4pPr>
            <a:lvl5pPr marL="20574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9pPr>
          </a:lstStyle>
          <a:p>
            <a:r>
              <a:rPr lang="en-US" sz="1400" dirty="0">
                <a:latin typeface="Calibri" charset="0"/>
              </a:rPr>
              <a:t>5-</a:t>
            </a:r>
            <a:fld id="{7B86FD2B-BA90-5A40-9A98-A90E2E10DA53}" type="slidenum">
              <a:rPr lang="en-US" sz="1400" smtClean="0">
                <a:latin typeface="Calibri" charset="0"/>
              </a:rPr>
              <a:pPr/>
              <a:t>19</a:t>
            </a:fld>
            <a:endParaRPr lang="en-US" sz="1400" dirty="0">
              <a:latin typeface="Calibri" charset="0"/>
            </a:endParaRPr>
          </a:p>
        </p:txBody>
      </p:sp>
      <p:graphicFrame>
        <p:nvGraphicFramePr>
          <p:cNvPr id="2" name="Diagram 1"/>
          <p:cNvGraphicFramePr/>
          <p:nvPr/>
        </p:nvGraphicFramePr>
        <p:xfrm>
          <a:off x="1259632" y="1772816"/>
          <a:ext cx="6624736"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3131840" y="4509120"/>
            <a:ext cx="2736304" cy="500411"/>
            <a:chOff x="3912096" y="1104422"/>
            <a:chExt cx="1334988" cy="1148483"/>
          </a:xfrm>
        </p:grpSpPr>
        <p:sp>
          <p:nvSpPr>
            <p:cNvPr id="14" name="Rounded Rectangle 13"/>
            <p:cNvSpPr/>
            <p:nvPr/>
          </p:nvSpPr>
          <p:spPr>
            <a:xfrm>
              <a:off x="3912096" y="1104422"/>
              <a:ext cx="1334988" cy="1148483"/>
            </a:xfrm>
            <a:prstGeom prst="roundRect">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15" name="Rounded Rectangle 4"/>
            <p:cNvSpPr/>
            <p:nvPr/>
          </p:nvSpPr>
          <p:spPr>
            <a:xfrm>
              <a:off x="3968160" y="1160486"/>
              <a:ext cx="1222860" cy="10363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kern="1200" dirty="0"/>
            </a:p>
            <a:p>
              <a:pPr lvl="0" algn="ctr" defTabSz="622300">
                <a:lnSpc>
                  <a:spcPct val="90000"/>
                </a:lnSpc>
                <a:spcBef>
                  <a:spcPct val="0"/>
                </a:spcBef>
                <a:spcAft>
                  <a:spcPct val="35000"/>
                </a:spcAft>
              </a:pPr>
              <a:r>
                <a:rPr lang="en-US" sz="1400" kern="1200" dirty="0"/>
                <a:t>Strategic </a:t>
              </a:r>
              <a:r>
                <a:rPr lang="en-US" sz="1400" dirty="0"/>
                <a:t>Tactics</a:t>
              </a:r>
              <a:endParaRPr lang="en-US" sz="1400" kern="1200" dirty="0"/>
            </a:p>
            <a:p>
              <a:pPr lvl="0" algn="ctr" defTabSz="622300">
                <a:lnSpc>
                  <a:spcPct val="90000"/>
                </a:lnSpc>
                <a:spcBef>
                  <a:spcPct val="0"/>
                </a:spcBef>
                <a:spcAft>
                  <a:spcPct val="35000"/>
                </a:spcAft>
              </a:pPr>
              <a:endParaRPr lang="en-US" sz="1400" kern="1200" dirty="0"/>
            </a:p>
          </p:txBody>
        </p:sp>
      </p:grpSp>
      <p:sp>
        <p:nvSpPr>
          <p:cNvPr id="3" name="Rectangle 2"/>
          <p:cNvSpPr/>
          <p:nvPr/>
        </p:nvSpPr>
        <p:spPr>
          <a:xfrm>
            <a:off x="549896" y="818709"/>
            <a:ext cx="8136904" cy="523220"/>
          </a:xfrm>
          <a:prstGeom prst="rect">
            <a:avLst/>
          </a:prstGeom>
        </p:spPr>
        <p:txBody>
          <a:bodyPr wrap="square">
            <a:spAutoFit/>
          </a:bodyPr>
          <a:lstStyle/>
          <a:p>
            <a:pPr algn="ctr"/>
            <a:r>
              <a:rPr lang="en-US" altLang="en-US" sz="2800" dirty="0">
                <a:solidFill>
                  <a:srgbClr val="E7155C"/>
                </a:solidFill>
                <a:latin typeface="Calibri"/>
                <a:cs typeface="Calibri"/>
              </a:rPr>
              <a:t>How Should We Compete Against an Established Firm?</a:t>
            </a:r>
            <a:endParaRPr lang="en-CA" sz="2800" dirty="0">
              <a:solidFill>
                <a:srgbClr val="E7155C"/>
              </a:solidFill>
              <a:latin typeface="Calibri"/>
              <a:cs typeface="Calibri"/>
            </a:endParaRPr>
          </a:p>
        </p:txBody>
      </p:sp>
      <p:sp>
        <p:nvSpPr>
          <p:cNvPr id="4" name="Footer Placeholder 3"/>
          <p:cNvSpPr>
            <a:spLocks noGrp="1"/>
          </p:cNvSpPr>
          <p:nvPr>
            <p:ph type="ftr" sz="quarter" idx="10"/>
          </p:nvPr>
        </p:nvSpPr>
        <p:spPr/>
        <p:txBody>
          <a:bodyPr/>
          <a:lstStyle/>
          <a:p>
            <a:pPr>
              <a:defRPr/>
            </a:pPr>
            <a:r>
              <a:rPr lang="sk-SK"/>
              <a:t>Copyright © 2017 by Nelson Education Ltd.</a:t>
            </a:r>
            <a:endParaRPr lang="en-US" dirty="0"/>
          </a:p>
        </p:txBody>
      </p:sp>
    </p:spTree>
    <p:extLst>
      <p:ext uri="{BB962C8B-B14F-4D97-AF65-F5344CB8AC3E}">
        <p14:creationId xmlns:p14="http://schemas.microsoft.com/office/powerpoint/2010/main" val="127274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noProof="0" dirty="0"/>
              <a:t>WEEK 1 LECTURE- Chapter 5</a:t>
            </a:r>
          </a:p>
        </p:txBody>
      </p:sp>
      <p:sp>
        <p:nvSpPr>
          <p:cNvPr id="3" name="Subtitle 2"/>
          <p:cNvSpPr>
            <a:spLocks noGrp="1"/>
          </p:cNvSpPr>
          <p:nvPr>
            <p:ph type="subTitle" idx="1"/>
          </p:nvPr>
        </p:nvSpPr>
        <p:spPr/>
        <p:txBody>
          <a:bodyPr/>
          <a:lstStyle/>
          <a:p>
            <a:r>
              <a:rPr lang="en-CA" noProof="0" dirty="0">
                <a:latin typeface="Calibri" charset="0"/>
                <a:ea typeface="MS PGothic" charset="0"/>
              </a:rPr>
              <a:t>Organizational Strategy </a:t>
            </a:r>
          </a:p>
        </p:txBody>
      </p:sp>
      <p:sp>
        <p:nvSpPr>
          <p:cNvPr id="5" name="Slide Number Placeholder 4"/>
          <p:cNvSpPr>
            <a:spLocks noGrp="1"/>
          </p:cNvSpPr>
          <p:nvPr>
            <p:ph type="sldNum" sz="quarter" idx="11"/>
          </p:nvPr>
        </p:nvSpPr>
        <p:spPr/>
        <p:txBody>
          <a:bodyPr/>
          <a:lstStyle/>
          <a:p>
            <a:pPr>
              <a:defRPr/>
            </a:pPr>
            <a:r>
              <a:rPr lang="en-CA" dirty="0"/>
              <a:t>5-</a:t>
            </a:r>
            <a:fld id="{EFD4C4E6-C5BB-41FB-8108-C4713E176018}" type="slidenum">
              <a:rPr lang="en-CA" smtClean="0"/>
              <a:pPr>
                <a:defRPr/>
              </a:pPr>
              <a:t>2</a:t>
            </a:fld>
            <a:endParaRPr lang="en-CA" dirty="0"/>
          </a:p>
        </p:txBody>
      </p:sp>
      <p:sp>
        <p:nvSpPr>
          <p:cNvPr id="6" name="Footer Placeholder 5"/>
          <p:cNvSpPr>
            <a:spLocks noGrp="1"/>
          </p:cNvSpPr>
          <p:nvPr>
            <p:ph type="ftr" sz="quarter" idx="10"/>
          </p:nvPr>
        </p:nvSpPr>
        <p:spPr/>
        <p:txBody>
          <a:bodyPr/>
          <a:lstStyle/>
          <a:p>
            <a:pPr>
              <a:defRPr/>
            </a:pPr>
            <a:r>
              <a:rPr lang="en-CA" dirty="0"/>
              <a:t>Copyright © 2017 by Nelson Education Ltd.</a:t>
            </a:r>
          </a:p>
        </p:txBody>
      </p:sp>
    </p:spTree>
    <p:extLst>
      <p:ext uri="{BB962C8B-B14F-4D97-AF65-F5344CB8AC3E}">
        <p14:creationId xmlns:p14="http://schemas.microsoft.com/office/powerpoint/2010/main" val="522389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57200" y="273600"/>
            <a:ext cx="8229600" cy="635120"/>
          </a:xfrm>
        </p:spPr>
        <p:txBody>
          <a:bodyPr/>
          <a:lstStyle/>
          <a:p>
            <a:pPr>
              <a:defRPr/>
            </a:pPr>
            <a:r>
              <a:rPr lang="en-CA" sz="3600" noProof="0" dirty="0">
                <a:ea typeface="+mj-ea"/>
              </a:rPr>
              <a:t>Firm-Level Strategies</a:t>
            </a:r>
            <a:endParaRPr lang="en-CA" sz="3600" noProof="0" dirty="0">
              <a:solidFill>
                <a:srgbClr val="E7155C"/>
              </a:solidFill>
              <a:ea typeface="+mj-ea"/>
            </a:endParaRPr>
          </a:p>
        </p:txBody>
      </p:sp>
      <p:sp>
        <p:nvSpPr>
          <p:cNvPr id="28676" name="Slide Number Placeholder 7"/>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spcBef>
                <a:spcPct val="0"/>
              </a:spcBef>
              <a:spcAft>
                <a:spcPct val="0"/>
              </a:spcAft>
              <a:defRPr sz="2400">
                <a:solidFill>
                  <a:schemeClr val="tx1"/>
                </a:solidFill>
                <a:latin typeface="Helvetica" charset="0"/>
                <a:ea typeface="ＭＳ Ｐゴシック" charset="0"/>
              </a:defRPr>
            </a:lvl6pPr>
            <a:lvl7pPr marL="2971800" indent="-228600" eaLnBrk="0" fontAlgn="base" hangingPunct="0">
              <a:spcBef>
                <a:spcPct val="0"/>
              </a:spcBef>
              <a:spcAft>
                <a:spcPct val="0"/>
              </a:spcAft>
              <a:defRPr sz="2400">
                <a:solidFill>
                  <a:schemeClr val="tx1"/>
                </a:solidFill>
                <a:latin typeface="Helvetica" charset="0"/>
                <a:ea typeface="ＭＳ Ｐゴシック" charset="0"/>
              </a:defRPr>
            </a:lvl7pPr>
            <a:lvl8pPr marL="3429000" indent="-228600" eaLnBrk="0" fontAlgn="base" hangingPunct="0">
              <a:spcBef>
                <a:spcPct val="0"/>
              </a:spcBef>
              <a:spcAft>
                <a:spcPct val="0"/>
              </a:spcAft>
              <a:defRPr sz="2400">
                <a:solidFill>
                  <a:schemeClr val="tx1"/>
                </a:solidFill>
                <a:latin typeface="Helvetica" charset="0"/>
                <a:ea typeface="ＭＳ Ｐゴシック" charset="0"/>
              </a:defRPr>
            </a:lvl8pPr>
            <a:lvl9pPr marL="3886200" indent="-228600" eaLnBrk="0" fontAlgn="base" hangingPunct="0">
              <a:spcBef>
                <a:spcPct val="0"/>
              </a:spcBef>
              <a:spcAft>
                <a:spcPct val="0"/>
              </a:spcAft>
              <a:defRPr sz="2400">
                <a:solidFill>
                  <a:schemeClr val="tx1"/>
                </a:solidFill>
                <a:latin typeface="Helvetica" charset="0"/>
                <a:ea typeface="ＭＳ Ｐゴシック" charset="0"/>
              </a:defRPr>
            </a:lvl9pPr>
          </a:lstStyle>
          <a:p>
            <a:fld id="{C4A0823B-6260-FA49-9FF6-6631714704C5}" type="slidenum">
              <a:rPr lang="en-US" sz="1400">
                <a:solidFill>
                  <a:srgbClr val="FFFFFF"/>
                </a:solidFill>
              </a:rPr>
              <a:pPr/>
              <a:t>20</a:t>
            </a:fld>
            <a:endParaRPr lang="en-US" sz="1400" dirty="0">
              <a:solidFill>
                <a:srgbClr val="FFFFFF"/>
              </a:solidFill>
            </a:endParaRPr>
          </a:p>
        </p:txBody>
      </p:sp>
      <p:sp>
        <p:nvSpPr>
          <p:cNvPr id="28678" name="Slide Number Placeholder 3"/>
          <p:cNvSpPr txBox="1">
            <a:spLocks/>
          </p:cNvSpPr>
          <p:nvPr/>
        </p:nvSpPr>
        <p:spPr bwMode="auto">
          <a:xfrm>
            <a:off x="8129588" y="5734050"/>
            <a:ext cx="609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spcBef>
                <a:spcPct val="0"/>
              </a:spcBef>
              <a:spcAft>
                <a:spcPct val="0"/>
              </a:spcAft>
              <a:defRPr sz="2400">
                <a:solidFill>
                  <a:schemeClr val="tx1"/>
                </a:solidFill>
                <a:latin typeface="Helvetica" charset="0"/>
                <a:ea typeface="ＭＳ Ｐゴシック" charset="0"/>
              </a:defRPr>
            </a:lvl6pPr>
            <a:lvl7pPr marL="2971800" indent="-228600" eaLnBrk="0" fontAlgn="base" hangingPunct="0">
              <a:spcBef>
                <a:spcPct val="0"/>
              </a:spcBef>
              <a:spcAft>
                <a:spcPct val="0"/>
              </a:spcAft>
              <a:defRPr sz="2400">
                <a:solidFill>
                  <a:schemeClr val="tx1"/>
                </a:solidFill>
                <a:latin typeface="Helvetica" charset="0"/>
                <a:ea typeface="ＭＳ Ｐゴシック" charset="0"/>
              </a:defRPr>
            </a:lvl7pPr>
            <a:lvl8pPr marL="3429000" indent="-228600" eaLnBrk="0" fontAlgn="base" hangingPunct="0">
              <a:spcBef>
                <a:spcPct val="0"/>
              </a:spcBef>
              <a:spcAft>
                <a:spcPct val="0"/>
              </a:spcAft>
              <a:defRPr sz="2400">
                <a:solidFill>
                  <a:schemeClr val="tx1"/>
                </a:solidFill>
                <a:latin typeface="Helvetica" charset="0"/>
                <a:ea typeface="ＭＳ Ｐゴシック" charset="0"/>
              </a:defRPr>
            </a:lvl8pPr>
            <a:lvl9pPr marL="3886200" indent="-228600" eaLnBrk="0" fontAlgn="base" hangingPunct="0">
              <a:spcBef>
                <a:spcPct val="0"/>
              </a:spcBef>
              <a:spcAft>
                <a:spcPct val="0"/>
              </a:spcAft>
              <a:defRPr sz="2400">
                <a:solidFill>
                  <a:schemeClr val="tx1"/>
                </a:solidFill>
                <a:latin typeface="Helvetica" charset="0"/>
                <a:ea typeface="ＭＳ Ｐゴシック" charset="0"/>
              </a:defRPr>
            </a:lvl9pPr>
          </a:lstStyle>
          <a:p>
            <a:pPr algn="ctr" eaLnBrk="1" hangingPunct="1"/>
            <a:fld id="{4F37916B-F551-884F-A102-AF46776F5FE8}" type="slidenum">
              <a:rPr lang="en-US" sz="1200" b="1">
                <a:solidFill>
                  <a:schemeClr val="bg1"/>
                </a:solidFill>
              </a:rPr>
              <a:pPr algn="ctr" eaLnBrk="1" hangingPunct="1"/>
              <a:t>20</a:t>
            </a:fld>
            <a:endParaRPr lang="en-US" sz="1200" b="1" dirty="0">
              <a:solidFill>
                <a:schemeClr val="bg1"/>
              </a:solidFill>
            </a:endParaRPr>
          </a:p>
        </p:txBody>
      </p:sp>
      <p:sp>
        <p:nvSpPr>
          <p:cNvPr id="9" name="Slide Number Placeholder 3"/>
          <p:cNvSpPr txBox="1">
            <a:spLocks/>
          </p:cNvSpPr>
          <p:nvPr/>
        </p:nvSpPr>
        <p:spPr bwMode="auto">
          <a:xfrm>
            <a:off x="6553200" y="6400800"/>
            <a:ext cx="2133600" cy="320675"/>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Helvetica" charset="0"/>
                <a:ea typeface="MS PGothic" charset="0"/>
                <a:cs typeface="MS PGothic" charset="0"/>
              </a:defRPr>
            </a:lvl1pPr>
            <a:lvl2pPr marL="742950" indent="-28575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2pPr>
            <a:lvl3pPr marL="11430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3pPr>
            <a:lvl4pPr marL="16002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4pPr>
            <a:lvl5pPr marL="20574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9pPr>
          </a:lstStyle>
          <a:p>
            <a:r>
              <a:rPr lang="en-US" sz="1400" dirty="0">
                <a:latin typeface="Calibri" charset="0"/>
              </a:rPr>
              <a:t>5-</a:t>
            </a:r>
            <a:fld id="{7B86FD2B-BA90-5A40-9A98-A90E2E10DA53}" type="slidenum">
              <a:rPr lang="en-US" sz="1400" smtClean="0">
                <a:latin typeface="Calibri" charset="0"/>
              </a:rPr>
              <a:pPr/>
              <a:t>20</a:t>
            </a:fld>
            <a:endParaRPr lang="en-US" sz="1400" dirty="0">
              <a:latin typeface="Calibri" charset="0"/>
            </a:endParaRPr>
          </a:p>
        </p:txBody>
      </p:sp>
      <p:pic>
        <p:nvPicPr>
          <p:cNvPr id="3" name="Picture 2"/>
          <p:cNvPicPr>
            <a:picLocks noChangeAspect="1"/>
          </p:cNvPicPr>
          <p:nvPr/>
        </p:nvPicPr>
        <p:blipFill>
          <a:blip r:embed="rId3"/>
          <a:stretch>
            <a:fillRect/>
          </a:stretch>
        </p:blipFill>
        <p:spPr>
          <a:xfrm>
            <a:off x="1931368" y="908720"/>
            <a:ext cx="5688632" cy="5373201"/>
          </a:xfrm>
          <a:prstGeom prst="rect">
            <a:avLst/>
          </a:prstGeom>
        </p:spPr>
      </p:pic>
      <p:sp>
        <p:nvSpPr>
          <p:cNvPr id="2" name="Footer Placeholder 1"/>
          <p:cNvSpPr>
            <a:spLocks noGrp="1"/>
          </p:cNvSpPr>
          <p:nvPr>
            <p:ph type="ftr" sz="quarter" idx="10"/>
          </p:nvPr>
        </p:nvSpPr>
        <p:spPr/>
        <p:txBody>
          <a:bodyPr/>
          <a:lstStyle/>
          <a:p>
            <a:pPr>
              <a:defRPr/>
            </a:pPr>
            <a:r>
              <a:rPr lang="en-US" dirty="0"/>
              <a:t>Copyright © 2017 by Nelson Education Ltd.</a:t>
            </a:r>
          </a:p>
        </p:txBody>
      </p:sp>
    </p:spTree>
    <p:extLst>
      <p:ext uri="{BB962C8B-B14F-4D97-AF65-F5344CB8AC3E}">
        <p14:creationId xmlns:p14="http://schemas.microsoft.com/office/powerpoint/2010/main" val="773674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9"/>
          <p:cNvSpPr>
            <a:spLocks noGrp="1"/>
          </p:cNvSpPr>
          <p:nvPr>
            <p:ph type="title"/>
          </p:nvPr>
        </p:nvSpPr>
        <p:spPr>
          <a:xfrm>
            <a:off x="457200" y="309600"/>
            <a:ext cx="8229600" cy="527112"/>
          </a:xfrm>
        </p:spPr>
        <p:txBody>
          <a:bodyPr/>
          <a:lstStyle/>
          <a:p>
            <a:r>
              <a:rPr lang="en-CA" sz="3600" noProof="0" dirty="0"/>
              <a:t>Firm-Level Strategies</a:t>
            </a:r>
            <a:endParaRPr lang="en-CA" sz="3600" noProof="0" dirty="0">
              <a:latin typeface="Calibri" charset="0"/>
              <a:ea typeface="MS PGothic" charset="0"/>
              <a:cs typeface="Calibri" charset="0"/>
            </a:endParaRPr>
          </a:p>
        </p:txBody>
      </p:sp>
      <p:sp>
        <p:nvSpPr>
          <p:cNvPr id="12" name="Content Placeholder 11"/>
          <p:cNvSpPr>
            <a:spLocks noGrp="1"/>
          </p:cNvSpPr>
          <p:nvPr>
            <p:ph sz="half" idx="2"/>
          </p:nvPr>
        </p:nvSpPr>
        <p:spPr>
          <a:xfrm>
            <a:off x="473670" y="1772816"/>
            <a:ext cx="4026330" cy="4464299"/>
          </a:xfrm>
          <a:noFill/>
          <a:ln>
            <a:solidFill>
              <a:schemeClr val="accent2"/>
            </a:solidFill>
          </a:ln>
        </p:spPr>
        <p:txBody>
          <a:bodyPr/>
          <a:lstStyle/>
          <a:p>
            <a:pPr marL="0" indent="0" eaLnBrk="1" fontAlgn="t" hangingPunct="1">
              <a:spcBef>
                <a:spcPts val="0"/>
              </a:spcBef>
              <a:buNone/>
            </a:pPr>
            <a:endParaRPr lang="en-CA" sz="1000" noProof="0" dirty="0"/>
          </a:p>
          <a:p>
            <a:pPr marL="198000" indent="-198000" eaLnBrk="1" fontAlgn="t" hangingPunct="1">
              <a:spcBef>
                <a:spcPts val="200"/>
              </a:spcBef>
            </a:pPr>
            <a:r>
              <a:rPr lang="en-CA" noProof="0" dirty="0"/>
              <a:t>Compete in existing market space.</a:t>
            </a:r>
          </a:p>
          <a:p>
            <a:pPr marL="198000" indent="-198000" eaLnBrk="1" fontAlgn="t" hangingPunct="1">
              <a:spcBef>
                <a:spcPts val="200"/>
              </a:spcBef>
            </a:pPr>
            <a:r>
              <a:rPr lang="en-CA" noProof="0" dirty="0"/>
              <a:t>Beat the competition.</a:t>
            </a:r>
          </a:p>
          <a:p>
            <a:pPr marL="198000" indent="-198000" eaLnBrk="1" fontAlgn="t" hangingPunct="1">
              <a:spcBef>
                <a:spcPts val="200"/>
              </a:spcBef>
            </a:pPr>
            <a:r>
              <a:rPr lang="en-CA" noProof="0" dirty="0"/>
              <a:t>Exploit existing demand.</a:t>
            </a:r>
          </a:p>
          <a:p>
            <a:pPr marL="198000" indent="-198000" eaLnBrk="1" fontAlgn="t" hangingPunct="1">
              <a:spcBef>
                <a:spcPts val="200"/>
              </a:spcBef>
            </a:pPr>
            <a:r>
              <a:rPr lang="en-CA" noProof="0" dirty="0"/>
              <a:t>Make the value-cost</a:t>
            </a:r>
            <a:br>
              <a:rPr lang="en-CA" noProof="0" dirty="0"/>
            </a:br>
            <a:r>
              <a:rPr lang="en-CA" noProof="0" dirty="0"/>
              <a:t>trade-off.</a:t>
            </a:r>
          </a:p>
          <a:p>
            <a:pPr marL="198000" indent="-198000" eaLnBrk="1" fontAlgn="t" hangingPunct="1">
              <a:spcBef>
                <a:spcPts val="200"/>
              </a:spcBef>
            </a:pPr>
            <a:r>
              <a:rPr lang="en-CA" noProof="0" dirty="0"/>
              <a:t>Align the whole system of a firm’s activities with its strategic choice of how to </a:t>
            </a:r>
            <a:r>
              <a:rPr lang="en-CA" u="sng" noProof="0" dirty="0"/>
              <a:t>differentiate</a:t>
            </a:r>
            <a:r>
              <a:rPr lang="en-CA" noProof="0" dirty="0"/>
              <a:t>.</a:t>
            </a:r>
          </a:p>
        </p:txBody>
      </p:sp>
      <p:sp>
        <p:nvSpPr>
          <p:cNvPr id="66565" name="Text Placeholder 12"/>
          <p:cNvSpPr>
            <a:spLocks noGrp="1"/>
          </p:cNvSpPr>
          <p:nvPr>
            <p:ph type="body" sz="quarter" idx="3"/>
          </p:nvPr>
        </p:nvSpPr>
        <p:spPr>
          <a:xfrm>
            <a:off x="4644008" y="1124744"/>
            <a:ext cx="4042792" cy="639762"/>
          </a:xfrm>
          <a:solidFill>
            <a:schemeClr val="accent4">
              <a:lumMod val="75000"/>
            </a:schemeClr>
          </a:solidFill>
          <a:ln>
            <a:solidFill>
              <a:schemeClr val="accent4">
                <a:lumMod val="75000"/>
              </a:schemeClr>
            </a:solidFill>
            <a:miter lim="800000"/>
            <a:headEnd/>
            <a:tailEnd/>
          </a:ln>
        </p:spPr>
        <p:txBody>
          <a:bodyPr/>
          <a:lstStyle/>
          <a:p>
            <a:pPr algn="ctr" eaLnBrk="1" hangingPunct="1">
              <a:spcBef>
                <a:spcPts val="600"/>
              </a:spcBef>
            </a:pPr>
            <a:r>
              <a:rPr lang="en-CA" sz="3200" noProof="0" dirty="0">
                <a:solidFill>
                  <a:srgbClr val="FFFFFF"/>
                </a:solidFill>
                <a:latin typeface="Calibri" charset="0"/>
                <a:ea typeface="MS PGothic" charset="0"/>
                <a:cs typeface="Calibri" charset="0"/>
              </a:rPr>
              <a:t>Blue Ocean Strategy</a:t>
            </a:r>
            <a:endParaRPr lang="en-CA" noProof="0" dirty="0">
              <a:solidFill>
                <a:srgbClr val="FFFFFF"/>
              </a:solidFill>
              <a:latin typeface="Calibri" charset="0"/>
              <a:ea typeface="MS PGothic" charset="0"/>
              <a:cs typeface="Calibri" charset="0"/>
            </a:endParaRPr>
          </a:p>
        </p:txBody>
      </p:sp>
      <p:sp>
        <p:nvSpPr>
          <p:cNvPr id="14" name="Content Placeholder 13"/>
          <p:cNvSpPr>
            <a:spLocks noGrp="1"/>
          </p:cNvSpPr>
          <p:nvPr>
            <p:ph sz="quarter" idx="4"/>
          </p:nvPr>
        </p:nvSpPr>
        <p:spPr>
          <a:xfrm>
            <a:off x="4645025" y="1772816"/>
            <a:ext cx="4041775" cy="4464299"/>
          </a:xfrm>
          <a:ln>
            <a:solidFill>
              <a:schemeClr val="accent4">
                <a:lumMod val="75000"/>
              </a:schemeClr>
            </a:solidFill>
          </a:ln>
        </p:spPr>
        <p:txBody>
          <a:bodyPr/>
          <a:lstStyle/>
          <a:p>
            <a:pPr marL="0" indent="0" eaLnBrk="1" fontAlgn="t" hangingPunct="1">
              <a:spcBef>
                <a:spcPts val="0"/>
              </a:spcBef>
              <a:buNone/>
            </a:pPr>
            <a:endParaRPr lang="en-CA" sz="1000" noProof="0" dirty="0"/>
          </a:p>
          <a:p>
            <a:pPr marL="198000" indent="-198000" eaLnBrk="1" fontAlgn="t" hangingPunct="1">
              <a:spcBef>
                <a:spcPts val="200"/>
              </a:spcBef>
            </a:pPr>
            <a:r>
              <a:rPr lang="en-CA" noProof="0" dirty="0"/>
              <a:t>Create uncontested market space.</a:t>
            </a:r>
          </a:p>
          <a:p>
            <a:pPr marL="198000" indent="-198000" eaLnBrk="1" fontAlgn="t" hangingPunct="1">
              <a:spcBef>
                <a:spcPts val="200"/>
              </a:spcBef>
            </a:pPr>
            <a:r>
              <a:rPr lang="en-CA" noProof="0" dirty="0"/>
              <a:t>Make the competition irrelevant.</a:t>
            </a:r>
          </a:p>
          <a:p>
            <a:pPr marL="198000" indent="-198000" eaLnBrk="1" fontAlgn="t" hangingPunct="1">
              <a:spcBef>
                <a:spcPts val="200"/>
              </a:spcBef>
            </a:pPr>
            <a:r>
              <a:rPr lang="en-CA" noProof="0" dirty="0"/>
              <a:t>Create and capture new demand.</a:t>
            </a:r>
          </a:p>
          <a:p>
            <a:pPr marL="198000" indent="-198000" eaLnBrk="1" fontAlgn="t" hangingPunct="1">
              <a:spcBef>
                <a:spcPts val="200"/>
              </a:spcBef>
            </a:pPr>
            <a:r>
              <a:rPr lang="en-CA" noProof="0" dirty="0"/>
              <a:t>Break the value-price</a:t>
            </a:r>
            <a:br>
              <a:rPr lang="en-CA" noProof="0" dirty="0"/>
            </a:br>
            <a:r>
              <a:rPr lang="en-CA" noProof="0" dirty="0"/>
              <a:t>trade-off.</a:t>
            </a:r>
          </a:p>
          <a:p>
            <a:pPr marL="198000" indent="-198000" eaLnBrk="1" fontAlgn="t" hangingPunct="1">
              <a:spcBef>
                <a:spcPts val="200"/>
              </a:spcBef>
            </a:pPr>
            <a:r>
              <a:rPr lang="en-CA" noProof="0" dirty="0"/>
              <a:t>Align the whole system of a firm’s activities in pursuit of </a:t>
            </a:r>
            <a:r>
              <a:rPr lang="en-CA" dirty="0"/>
              <a:t>your </a:t>
            </a:r>
            <a:r>
              <a:rPr lang="en-CA" b="1" noProof="0" dirty="0"/>
              <a:t>differentiation</a:t>
            </a:r>
            <a:r>
              <a:rPr lang="en-CA" noProof="0" dirty="0"/>
              <a:t>.</a:t>
            </a:r>
          </a:p>
        </p:txBody>
      </p:sp>
      <p:sp>
        <p:nvSpPr>
          <p:cNvPr id="66568"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tx1"/>
                </a:solidFill>
                <a:latin typeface="Calibri" charset="0"/>
                <a:ea typeface="MS PGothic" charset="0"/>
                <a:cs typeface="Calibri" charset="0"/>
              </a:defRPr>
            </a:lvl1pPr>
            <a:lvl2pPr>
              <a:defRPr sz="2800">
                <a:solidFill>
                  <a:schemeClr val="tx1"/>
                </a:solidFill>
                <a:latin typeface="Calibri" charset="0"/>
                <a:ea typeface="Calibri" charset="0"/>
                <a:cs typeface="Calibri" charset="0"/>
              </a:defRPr>
            </a:lvl2pPr>
            <a:lvl3pPr>
              <a:defRPr sz="2400">
                <a:solidFill>
                  <a:schemeClr val="tx1"/>
                </a:solidFill>
                <a:latin typeface="Calibri" charset="0"/>
                <a:ea typeface="Calibri" charset="0"/>
                <a:cs typeface="Calibri" charset="0"/>
              </a:defRPr>
            </a:lvl3pPr>
            <a:lvl4pPr>
              <a:defRPr sz="2000">
                <a:solidFill>
                  <a:schemeClr val="tx1"/>
                </a:solidFill>
                <a:latin typeface="Calibri" charset="0"/>
                <a:ea typeface="Calibri" charset="0"/>
                <a:cs typeface="Calibri" charset="0"/>
              </a:defRPr>
            </a:lvl4pPr>
            <a:lvl5pPr>
              <a:defRPr sz="2000">
                <a:solidFill>
                  <a:schemeClr val="tx1"/>
                </a:solidFill>
                <a:latin typeface="Calibri" charset="0"/>
                <a:ea typeface="Calibri" charset="0"/>
                <a:cs typeface="Calibri" charset="0"/>
              </a:defRPr>
            </a:lvl5pPr>
            <a:lvl6pPr eaLnBrk="0" hangingPunct="0">
              <a:defRPr sz="2000">
                <a:solidFill>
                  <a:schemeClr val="tx1"/>
                </a:solidFill>
                <a:latin typeface="Calibri" charset="0"/>
                <a:ea typeface="Calibri" charset="0"/>
                <a:cs typeface="Calibri" charset="0"/>
              </a:defRPr>
            </a:lvl6pPr>
            <a:lvl7pPr eaLnBrk="0" hangingPunct="0">
              <a:defRPr sz="2000">
                <a:solidFill>
                  <a:schemeClr val="tx1"/>
                </a:solidFill>
                <a:latin typeface="Calibri" charset="0"/>
                <a:ea typeface="Calibri" charset="0"/>
                <a:cs typeface="Calibri" charset="0"/>
              </a:defRPr>
            </a:lvl7pPr>
            <a:lvl8pPr eaLnBrk="0" hangingPunct="0">
              <a:defRPr sz="2000">
                <a:solidFill>
                  <a:schemeClr val="tx1"/>
                </a:solidFill>
                <a:latin typeface="Calibri" charset="0"/>
                <a:ea typeface="Calibri" charset="0"/>
                <a:cs typeface="Calibri" charset="0"/>
              </a:defRPr>
            </a:lvl8pPr>
            <a:lvl9pPr eaLnBrk="0" hangingPunct="0">
              <a:defRPr sz="2000">
                <a:solidFill>
                  <a:schemeClr val="tx1"/>
                </a:solidFill>
                <a:latin typeface="Calibri" charset="0"/>
                <a:ea typeface="Calibri" charset="0"/>
                <a:cs typeface="Calibri" charset="0"/>
              </a:defRPr>
            </a:lvl9pPr>
          </a:lstStyle>
          <a:p>
            <a:r>
              <a:rPr lang="en-US" sz="1400" dirty="0"/>
              <a:t>5-</a:t>
            </a:r>
            <a:fld id="{DDC7032B-1C18-B348-9245-F345328074DB}" type="slidenum">
              <a:rPr lang="en-US" sz="1400"/>
              <a:pPr/>
              <a:t>21</a:t>
            </a:fld>
            <a:endParaRPr lang="en-US" sz="1400" dirty="0"/>
          </a:p>
        </p:txBody>
      </p:sp>
      <p:sp>
        <p:nvSpPr>
          <p:cNvPr id="3" name="Rectangle 2"/>
          <p:cNvSpPr/>
          <p:nvPr/>
        </p:nvSpPr>
        <p:spPr>
          <a:xfrm>
            <a:off x="467544" y="6237312"/>
            <a:ext cx="2232248" cy="215444"/>
          </a:xfrm>
          <a:prstGeom prst="rect">
            <a:avLst/>
          </a:prstGeom>
        </p:spPr>
        <p:txBody>
          <a:bodyPr wrap="square">
            <a:spAutoFit/>
          </a:bodyPr>
          <a:lstStyle/>
          <a:p>
            <a:r>
              <a:rPr lang="en-CA" sz="800" dirty="0">
                <a:solidFill>
                  <a:srgbClr val="303030"/>
                </a:solidFill>
                <a:latin typeface="Calibri"/>
                <a:ea typeface="Times New Roman" panose="02020603050405020304" pitchFamily="18" charset="0"/>
                <a:cs typeface="Calibri"/>
              </a:rPr>
              <a:t>© Kim &amp; Mauborgne. All rights reserved</a:t>
            </a:r>
            <a:endParaRPr lang="en-CA" sz="800" dirty="0">
              <a:latin typeface="Calibri"/>
              <a:cs typeface="Calibri"/>
            </a:endParaRPr>
          </a:p>
        </p:txBody>
      </p:sp>
      <p:sp>
        <p:nvSpPr>
          <p:cNvPr id="4" name="Footer Placeholder 3"/>
          <p:cNvSpPr>
            <a:spLocks noGrp="1"/>
          </p:cNvSpPr>
          <p:nvPr>
            <p:ph type="ftr" sz="quarter" idx="10"/>
          </p:nvPr>
        </p:nvSpPr>
        <p:spPr/>
        <p:txBody>
          <a:bodyPr/>
          <a:lstStyle/>
          <a:p>
            <a:r>
              <a:rPr lang="en-US" dirty="0"/>
              <a:t>Copyright © 2017 by Nelson Education Ltd.</a:t>
            </a:r>
          </a:p>
        </p:txBody>
      </p:sp>
      <p:sp>
        <p:nvSpPr>
          <p:cNvPr id="13" name="Text Placeholder 12"/>
          <p:cNvSpPr txBox="1">
            <a:spLocks/>
          </p:cNvSpPr>
          <p:nvPr/>
        </p:nvSpPr>
        <p:spPr bwMode="auto">
          <a:xfrm>
            <a:off x="457200" y="1132857"/>
            <a:ext cx="4042792" cy="639762"/>
          </a:xfrm>
          <a:prstGeom prst="rect">
            <a:avLst/>
          </a:prstGeom>
          <a:solidFill>
            <a:srgbClr val="FF0000"/>
          </a:solidFill>
          <a:ln>
            <a:solidFill>
              <a:srgbClr val="FF0000"/>
            </a:solid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None/>
              <a:defRPr sz="2400" b="1">
                <a:solidFill>
                  <a:schemeClr val="tx1"/>
                </a:solidFill>
                <a:latin typeface="Calibri" pitchFamily="34" charset="0"/>
                <a:ea typeface="MS PGothic" pitchFamily="34" charset="-128"/>
                <a:cs typeface="Calibri" pitchFamily="34" charset="0"/>
              </a:defRPr>
            </a:lvl1pPr>
            <a:lvl2pPr marL="457200" indent="0" algn="l" rtl="0" eaLnBrk="0" fontAlgn="base" hangingPunct="0">
              <a:spcBef>
                <a:spcPct val="20000"/>
              </a:spcBef>
              <a:spcAft>
                <a:spcPct val="0"/>
              </a:spcAft>
              <a:buNone/>
              <a:defRPr sz="2000" b="1">
                <a:solidFill>
                  <a:schemeClr val="tx1"/>
                </a:solidFill>
                <a:latin typeface="Calibri" pitchFamily="34" charset="0"/>
                <a:ea typeface="Calibri" charset="0"/>
                <a:cs typeface="Calibri" pitchFamily="34" charset="0"/>
              </a:defRPr>
            </a:lvl2pPr>
            <a:lvl3pPr marL="914400" indent="0" algn="l" rtl="0" eaLnBrk="0" fontAlgn="base" hangingPunct="0">
              <a:spcBef>
                <a:spcPct val="20000"/>
              </a:spcBef>
              <a:spcAft>
                <a:spcPct val="0"/>
              </a:spcAft>
              <a:buNone/>
              <a:defRPr sz="1800" b="1">
                <a:solidFill>
                  <a:schemeClr val="tx1"/>
                </a:solidFill>
                <a:latin typeface="Calibri" pitchFamily="34" charset="0"/>
                <a:ea typeface="Calibri" charset="0"/>
                <a:cs typeface="Calibri" pitchFamily="34" charset="0"/>
              </a:defRPr>
            </a:lvl3pPr>
            <a:lvl4pPr marL="1371600" indent="0" algn="l" rtl="0" eaLnBrk="0" fontAlgn="base" hangingPunct="0">
              <a:spcBef>
                <a:spcPct val="20000"/>
              </a:spcBef>
              <a:spcAft>
                <a:spcPct val="0"/>
              </a:spcAft>
              <a:buNone/>
              <a:defRPr sz="1600" b="1">
                <a:solidFill>
                  <a:schemeClr val="tx1"/>
                </a:solidFill>
                <a:latin typeface="Calibri" pitchFamily="34" charset="0"/>
                <a:ea typeface="Calibri" charset="0"/>
                <a:cs typeface="Calibri" pitchFamily="34" charset="0"/>
              </a:defRPr>
            </a:lvl4pPr>
            <a:lvl5pPr marL="1828800" indent="0" algn="l" rtl="0" eaLnBrk="0" fontAlgn="base" hangingPunct="0">
              <a:spcBef>
                <a:spcPct val="20000"/>
              </a:spcBef>
              <a:spcAft>
                <a:spcPct val="0"/>
              </a:spcAft>
              <a:buNone/>
              <a:defRPr sz="1600" b="1">
                <a:solidFill>
                  <a:schemeClr val="tx1"/>
                </a:solidFill>
                <a:latin typeface="Calibri" pitchFamily="34" charset="0"/>
                <a:ea typeface="Calibri" charset="0"/>
                <a:cs typeface="Calibri" pitchFamily="34" charset="0"/>
              </a:defRPr>
            </a:lvl5pPr>
            <a:lvl6pPr marL="2286000" indent="0" algn="l" rtl="0" fontAlgn="base">
              <a:spcBef>
                <a:spcPct val="20000"/>
              </a:spcBef>
              <a:spcAft>
                <a:spcPct val="0"/>
              </a:spcAft>
              <a:buNone/>
              <a:defRPr sz="1600" b="1">
                <a:solidFill>
                  <a:schemeClr val="tx1"/>
                </a:solidFill>
                <a:latin typeface="+mn-lt"/>
              </a:defRPr>
            </a:lvl6pPr>
            <a:lvl7pPr marL="2743200" indent="0" algn="l" rtl="0" fontAlgn="base">
              <a:spcBef>
                <a:spcPct val="20000"/>
              </a:spcBef>
              <a:spcAft>
                <a:spcPct val="0"/>
              </a:spcAft>
              <a:buNone/>
              <a:defRPr sz="1600" b="1">
                <a:solidFill>
                  <a:schemeClr val="tx1"/>
                </a:solidFill>
                <a:latin typeface="+mn-lt"/>
              </a:defRPr>
            </a:lvl7pPr>
            <a:lvl8pPr marL="3200400" indent="0" algn="l" rtl="0" fontAlgn="base">
              <a:spcBef>
                <a:spcPct val="20000"/>
              </a:spcBef>
              <a:spcAft>
                <a:spcPct val="0"/>
              </a:spcAft>
              <a:buNone/>
              <a:defRPr sz="1600" b="1">
                <a:solidFill>
                  <a:schemeClr val="tx1"/>
                </a:solidFill>
                <a:latin typeface="+mn-lt"/>
              </a:defRPr>
            </a:lvl8pPr>
            <a:lvl9pPr marL="3657600" indent="0" algn="l" rtl="0" fontAlgn="base">
              <a:spcBef>
                <a:spcPct val="20000"/>
              </a:spcBef>
              <a:spcAft>
                <a:spcPct val="0"/>
              </a:spcAft>
              <a:buNone/>
              <a:defRPr sz="1600" b="1">
                <a:solidFill>
                  <a:schemeClr val="tx1"/>
                </a:solidFill>
                <a:latin typeface="+mn-lt"/>
              </a:defRPr>
            </a:lvl9pPr>
          </a:lstStyle>
          <a:p>
            <a:pPr algn="ctr" eaLnBrk="1" hangingPunct="1">
              <a:spcBef>
                <a:spcPts val="600"/>
              </a:spcBef>
            </a:pPr>
            <a:r>
              <a:rPr lang="en-CA" sz="3200" kern="0" dirty="0">
                <a:solidFill>
                  <a:srgbClr val="FFFFFF"/>
                </a:solidFill>
                <a:latin typeface="Calibri" charset="0"/>
                <a:ea typeface="MS PGothic" charset="0"/>
                <a:cs typeface="Calibri" charset="0"/>
              </a:rPr>
              <a:t>Red Ocean Strategy</a:t>
            </a:r>
            <a:endParaRPr lang="en-CA" kern="0" dirty="0">
              <a:solidFill>
                <a:srgbClr val="FFFFFF"/>
              </a:solidFill>
              <a:latin typeface="Calibri" charset="0"/>
              <a:ea typeface="MS PGothic" charset="0"/>
              <a:cs typeface="Calibri" charset="0"/>
            </a:endParaRPr>
          </a:p>
        </p:txBody>
      </p:sp>
    </p:spTree>
    <p:extLst>
      <p:ext uri="{BB962C8B-B14F-4D97-AF65-F5344CB8AC3E}">
        <p14:creationId xmlns:p14="http://schemas.microsoft.com/office/powerpoint/2010/main" val="268116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8497" y="1019754"/>
            <a:ext cx="6858000" cy="575548"/>
          </a:xfrm>
        </p:spPr>
        <p:txBody>
          <a:bodyPr>
            <a:normAutofit fontScale="90000"/>
          </a:bodyPr>
          <a:lstStyle/>
          <a:p>
            <a:r>
              <a:rPr lang="en-CA" dirty="0"/>
              <a:t>Four Basic Strategies</a:t>
            </a:r>
          </a:p>
        </p:txBody>
      </p:sp>
      <p:graphicFrame>
        <p:nvGraphicFramePr>
          <p:cNvPr id="4" name="Table 3"/>
          <p:cNvGraphicFramePr>
            <a:graphicFrameLocks noGrp="1"/>
          </p:cNvGraphicFramePr>
          <p:nvPr/>
        </p:nvGraphicFramePr>
        <p:xfrm>
          <a:off x="1619795" y="2548891"/>
          <a:ext cx="6019800" cy="2553788"/>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3954524761"/>
                    </a:ext>
                  </a:extLst>
                </a:gridCol>
                <a:gridCol w="3048000">
                  <a:extLst>
                    <a:ext uri="{9D8B030D-6E8A-4147-A177-3AD203B41FA5}">
                      <a16:colId xmlns:a16="http://schemas.microsoft.com/office/drawing/2014/main" val="3290897577"/>
                    </a:ext>
                  </a:extLst>
                </a:gridCol>
              </a:tblGrid>
              <a:tr h="1276894">
                <a:tc>
                  <a:txBody>
                    <a:bodyPr/>
                    <a:lstStyle/>
                    <a:p>
                      <a:endParaRPr lang="en-CA" sz="1400" dirty="0"/>
                    </a:p>
                  </a:txBody>
                  <a:tcPr marL="68580" marR="68580" marT="34290" marB="34290"/>
                </a:tc>
                <a:tc>
                  <a:txBody>
                    <a:bodyPr/>
                    <a:lstStyle/>
                    <a:p>
                      <a:endParaRPr lang="en-CA" sz="1400"/>
                    </a:p>
                  </a:txBody>
                  <a:tcPr marL="68580" marR="68580" marT="34290" marB="34290"/>
                </a:tc>
                <a:extLst>
                  <a:ext uri="{0D108BD9-81ED-4DB2-BD59-A6C34878D82A}">
                    <a16:rowId xmlns:a16="http://schemas.microsoft.com/office/drawing/2014/main" val="2992261082"/>
                  </a:ext>
                </a:extLst>
              </a:tr>
              <a:tr h="1276894">
                <a:tc>
                  <a:txBody>
                    <a:bodyPr/>
                    <a:lstStyle/>
                    <a:p>
                      <a:endParaRPr lang="en-CA" sz="1400" dirty="0"/>
                    </a:p>
                  </a:txBody>
                  <a:tcPr marL="68580" marR="68580" marT="34290" marB="34290"/>
                </a:tc>
                <a:tc>
                  <a:txBody>
                    <a:bodyPr/>
                    <a:lstStyle/>
                    <a:p>
                      <a:endParaRPr lang="en-CA" sz="1400" dirty="0"/>
                    </a:p>
                  </a:txBody>
                  <a:tcPr marL="68580" marR="68580" marT="34290" marB="34290"/>
                </a:tc>
                <a:extLst>
                  <a:ext uri="{0D108BD9-81ED-4DB2-BD59-A6C34878D82A}">
                    <a16:rowId xmlns:a16="http://schemas.microsoft.com/office/drawing/2014/main" val="2714346499"/>
                  </a:ext>
                </a:extLst>
              </a:tr>
            </a:tbl>
          </a:graphicData>
        </a:graphic>
      </p:graphicFrame>
      <p:sp>
        <p:nvSpPr>
          <p:cNvPr id="5" name="TextBox 4"/>
          <p:cNvSpPr txBox="1"/>
          <p:nvPr/>
        </p:nvSpPr>
        <p:spPr>
          <a:xfrm>
            <a:off x="2240281" y="3094851"/>
            <a:ext cx="1939833" cy="646331"/>
          </a:xfrm>
          <a:prstGeom prst="rect">
            <a:avLst/>
          </a:prstGeom>
          <a:noFill/>
        </p:spPr>
        <p:txBody>
          <a:bodyPr wrap="square" rtlCol="0">
            <a:spAutoFit/>
          </a:bodyPr>
          <a:lstStyle/>
          <a:p>
            <a:r>
              <a:rPr lang="en-CA" sz="1800" dirty="0"/>
              <a:t>1. Cost (What process?)</a:t>
            </a:r>
          </a:p>
        </p:txBody>
      </p:sp>
      <p:sp>
        <p:nvSpPr>
          <p:cNvPr id="6" name="TextBox 5"/>
          <p:cNvSpPr txBox="1"/>
          <p:nvPr/>
        </p:nvSpPr>
        <p:spPr>
          <a:xfrm>
            <a:off x="5128779" y="3105834"/>
            <a:ext cx="1979022" cy="646331"/>
          </a:xfrm>
          <a:prstGeom prst="rect">
            <a:avLst/>
          </a:prstGeom>
          <a:noFill/>
        </p:spPr>
        <p:txBody>
          <a:bodyPr wrap="square" rtlCol="0">
            <a:spAutoFit/>
          </a:bodyPr>
          <a:lstStyle/>
          <a:p>
            <a:r>
              <a:rPr lang="en-CA" sz="1800" dirty="0"/>
              <a:t>2. Differentiation (How?)</a:t>
            </a:r>
          </a:p>
        </p:txBody>
      </p:sp>
      <p:sp>
        <p:nvSpPr>
          <p:cNvPr id="7" name="TextBox 6"/>
          <p:cNvSpPr txBox="1"/>
          <p:nvPr/>
        </p:nvSpPr>
        <p:spPr>
          <a:xfrm>
            <a:off x="2233749" y="3960265"/>
            <a:ext cx="2233748" cy="923330"/>
          </a:xfrm>
          <a:prstGeom prst="rect">
            <a:avLst/>
          </a:prstGeom>
          <a:noFill/>
        </p:spPr>
        <p:txBody>
          <a:bodyPr wrap="square" rtlCol="0">
            <a:spAutoFit/>
          </a:bodyPr>
          <a:lstStyle/>
          <a:p>
            <a:r>
              <a:rPr lang="en-CA" sz="1800" dirty="0"/>
              <a:t>3</a:t>
            </a:r>
            <a:r>
              <a:rPr lang="en-CA" sz="1800"/>
              <a:t>. </a:t>
            </a:r>
            <a:r>
              <a:rPr lang="en-CA" sz="1800" dirty="0"/>
              <a:t>Focus (Where?, Whom?)  Cost (What Process?)</a:t>
            </a:r>
          </a:p>
        </p:txBody>
      </p:sp>
      <p:sp>
        <p:nvSpPr>
          <p:cNvPr id="8" name="TextBox 7"/>
          <p:cNvSpPr txBox="1"/>
          <p:nvPr/>
        </p:nvSpPr>
        <p:spPr>
          <a:xfrm>
            <a:off x="5136969" y="3865340"/>
            <a:ext cx="2286000" cy="1200329"/>
          </a:xfrm>
          <a:prstGeom prst="rect">
            <a:avLst/>
          </a:prstGeom>
          <a:noFill/>
        </p:spPr>
        <p:txBody>
          <a:bodyPr wrap="square" rtlCol="0">
            <a:spAutoFit/>
          </a:bodyPr>
          <a:lstStyle/>
          <a:p>
            <a:r>
              <a:rPr lang="en-CA" sz="1800" dirty="0"/>
              <a:t>4. Focus (Where?, Whom?) Differentiation (How?)</a:t>
            </a:r>
          </a:p>
        </p:txBody>
      </p:sp>
      <p:sp>
        <p:nvSpPr>
          <p:cNvPr id="9" name="TextBox 8"/>
          <p:cNvSpPr txBox="1"/>
          <p:nvPr/>
        </p:nvSpPr>
        <p:spPr>
          <a:xfrm>
            <a:off x="842554" y="2934245"/>
            <a:ext cx="908615" cy="646331"/>
          </a:xfrm>
          <a:prstGeom prst="rect">
            <a:avLst/>
          </a:prstGeom>
          <a:noFill/>
        </p:spPr>
        <p:txBody>
          <a:bodyPr wrap="square" rtlCol="0">
            <a:spAutoFit/>
          </a:bodyPr>
          <a:lstStyle/>
          <a:p>
            <a:r>
              <a:rPr lang="en-CA" sz="1800" dirty="0"/>
              <a:t>Broad</a:t>
            </a:r>
          </a:p>
          <a:p>
            <a:r>
              <a:rPr lang="en-CA" sz="1800" dirty="0"/>
              <a:t>Target</a:t>
            </a:r>
          </a:p>
        </p:txBody>
      </p:sp>
      <p:sp>
        <p:nvSpPr>
          <p:cNvPr id="10" name="Subtitle 9"/>
          <p:cNvSpPr txBox="1">
            <a:spLocks noGrp="1"/>
          </p:cNvSpPr>
          <p:nvPr>
            <p:ph type="subTitle" idx="1"/>
          </p:nvPr>
        </p:nvSpPr>
        <p:spPr>
          <a:xfrm>
            <a:off x="1201783" y="1712700"/>
            <a:ext cx="6858000" cy="369332"/>
          </a:xfrm>
          <a:prstGeom prst="rect">
            <a:avLst/>
          </a:prstGeom>
          <a:noFill/>
        </p:spPr>
        <p:txBody>
          <a:bodyPr wrap="square" rtlCol="0">
            <a:spAutoFit/>
          </a:bodyPr>
          <a:lstStyle/>
          <a:p>
            <a:r>
              <a:rPr lang="en-CA" sz="1800" dirty="0"/>
              <a:t>Competitive Advantage</a:t>
            </a:r>
          </a:p>
        </p:txBody>
      </p:sp>
      <p:sp>
        <p:nvSpPr>
          <p:cNvPr id="11" name="TextBox 10"/>
          <p:cNvSpPr txBox="1"/>
          <p:nvPr/>
        </p:nvSpPr>
        <p:spPr>
          <a:xfrm>
            <a:off x="771082" y="4154367"/>
            <a:ext cx="980087" cy="646331"/>
          </a:xfrm>
          <a:prstGeom prst="rect">
            <a:avLst/>
          </a:prstGeom>
          <a:noFill/>
        </p:spPr>
        <p:txBody>
          <a:bodyPr wrap="square" rtlCol="0">
            <a:spAutoFit/>
          </a:bodyPr>
          <a:lstStyle/>
          <a:p>
            <a:r>
              <a:rPr lang="en-CA" sz="1800" dirty="0"/>
              <a:t>Narrow</a:t>
            </a:r>
          </a:p>
          <a:p>
            <a:r>
              <a:rPr lang="en-CA" sz="1800" dirty="0"/>
              <a:t>Target</a:t>
            </a:r>
          </a:p>
        </p:txBody>
      </p:sp>
      <p:sp>
        <p:nvSpPr>
          <p:cNvPr id="12" name="Subtitle 9"/>
          <p:cNvSpPr txBox="1">
            <a:spLocks/>
          </p:cNvSpPr>
          <p:nvPr/>
        </p:nvSpPr>
        <p:spPr>
          <a:xfrm rot="5400000">
            <a:off x="-823102" y="3726535"/>
            <a:ext cx="2609305" cy="318549"/>
          </a:xfrm>
          <a:prstGeom prst="rect">
            <a:avLst/>
          </a:prstGeom>
          <a:noFill/>
        </p:spPr>
        <p:txBody>
          <a:bodyPr vert="horz" wrap="square" lIns="68580" tIns="34290" rIns="68580" bIns="34290"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1800" dirty="0"/>
              <a:t>Competitive Scope</a:t>
            </a:r>
          </a:p>
        </p:txBody>
      </p:sp>
    </p:spTree>
    <p:extLst>
      <p:ext uri="{BB962C8B-B14F-4D97-AF65-F5344CB8AC3E}">
        <p14:creationId xmlns:p14="http://schemas.microsoft.com/office/powerpoint/2010/main" val="162793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381000"/>
            <a:ext cx="8229600" cy="6278563"/>
          </a:xfrm>
        </p:spPr>
        <p:txBody>
          <a:bodyPr/>
          <a:lstStyle/>
          <a:p>
            <a:pPr algn="l"/>
            <a:br>
              <a:rPr lang="en-CA" altLang="en-US" sz="2800" dirty="0"/>
            </a:br>
            <a:br>
              <a:rPr lang="en-CA" altLang="en-US" sz="2800" dirty="0"/>
            </a:br>
            <a:br>
              <a:rPr lang="en-CA" altLang="en-US" sz="2800" dirty="0"/>
            </a:br>
            <a:br>
              <a:rPr lang="en-CA" altLang="en-US" sz="2800" dirty="0"/>
            </a:br>
            <a:br>
              <a:rPr lang="en-CA" altLang="en-US" sz="2800" dirty="0"/>
            </a:br>
            <a:r>
              <a:rPr lang="en-CA" altLang="en-US" sz="2800" dirty="0"/>
              <a:t>DIFFERENTIATE (HOW)?…..</a:t>
            </a:r>
            <a:br>
              <a:rPr lang="en-CA" altLang="en-US" sz="2800" dirty="0"/>
            </a:br>
            <a:br>
              <a:rPr lang="en-CA" altLang="en-US" sz="2800" dirty="0"/>
            </a:br>
            <a:br>
              <a:rPr lang="en-CA" altLang="en-US" sz="2800" dirty="0"/>
            </a:br>
            <a:br>
              <a:rPr lang="en-CA" altLang="en-US" sz="2800" dirty="0"/>
            </a:br>
            <a:br>
              <a:rPr lang="en-CA" altLang="en-US" sz="2800" dirty="0"/>
            </a:br>
            <a:br>
              <a:rPr lang="en-CA" altLang="en-US" sz="2800" dirty="0"/>
            </a:br>
            <a:br>
              <a:rPr lang="en-CA" altLang="en-US" sz="2800" dirty="0"/>
            </a:br>
            <a:r>
              <a:rPr lang="en-CA" altLang="en-US" sz="2800" dirty="0"/>
              <a:t>COST (HOW…&amp; WHY)?.....</a:t>
            </a:r>
            <a:br>
              <a:rPr lang="en-CA" altLang="en-US" sz="2800" dirty="0"/>
            </a:br>
            <a:br>
              <a:rPr lang="en-CA" altLang="en-US" sz="2800" dirty="0"/>
            </a:br>
            <a:br>
              <a:rPr lang="en-CA" altLang="en-US" sz="2800" dirty="0"/>
            </a:br>
            <a:br>
              <a:rPr lang="en-CA" altLang="en-US" sz="2800" dirty="0"/>
            </a:br>
            <a:br>
              <a:rPr lang="en-CA" altLang="en-US" sz="3600" dirty="0"/>
            </a:br>
            <a:br>
              <a:rPr lang="en-CA" altLang="en-US" sz="3600" dirty="0"/>
            </a:br>
            <a:br>
              <a:rPr lang="en-CA" altLang="en-US" sz="3600" dirty="0"/>
            </a:br>
            <a:endParaRPr lang="en-CA" altLang="en-US" sz="3600" dirty="0"/>
          </a:p>
        </p:txBody>
      </p:sp>
    </p:spTree>
    <p:extLst>
      <p:ext uri="{BB962C8B-B14F-4D97-AF65-F5344CB8AC3E}">
        <p14:creationId xmlns:p14="http://schemas.microsoft.com/office/powerpoint/2010/main" val="36652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381000"/>
            <a:ext cx="8229600" cy="6278563"/>
          </a:xfrm>
        </p:spPr>
        <p:txBody>
          <a:bodyPr/>
          <a:lstStyle/>
          <a:p>
            <a:pPr algn="l"/>
            <a:r>
              <a:rPr lang="en-CA" altLang="en-US" sz="2800" dirty="0"/>
              <a:t>FOCUS – “</a:t>
            </a:r>
            <a:r>
              <a:rPr lang="en-CA" altLang="en-US" sz="2800" dirty="0" err="1"/>
              <a:t>ic</a:t>
            </a:r>
            <a:r>
              <a:rPr lang="en-CA" altLang="en-US" sz="2800" dirty="0"/>
              <a:t>” (Market Segmentation)</a:t>
            </a:r>
            <a:br>
              <a:rPr lang="en-CA" altLang="en-US" sz="2800" dirty="0"/>
            </a:br>
            <a:br>
              <a:rPr lang="en-CA" altLang="en-US" sz="2800" dirty="0"/>
            </a:br>
            <a:r>
              <a:rPr lang="en-CA" altLang="en-US" sz="2800" dirty="0"/>
              <a:t>	</a:t>
            </a:r>
            <a:br>
              <a:rPr lang="en-CA" altLang="en-US" sz="2800" dirty="0"/>
            </a:br>
            <a:r>
              <a:rPr lang="en-CA" altLang="en-US" sz="2800" dirty="0"/>
              <a:t>	DEMOGRAPH</a:t>
            </a:r>
            <a:r>
              <a:rPr lang="en-CA" altLang="en-US" sz="2800" i="1" u="sng" dirty="0"/>
              <a:t>IC</a:t>
            </a:r>
            <a:br>
              <a:rPr lang="en-CA" altLang="en-US" sz="2800" dirty="0"/>
            </a:br>
            <a:br>
              <a:rPr lang="en-CA" altLang="en-US" sz="2800" dirty="0"/>
            </a:br>
            <a:r>
              <a:rPr lang="en-CA" altLang="en-US" sz="2800" dirty="0"/>
              <a:t>	GEOGRAPH</a:t>
            </a:r>
            <a:r>
              <a:rPr lang="en-CA" altLang="en-US" sz="2800" i="1" u="sng" dirty="0"/>
              <a:t>IC</a:t>
            </a:r>
            <a:br>
              <a:rPr lang="en-CA" altLang="en-US" sz="2800" dirty="0"/>
            </a:br>
            <a:br>
              <a:rPr lang="en-CA" altLang="en-US" sz="2800" dirty="0"/>
            </a:br>
            <a:r>
              <a:rPr lang="en-CA" altLang="en-US" sz="2800" dirty="0"/>
              <a:t>	PYSCHOGRAPH</a:t>
            </a:r>
            <a:r>
              <a:rPr lang="en-CA" altLang="en-US" sz="2800" i="1" u="sng" dirty="0"/>
              <a:t>IC</a:t>
            </a:r>
            <a:br>
              <a:rPr lang="en-CA" altLang="en-US" sz="2800" dirty="0"/>
            </a:br>
            <a:br>
              <a:rPr lang="en-CA" altLang="en-US" sz="3600" dirty="0"/>
            </a:br>
            <a:br>
              <a:rPr lang="en-CA" altLang="en-US" sz="3600" dirty="0"/>
            </a:br>
            <a:br>
              <a:rPr lang="en-CA" altLang="en-US" sz="3600" dirty="0"/>
            </a:br>
            <a:endParaRPr lang="en-CA" altLang="en-US" sz="3600" dirty="0"/>
          </a:p>
        </p:txBody>
      </p:sp>
    </p:spTree>
    <p:extLst>
      <p:ext uri="{BB962C8B-B14F-4D97-AF65-F5344CB8AC3E}">
        <p14:creationId xmlns:p14="http://schemas.microsoft.com/office/powerpoint/2010/main" val="332318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395536" y="908720"/>
            <a:ext cx="8229600" cy="6110883"/>
          </a:xfrm>
        </p:spPr>
        <p:txBody>
          <a:bodyPr/>
          <a:lstStyle/>
          <a:p>
            <a:pPr algn="l"/>
            <a:r>
              <a:rPr lang="en-CA" altLang="en-US" sz="2800" dirty="0"/>
              <a:t>ATTIBUTES: (Doing </a:t>
            </a:r>
            <a:r>
              <a:rPr lang="en-CA" altLang="en-US" sz="2800" i="1" dirty="0"/>
              <a:t>ONE</a:t>
            </a:r>
            <a:r>
              <a:rPr lang="en-CA" altLang="en-US" sz="2800" dirty="0"/>
              <a:t> thing extremely well)</a:t>
            </a:r>
            <a:br>
              <a:rPr lang="en-CA" altLang="en-US" sz="2800" dirty="0"/>
            </a:br>
            <a:br>
              <a:rPr lang="en-CA" altLang="en-US" sz="2800" dirty="0"/>
            </a:br>
            <a:r>
              <a:rPr lang="en-CA" altLang="en-US" sz="2800" dirty="0"/>
              <a:t>Why do we buy McDonald’s Hamburgers – because they are the best hamburger around?</a:t>
            </a:r>
            <a:br>
              <a:rPr lang="en-CA" altLang="en-US" sz="2800" dirty="0"/>
            </a:br>
            <a:br>
              <a:rPr lang="en-CA" altLang="en-US" sz="2800" dirty="0"/>
            </a:br>
            <a:br>
              <a:rPr lang="en-CA" altLang="en-US" sz="2800" dirty="0"/>
            </a:br>
            <a:r>
              <a:rPr lang="en-CA" altLang="en-US" sz="2800" dirty="0"/>
              <a:t>Do we buy transportation when we buy a Harley-Davidson Motorcycle?</a:t>
            </a:r>
            <a:br>
              <a:rPr lang="en-CA" altLang="en-US" sz="2800" dirty="0"/>
            </a:br>
            <a:br>
              <a:rPr lang="en-CA" altLang="en-US" sz="2800" dirty="0"/>
            </a:br>
            <a:br>
              <a:rPr lang="en-CA" altLang="en-US" sz="2800" dirty="0"/>
            </a:br>
            <a:r>
              <a:rPr lang="en-CA" altLang="en-US" sz="2800" dirty="0"/>
              <a:t>Differentiation strategies are basically tied to “attributes” (what the client receives… the benefits they get).</a:t>
            </a:r>
            <a:br>
              <a:rPr lang="en-CA" altLang="en-US" sz="3600" dirty="0"/>
            </a:br>
            <a:br>
              <a:rPr lang="en-CA" altLang="en-US" sz="3600" dirty="0"/>
            </a:br>
            <a:br>
              <a:rPr lang="en-CA" altLang="en-US" sz="3600" dirty="0"/>
            </a:br>
            <a:endParaRPr lang="en-CA" altLang="en-US" sz="3600" dirty="0"/>
          </a:p>
        </p:txBody>
      </p:sp>
    </p:spTree>
    <p:extLst>
      <p:ext uri="{BB962C8B-B14F-4D97-AF65-F5344CB8AC3E}">
        <p14:creationId xmlns:p14="http://schemas.microsoft.com/office/powerpoint/2010/main" val="371890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85800" y="14288"/>
            <a:ext cx="7772400" cy="1143000"/>
          </a:xfrm>
        </p:spPr>
        <p:txBody>
          <a:bodyPr/>
          <a:lstStyle/>
          <a:p>
            <a:pPr>
              <a:defRPr/>
            </a:pPr>
            <a:r>
              <a:rPr lang="en-US" dirty="0">
                <a:ea typeface="+mj-ea"/>
              </a:rPr>
              <a:t>Strategy-Making Process</a:t>
            </a:r>
          </a:p>
        </p:txBody>
      </p:sp>
      <p:sp>
        <p:nvSpPr>
          <p:cNvPr id="1331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spcBef>
                <a:spcPct val="0"/>
              </a:spcBef>
              <a:spcAft>
                <a:spcPct val="0"/>
              </a:spcAft>
              <a:defRPr sz="2400">
                <a:solidFill>
                  <a:schemeClr val="tx1"/>
                </a:solidFill>
                <a:latin typeface="Helvetica" charset="0"/>
                <a:ea typeface="ＭＳ Ｐゴシック" charset="0"/>
              </a:defRPr>
            </a:lvl6pPr>
            <a:lvl7pPr marL="2971800" indent="-228600" eaLnBrk="0" fontAlgn="base" hangingPunct="0">
              <a:spcBef>
                <a:spcPct val="0"/>
              </a:spcBef>
              <a:spcAft>
                <a:spcPct val="0"/>
              </a:spcAft>
              <a:defRPr sz="2400">
                <a:solidFill>
                  <a:schemeClr val="tx1"/>
                </a:solidFill>
                <a:latin typeface="Helvetica" charset="0"/>
                <a:ea typeface="ＭＳ Ｐゴシック" charset="0"/>
              </a:defRPr>
            </a:lvl7pPr>
            <a:lvl8pPr marL="3429000" indent="-228600" eaLnBrk="0" fontAlgn="base" hangingPunct="0">
              <a:spcBef>
                <a:spcPct val="0"/>
              </a:spcBef>
              <a:spcAft>
                <a:spcPct val="0"/>
              </a:spcAft>
              <a:defRPr sz="2400">
                <a:solidFill>
                  <a:schemeClr val="tx1"/>
                </a:solidFill>
                <a:latin typeface="Helvetica" charset="0"/>
                <a:ea typeface="ＭＳ Ｐゴシック" charset="0"/>
              </a:defRPr>
            </a:lvl8pPr>
            <a:lvl9pPr marL="3886200" indent="-228600" eaLnBrk="0" fontAlgn="base" hangingPunct="0">
              <a:spcBef>
                <a:spcPct val="0"/>
              </a:spcBef>
              <a:spcAft>
                <a:spcPct val="0"/>
              </a:spcAft>
              <a:defRPr sz="2400">
                <a:solidFill>
                  <a:schemeClr val="tx1"/>
                </a:solidFill>
                <a:latin typeface="Helvetica" charset="0"/>
                <a:ea typeface="ＭＳ Ｐゴシック" charset="0"/>
              </a:defRPr>
            </a:lvl9pPr>
          </a:lstStyle>
          <a:p>
            <a:fld id="{8AAED59F-9A0A-434B-8CF9-8D8D9A77A562}" type="slidenum">
              <a:rPr lang="en-US" sz="1400">
                <a:solidFill>
                  <a:srgbClr val="FFFFFF"/>
                </a:solidFill>
              </a:rPr>
              <a:pPr/>
              <a:t>7</a:t>
            </a:fld>
            <a:endParaRPr lang="en-US" sz="1400">
              <a:solidFill>
                <a:srgbClr val="FFFFFF"/>
              </a:solidFill>
            </a:endParaRPr>
          </a:p>
        </p:txBody>
      </p:sp>
      <p:graphicFrame>
        <p:nvGraphicFramePr>
          <p:cNvPr id="11" name="Diagram 10"/>
          <p:cNvGraphicFramePr/>
          <p:nvPr/>
        </p:nvGraphicFramePr>
        <p:xfrm>
          <a:off x="838200" y="1447800"/>
          <a:ext cx="72390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p:cNvGraphicFramePr/>
          <p:nvPr/>
        </p:nvGraphicFramePr>
        <p:xfrm>
          <a:off x="2522835" y="3962399"/>
          <a:ext cx="4174225" cy="197113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Footer Placeholder 2"/>
          <p:cNvSpPr>
            <a:spLocks noGrp="1"/>
          </p:cNvSpPr>
          <p:nvPr>
            <p:ph type="ftr" sz="quarter" idx="10"/>
          </p:nvPr>
        </p:nvSpPr>
        <p:spPr>
          <a:xfrm>
            <a:off x="2590800" y="6400800"/>
            <a:ext cx="39624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charset="0"/>
                <a:ea typeface="MS PGothic" charset="0"/>
                <a:cs typeface="MS PGothic" charset="0"/>
              </a:defRPr>
            </a:lvl1pPr>
            <a:lvl2pPr marL="742950" indent="-285750">
              <a:defRPr sz="2400">
                <a:solidFill>
                  <a:schemeClr val="tx1"/>
                </a:solidFill>
                <a:latin typeface="Helvetica" charset="0"/>
                <a:ea typeface="MS PGothic" charset="0"/>
                <a:cs typeface="MS PGothic" charset="0"/>
              </a:defRPr>
            </a:lvl2pPr>
            <a:lvl3pPr marL="1143000" indent="-228600">
              <a:defRPr sz="2400">
                <a:solidFill>
                  <a:schemeClr val="tx1"/>
                </a:solidFill>
                <a:latin typeface="Helvetica" charset="0"/>
                <a:ea typeface="MS PGothic" charset="0"/>
                <a:cs typeface="MS PGothic" charset="0"/>
              </a:defRPr>
            </a:lvl3pPr>
            <a:lvl4pPr marL="1600200" indent="-228600">
              <a:defRPr sz="2400">
                <a:solidFill>
                  <a:schemeClr val="tx1"/>
                </a:solidFill>
                <a:latin typeface="Helvetica" charset="0"/>
                <a:ea typeface="MS PGothic" charset="0"/>
                <a:cs typeface="MS PGothic" charset="0"/>
              </a:defRPr>
            </a:lvl4pPr>
            <a:lvl5pPr marL="2057400" indent="-228600">
              <a:defRPr sz="24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Helvetica" charset="0"/>
                <a:ea typeface="MS PGothic" charset="0"/>
                <a:cs typeface="MS PGothic" charset="0"/>
              </a:defRPr>
            </a:lvl9pPr>
          </a:lstStyle>
          <a:p>
            <a:r>
              <a:rPr lang="en-US" sz="1400" dirty="0">
                <a:latin typeface="Calibri" charset="0"/>
              </a:rPr>
              <a:t>Copyright © 2015 by Nelson Education Limited</a:t>
            </a:r>
          </a:p>
        </p:txBody>
      </p:sp>
      <p:sp>
        <p:nvSpPr>
          <p:cNvPr id="8" name="Slide Number Placeholder 3"/>
          <p:cNvSpPr txBox="1">
            <a:spLocks/>
          </p:cNvSpPr>
          <p:nvPr/>
        </p:nvSpPr>
        <p:spPr bwMode="auto">
          <a:xfrm>
            <a:off x="6553200" y="6400800"/>
            <a:ext cx="2133600" cy="3206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Helvetica" charset="0"/>
                <a:ea typeface="MS PGothic" charset="0"/>
                <a:cs typeface="MS PGothic" charset="0"/>
              </a:defRPr>
            </a:lvl1pPr>
            <a:lvl2pPr marL="742950" indent="-28575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2pPr>
            <a:lvl3pPr marL="11430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3pPr>
            <a:lvl4pPr marL="16002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4pPr>
            <a:lvl5pPr marL="20574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9pPr>
          </a:lstStyle>
          <a:p>
            <a:r>
              <a:rPr lang="en-US" sz="1400" dirty="0">
                <a:latin typeface="Calibri" charset="0"/>
              </a:rPr>
              <a:t>6-</a:t>
            </a:r>
            <a:fld id="{7B86FD2B-BA90-5A40-9A98-A90E2E10DA53}" type="slidenum">
              <a:rPr lang="en-US" sz="1400" smtClean="0">
                <a:latin typeface="Calibri" charset="0"/>
              </a:rPr>
              <a:pPr/>
              <a:t>7</a:t>
            </a:fld>
            <a:endParaRPr lang="en-US" sz="1400" dirty="0">
              <a:latin typeface="Calibri" charset="0"/>
            </a:endParaRPr>
          </a:p>
        </p:txBody>
      </p:sp>
      <p:sp>
        <p:nvSpPr>
          <p:cNvPr id="9" name="AutoShape 6"/>
          <p:cNvSpPr>
            <a:spLocks noChangeArrowheads="1"/>
          </p:cNvSpPr>
          <p:nvPr/>
        </p:nvSpPr>
        <p:spPr bwMode="auto">
          <a:xfrm>
            <a:off x="109538" y="6313488"/>
            <a:ext cx="533400" cy="457200"/>
          </a:xfrm>
          <a:prstGeom prst="roundRect">
            <a:avLst>
              <a:gd name="adj" fmla="val 16667"/>
            </a:avLst>
          </a:prstGeom>
          <a:solidFill>
            <a:schemeClr val="accent2">
              <a:lumMod val="40000"/>
              <a:lumOff val="60000"/>
            </a:schemeClr>
          </a:solidFill>
          <a:ln>
            <a:noFill/>
          </a:ln>
          <a:effectLst>
            <a:outerShdw dist="35921" dir="2700000" algn="ctr" rotWithShape="0">
              <a:schemeClr val="bg2"/>
            </a:outerShdw>
          </a:effectLst>
        </p:spPr>
        <p:txBody>
          <a:bodyPr wrap="none" anchor="ctr"/>
          <a:lstStyle/>
          <a:p>
            <a:pPr algn="ctr">
              <a:defRPr/>
            </a:pPr>
            <a:r>
              <a:rPr lang="en-US" sz="2200" b="1" dirty="0">
                <a:latin typeface="Helvetica"/>
                <a:ea typeface="ＭＳ Ｐゴシック" pitchFamily="34" charset="-128"/>
                <a:cs typeface="Helvetica"/>
              </a:rPr>
              <a:t>2</a:t>
            </a:r>
          </a:p>
        </p:txBody>
      </p:sp>
    </p:spTree>
    <p:extLst>
      <p:ext uri="{BB962C8B-B14F-4D97-AF65-F5344CB8AC3E}">
        <p14:creationId xmlns:p14="http://schemas.microsoft.com/office/powerpoint/2010/main" val="60084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box(in)">
                                      <p:cBhvr>
                                        <p:cTn id="7" dur="500"/>
                                        <p:tgtEl>
                                          <p:spTgt spid="110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par>
                                <p:cTn id="20" presetID="6" presetClass="emph" presetSubtype="0" fill="hold" grpId="1" nodeType="withEffect">
                                  <p:stCondLst>
                                    <p:cond delay="0"/>
                                  </p:stCondLst>
                                  <p:childTnLst>
                                    <p:animScale>
                                      <p:cBhvr>
                                        <p:cTn id="21"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p:bldGraphic spid="11" grpId="0">
        <p:bldAsOne/>
      </p:bldGraphic>
      <p:bldGraphic spid="12" grpId="0">
        <p:bldAsOne/>
      </p:bldGraphic>
      <p:bldGraphic spid="12" grpId="1">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defRPr/>
            </a:pPr>
            <a:r>
              <a:rPr lang="en-CA" noProof="0" dirty="0">
                <a:ea typeface="+mj-ea"/>
              </a:rPr>
              <a:t>Situational Analysis (Internal and </a:t>
            </a:r>
            <a:r>
              <a:rPr lang="en-CA" i="1" u="sng" noProof="0" dirty="0">
                <a:ea typeface="+mj-ea"/>
              </a:rPr>
              <a:t>External </a:t>
            </a:r>
            <a:r>
              <a:rPr lang="en-CA" noProof="0" dirty="0">
                <a:ea typeface="+mj-ea"/>
              </a:rPr>
              <a:t>Analysis)</a:t>
            </a:r>
          </a:p>
        </p:txBody>
      </p:sp>
      <p:sp>
        <p:nvSpPr>
          <p:cNvPr id="2" name="Content Placeholder 1"/>
          <p:cNvSpPr>
            <a:spLocks noGrp="1"/>
          </p:cNvSpPr>
          <p:nvPr>
            <p:ph idx="1"/>
          </p:nvPr>
        </p:nvSpPr>
        <p:spPr/>
        <p:txBody>
          <a:bodyPr/>
          <a:lstStyle/>
          <a:p>
            <a:pPr>
              <a:buFont typeface="Arial"/>
              <a:buChar char="•"/>
            </a:pPr>
            <a:r>
              <a:rPr lang="en-CA" noProof="0" dirty="0">
                <a:latin typeface="Calibri"/>
                <a:cs typeface="Calibri"/>
              </a:rPr>
              <a:t>Distinctive competences &amp; Core capabilities</a:t>
            </a:r>
          </a:p>
          <a:p>
            <a:pPr>
              <a:buFont typeface="Arial"/>
              <a:buChar char="•"/>
            </a:pPr>
            <a:r>
              <a:rPr lang="en-CA" noProof="0" dirty="0">
                <a:latin typeface="Calibri"/>
                <a:cs typeface="Calibri"/>
              </a:rPr>
              <a:t>Shadow-strategy task force</a:t>
            </a:r>
          </a:p>
          <a:p>
            <a:pPr>
              <a:buFont typeface="Arial"/>
              <a:buChar char="•"/>
            </a:pPr>
            <a:r>
              <a:rPr lang="en-CA" noProof="0" dirty="0">
                <a:latin typeface="Calibri"/>
                <a:cs typeface="Calibri"/>
              </a:rPr>
              <a:t>Environmental scanning (Porter)</a:t>
            </a:r>
          </a:p>
          <a:p>
            <a:pPr>
              <a:buFont typeface="Arial"/>
              <a:buChar char="•"/>
            </a:pPr>
            <a:r>
              <a:rPr lang="en-CA" noProof="0" dirty="0">
                <a:latin typeface="Calibri"/>
                <a:cs typeface="Calibri"/>
              </a:rPr>
              <a:t>Strategic groups (Mapping)</a:t>
            </a:r>
          </a:p>
          <a:p>
            <a:pPr>
              <a:buFont typeface="Arial"/>
              <a:buChar char="•"/>
            </a:pPr>
            <a:r>
              <a:rPr lang="en-CA" noProof="0" dirty="0">
                <a:latin typeface="Calibri"/>
                <a:cs typeface="Calibri"/>
              </a:rPr>
              <a:t>PESTEEL analysis</a:t>
            </a:r>
            <a:endParaRPr lang="en-CA" noProof="0" dirty="0"/>
          </a:p>
        </p:txBody>
      </p:sp>
      <p:sp>
        <p:nvSpPr>
          <p:cNvPr id="14340"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spcBef>
                <a:spcPct val="0"/>
              </a:spcBef>
              <a:spcAft>
                <a:spcPct val="0"/>
              </a:spcAft>
              <a:defRPr sz="2400">
                <a:solidFill>
                  <a:schemeClr val="tx1"/>
                </a:solidFill>
                <a:latin typeface="Helvetica" charset="0"/>
                <a:ea typeface="ＭＳ Ｐゴシック" charset="0"/>
              </a:defRPr>
            </a:lvl6pPr>
            <a:lvl7pPr marL="2971800" indent="-228600" eaLnBrk="0" fontAlgn="base" hangingPunct="0">
              <a:spcBef>
                <a:spcPct val="0"/>
              </a:spcBef>
              <a:spcAft>
                <a:spcPct val="0"/>
              </a:spcAft>
              <a:defRPr sz="2400">
                <a:solidFill>
                  <a:schemeClr val="tx1"/>
                </a:solidFill>
                <a:latin typeface="Helvetica" charset="0"/>
                <a:ea typeface="ＭＳ Ｐゴシック" charset="0"/>
              </a:defRPr>
            </a:lvl7pPr>
            <a:lvl8pPr marL="3429000" indent="-228600" eaLnBrk="0" fontAlgn="base" hangingPunct="0">
              <a:spcBef>
                <a:spcPct val="0"/>
              </a:spcBef>
              <a:spcAft>
                <a:spcPct val="0"/>
              </a:spcAft>
              <a:defRPr sz="2400">
                <a:solidFill>
                  <a:schemeClr val="tx1"/>
                </a:solidFill>
                <a:latin typeface="Helvetica" charset="0"/>
                <a:ea typeface="ＭＳ Ｐゴシック" charset="0"/>
              </a:defRPr>
            </a:lvl8pPr>
            <a:lvl9pPr marL="3886200" indent="-228600" eaLnBrk="0" fontAlgn="base" hangingPunct="0">
              <a:spcBef>
                <a:spcPct val="0"/>
              </a:spcBef>
              <a:spcAft>
                <a:spcPct val="0"/>
              </a:spcAft>
              <a:defRPr sz="2400">
                <a:solidFill>
                  <a:schemeClr val="tx1"/>
                </a:solidFill>
                <a:latin typeface="Helvetica" charset="0"/>
                <a:ea typeface="ＭＳ Ｐゴシック" charset="0"/>
              </a:defRPr>
            </a:lvl9pPr>
          </a:lstStyle>
          <a:p>
            <a:fld id="{EA846717-8AFB-1143-83AB-F0F07A7975D3}" type="slidenum">
              <a:rPr lang="en-US" sz="1400">
                <a:solidFill>
                  <a:srgbClr val="FFFFFF"/>
                </a:solidFill>
              </a:rPr>
              <a:pPr/>
              <a:t>8</a:t>
            </a:fld>
            <a:endParaRPr lang="en-US" sz="1400" dirty="0">
              <a:solidFill>
                <a:srgbClr val="FFFFFF"/>
              </a:solidFill>
            </a:endParaRPr>
          </a:p>
        </p:txBody>
      </p:sp>
      <p:sp>
        <p:nvSpPr>
          <p:cNvPr id="9" name="Slide Number Placeholder 3"/>
          <p:cNvSpPr txBox="1">
            <a:spLocks/>
          </p:cNvSpPr>
          <p:nvPr/>
        </p:nvSpPr>
        <p:spPr bwMode="auto">
          <a:xfrm>
            <a:off x="6553200" y="6400800"/>
            <a:ext cx="2133600" cy="320675"/>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Helvetica" charset="0"/>
                <a:ea typeface="MS PGothic" charset="0"/>
                <a:cs typeface="MS PGothic" charset="0"/>
              </a:defRPr>
            </a:lvl1pPr>
            <a:lvl2pPr marL="742950" indent="-28575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2pPr>
            <a:lvl3pPr marL="11430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3pPr>
            <a:lvl4pPr marL="16002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4pPr>
            <a:lvl5pPr marL="2057400" indent="-228600" algn="l" rtl="0" eaLnBrk="0" fontAlgn="base" hangingPunct="0">
              <a:spcBef>
                <a:spcPct val="0"/>
              </a:spcBef>
              <a:spcAft>
                <a:spcPct val="0"/>
              </a:spcAft>
              <a:defRPr sz="2400" kern="1200">
                <a:solidFill>
                  <a:schemeClr val="tx1"/>
                </a:solidFill>
                <a:latin typeface="Helvetic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Helvetica" charset="0"/>
                <a:ea typeface="MS PGothic" charset="0"/>
                <a:cs typeface="MS PGothic" charset="0"/>
              </a:defRPr>
            </a:lvl9pPr>
          </a:lstStyle>
          <a:p>
            <a:r>
              <a:rPr lang="en-US" sz="1400" dirty="0">
                <a:latin typeface="Calibri" charset="0"/>
              </a:rPr>
              <a:t>5-</a:t>
            </a:r>
            <a:fld id="{7B86FD2B-BA90-5A40-9A98-A90E2E10DA53}" type="slidenum">
              <a:rPr lang="en-US" sz="1400" smtClean="0">
                <a:latin typeface="Calibri" charset="0"/>
              </a:rPr>
              <a:pPr/>
              <a:t>8</a:t>
            </a:fld>
            <a:endParaRPr lang="en-US" sz="1400" dirty="0">
              <a:latin typeface="Calibri" charset="0"/>
            </a:endParaRPr>
          </a:p>
        </p:txBody>
      </p:sp>
      <p:grpSp>
        <p:nvGrpSpPr>
          <p:cNvPr id="4" name="Group 3"/>
          <p:cNvGrpSpPr/>
          <p:nvPr/>
        </p:nvGrpSpPr>
        <p:grpSpPr>
          <a:xfrm>
            <a:off x="6427521" y="2132856"/>
            <a:ext cx="2384958" cy="2664295"/>
            <a:chOff x="7011579" y="1325563"/>
            <a:chExt cx="1389428" cy="1709936"/>
          </a:xfrm>
        </p:grpSpPr>
        <p:pic>
          <p:nvPicPr>
            <p:cNvPr id="11" name="Picture 10" descr="006"/>
            <p:cNvPicPr/>
            <p:nvPr/>
          </p:nvPicPr>
          <p:blipFill>
            <a:blip r:embed="rId3"/>
            <a:srcRect/>
            <a:stretch>
              <a:fillRect/>
            </a:stretch>
          </p:blipFill>
          <p:spPr bwMode="auto">
            <a:xfrm>
              <a:off x="7011579" y="1325563"/>
              <a:ext cx="1216841" cy="1709936"/>
            </a:xfrm>
            <a:prstGeom prst="rect">
              <a:avLst/>
            </a:prstGeom>
            <a:noFill/>
            <a:ln w="9525">
              <a:noFill/>
              <a:miter lim="800000"/>
              <a:headEnd/>
              <a:tailEnd/>
            </a:ln>
          </p:spPr>
        </p:pic>
        <p:sp>
          <p:nvSpPr>
            <p:cNvPr id="3" name="Rectangle 2"/>
            <p:cNvSpPr/>
            <p:nvPr/>
          </p:nvSpPr>
          <p:spPr>
            <a:xfrm rot="16200000">
              <a:off x="7625635" y="2260126"/>
              <a:ext cx="1327992" cy="222753"/>
            </a:xfrm>
            <a:prstGeom prst="rect">
              <a:avLst/>
            </a:prstGeom>
          </p:spPr>
          <p:txBody>
            <a:bodyPr wrap="square">
              <a:spAutoFit/>
            </a:bodyPr>
            <a:lstStyle/>
            <a:p>
              <a:pPr marL="0" marR="0">
                <a:lnSpc>
                  <a:spcPct val="200000"/>
                </a:lnSpc>
                <a:spcBef>
                  <a:spcPts val="0"/>
                </a:spcBef>
                <a:spcAft>
                  <a:spcPts val="0"/>
                </a:spcAft>
              </a:pPr>
              <a:r>
                <a:rPr lang="en-CA" sz="500" dirty="0">
                  <a:latin typeface="Times New Roman" panose="02020603050405020304" pitchFamily="18" charset="0"/>
                  <a:ea typeface="MS Mincho"/>
                </a:rPr>
                <a:t>© Neustockimages/iStockphoto.com</a:t>
              </a:r>
              <a:endParaRPr lang="en-US" sz="500" dirty="0">
                <a:effectLst/>
                <a:latin typeface="Times New Roman" panose="02020603050405020304" pitchFamily="18" charset="0"/>
                <a:ea typeface="Times New Roman" panose="02020603050405020304" pitchFamily="18" charset="0"/>
              </a:endParaRPr>
            </a:p>
          </p:txBody>
        </p:sp>
      </p:grpSp>
      <p:sp>
        <p:nvSpPr>
          <p:cNvPr id="5" name="Footer Placeholder 4"/>
          <p:cNvSpPr>
            <a:spLocks noGrp="1"/>
          </p:cNvSpPr>
          <p:nvPr>
            <p:ph type="ftr" sz="quarter" idx="10"/>
          </p:nvPr>
        </p:nvSpPr>
        <p:spPr/>
        <p:txBody>
          <a:bodyPr/>
          <a:lstStyle/>
          <a:p>
            <a:pPr>
              <a:defRPr/>
            </a:pPr>
            <a:r>
              <a:rPr lang="en-US" dirty="0"/>
              <a:t>Copyright © 2017 by Nelson Education Ltd.</a:t>
            </a:r>
          </a:p>
        </p:txBody>
      </p:sp>
    </p:spTree>
    <p:extLst>
      <p:ext uri="{BB962C8B-B14F-4D97-AF65-F5344CB8AC3E}">
        <p14:creationId xmlns:p14="http://schemas.microsoft.com/office/powerpoint/2010/main" val="343492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28600"/>
            <a:ext cx="8763000" cy="1143000"/>
          </a:xfrm>
          <a:noFill/>
        </p:spPr>
        <p:txBody>
          <a:bodyPr lIns="92075" tIns="46038" rIns="92075" bIns="46038"/>
          <a:lstStyle/>
          <a:p>
            <a:pPr eaLnBrk="1" hangingPunct="1"/>
            <a:r>
              <a:rPr lang="en-CA" altLang="en-US" sz="3600" dirty="0"/>
              <a:t>Assessing the </a:t>
            </a:r>
            <a:r>
              <a:rPr lang="en-CA" altLang="en-US" sz="3600" i="1" u="sng" dirty="0"/>
              <a:t>External</a:t>
            </a:r>
            <a:r>
              <a:rPr lang="en-CA" altLang="en-US" sz="3600" dirty="0"/>
              <a:t> Environment</a:t>
            </a:r>
            <a:r>
              <a:rPr lang="en-US" altLang="en-US" sz="3600" dirty="0"/>
              <a:t> </a:t>
            </a:r>
            <a:br>
              <a:rPr lang="en-US" altLang="en-US" sz="3600" dirty="0"/>
            </a:br>
            <a:r>
              <a:rPr lang="en-US" altLang="en-US" sz="3600" dirty="0"/>
              <a:t>Macro-Drivers</a:t>
            </a:r>
            <a:endParaRPr lang="en-CA" altLang="en-US" sz="3600" dirty="0"/>
          </a:p>
        </p:txBody>
      </p:sp>
      <p:sp>
        <p:nvSpPr>
          <p:cNvPr id="22531" name="Rectangle 3"/>
          <p:cNvSpPr>
            <a:spLocks noChangeArrowheads="1"/>
          </p:cNvSpPr>
          <p:nvPr/>
        </p:nvSpPr>
        <p:spPr bwMode="auto">
          <a:xfrm>
            <a:off x="209550" y="1428750"/>
            <a:ext cx="5048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CA" altLang="en-US" sz="2400" dirty="0">
                <a:solidFill>
                  <a:srgbClr val="3333FF"/>
                </a:solidFill>
                <a:latin typeface="Times New Roman" panose="02020603050405020304" pitchFamily="18" charset="0"/>
              </a:rPr>
              <a:t>PEST FORCES FOR STRATEGY</a:t>
            </a:r>
          </a:p>
        </p:txBody>
      </p:sp>
      <p:sp>
        <p:nvSpPr>
          <p:cNvPr id="22532" name="Rectangle 4"/>
          <p:cNvSpPr>
            <a:spLocks noChangeArrowheads="1"/>
          </p:cNvSpPr>
          <p:nvPr/>
        </p:nvSpPr>
        <p:spPr bwMode="auto">
          <a:xfrm>
            <a:off x="285750" y="4572000"/>
            <a:ext cx="438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CA" altLang="en-US" sz="2400">
                <a:solidFill>
                  <a:srgbClr val="3333FF"/>
                </a:solidFill>
                <a:latin typeface="Times New Roman" panose="02020603050405020304" pitchFamily="18" charset="0"/>
              </a:rPr>
              <a:t>-</a:t>
            </a:r>
          </a:p>
        </p:txBody>
      </p:sp>
      <p:sp>
        <p:nvSpPr>
          <p:cNvPr id="22533" name="AutoShape 5"/>
          <p:cNvSpPr>
            <a:spLocks noChangeArrowheads="1"/>
          </p:cNvSpPr>
          <p:nvPr/>
        </p:nvSpPr>
        <p:spPr bwMode="auto">
          <a:xfrm>
            <a:off x="311150" y="2057400"/>
            <a:ext cx="1892300" cy="730250"/>
          </a:xfrm>
          <a:prstGeom prst="roundRect">
            <a:avLst>
              <a:gd name="adj" fmla="val 12458"/>
            </a:avLst>
          </a:prstGeom>
          <a:solidFill>
            <a:srgbClr val="E6F6FF"/>
          </a:solidFill>
          <a:ln w="12700">
            <a:solidFill>
              <a:schemeClr val="tx1"/>
            </a:solidFill>
            <a:round/>
            <a:headEnd/>
            <a:tailEnd/>
          </a:ln>
        </p:spPr>
        <p:txBody>
          <a:bodyPr wrap="none" lIns="92075" tIns="46038" rIns="92075" bIns="46038"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CA" altLang="en-US" sz="2400">
                <a:latin typeface="Times New Roman" panose="02020603050405020304" pitchFamily="18" charset="0"/>
              </a:rPr>
              <a:t>Political</a:t>
            </a:r>
          </a:p>
        </p:txBody>
      </p:sp>
      <p:sp>
        <p:nvSpPr>
          <p:cNvPr id="22534" name="AutoShape 6"/>
          <p:cNvSpPr>
            <a:spLocks noChangeArrowheads="1"/>
          </p:cNvSpPr>
          <p:nvPr/>
        </p:nvSpPr>
        <p:spPr bwMode="auto">
          <a:xfrm>
            <a:off x="5029200" y="2057400"/>
            <a:ext cx="1892300" cy="730250"/>
          </a:xfrm>
          <a:prstGeom prst="roundRect">
            <a:avLst>
              <a:gd name="adj" fmla="val 12458"/>
            </a:avLst>
          </a:prstGeom>
          <a:solidFill>
            <a:srgbClr val="E6F6FF"/>
          </a:solidFill>
          <a:ln w="12700">
            <a:solidFill>
              <a:schemeClr val="tx1"/>
            </a:solidFill>
            <a:round/>
            <a:headEnd/>
            <a:tailEnd/>
          </a:ln>
        </p:spPr>
        <p:txBody>
          <a:bodyPr wrap="none" lIns="92075" tIns="46038" rIns="92075" bIns="46038"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CA" altLang="en-US" sz="2400" dirty="0">
                <a:latin typeface="Times New Roman" panose="02020603050405020304" pitchFamily="18" charset="0"/>
              </a:rPr>
              <a:t>Social/</a:t>
            </a:r>
          </a:p>
          <a:p>
            <a:pPr algn="ctr">
              <a:spcBef>
                <a:spcPct val="0"/>
              </a:spcBef>
              <a:buFontTx/>
              <a:buNone/>
            </a:pPr>
            <a:r>
              <a:rPr lang="en-CA" altLang="en-US" sz="2400" dirty="0">
                <a:latin typeface="Times New Roman" panose="02020603050405020304" pitchFamily="18" charset="0"/>
              </a:rPr>
              <a:t>Demographic</a:t>
            </a:r>
          </a:p>
        </p:txBody>
      </p:sp>
      <p:sp>
        <p:nvSpPr>
          <p:cNvPr id="22535" name="AutoShape 7"/>
          <p:cNvSpPr>
            <a:spLocks noChangeArrowheads="1"/>
          </p:cNvSpPr>
          <p:nvPr/>
        </p:nvSpPr>
        <p:spPr bwMode="auto">
          <a:xfrm>
            <a:off x="7208838" y="2057400"/>
            <a:ext cx="1892300" cy="730250"/>
          </a:xfrm>
          <a:prstGeom prst="roundRect">
            <a:avLst>
              <a:gd name="adj" fmla="val 12458"/>
            </a:avLst>
          </a:prstGeom>
          <a:solidFill>
            <a:srgbClr val="E6F6FF"/>
          </a:solidFill>
          <a:ln w="12700">
            <a:solidFill>
              <a:schemeClr val="tx1"/>
            </a:solidFill>
            <a:round/>
            <a:headEnd/>
            <a:tailEnd/>
          </a:ln>
        </p:spPr>
        <p:txBody>
          <a:bodyPr wrap="none" lIns="92075" tIns="46038" rIns="92075" bIns="46038"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CA" altLang="en-US" sz="2400" dirty="0">
                <a:latin typeface="Times New Roman" panose="02020603050405020304" pitchFamily="18" charset="0"/>
              </a:rPr>
              <a:t>Technological</a:t>
            </a:r>
          </a:p>
        </p:txBody>
      </p:sp>
      <p:sp>
        <p:nvSpPr>
          <p:cNvPr id="22536" name="AutoShape 8"/>
          <p:cNvSpPr>
            <a:spLocks noChangeArrowheads="1"/>
          </p:cNvSpPr>
          <p:nvPr/>
        </p:nvSpPr>
        <p:spPr bwMode="auto">
          <a:xfrm>
            <a:off x="2779713" y="2047875"/>
            <a:ext cx="1892300" cy="730250"/>
          </a:xfrm>
          <a:prstGeom prst="roundRect">
            <a:avLst>
              <a:gd name="adj" fmla="val 12458"/>
            </a:avLst>
          </a:prstGeom>
          <a:solidFill>
            <a:srgbClr val="E6F6FF"/>
          </a:solidFill>
          <a:ln w="12700">
            <a:solidFill>
              <a:schemeClr val="tx1"/>
            </a:solidFill>
            <a:round/>
            <a:headEnd/>
            <a:tailEnd/>
          </a:ln>
        </p:spPr>
        <p:txBody>
          <a:bodyPr wrap="none" lIns="92075" tIns="46038" rIns="92075" bIns="46038"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CA" altLang="en-US" sz="2400">
                <a:latin typeface="Times New Roman" panose="02020603050405020304" pitchFamily="18" charset="0"/>
              </a:rPr>
              <a:t>Economic</a:t>
            </a:r>
          </a:p>
        </p:txBody>
      </p:sp>
      <p:sp>
        <p:nvSpPr>
          <p:cNvPr id="22537" name="AutoShape 9"/>
          <p:cNvSpPr>
            <a:spLocks noChangeArrowheads="1"/>
          </p:cNvSpPr>
          <p:nvPr/>
        </p:nvSpPr>
        <p:spPr bwMode="auto">
          <a:xfrm rot="-2940000">
            <a:off x="1020763" y="3425825"/>
            <a:ext cx="565150" cy="2041525"/>
          </a:xfrm>
          <a:prstGeom prst="downArrow">
            <a:avLst>
              <a:gd name="adj1" fmla="val 50000"/>
              <a:gd name="adj2" fmla="val 180768"/>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CA" altLang="en-US" sz="1800"/>
          </a:p>
        </p:txBody>
      </p:sp>
      <p:sp>
        <p:nvSpPr>
          <p:cNvPr id="22538" name="AutoShape 10"/>
          <p:cNvSpPr>
            <a:spLocks noChangeArrowheads="1"/>
          </p:cNvSpPr>
          <p:nvPr/>
        </p:nvSpPr>
        <p:spPr bwMode="auto">
          <a:xfrm rot="2100000">
            <a:off x="7531100" y="3311525"/>
            <a:ext cx="641350" cy="2017713"/>
          </a:xfrm>
          <a:prstGeom prst="downArrow">
            <a:avLst>
              <a:gd name="adj1" fmla="val 50000"/>
              <a:gd name="adj2" fmla="val 157433"/>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CA" altLang="en-US" sz="1800"/>
          </a:p>
        </p:txBody>
      </p:sp>
      <p:sp>
        <p:nvSpPr>
          <p:cNvPr id="22539" name="AutoShape 11"/>
          <p:cNvSpPr>
            <a:spLocks noChangeArrowheads="1"/>
          </p:cNvSpPr>
          <p:nvPr/>
        </p:nvSpPr>
        <p:spPr bwMode="auto">
          <a:xfrm rot="2040000">
            <a:off x="5781675" y="3584575"/>
            <a:ext cx="565150" cy="1812925"/>
          </a:xfrm>
          <a:prstGeom prst="downArrow">
            <a:avLst>
              <a:gd name="adj1" fmla="val 50000"/>
              <a:gd name="adj2" fmla="val 160527"/>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CA" altLang="en-US" sz="1800"/>
          </a:p>
        </p:txBody>
      </p:sp>
      <p:sp>
        <p:nvSpPr>
          <p:cNvPr id="22540" name="AutoShape 12"/>
          <p:cNvSpPr>
            <a:spLocks noChangeArrowheads="1"/>
          </p:cNvSpPr>
          <p:nvPr/>
        </p:nvSpPr>
        <p:spPr bwMode="auto">
          <a:xfrm rot="-2340000">
            <a:off x="2736850" y="3548063"/>
            <a:ext cx="565150" cy="1895475"/>
          </a:xfrm>
          <a:prstGeom prst="downArrow">
            <a:avLst>
              <a:gd name="adj1" fmla="val 50000"/>
              <a:gd name="adj2" fmla="val 167836"/>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CA" altLang="en-US" sz="1800"/>
          </a:p>
        </p:txBody>
      </p:sp>
      <p:sp>
        <p:nvSpPr>
          <p:cNvPr id="22541" name="Oval 13"/>
          <p:cNvSpPr>
            <a:spLocks noChangeArrowheads="1"/>
          </p:cNvSpPr>
          <p:nvPr/>
        </p:nvSpPr>
        <p:spPr bwMode="auto">
          <a:xfrm>
            <a:off x="3254375" y="5040650"/>
            <a:ext cx="2711450" cy="1788368"/>
          </a:xfrm>
          <a:prstGeom prst="ellipse">
            <a:avLst/>
          </a:prstGeom>
          <a:solidFill>
            <a:srgbClr val="E6F6FF"/>
          </a:solidFill>
          <a:ln w="12700">
            <a:solidFill>
              <a:schemeClr val="tx1"/>
            </a:solidFill>
            <a:round/>
            <a:headEnd/>
            <a:tailEnd/>
          </a:ln>
        </p:spPr>
        <p:txBody>
          <a:bodyPr wrap="none" lIns="92075" tIns="46038" rIns="92075" bIns="46038"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CA" altLang="en-US" sz="2400" dirty="0">
                <a:latin typeface="Times New Roman" panose="02020603050405020304" pitchFamily="18" charset="0"/>
              </a:rPr>
              <a:t>OPPORTUNITIES</a:t>
            </a:r>
          </a:p>
          <a:p>
            <a:pPr algn="ctr">
              <a:spcBef>
                <a:spcPct val="0"/>
              </a:spcBef>
              <a:buFontTx/>
              <a:buNone/>
            </a:pPr>
            <a:r>
              <a:rPr lang="en-CA" altLang="en-US" sz="2400" dirty="0">
                <a:latin typeface="Times New Roman" panose="02020603050405020304" pitchFamily="18" charset="0"/>
              </a:rPr>
              <a:t>&amp;</a:t>
            </a:r>
          </a:p>
          <a:p>
            <a:pPr algn="ctr">
              <a:spcBef>
                <a:spcPct val="0"/>
              </a:spcBef>
              <a:buFontTx/>
              <a:buNone/>
            </a:pPr>
            <a:r>
              <a:rPr lang="en-CA" altLang="en-US" sz="2400" dirty="0">
                <a:latin typeface="Times New Roman" panose="02020603050405020304" pitchFamily="18" charset="0"/>
              </a:rPr>
              <a:t>THREATS</a:t>
            </a:r>
          </a:p>
        </p:txBody>
      </p:sp>
    </p:spTree>
    <p:extLst>
      <p:ext uri="{BB962C8B-B14F-4D97-AF65-F5344CB8AC3E}">
        <p14:creationId xmlns:p14="http://schemas.microsoft.com/office/powerpoint/2010/main" val="514922493"/>
      </p:ext>
    </p:extLst>
  </p:cSld>
  <p:clrMapOvr>
    <a:masterClrMapping/>
  </p:clrMapOvr>
  <p:transition spd="slow">
    <p:cut/>
  </p:transition>
</p:sld>
</file>

<file path=ppt/theme/theme1.xml><?xml version="1.0" encoding="utf-8"?>
<a:theme xmlns:a="http://schemas.openxmlformats.org/drawingml/2006/main" name="1_Blank">
  <a:themeElements>
    <a:clrScheme name="MGMT 2ce">
      <a:dk1>
        <a:sysClr val="windowText" lastClr="000000"/>
      </a:dk1>
      <a:lt1>
        <a:sysClr val="window" lastClr="FFFFFF"/>
      </a:lt1>
      <a:dk2>
        <a:srgbClr val="464646"/>
      </a:dk2>
      <a:lt2>
        <a:srgbClr val="DEF5FA"/>
      </a:lt2>
      <a:accent1>
        <a:srgbClr val="0070C0"/>
      </a:accent1>
      <a:accent2>
        <a:srgbClr val="DA1F28"/>
      </a:accent2>
      <a:accent3>
        <a:srgbClr val="EB641B"/>
      </a:accent3>
      <a:accent4>
        <a:srgbClr val="307CD8"/>
      </a:accent4>
      <a:accent5>
        <a:srgbClr val="474B78"/>
      </a:accent5>
      <a:accent6>
        <a:srgbClr val="7D3C4A"/>
      </a:accent6>
      <a:hlink>
        <a:srgbClr val="0070C0"/>
      </a:hlink>
      <a:folHlink>
        <a:srgbClr val="44B9E8"/>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Blank">
  <a:themeElements>
    <a:clrScheme name="MGMT 2ce">
      <a:dk1>
        <a:sysClr val="windowText" lastClr="000000"/>
      </a:dk1>
      <a:lt1>
        <a:sysClr val="window" lastClr="FFFFFF"/>
      </a:lt1>
      <a:dk2>
        <a:srgbClr val="464646"/>
      </a:dk2>
      <a:lt2>
        <a:srgbClr val="DEF5FA"/>
      </a:lt2>
      <a:accent1>
        <a:srgbClr val="0070C0"/>
      </a:accent1>
      <a:accent2>
        <a:srgbClr val="DA1F28"/>
      </a:accent2>
      <a:accent3>
        <a:srgbClr val="EB641B"/>
      </a:accent3>
      <a:accent4>
        <a:srgbClr val="307CD8"/>
      </a:accent4>
      <a:accent5>
        <a:srgbClr val="474B78"/>
      </a:accent5>
      <a:accent6>
        <a:srgbClr val="7D3C4A"/>
      </a:accent6>
      <a:hlink>
        <a:srgbClr val="0070C0"/>
      </a:hlink>
      <a:folHlink>
        <a:srgbClr val="44B9E8"/>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5620</TotalTime>
  <Words>3157</Words>
  <Application>Microsoft Office PowerPoint</Application>
  <PresentationFormat>On-screen Show (4:3)</PresentationFormat>
  <Paragraphs>287</Paragraphs>
  <Slides>21</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Calibri</vt:lpstr>
      <vt:lpstr>Century Schoolbook</vt:lpstr>
      <vt:lpstr>Courier New</vt:lpstr>
      <vt:lpstr>Helvetica</vt:lpstr>
      <vt:lpstr>Times New Roman</vt:lpstr>
      <vt:lpstr>1_Blank</vt:lpstr>
      <vt:lpstr>Office Theme</vt:lpstr>
      <vt:lpstr>2_Blank</vt:lpstr>
      <vt:lpstr>PowerPoint Presentation</vt:lpstr>
      <vt:lpstr>WEEK 1 LECTURE- Chapter 5</vt:lpstr>
      <vt:lpstr>Four Basic Strategies</vt:lpstr>
      <vt:lpstr>     DIFFERENTIATE (HOW)?…..       COST (HOW…&amp; WHY)?.....       </vt:lpstr>
      <vt:lpstr>FOCUS – “ic” (Market Segmentation)     DEMOGRAPHIC   GEOGRAPHIC   PYSCHOGRAPHIC    </vt:lpstr>
      <vt:lpstr>ATTIBUTES: (Doing ONE thing extremely well)  Why do we buy McDonald’s Hamburgers – because they are the best hamburger around?   Do we buy transportation when we buy a Harley-Davidson Motorcycle?   Differentiation strategies are basically tied to “attributes” (what the client receives… the benefits they get).   </vt:lpstr>
      <vt:lpstr>Strategy-Making Process</vt:lpstr>
      <vt:lpstr>Situational Analysis (Internal and External Analysis)</vt:lpstr>
      <vt:lpstr>Assessing the External Environment  Macro-Drivers</vt:lpstr>
      <vt:lpstr>PowerPoint Presentation</vt:lpstr>
      <vt:lpstr>Sample Situational Analysis</vt:lpstr>
      <vt:lpstr>Industry-Level Strategies: How Should We Compete in This Industry? </vt:lpstr>
      <vt:lpstr>Requirements for Sustainable Competitive Advantage</vt:lpstr>
      <vt:lpstr>Corporate-Level Strategies</vt:lpstr>
      <vt:lpstr>Problems with Portfolio Strategy</vt:lpstr>
      <vt:lpstr>Problems with Portfolio Strategy</vt:lpstr>
      <vt:lpstr>PowerPoint Presentation</vt:lpstr>
      <vt:lpstr>ANSOFF MATRIX</vt:lpstr>
      <vt:lpstr>Firm-Level Strategies</vt:lpstr>
      <vt:lpstr>Firm-Level Strategies</vt:lpstr>
      <vt:lpstr>Firm-Level Strategies</vt:lpstr>
    </vt:vector>
  </TitlesOfParts>
  <Company>Deborah Baker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Management</dc:subject>
  <dc:creator>Deborah Baker</dc:creator>
  <cp:lastModifiedBy>Ike Hall</cp:lastModifiedBy>
  <cp:revision>605</cp:revision>
  <cp:lastPrinted>2023-09-05T00:28:29Z</cp:lastPrinted>
  <dcterms:created xsi:type="dcterms:W3CDTF">2014-01-29T17:35:01Z</dcterms:created>
  <dcterms:modified xsi:type="dcterms:W3CDTF">2025-08-27T16:19:52Z</dcterms:modified>
</cp:coreProperties>
</file>