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81_0.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8" r:id="rId3"/>
  </p:sldMasterIdLst>
  <p:notesMasterIdLst>
    <p:notesMasterId r:id="rId24"/>
  </p:notesMasterIdLst>
  <p:handoutMasterIdLst>
    <p:handoutMasterId r:id="rId25"/>
  </p:handoutMasterIdLst>
  <p:sldIdLst>
    <p:sldId id="400" r:id="rId4"/>
    <p:sldId id="396" r:id="rId5"/>
    <p:sldId id="353" r:id="rId6"/>
    <p:sldId id="383" r:id="rId7"/>
    <p:sldId id="384" r:id="rId8"/>
    <p:sldId id="355" r:id="rId9"/>
    <p:sldId id="397" r:id="rId10"/>
    <p:sldId id="379" r:id="rId11"/>
    <p:sldId id="385" r:id="rId12"/>
    <p:sldId id="386" r:id="rId13"/>
    <p:sldId id="387" r:id="rId14"/>
    <p:sldId id="388" r:id="rId15"/>
    <p:sldId id="360" r:id="rId16"/>
    <p:sldId id="394" r:id="rId17"/>
    <p:sldId id="389" r:id="rId18"/>
    <p:sldId id="364" r:id="rId19"/>
    <p:sldId id="390" r:id="rId20"/>
    <p:sldId id="368" r:id="rId21"/>
    <p:sldId id="369" r:id="rId22"/>
    <p:sldId id="392" r:id="rId23"/>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12">
          <p15:clr>
            <a:srgbClr val="A4A3A4"/>
          </p15:clr>
        </p15:guide>
        <p15:guide id="2" pos="297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DAC198-86B7-732F-C3C1-5C1D912AE37B}" name="Stephanie Duncan" initials="SD" userId="S::stephanieduncan@sppconsulting.ca::de647105-7bd3-4d6d-a668-5e8ca86fe384" providerId="AD"/>
  <p188:author id="{478E3EA1-1AD1-59D8-32E6-64D9BD331D64}" name="Elspeth McFadden" initials="EM" userId="ff4d41971d765cab" providerId="Windows Live"/>
  <p188:author id="{E63426C3-9BCD-630A-2BE6-BA2454D6E34F}" name="Langer, Rachel" initials="LR" userId="S::rachel.langer@cengage.com::a65629b2-35f0-4658-9431-18726819265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E7155C"/>
    <a:srgbClr val="EC767C"/>
    <a:srgbClr val="83B0E8"/>
    <a:srgbClr val="474B78"/>
    <a:srgbClr val="F7C1A4"/>
    <a:srgbClr val="EB641B"/>
    <a:srgbClr val="DA1F28"/>
    <a:srgbClr val="D6E5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0" autoAdjust="0"/>
    <p:restoredTop sz="70204" autoAdjust="0"/>
  </p:normalViewPr>
  <p:slideViewPr>
    <p:cSldViewPr>
      <p:cViewPr varScale="1">
        <p:scale>
          <a:sx n="64" d="100"/>
          <a:sy n="64" d="100"/>
        </p:scale>
        <p:origin x="2970" y="72"/>
      </p:cViewPr>
      <p:guideLst>
        <p:guide orient="horz" pos="2112"/>
        <p:guide pos="2976"/>
      </p:guideLst>
    </p:cSldViewPr>
  </p:slideViewPr>
  <p:outlineViewPr>
    <p:cViewPr>
      <p:scale>
        <a:sx n="33" d="100"/>
        <a:sy n="33" d="100"/>
      </p:scale>
      <p:origin x="0" y="20232"/>
    </p:cViewPr>
  </p:outlineViewPr>
  <p:notesTextViewPr>
    <p:cViewPr>
      <p:scale>
        <a:sx n="100" d="100"/>
        <a:sy n="100" d="100"/>
      </p:scale>
      <p:origin x="0" y="0"/>
    </p:cViewPr>
  </p:notesTextViewPr>
  <p:sorterViewPr>
    <p:cViewPr>
      <p:scale>
        <a:sx n="200" d="100"/>
        <a:sy n="200" d="100"/>
      </p:scale>
      <p:origin x="0" y="14688"/>
    </p:cViewPr>
  </p:sorterViewPr>
  <p:notesViewPr>
    <p:cSldViewPr>
      <p:cViewPr>
        <p:scale>
          <a:sx n="100" d="100"/>
          <a:sy n="100" d="100"/>
        </p:scale>
        <p:origin x="-2832" y="-72"/>
      </p:cViewPr>
      <p:guideLst>
        <p:guide orient="horz" pos="2928"/>
        <p:guide pos="2208"/>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8/10/relationships/authors" Targe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ke Hall" userId="8524365d-56a5-4bcc-b545-875ac1057548" providerId="ADAL" clId="{472A8F2B-A49E-454D-82C2-E86967690E8B}"/>
    <pc:docChg chg="modSld">
      <pc:chgData name="Ike Hall" userId="8524365d-56a5-4bcc-b545-875ac1057548" providerId="ADAL" clId="{472A8F2B-A49E-454D-82C2-E86967690E8B}" dt="2025-09-11T05:30:10.752" v="14" actId="20577"/>
      <pc:docMkLst>
        <pc:docMk/>
      </pc:docMkLst>
      <pc:sldChg chg="modSp mod">
        <pc:chgData name="Ike Hall" userId="8524365d-56a5-4bcc-b545-875ac1057548" providerId="ADAL" clId="{472A8F2B-A49E-454D-82C2-E86967690E8B}" dt="2025-09-11T05:30:10.752" v="14" actId="20577"/>
        <pc:sldMkLst>
          <pc:docMk/>
          <pc:sldMk cId="1204243315" sldId="396"/>
        </pc:sldMkLst>
        <pc:spChg chg="mod">
          <ac:chgData name="Ike Hall" userId="8524365d-56a5-4bcc-b545-875ac1057548" providerId="ADAL" clId="{472A8F2B-A49E-454D-82C2-E86967690E8B}" dt="2025-09-11T05:30:10.752" v="14" actId="20577"/>
          <ac:spMkLst>
            <pc:docMk/>
            <pc:sldMk cId="1204243315" sldId="396"/>
            <ac:spMk id="3" creationId="{00000000-0000-0000-0000-000000000000}"/>
          </ac:spMkLst>
        </pc:spChg>
      </pc:sldChg>
    </pc:docChg>
  </pc:docChgLst>
</pc:chgInfo>
</file>

<file path=ppt/comments/modernComment_181_0.xml><?xml version="1.0" encoding="utf-8"?>
<p188:cmLst xmlns:a="http://schemas.openxmlformats.org/drawingml/2006/main" xmlns:r="http://schemas.openxmlformats.org/officeDocument/2006/relationships" xmlns:p188="http://schemas.microsoft.com/office/powerpoint/2018/8/main">
  <p188:cm id="{C88F2F0C-7446-9A49-9919-39F79CEDF9EA}" authorId="{478E3EA1-1AD1-59D8-32E6-64D9BD331D64}" created="2023-03-08T20:42:35.368">
    <pc:sldMkLst xmlns:pc="http://schemas.microsoft.com/office/powerpoint/2013/main/command">
      <pc:docMk/>
      <pc:sldMk cId="0" sldId="385"/>
    </pc:sldMkLst>
    <p188:txBody>
      <a:bodyPr/>
      <a:lstStyle/>
      <a:p>
        <a:r>
          <a:rPr lang="en-US"/>
          <a:t>All of the material in the comments section appears again in the following 3 slides. Do we need it twice, or could it be deleted here?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B41F6D-B9BA-45DB-8AD0-8623C9CD44D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CA"/>
        </a:p>
      </dgm:t>
    </dgm:pt>
    <dgm:pt modelId="{84CCECA6-2B7C-4DE3-B167-421620CAA126}">
      <dgm:prSet phldrT="[Text]"/>
      <dgm:spPr/>
      <dgm:t>
        <a:bodyPr/>
        <a:lstStyle/>
        <a:p>
          <a:r>
            <a:rPr lang="en-US" dirty="0"/>
            <a:t>The presence of someone with expertise</a:t>
          </a:r>
          <a:endParaRPr lang="en-CA" dirty="0"/>
        </a:p>
      </dgm:t>
    </dgm:pt>
    <dgm:pt modelId="{02EEBF74-3611-4D95-BB86-348268F5CC61}" type="parTrans" cxnId="{FC9735B0-21CC-4EA3-A422-A88BC26FB4C8}">
      <dgm:prSet/>
      <dgm:spPr/>
      <dgm:t>
        <a:bodyPr/>
        <a:lstStyle/>
        <a:p>
          <a:endParaRPr lang="en-CA"/>
        </a:p>
      </dgm:t>
    </dgm:pt>
    <dgm:pt modelId="{652CB13A-F0F6-4F23-AE80-2438BCE14F2A}" type="sibTrans" cxnId="{FC9735B0-21CC-4EA3-A422-A88BC26FB4C8}">
      <dgm:prSet/>
      <dgm:spPr/>
      <dgm:t>
        <a:bodyPr/>
        <a:lstStyle/>
        <a:p>
          <a:endParaRPr lang="en-CA"/>
        </a:p>
      </dgm:t>
    </dgm:pt>
    <dgm:pt modelId="{FCFCFEBD-D046-488A-AB95-879132D798E9}">
      <dgm:prSet phldrT="[Text]"/>
      <dgm:spPr/>
      <dgm:t>
        <a:bodyPr/>
        <a:lstStyle/>
        <a:p>
          <a:r>
            <a:rPr lang="en-US" dirty="0"/>
            <a:t>The presentation of a compelling argument</a:t>
          </a:r>
          <a:endParaRPr lang="en-CA" dirty="0"/>
        </a:p>
      </dgm:t>
    </dgm:pt>
    <dgm:pt modelId="{971C9D8F-AA15-419F-A6F1-354C2FBF8463}" type="parTrans" cxnId="{CFD31432-F55B-45CE-B4FD-1124900BC298}">
      <dgm:prSet/>
      <dgm:spPr/>
      <dgm:t>
        <a:bodyPr/>
        <a:lstStyle/>
        <a:p>
          <a:endParaRPr lang="en-CA"/>
        </a:p>
      </dgm:t>
    </dgm:pt>
    <dgm:pt modelId="{13A2804E-B637-4114-A817-C65A9A508F58}" type="sibTrans" cxnId="{CFD31432-F55B-45CE-B4FD-1124900BC298}">
      <dgm:prSet/>
      <dgm:spPr/>
      <dgm:t>
        <a:bodyPr/>
        <a:lstStyle/>
        <a:p>
          <a:endParaRPr lang="en-CA"/>
        </a:p>
      </dgm:t>
    </dgm:pt>
    <dgm:pt modelId="{714BE683-E027-4C56-AC07-67881419E130}">
      <dgm:prSet phldrT="[Text]"/>
      <dgm:spPr/>
      <dgm:t>
        <a:bodyPr/>
        <a:lstStyle/>
        <a:p>
          <a:r>
            <a:rPr lang="en-US" dirty="0"/>
            <a:t>Lacking confidence in one’s ability to contribute</a:t>
          </a:r>
          <a:endParaRPr lang="en-CA" dirty="0"/>
        </a:p>
      </dgm:t>
    </dgm:pt>
    <dgm:pt modelId="{93229737-D8BB-458F-B307-DBC688F7B89A}" type="parTrans" cxnId="{D0CF4CF4-41A3-479E-B23D-E7C22F17226C}">
      <dgm:prSet/>
      <dgm:spPr/>
      <dgm:t>
        <a:bodyPr/>
        <a:lstStyle/>
        <a:p>
          <a:endParaRPr lang="en-CA"/>
        </a:p>
      </dgm:t>
    </dgm:pt>
    <dgm:pt modelId="{14951429-5E96-4503-8EB1-ED367F0A4B95}" type="sibTrans" cxnId="{D0CF4CF4-41A3-479E-B23D-E7C22F17226C}">
      <dgm:prSet/>
      <dgm:spPr/>
      <dgm:t>
        <a:bodyPr/>
        <a:lstStyle/>
        <a:p>
          <a:endParaRPr lang="en-CA"/>
        </a:p>
      </dgm:t>
    </dgm:pt>
    <dgm:pt modelId="{5450C7A8-06C3-4FB9-9259-CC553F93F0A3}">
      <dgm:prSet phldrT="[Text]"/>
      <dgm:spPr/>
      <dgm:t>
        <a:bodyPr/>
        <a:lstStyle/>
        <a:p>
          <a:r>
            <a:rPr lang="en-US" dirty="0"/>
            <a:t>An unimportant or meaningless decision</a:t>
          </a:r>
          <a:endParaRPr lang="en-CA" dirty="0"/>
        </a:p>
      </dgm:t>
    </dgm:pt>
    <dgm:pt modelId="{3BE0E831-F237-48C2-BE72-8915C6DE578C}" type="parTrans" cxnId="{A19427C5-9740-4100-8B67-19220B77F92E}">
      <dgm:prSet/>
      <dgm:spPr/>
      <dgm:t>
        <a:bodyPr/>
        <a:lstStyle/>
        <a:p>
          <a:endParaRPr lang="en-CA"/>
        </a:p>
      </dgm:t>
    </dgm:pt>
    <dgm:pt modelId="{F776DFB4-BA5B-4C6F-85FE-275E13905E0B}" type="sibTrans" cxnId="{A19427C5-9740-4100-8B67-19220B77F92E}">
      <dgm:prSet/>
      <dgm:spPr/>
      <dgm:t>
        <a:bodyPr/>
        <a:lstStyle/>
        <a:p>
          <a:endParaRPr lang="en-CA"/>
        </a:p>
      </dgm:t>
    </dgm:pt>
    <dgm:pt modelId="{21022ECB-08ED-4795-8313-050FE7963D2F}">
      <dgm:prSet phldrT="[Text]"/>
      <dgm:spPr/>
      <dgm:t>
        <a:bodyPr/>
        <a:lstStyle/>
        <a:p>
          <a:r>
            <a:rPr lang="en-US" dirty="0"/>
            <a:t>A dysfunctional decision-making climate</a:t>
          </a:r>
          <a:endParaRPr lang="en-CA" dirty="0"/>
        </a:p>
      </dgm:t>
    </dgm:pt>
    <dgm:pt modelId="{6AA1A418-5C18-44E9-8D84-218734DA15B9}" type="parTrans" cxnId="{4F2EF678-66A4-474C-85A3-A54087B0A902}">
      <dgm:prSet/>
      <dgm:spPr/>
      <dgm:t>
        <a:bodyPr/>
        <a:lstStyle/>
        <a:p>
          <a:endParaRPr lang="en-CA"/>
        </a:p>
      </dgm:t>
    </dgm:pt>
    <dgm:pt modelId="{E3459E41-E6D4-451C-8F8E-3D5B8DC9CCB6}" type="sibTrans" cxnId="{4F2EF678-66A4-474C-85A3-A54087B0A902}">
      <dgm:prSet/>
      <dgm:spPr/>
      <dgm:t>
        <a:bodyPr/>
        <a:lstStyle/>
        <a:p>
          <a:endParaRPr lang="en-CA"/>
        </a:p>
      </dgm:t>
    </dgm:pt>
    <dgm:pt modelId="{64EB9AE8-7427-4777-B2A5-00DCD92632EB}" type="pres">
      <dgm:prSet presAssocID="{C0B41F6D-B9BA-45DB-8AD0-8623C9CD44D0}" presName="cycle" presStyleCnt="0">
        <dgm:presLayoutVars>
          <dgm:dir/>
          <dgm:resizeHandles val="exact"/>
        </dgm:presLayoutVars>
      </dgm:prSet>
      <dgm:spPr/>
    </dgm:pt>
    <dgm:pt modelId="{81342F28-F351-42CA-9872-2E8B2838AA13}" type="pres">
      <dgm:prSet presAssocID="{84CCECA6-2B7C-4DE3-B167-421620CAA126}" presName="node" presStyleLbl="node1" presStyleIdx="0" presStyleCnt="5" custScaleX="109320" custScaleY="98020">
        <dgm:presLayoutVars>
          <dgm:bulletEnabled val="1"/>
        </dgm:presLayoutVars>
      </dgm:prSet>
      <dgm:spPr/>
    </dgm:pt>
    <dgm:pt modelId="{B67479A0-E1D4-438B-9758-338BFA44A072}" type="pres">
      <dgm:prSet presAssocID="{84CCECA6-2B7C-4DE3-B167-421620CAA126}" presName="spNode" presStyleCnt="0"/>
      <dgm:spPr/>
    </dgm:pt>
    <dgm:pt modelId="{A1C64C1E-9C28-4B69-AF5F-56B6B4699EFE}" type="pres">
      <dgm:prSet presAssocID="{652CB13A-F0F6-4F23-AE80-2438BCE14F2A}" presName="sibTrans" presStyleLbl="sibTrans1D1" presStyleIdx="0" presStyleCnt="5"/>
      <dgm:spPr/>
    </dgm:pt>
    <dgm:pt modelId="{D8E450D5-9875-49A3-8409-98FB1FB6E8A3}" type="pres">
      <dgm:prSet presAssocID="{FCFCFEBD-D046-488A-AB95-879132D798E9}" presName="node" presStyleLbl="node1" presStyleIdx="1" presStyleCnt="5" custScaleX="113643" custScaleY="121855">
        <dgm:presLayoutVars>
          <dgm:bulletEnabled val="1"/>
        </dgm:presLayoutVars>
      </dgm:prSet>
      <dgm:spPr/>
    </dgm:pt>
    <dgm:pt modelId="{1722ECF0-1447-49DC-A37E-8DE811F05ADD}" type="pres">
      <dgm:prSet presAssocID="{FCFCFEBD-D046-488A-AB95-879132D798E9}" presName="spNode" presStyleCnt="0"/>
      <dgm:spPr/>
    </dgm:pt>
    <dgm:pt modelId="{FD06D05F-A832-44EB-919D-7DCE7A165472}" type="pres">
      <dgm:prSet presAssocID="{13A2804E-B637-4114-A817-C65A9A508F58}" presName="sibTrans" presStyleLbl="sibTrans1D1" presStyleIdx="1" presStyleCnt="5"/>
      <dgm:spPr/>
    </dgm:pt>
    <dgm:pt modelId="{7F6F50FE-A101-42DC-8701-5CF83E3BF61F}" type="pres">
      <dgm:prSet presAssocID="{714BE683-E027-4C56-AC07-67881419E130}" presName="node" presStyleLbl="node1" presStyleIdx="2" presStyleCnt="5" custScaleX="119343" custScaleY="134637">
        <dgm:presLayoutVars>
          <dgm:bulletEnabled val="1"/>
        </dgm:presLayoutVars>
      </dgm:prSet>
      <dgm:spPr/>
    </dgm:pt>
    <dgm:pt modelId="{901F5AFD-58D8-4A95-A0CC-20CB6249175D}" type="pres">
      <dgm:prSet presAssocID="{714BE683-E027-4C56-AC07-67881419E130}" presName="spNode" presStyleCnt="0"/>
      <dgm:spPr/>
    </dgm:pt>
    <dgm:pt modelId="{74FBB95F-99F2-4B0F-9ADF-31FF900B6595}" type="pres">
      <dgm:prSet presAssocID="{14951429-5E96-4503-8EB1-ED367F0A4B95}" presName="sibTrans" presStyleLbl="sibTrans1D1" presStyleIdx="2" presStyleCnt="5"/>
      <dgm:spPr/>
    </dgm:pt>
    <dgm:pt modelId="{782E8EC3-E0C5-4D01-817C-8FAE77D07157}" type="pres">
      <dgm:prSet presAssocID="{5450C7A8-06C3-4FB9-9259-CC553F93F0A3}" presName="node" presStyleLbl="node1" presStyleIdx="3" presStyleCnt="5" custScaleX="120716" custScaleY="115733">
        <dgm:presLayoutVars>
          <dgm:bulletEnabled val="1"/>
        </dgm:presLayoutVars>
      </dgm:prSet>
      <dgm:spPr/>
    </dgm:pt>
    <dgm:pt modelId="{9FC50D01-4AF8-49C9-ABE9-015C8AA2C6B8}" type="pres">
      <dgm:prSet presAssocID="{5450C7A8-06C3-4FB9-9259-CC553F93F0A3}" presName="spNode" presStyleCnt="0"/>
      <dgm:spPr/>
    </dgm:pt>
    <dgm:pt modelId="{BDE94E64-FF4B-4BA2-A9FE-138EE1B981D8}" type="pres">
      <dgm:prSet presAssocID="{F776DFB4-BA5B-4C6F-85FE-275E13905E0B}" presName="sibTrans" presStyleLbl="sibTrans1D1" presStyleIdx="3" presStyleCnt="5"/>
      <dgm:spPr/>
    </dgm:pt>
    <dgm:pt modelId="{F32FA36B-ADDF-4325-AE7E-C0CD43594A89}" type="pres">
      <dgm:prSet presAssocID="{21022ECB-08ED-4795-8313-050FE7963D2F}" presName="node" presStyleLbl="node1" presStyleIdx="4" presStyleCnt="5" custScaleX="115016" custScaleY="111500">
        <dgm:presLayoutVars>
          <dgm:bulletEnabled val="1"/>
        </dgm:presLayoutVars>
      </dgm:prSet>
      <dgm:spPr/>
    </dgm:pt>
    <dgm:pt modelId="{E1F949C2-4466-4FAF-87D1-AFC197315FE4}" type="pres">
      <dgm:prSet presAssocID="{21022ECB-08ED-4795-8313-050FE7963D2F}" presName="spNode" presStyleCnt="0"/>
      <dgm:spPr/>
    </dgm:pt>
    <dgm:pt modelId="{92B39D73-33BB-4AF9-B8AE-504B02D27695}" type="pres">
      <dgm:prSet presAssocID="{E3459E41-E6D4-451C-8F8E-3D5B8DC9CCB6}" presName="sibTrans" presStyleLbl="sibTrans1D1" presStyleIdx="4" presStyleCnt="5"/>
      <dgm:spPr/>
    </dgm:pt>
  </dgm:ptLst>
  <dgm:cxnLst>
    <dgm:cxn modelId="{D33A0E05-9651-4CA1-A73D-741C27DA097D}" type="presOf" srcId="{E3459E41-E6D4-451C-8F8E-3D5B8DC9CCB6}" destId="{92B39D73-33BB-4AF9-B8AE-504B02D27695}" srcOrd="0" destOrd="0" presId="urn:microsoft.com/office/officeart/2005/8/layout/cycle6"/>
    <dgm:cxn modelId="{04325417-E49C-438B-960F-64C375A6ECB5}" type="presOf" srcId="{652CB13A-F0F6-4F23-AE80-2438BCE14F2A}" destId="{A1C64C1E-9C28-4B69-AF5F-56B6B4699EFE}" srcOrd="0" destOrd="0" presId="urn:microsoft.com/office/officeart/2005/8/layout/cycle6"/>
    <dgm:cxn modelId="{151D652E-6983-4FBC-8DDD-B1AD2AA9FBCF}" type="presOf" srcId="{5450C7A8-06C3-4FB9-9259-CC553F93F0A3}" destId="{782E8EC3-E0C5-4D01-817C-8FAE77D07157}" srcOrd="0" destOrd="0" presId="urn:microsoft.com/office/officeart/2005/8/layout/cycle6"/>
    <dgm:cxn modelId="{BDA4062F-7142-42BE-8B9E-49A47DD0D566}" type="presOf" srcId="{14951429-5E96-4503-8EB1-ED367F0A4B95}" destId="{74FBB95F-99F2-4B0F-9ADF-31FF900B6595}" srcOrd="0" destOrd="0" presId="urn:microsoft.com/office/officeart/2005/8/layout/cycle6"/>
    <dgm:cxn modelId="{CFD31432-F55B-45CE-B4FD-1124900BC298}" srcId="{C0B41F6D-B9BA-45DB-8AD0-8623C9CD44D0}" destId="{FCFCFEBD-D046-488A-AB95-879132D798E9}" srcOrd="1" destOrd="0" parTransId="{971C9D8F-AA15-419F-A6F1-354C2FBF8463}" sibTransId="{13A2804E-B637-4114-A817-C65A9A508F58}"/>
    <dgm:cxn modelId="{2BF13C45-A927-4B68-945F-939E417D7510}" type="presOf" srcId="{13A2804E-B637-4114-A817-C65A9A508F58}" destId="{FD06D05F-A832-44EB-919D-7DCE7A165472}" srcOrd="0" destOrd="0" presId="urn:microsoft.com/office/officeart/2005/8/layout/cycle6"/>
    <dgm:cxn modelId="{4F2EF678-66A4-474C-85A3-A54087B0A902}" srcId="{C0B41F6D-B9BA-45DB-8AD0-8623C9CD44D0}" destId="{21022ECB-08ED-4795-8313-050FE7963D2F}" srcOrd="4" destOrd="0" parTransId="{6AA1A418-5C18-44E9-8D84-218734DA15B9}" sibTransId="{E3459E41-E6D4-451C-8F8E-3D5B8DC9CCB6}"/>
    <dgm:cxn modelId="{EEBA5B7C-1EFB-4674-A198-734E8762913D}" type="presOf" srcId="{21022ECB-08ED-4795-8313-050FE7963D2F}" destId="{F32FA36B-ADDF-4325-AE7E-C0CD43594A89}" srcOrd="0" destOrd="0" presId="urn:microsoft.com/office/officeart/2005/8/layout/cycle6"/>
    <dgm:cxn modelId="{DB17D083-D0C1-4886-A47F-9C7B2DDF9076}" type="presOf" srcId="{F776DFB4-BA5B-4C6F-85FE-275E13905E0B}" destId="{BDE94E64-FF4B-4BA2-A9FE-138EE1B981D8}" srcOrd="0" destOrd="0" presId="urn:microsoft.com/office/officeart/2005/8/layout/cycle6"/>
    <dgm:cxn modelId="{FC9735B0-21CC-4EA3-A422-A88BC26FB4C8}" srcId="{C0B41F6D-B9BA-45DB-8AD0-8623C9CD44D0}" destId="{84CCECA6-2B7C-4DE3-B167-421620CAA126}" srcOrd="0" destOrd="0" parTransId="{02EEBF74-3611-4D95-BB86-348268F5CC61}" sibTransId="{652CB13A-F0F6-4F23-AE80-2438BCE14F2A}"/>
    <dgm:cxn modelId="{984D1BB7-FDA8-4410-918F-4DF6D89880F5}" type="presOf" srcId="{C0B41F6D-B9BA-45DB-8AD0-8623C9CD44D0}" destId="{64EB9AE8-7427-4777-B2A5-00DCD92632EB}" srcOrd="0" destOrd="0" presId="urn:microsoft.com/office/officeart/2005/8/layout/cycle6"/>
    <dgm:cxn modelId="{94D58AC4-2FCF-4D20-9055-DC4C98301F54}" type="presOf" srcId="{714BE683-E027-4C56-AC07-67881419E130}" destId="{7F6F50FE-A101-42DC-8701-5CF83E3BF61F}" srcOrd="0" destOrd="0" presId="urn:microsoft.com/office/officeart/2005/8/layout/cycle6"/>
    <dgm:cxn modelId="{A19427C5-9740-4100-8B67-19220B77F92E}" srcId="{C0B41F6D-B9BA-45DB-8AD0-8623C9CD44D0}" destId="{5450C7A8-06C3-4FB9-9259-CC553F93F0A3}" srcOrd="3" destOrd="0" parTransId="{3BE0E831-F237-48C2-BE72-8915C6DE578C}" sibTransId="{F776DFB4-BA5B-4C6F-85FE-275E13905E0B}"/>
    <dgm:cxn modelId="{94EDE5E1-6AD7-41E3-8F07-9BF83D8E5A6C}" type="presOf" srcId="{FCFCFEBD-D046-488A-AB95-879132D798E9}" destId="{D8E450D5-9875-49A3-8409-98FB1FB6E8A3}" srcOrd="0" destOrd="0" presId="urn:microsoft.com/office/officeart/2005/8/layout/cycle6"/>
    <dgm:cxn modelId="{D0CF4CF4-41A3-479E-B23D-E7C22F17226C}" srcId="{C0B41F6D-B9BA-45DB-8AD0-8623C9CD44D0}" destId="{714BE683-E027-4C56-AC07-67881419E130}" srcOrd="2" destOrd="0" parTransId="{93229737-D8BB-458F-B307-DBC688F7B89A}" sibTransId="{14951429-5E96-4503-8EB1-ED367F0A4B95}"/>
    <dgm:cxn modelId="{9114B4F5-7DA4-4306-968D-1755D681BDA8}" type="presOf" srcId="{84CCECA6-2B7C-4DE3-B167-421620CAA126}" destId="{81342F28-F351-42CA-9872-2E8B2838AA13}" srcOrd="0" destOrd="0" presId="urn:microsoft.com/office/officeart/2005/8/layout/cycle6"/>
    <dgm:cxn modelId="{8B06AA87-9770-466F-9C3D-01367F9214A2}" type="presParOf" srcId="{64EB9AE8-7427-4777-B2A5-00DCD92632EB}" destId="{81342F28-F351-42CA-9872-2E8B2838AA13}" srcOrd="0" destOrd="0" presId="urn:microsoft.com/office/officeart/2005/8/layout/cycle6"/>
    <dgm:cxn modelId="{040EF666-69E9-4670-9796-523C05B375BD}" type="presParOf" srcId="{64EB9AE8-7427-4777-B2A5-00DCD92632EB}" destId="{B67479A0-E1D4-438B-9758-338BFA44A072}" srcOrd="1" destOrd="0" presId="urn:microsoft.com/office/officeart/2005/8/layout/cycle6"/>
    <dgm:cxn modelId="{D72FDFB3-BDCB-4816-840D-D424DFA55AFF}" type="presParOf" srcId="{64EB9AE8-7427-4777-B2A5-00DCD92632EB}" destId="{A1C64C1E-9C28-4B69-AF5F-56B6B4699EFE}" srcOrd="2" destOrd="0" presId="urn:microsoft.com/office/officeart/2005/8/layout/cycle6"/>
    <dgm:cxn modelId="{5FE86791-7879-4002-9406-1C8B40015A06}" type="presParOf" srcId="{64EB9AE8-7427-4777-B2A5-00DCD92632EB}" destId="{D8E450D5-9875-49A3-8409-98FB1FB6E8A3}" srcOrd="3" destOrd="0" presId="urn:microsoft.com/office/officeart/2005/8/layout/cycle6"/>
    <dgm:cxn modelId="{868CF27A-769F-4BF2-AA67-1209D78089BC}" type="presParOf" srcId="{64EB9AE8-7427-4777-B2A5-00DCD92632EB}" destId="{1722ECF0-1447-49DC-A37E-8DE811F05ADD}" srcOrd="4" destOrd="0" presId="urn:microsoft.com/office/officeart/2005/8/layout/cycle6"/>
    <dgm:cxn modelId="{50B90369-A135-4C91-9B9B-13A03BBFBC51}" type="presParOf" srcId="{64EB9AE8-7427-4777-B2A5-00DCD92632EB}" destId="{FD06D05F-A832-44EB-919D-7DCE7A165472}" srcOrd="5" destOrd="0" presId="urn:microsoft.com/office/officeart/2005/8/layout/cycle6"/>
    <dgm:cxn modelId="{459A122C-EAD6-4C90-8B6A-B22A01F23C98}" type="presParOf" srcId="{64EB9AE8-7427-4777-B2A5-00DCD92632EB}" destId="{7F6F50FE-A101-42DC-8701-5CF83E3BF61F}" srcOrd="6" destOrd="0" presId="urn:microsoft.com/office/officeart/2005/8/layout/cycle6"/>
    <dgm:cxn modelId="{FDC53C9C-4ABB-4B22-95F7-F5E146227BC3}" type="presParOf" srcId="{64EB9AE8-7427-4777-B2A5-00DCD92632EB}" destId="{901F5AFD-58D8-4A95-A0CC-20CB6249175D}" srcOrd="7" destOrd="0" presId="urn:microsoft.com/office/officeart/2005/8/layout/cycle6"/>
    <dgm:cxn modelId="{2E277B35-CF7A-4398-A1FE-80C53E8C3591}" type="presParOf" srcId="{64EB9AE8-7427-4777-B2A5-00DCD92632EB}" destId="{74FBB95F-99F2-4B0F-9ADF-31FF900B6595}" srcOrd="8" destOrd="0" presId="urn:microsoft.com/office/officeart/2005/8/layout/cycle6"/>
    <dgm:cxn modelId="{2750C2F1-C817-44AE-8798-E7FBB8D8F53B}" type="presParOf" srcId="{64EB9AE8-7427-4777-B2A5-00DCD92632EB}" destId="{782E8EC3-E0C5-4D01-817C-8FAE77D07157}" srcOrd="9" destOrd="0" presId="urn:microsoft.com/office/officeart/2005/8/layout/cycle6"/>
    <dgm:cxn modelId="{CFFFFE44-2357-4CDF-85CD-3110E96C11AB}" type="presParOf" srcId="{64EB9AE8-7427-4777-B2A5-00DCD92632EB}" destId="{9FC50D01-4AF8-49C9-ABE9-015C8AA2C6B8}" srcOrd="10" destOrd="0" presId="urn:microsoft.com/office/officeart/2005/8/layout/cycle6"/>
    <dgm:cxn modelId="{D5FE448F-5F96-491B-92BA-0D8E8AA01D66}" type="presParOf" srcId="{64EB9AE8-7427-4777-B2A5-00DCD92632EB}" destId="{BDE94E64-FF4B-4BA2-A9FE-138EE1B981D8}" srcOrd="11" destOrd="0" presId="urn:microsoft.com/office/officeart/2005/8/layout/cycle6"/>
    <dgm:cxn modelId="{276EF689-6E9B-4CBF-8994-BB3E982B5F5C}" type="presParOf" srcId="{64EB9AE8-7427-4777-B2A5-00DCD92632EB}" destId="{F32FA36B-ADDF-4325-AE7E-C0CD43594A89}" srcOrd="12" destOrd="0" presId="urn:microsoft.com/office/officeart/2005/8/layout/cycle6"/>
    <dgm:cxn modelId="{4C1EDFEA-18D9-409E-8CC9-DFCA3C66DDBF}" type="presParOf" srcId="{64EB9AE8-7427-4777-B2A5-00DCD92632EB}" destId="{E1F949C2-4466-4FAF-87D1-AFC197315FE4}" srcOrd="13" destOrd="0" presId="urn:microsoft.com/office/officeart/2005/8/layout/cycle6"/>
    <dgm:cxn modelId="{4D3E9AEC-CC53-4CFE-B3D0-4D1FF09C43FD}" type="presParOf" srcId="{64EB9AE8-7427-4777-B2A5-00DCD92632EB}" destId="{92B39D73-33BB-4AF9-B8AE-504B02D27695}"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5EAC30-8003-4B67-A6EF-C25A5CD339B4}" type="doc">
      <dgm:prSet loTypeId="urn:microsoft.com/office/officeart/2005/8/layout/venn1" loCatId="relationship" qsTypeId="urn:microsoft.com/office/officeart/2005/8/quickstyle/simple4" qsCatId="simple" csTypeId="urn:microsoft.com/office/officeart/2005/8/colors/colorful2" csCatId="colorful" phldr="1"/>
      <dgm:spPr/>
      <dgm:t>
        <a:bodyPr/>
        <a:lstStyle/>
        <a:p>
          <a:endParaRPr lang="en-US"/>
        </a:p>
      </dgm:t>
    </dgm:pt>
    <dgm:pt modelId="{43E08BD2-6DDF-4ADC-92C8-5FA528B882AF}">
      <dgm:prSet custT="1"/>
      <dgm:spPr/>
      <dgm:t>
        <a:bodyPr/>
        <a:lstStyle/>
        <a:p>
          <a:pPr rtl="0"/>
          <a:r>
            <a:rPr lang="en-US" sz="3200" b="0" dirty="0">
              <a:latin typeface="Calibri" pitchFamily="34" charset="0"/>
            </a:rPr>
            <a:t>Cross-Functional Teams</a:t>
          </a:r>
        </a:p>
      </dgm:t>
    </dgm:pt>
    <dgm:pt modelId="{C6E1BF77-CD5F-472B-92CD-12EC4C63B78F}" type="parTrans" cxnId="{C081BF3E-61C3-47F6-B259-A9F94F54D7DA}">
      <dgm:prSet/>
      <dgm:spPr/>
      <dgm:t>
        <a:bodyPr/>
        <a:lstStyle/>
        <a:p>
          <a:endParaRPr lang="en-US" sz="3200" b="0">
            <a:latin typeface="Calibri" pitchFamily="34" charset="0"/>
          </a:endParaRPr>
        </a:p>
      </dgm:t>
    </dgm:pt>
    <dgm:pt modelId="{F1A295A5-E2CD-43A7-AD51-22F88F998270}" type="sibTrans" cxnId="{C081BF3E-61C3-47F6-B259-A9F94F54D7DA}">
      <dgm:prSet/>
      <dgm:spPr/>
      <dgm:t>
        <a:bodyPr/>
        <a:lstStyle/>
        <a:p>
          <a:endParaRPr lang="en-US" sz="3200" b="0">
            <a:latin typeface="Calibri" pitchFamily="34" charset="0"/>
          </a:endParaRPr>
        </a:p>
      </dgm:t>
    </dgm:pt>
    <dgm:pt modelId="{275B705E-2125-4320-A5DE-BAF1344C3BD6}">
      <dgm:prSet custT="1"/>
      <dgm:spPr/>
      <dgm:t>
        <a:bodyPr/>
        <a:lstStyle/>
        <a:p>
          <a:pPr rtl="0"/>
          <a:r>
            <a:rPr lang="en-US" sz="3200" b="0" dirty="0">
              <a:latin typeface="Calibri" pitchFamily="34" charset="0"/>
            </a:rPr>
            <a:t>Virtual Teams</a:t>
          </a:r>
        </a:p>
      </dgm:t>
    </dgm:pt>
    <dgm:pt modelId="{69829CA7-B948-483D-8004-D8E0B7A09E38}" type="parTrans" cxnId="{EDC52B58-21DD-4BDD-81C5-843E1FE389B2}">
      <dgm:prSet/>
      <dgm:spPr/>
      <dgm:t>
        <a:bodyPr/>
        <a:lstStyle/>
        <a:p>
          <a:endParaRPr lang="en-US" sz="3200" b="0">
            <a:latin typeface="Calibri" pitchFamily="34" charset="0"/>
          </a:endParaRPr>
        </a:p>
      </dgm:t>
    </dgm:pt>
    <dgm:pt modelId="{7A70D73B-6A94-41E5-8632-EE4E7DDBC8C4}" type="sibTrans" cxnId="{EDC52B58-21DD-4BDD-81C5-843E1FE389B2}">
      <dgm:prSet/>
      <dgm:spPr/>
      <dgm:t>
        <a:bodyPr/>
        <a:lstStyle/>
        <a:p>
          <a:endParaRPr lang="en-US" sz="3200" b="0">
            <a:latin typeface="Calibri" pitchFamily="34" charset="0"/>
          </a:endParaRPr>
        </a:p>
      </dgm:t>
    </dgm:pt>
    <dgm:pt modelId="{B0D08A6F-D50C-4C43-91D0-E2D76B2E5556}">
      <dgm:prSet custT="1"/>
      <dgm:spPr/>
      <dgm:t>
        <a:bodyPr/>
        <a:lstStyle/>
        <a:p>
          <a:pPr rtl="0"/>
          <a:r>
            <a:rPr lang="en-US" sz="3200" b="0" dirty="0">
              <a:latin typeface="Calibri" pitchFamily="34" charset="0"/>
            </a:rPr>
            <a:t> Project Teams</a:t>
          </a:r>
        </a:p>
      </dgm:t>
    </dgm:pt>
    <dgm:pt modelId="{A86F9998-0168-494E-830B-4AE6B61C7412}" type="parTrans" cxnId="{F31B8E9B-35BB-476C-A97D-FB25963CBF5F}">
      <dgm:prSet/>
      <dgm:spPr/>
      <dgm:t>
        <a:bodyPr/>
        <a:lstStyle/>
        <a:p>
          <a:endParaRPr lang="en-US" sz="3200" b="0">
            <a:latin typeface="Calibri" pitchFamily="34" charset="0"/>
          </a:endParaRPr>
        </a:p>
      </dgm:t>
    </dgm:pt>
    <dgm:pt modelId="{E761A8E2-DD26-4B7D-BD6A-69B8ED722249}" type="sibTrans" cxnId="{F31B8E9B-35BB-476C-A97D-FB25963CBF5F}">
      <dgm:prSet/>
      <dgm:spPr/>
      <dgm:t>
        <a:bodyPr/>
        <a:lstStyle/>
        <a:p>
          <a:endParaRPr lang="en-US" sz="3200" b="0">
            <a:latin typeface="Calibri" pitchFamily="34" charset="0"/>
          </a:endParaRPr>
        </a:p>
      </dgm:t>
    </dgm:pt>
    <dgm:pt modelId="{773E7BB6-CE3D-49B1-94AD-AB9B432FFCC6}" type="pres">
      <dgm:prSet presAssocID="{2E5EAC30-8003-4B67-A6EF-C25A5CD339B4}" presName="compositeShape" presStyleCnt="0">
        <dgm:presLayoutVars>
          <dgm:chMax val="7"/>
          <dgm:dir/>
          <dgm:resizeHandles val="exact"/>
        </dgm:presLayoutVars>
      </dgm:prSet>
      <dgm:spPr/>
    </dgm:pt>
    <dgm:pt modelId="{BE40D874-1DB8-4C7F-8ED8-000809AB67C5}" type="pres">
      <dgm:prSet presAssocID="{43E08BD2-6DDF-4ADC-92C8-5FA528B882AF}" presName="circ1" presStyleLbl="vennNode1" presStyleIdx="0" presStyleCnt="3"/>
      <dgm:spPr/>
    </dgm:pt>
    <dgm:pt modelId="{553EB0AD-8A1D-42C2-BF96-E3EE86E8C4E5}" type="pres">
      <dgm:prSet presAssocID="{43E08BD2-6DDF-4ADC-92C8-5FA528B882AF}" presName="circ1Tx" presStyleLbl="revTx" presStyleIdx="0" presStyleCnt="0">
        <dgm:presLayoutVars>
          <dgm:chMax val="0"/>
          <dgm:chPref val="0"/>
          <dgm:bulletEnabled val="1"/>
        </dgm:presLayoutVars>
      </dgm:prSet>
      <dgm:spPr/>
    </dgm:pt>
    <dgm:pt modelId="{AE69FBF9-9EB0-4DCE-A81E-D1AC9D13BBA3}" type="pres">
      <dgm:prSet presAssocID="{275B705E-2125-4320-A5DE-BAF1344C3BD6}" presName="circ2" presStyleLbl="vennNode1" presStyleIdx="1" presStyleCnt="3"/>
      <dgm:spPr/>
    </dgm:pt>
    <dgm:pt modelId="{2F351142-0744-4486-A905-EB52995171D5}" type="pres">
      <dgm:prSet presAssocID="{275B705E-2125-4320-A5DE-BAF1344C3BD6}" presName="circ2Tx" presStyleLbl="revTx" presStyleIdx="0" presStyleCnt="0">
        <dgm:presLayoutVars>
          <dgm:chMax val="0"/>
          <dgm:chPref val="0"/>
          <dgm:bulletEnabled val="1"/>
        </dgm:presLayoutVars>
      </dgm:prSet>
      <dgm:spPr/>
    </dgm:pt>
    <dgm:pt modelId="{59C81389-22CB-4B94-9ADD-59DA01BF8BDC}" type="pres">
      <dgm:prSet presAssocID="{B0D08A6F-D50C-4C43-91D0-E2D76B2E5556}" presName="circ3" presStyleLbl="vennNode1" presStyleIdx="2" presStyleCnt="3" custLinFactNeighborX="-4261"/>
      <dgm:spPr/>
    </dgm:pt>
    <dgm:pt modelId="{EBD791B5-5B3F-4D42-AEF1-F69712BB3F10}" type="pres">
      <dgm:prSet presAssocID="{B0D08A6F-D50C-4C43-91D0-E2D76B2E5556}" presName="circ3Tx" presStyleLbl="revTx" presStyleIdx="0" presStyleCnt="0">
        <dgm:presLayoutVars>
          <dgm:chMax val="0"/>
          <dgm:chPref val="0"/>
          <dgm:bulletEnabled val="1"/>
        </dgm:presLayoutVars>
      </dgm:prSet>
      <dgm:spPr/>
    </dgm:pt>
  </dgm:ptLst>
  <dgm:cxnLst>
    <dgm:cxn modelId="{60B13432-DD2A-476C-9153-47FEA96F11F1}" type="presOf" srcId="{43E08BD2-6DDF-4ADC-92C8-5FA528B882AF}" destId="{BE40D874-1DB8-4C7F-8ED8-000809AB67C5}" srcOrd="0" destOrd="0" presId="urn:microsoft.com/office/officeart/2005/8/layout/venn1"/>
    <dgm:cxn modelId="{C081BF3E-61C3-47F6-B259-A9F94F54D7DA}" srcId="{2E5EAC30-8003-4B67-A6EF-C25A5CD339B4}" destId="{43E08BD2-6DDF-4ADC-92C8-5FA528B882AF}" srcOrd="0" destOrd="0" parTransId="{C6E1BF77-CD5F-472B-92CD-12EC4C63B78F}" sibTransId="{F1A295A5-E2CD-43A7-AD51-22F88F998270}"/>
    <dgm:cxn modelId="{3949C73F-868A-4558-AE85-1973A4C9E444}" type="presOf" srcId="{2E5EAC30-8003-4B67-A6EF-C25A5CD339B4}" destId="{773E7BB6-CE3D-49B1-94AD-AB9B432FFCC6}" srcOrd="0" destOrd="0" presId="urn:microsoft.com/office/officeart/2005/8/layout/venn1"/>
    <dgm:cxn modelId="{3B812842-389E-4554-9323-75E41B1498E0}" type="presOf" srcId="{B0D08A6F-D50C-4C43-91D0-E2D76B2E5556}" destId="{EBD791B5-5B3F-4D42-AEF1-F69712BB3F10}" srcOrd="1" destOrd="0" presId="urn:microsoft.com/office/officeart/2005/8/layout/venn1"/>
    <dgm:cxn modelId="{EDC52B58-21DD-4BDD-81C5-843E1FE389B2}" srcId="{2E5EAC30-8003-4B67-A6EF-C25A5CD339B4}" destId="{275B705E-2125-4320-A5DE-BAF1344C3BD6}" srcOrd="1" destOrd="0" parTransId="{69829CA7-B948-483D-8004-D8E0B7A09E38}" sibTransId="{7A70D73B-6A94-41E5-8632-EE4E7DDBC8C4}"/>
    <dgm:cxn modelId="{F5514F89-53F3-4B14-A135-B649D8491FB8}" type="presOf" srcId="{B0D08A6F-D50C-4C43-91D0-E2D76B2E5556}" destId="{59C81389-22CB-4B94-9ADD-59DA01BF8BDC}" srcOrd="0" destOrd="0" presId="urn:microsoft.com/office/officeart/2005/8/layout/venn1"/>
    <dgm:cxn modelId="{F31B8E9B-35BB-476C-A97D-FB25963CBF5F}" srcId="{2E5EAC30-8003-4B67-A6EF-C25A5CD339B4}" destId="{B0D08A6F-D50C-4C43-91D0-E2D76B2E5556}" srcOrd="2" destOrd="0" parTransId="{A86F9998-0168-494E-830B-4AE6B61C7412}" sibTransId="{E761A8E2-DD26-4B7D-BD6A-69B8ED722249}"/>
    <dgm:cxn modelId="{482A09A3-F41A-459D-AE28-BF6AEF4245DE}" type="presOf" srcId="{43E08BD2-6DDF-4ADC-92C8-5FA528B882AF}" destId="{553EB0AD-8A1D-42C2-BF96-E3EE86E8C4E5}" srcOrd="1" destOrd="0" presId="urn:microsoft.com/office/officeart/2005/8/layout/venn1"/>
    <dgm:cxn modelId="{6528B9C1-73BB-48D8-A8CB-8FB1B13CC405}" type="presOf" srcId="{275B705E-2125-4320-A5DE-BAF1344C3BD6}" destId="{AE69FBF9-9EB0-4DCE-A81E-D1AC9D13BBA3}" srcOrd="0" destOrd="0" presId="urn:microsoft.com/office/officeart/2005/8/layout/venn1"/>
    <dgm:cxn modelId="{804D86C8-95A7-4C48-B8D8-93CB86C48760}" type="presOf" srcId="{275B705E-2125-4320-A5DE-BAF1344C3BD6}" destId="{2F351142-0744-4486-A905-EB52995171D5}" srcOrd="1" destOrd="0" presId="urn:microsoft.com/office/officeart/2005/8/layout/venn1"/>
    <dgm:cxn modelId="{7D38DD47-8A19-4134-8234-0567D0317CA1}" type="presParOf" srcId="{773E7BB6-CE3D-49B1-94AD-AB9B432FFCC6}" destId="{BE40D874-1DB8-4C7F-8ED8-000809AB67C5}" srcOrd="0" destOrd="0" presId="urn:microsoft.com/office/officeart/2005/8/layout/venn1"/>
    <dgm:cxn modelId="{18BACD93-8CEF-4F68-8987-5F7C3CBA0884}" type="presParOf" srcId="{773E7BB6-CE3D-49B1-94AD-AB9B432FFCC6}" destId="{553EB0AD-8A1D-42C2-BF96-E3EE86E8C4E5}" srcOrd="1" destOrd="0" presId="urn:microsoft.com/office/officeart/2005/8/layout/venn1"/>
    <dgm:cxn modelId="{ED351A89-D017-4F48-AACD-3D7CAD90EAA4}" type="presParOf" srcId="{773E7BB6-CE3D-49B1-94AD-AB9B432FFCC6}" destId="{AE69FBF9-9EB0-4DCE-A81E-D1AC9D13BBA3}" srcOrd="2" destOrd="0" presId="urn:microsoft.com/office/officeart/2005/8/layout/venn1"/>
    <dgm:cxn modelId="{CF5C38A2-3F27-4777-8B38-800E40F8B7F6}" type="presParOf" srcId="{773E7BB6-CE3D-49B1-94AD-AB9B432FFCC6}" destId="{2F351142-0744-4486-A905-EB52995171D5}" srcOrd="3" destOrd="0" presId="urn:microsoft.com/office/officeart/2005/8/layout/venn1"/>
    <dgm:cxn modelId="{6680E0D8-65BE-4CB1-9E3D-9292B630AA85}" type="presParOf" srcId="{773E7BB6-CE3D-49B1-94AD-AB9B432FFCC6}" destId="{59C81389-22CB-4B94-9ADD-59DA01BF8BDC}" srcOrd="4" destOrd="0" presId="urn:microsoft.com/office/officeart/2005/8/layout/venn1"/>
    <dgm:cxn modelId="{CCE8896F-7A63-407C-B60B-BD0FF3348CDF}" type="presParOf" srcId="{773E7BB6-CE3D-49B1-94AD-AB9B432FFCC6}" destId="{EBD791B5-5B3F-4D42-AEF1-F69712BB3F10}" srcOrd="5"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9656E9-3C5B-4C39-9741-E9C1A415D6E2}"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CA"/>
        </a:p>
      </dgm:t>
    </dgm:pt>
    <dgm:pt modelId="{B1DF4EC9-3F8D-4DF2-B5D5-4FE94C23C3AF}">
      <dgm:prSet phldrT="[Text]" custT="1"/>
      <dgm:spPr>
        <a:solidFill>
          <a:schemeClr val="accent2"/>
        </a:solidFill>
      </dgm:spPr>
      <dgm:t>
        <a:bodyPr/>
        <a:lstStyle/>
        <a:p>
          <a:r>
            <a:rPr lang="en-CA" sz="2400" b="1" dirty="0">
              <a:latin typeface="Calibri"/>
              <a:cs typeface="Calibri"/>
            </a:rPr>
            <a:t>Effectiveness</a:t>
          </a:r>
        </a:p>
      </dgm:t>
    </dgm:pt>
    <dgm:pt modelId="{7654653B-DC41-4B1D-BE0A-4F1E701383DC}" type="parTrans" cxnId="{BE928972-1B16-4089-AC12-B0FC93DCBF05}">
      <dgm:prSet/>
      <dgm:spPr/>
      <dgm:t>
        <a:bodyPr/>
        <a:lstStyle/>
        <a:p>
          <a:endParaRPr lang="en-CA" sz="2800"/>
        </a:p>
      </dgm:t>
    </dgm:pt>
    <dgm:pt modelId="{BA9EBA93-F292-4427-8779-64E05F8BAFCD}" type="sibTrans" cxnId="{BE928972-1B16-4089-AC12-B0FC93DCBF05}">
      <dgm:prSet/>
      <dgm:spPr/>
      <dgm:t>
        <a:bodyPr/>
        <a:lstStyle/>
        <a:p>
          <a:endParaRPr lang="en-CA" sz="2800"/>
        </a:p>
      </dgm:t>
    </dgm:pt>
    <dgm:pt modelId="{D59C19D5-B7DF-4E83-A320-C20362314DAE}">
      <dgm:prSet phldrT="[Text]" custT="1"/>
      <dgm:spPr/>
      <dgm:t>
        <a:bodyPr/>
        <a:lstStyle/>
        <a:p>
          <a:r>
            <a:rPr lang="en-US" altLang="en-US" sz="2400" b="1" dirty="0">
              <a:effectLst/>
              <a:latin typeface="Calibri"/>
              <a:cs typeface="Calibri"/>
            </a:rPr>
            <a:t>Setting Team Goals and Priorities</a:t>
          </a:r>
          <a:endParaRPr lang="en-CA" sz="2400" dirty="0">
            <a:effectLst/>
            <a:latin typeface="Calibri"/>
            <a:cs typeface="Calibri"/>
          </a:endParaRPr>
        </a:p>
      </dgm:t>
    </dgm:pt>
    <dgm:pt modelId="{A91FD1EC-74EB-4BB6-AC13-C083920CCD22}" type="parTrans" cxnId="{A598BCD0-2D89-405A-84E9-538211109F54}">
      <dgm:prSet custT="1"/>
      <dgm:spPr/>
      <dgm:t>
        <a:bodyPr/>
        <a:lstStyle/>
        <a:p>
          <a:endParaRPr lang="en-CA" sz="2800" dirty="0"/>
        </a:p>
      </dgm:t>
    </dgm:pt>
    <dgm:pt modelId="{5DEE8BD3-9E8A-42C7-B2E6-BE5EE73FFC60}" type="sibTrans" cxnId="{A598BCD0-2D89-405A-84E9-538211109F54}">
      <dgm:prSet/>
      <dgm:spPr/>
      <dgm:t>
        <a:bodyPr/>
        <a:lstStyle/>
        <a:p>
          <a:endParaRPr lang="en-CA" sz="2800"/>
        </a:p>
      </dgm:t>
    </dgm:pt>
    <dgm:pt modelId="{CA0F9684-3735-445C-8E12-98A455AFC966}">
      <dgm:prSet phldrT="[Text]" custT="1"/>
      <dgm:spPr/>
      <dgm:t>
        <a:bodyPr/>
        <a:lstStyle/>
        <a:p>
          <a:r>
            <a:rPr lang="en-US" altLang="en-US" sz="2400" b="1" dirty="0">
              <a:effectLst/>
              <a:latin typeface="Calibri"/>
              <a:cs typeface="Calibri"/>
            </a:rPr>
            <a:t>Selecting Team Members</a:t>
          </a:r>
          <a:endParaRPr lang="en-CA" sz="2400" dirty="0">
            <a:effectLst/>
            <a:latin typeface="Calibri"/>
            <a:cs typeface="Calibri"/>
          </a:endParaRPr>
        </a:p>
      </dgm:t>
    </dgm:pt>
    <dgm:pt modelId="{EA09F9B4-8352-438F-8489-8CB53BFAFFAA}" type="parTrans" cxnId="{EBC1C0F2-6FA4-41E5-8C86-A4564FE0A09C}">
      <dgm:prSet custT="1"/>
      <dgm:spPr/>
      <dgm:t>
        <a:bodyPr/>
        <a:lstStyle/>
        <a:p>
          <a:endParaRPr lang="en-CA" sz="2800" dirty="0"/>
        </a:p>
      </dgm:t>
    </dgm:pt>
    <dgm:pt modelId="{4FDBADED-3FE7-439B-B739-E04E6E217E01}" type="sibTrans" cxnId="{EBC1C0F2-6FA4-41E5-8C86-A4564FE0A09C}">
      <dgm:prSet/>
      <dgm:spPr/>
      <dgm:t>
        <a:bodyPr/>
        <a:lstStyle/>
        <a:p>
          <a:endParaRPr lang="en-CA" sz="2800"/>
        </a:p>
      </dgm:t>
    </dgm:pt>
    <dgm:pt modelId="{00E0CD20-F663-46D0-9602-B4ABCA97418E}">
      <dgm:prSet phldrT="[Text]" custT="1"/>
      <dgm:spPr/>
      <dgm:t>
        <a:bodyPr/>
        <a:lstStyle/>
        <a:p>
          <a:r>
            <a:rPr lang="en-US" altLang="en-US" sz="2400" b="1" dirty="0">
              <a:effectLst/>
              <a:latin typeface="Calibri"/>
              <a:cs typeface="Calibri"/>
            </a:rPr>
            <a:t>Team Compensation</a:t>
          </a:r>
          <a:endParaRPr lang="en-CA" sz="2400" dirty="0">
            <a:effectLst/>
            <a:latin typeface="Calibri"/>
            <a:cs typeface="Calibri"/>
          </a:endParaRPr>
        </a:p>
      </dgm:t>
    </dgm:pt>
    <dgm:pt modelId="{1E377DC5-C06B-438E-91EA-F3AE9A7EE520}" type="parTrans" cxnId="{4BF0721B-55D1-4EFB-93C9-26BBB9E6CB71}">
      <dgm:prSet custT="1"/>
      <dgm:spPr/>
      <dgm:t>
        <a:bodyPr/>
        <a:lstStyle/>
        <a:p>
          <a:endParaRPr lang="en-CA" sz="2800" dirty="0"/>
        </a:p>
      </dgm:t>
    </dgm:pt>
    <dgm:pt modelId="{ED24185F-AF04-468B-B9C1-B223A61A3FE2}" type="sibTrans" cxnId="{4BF0721B-55D1-4EFB-93C9-26BBB9E6CB71}">
      <dgm:prSet/>
      <dgm:spPr/>
      <dgm:t>
        <a:bodyPr/>
        <a:lstStyle/>
        <a:p>
          <a:endParaRPr lang="en-CA" sz="2800"/>
        </a:p>
      </dgm:t>
    </dgm:pt>
    <dgm:pt modelId="{0C46893D-FD97-4518-9548-7289A09EF4E1}">
      <dgm:prSet phldrT="[Text]" custT="1"/>
      <dgm:spPr/>
      <dgm:t>
        <a:bodyPr/>
        <a:lstStyle/>
        <a:p>
          <a:r>
            <a:rPr lang="en-US" altLang="en-US" sz="2400" b="1" dirty="0">
              <a:effectLst/>
              <a:latin typeface="Calibri"/>
              <a:cs typeface="Calibri"/>
            </a:rPr>
            <a:t>Team Training</a:t>
          </a:r>
          <a:endParaRPr lang="en-CA" sz="2400" dirty="0">
            <a:effectLst/>
            <a:latin typeface="Calibri"/>
            <a:cs typeface="Calibri"/>
          </a:endParaRPr>
        </a:p>
      </dgm:t>
    </dgm:pt>
    <dgm:pt modelId="{EA2214D0-A923-4D72-A907-6BF83FA06A31}" type="parTrans" cxnId="{8492847F-9E13-4DAE-A2F8-8DFC58776CC4}">
      <dgm:prSet custT="1"/>
      <dgm:spPr/>
      <dgm:t>
        <a:bodyPr/>
        <a:lstStyle/>
        <a:p>
          <a:endParaRPr lang="en-CA" sz="2800" dirty="0"/>
        </a:p>
      </dgm:t>
    </dgm:pt>
    <dgm:pt modelId="{9D184D90-8D88-4B79-AC80-09218D2A0D08}" type="sibTrans" cxnId="{8492847F-9E13-4DAE-A2F8-8DFC58776CC4}">
      <dgm:prSet/>
      <dgm:spPr/>
      <dgm:t>
        <a:bodyPr/>
        <a:lstStyle/>
        <a:p>
          <a:endParaRPr lang="en-CA" sz="2800"/>
        </a:p>
      </dgm:t>
    </dgm:pt>
    <dgm:pt modelId="{787E3420-E665-4D9D-A9CF-3832817D81D4}" type="pres">
      <dgm:prSet presAssocID="{1D9656E9-3C5B-4C39-9741-E9C1A415D6E2}" presName="cycle" presStyleCnt="0">
        <dgm:presLayoutVars>
          <dgm:chMax val="1"/>
          <dgm:dir/>
          <dgm:animLvl val="ctr"/>
          <dgm:resizeHandles val="exact"/>
        </dgm:presLayoutVars>
      </dgm:prSet>
      <dgm:spPr/>
    </dgm:pt>
    <dgm:pt modelId="{80FEDFA5-48BF-41B7-A133-12BA59114F22}" type="pres">
      <dgm:prSet presAssocID="{B1DF4EC9-3F8D-4DF2-B5D5-4FE94C23C3AF}" presName="centerShape" presStyleLbl="node0" presStyleIdx="0" presStyleCnt="1" custScaleX="206855" custScaleY="111138"/>
      <dgm:spPr/>
    </dgm:pt>
    <dgm:pt modelId="{EB9CC7A6-CE35-4ED7-9014-3CF952BA8450}" type="pres">
      <dgm:prSet presAssocID="{A91FD1EC-74EB-4BB6-AC13-C083920CCD22}" presName="Name9" presStyleLbl="parChTrans1D2" presStyleIdx="0" presStyleCnt="4"/>
      <dgm:spPr/>
    </dgm:pt>
    <dgm:pt modelId="{5A1DDF1E-112D-40FC-A48A-ABC60F8C2EA6}" type="pres">
      <dgm:prSet presAssocID="{A91FD1EC-74EB-4BB6-AC13-C083920CCD22}" presName="connTx" presStyleLbl="parChTrans1D2" presStyleIdx="0" presStyleCnt="4"/>
      <dgm:spPr/>
    </dgm:pt>
    <dgm:pt modelId="{15A857C5-C715-4D53-AACC-292BAEDE1938}" type="pres">
      <dgm:prSet presAssocID="{D59C19D5-B7DF-4E83-A320-C20362314DAE}" presName="node" presStyleLbl="node1" presStyleIdx="0" presStyleCnt="4" custScaleX="200790" custRadScaleRad="97171">
        <dgm:presLayoutVars>
          <dgm:bulletEnabled val="1"/>
        </dgm:presLayoutVars>
      </dgm:prSet>
      <dgm:spPr/>
    </dgm:pt>
    <dgm:pt modelId="{B2AB76E0-E2F3-4D94-8633-42D04A167DE5}" type="pres">
      <dgm:prSet presAssocID="{EA09F9B4-8352-438F-8489-8CB53BFAFFAA}" presName="Name9" presStyleLbl="parChTrans1D2" presStyleIdx="1" presStyleCnt="4"/>
      <dgm:spPr/>
    </dgm:pt>
    <dgm:pt modelId="{A420F72D-E114-4441-9ECB-D5F0CDAE78D6}" type="pres">
      <dgm:prSet presAssocID="{EA09F9B4-8352-438F-8489-8CB53BFAFFAA}" presName="connTx" presStyleLbl="parChTrans1D2" presStyleIdx="1" presStyleCnt="4"/>
      <dgm:spPr/>
    </dgm:pt>
    <dgm:pt modelId="{455EF7AD-80E6-4BDF-A998-7416F4217CBF}" type="pres">
      <dgm:prSet presAssocID="{CA0F9684-3735-445C-8E12-98A455AFC966}" presName="node" presStyleLbl="node1" presStyleIdx="1" presStyleCnt="4" custScaleX="145605" custRadScaleRad="132466" custRadScaleInc="2147">
        <dgm:presLayoutVars>
          <dgm:bulletEnabled val="1"/>
        </dgm:presLayoutVars>
      </dgm:prSet>
      <dgm:spPr/>
    </dgm:pt>
    <dgm:pt modelId="{EAAD5ECB-F18B-42DF-8C7D-C38AA2DBCC73}" type="pres">
      <dgm:prSet presAssocID="{1E377DC5-C06B-438E-91EA-F3AE9A7EE520}" presName="Name9" presStyleLbl="parChTrans1D2" presStyleIdx="2" presStyleCnt="4"/>
      <dgm:spPr/>
    </dgm:pt>
    <dgm:pt modelId="{016972DB-6ADC-4862-A8EE-0909440DE634}" type="pres">
      <dgm:prSet presAssocID="{1E377DC5-C06B-438E-91EA-F3AE9A7EE520}" presName="connTx" presStyleLbl="parChTrans1D2" presStyleIdx="2" presStyleCnt="4"/>
      <dgm:spPr/>
    </dgm:pt>
    <dgm:pt modelId="{E98C44E2-1C9F-4651-962B-364E33BF6F60}" type="pres">
      <dgm:prSet presAssocID="{00E0CD20-F663-46D0-9602-B4ABCA97418E}" presName="node" presStyleLbl="node1" presStyleIdx="2" presStyleCnt="4" custScaleX="231427" custRadScaleRad="97785" custRadScaleInc="2306">
        <dgm:presLayoutVars>
          <dgm:bulletEnabled val="1"/>
        </dgm:presLayoutVars>
      </dgm:prSet>
      <dgm:spPr/>
    </dgm:pt>
    <dgm:pt modelId="{B7ABCF1C-EA8E-4C6B-BA04-729701F00033}" type="pres">
      <dgm:prSet presAssocID="{EA2214D0-A923-4D72-A907-6BF83FA06A31}" presName="Name9" presStyleLbl="parChTrans1D2" presStyleIdx="3" presStyleCnt="4"/>
      <dgm:spPr/>
    </dgm:pt>
    <dgm:pt modelId="{095FA0C0-7BE0-463F-B7E9-399D2C7707D2}" type="pres">
      <dgm:prSet presAssocID="{EA2214D0-A923-4D72-A907-6BF83FA06A31}" presName="connTx" presStyleLbl="parChTrans1D2" presStyleIdx="3" presStyleCnt="4"/>
      <dgm:spPr/>
    </dgm:pt>
    <dgm:pt modelId="{3CDC9365-48C2-47F6-8DE5-F6339C9D6A29}" type="pres">
      <dgm:prSet presAssocID="{0C46893D-FD97-4518-9548-7289A09EF4E1}" presName="node" presStyleLbl="node1" presStyleIdx="3" presStyleCnt="4" custScaleX="156567" custRadScaleRad="137594" custRadScaleInc="-2067">
        <dgm:presLayoutVars>
          <dgm:bulletEnabled val="1"/>
        </dgm:presLayoutVars>
      </dgm:prSet>
      <dgm:spPr/>
    </dgm:pt>
  </dgm:ptLst>
  <dgm:cxnLst>
    <dgm:cxn modelId="{3606710A-31F8-4B97-935A-491A8D0553AA}" type="presOf" srcId="{A91FD1EC-74EB-4BB6-AC13-C083920CCD22}" destId="{EB9CC7A6-CE35-4ED7-9014-3CF952BA8450}" srcOrd="0" destOrd="0" presId="urn:microsoft.com/office/officeart/2005/8/layout/radial1"/>
    <dgm:cxn modelId="{9D72AB0A-8F67-4E14-93C0-2FA34CA1829B}" type="presOf" srcId="{1D9656E9-3C5B-4C39-9741-E9C1A415D6E2}" destId="{787E3420-E665-4D9D-A9CF-3832817D81D4}" srcOrd="0" destOrd="0" presId="urn:microsoft.com/office/officeart/2005/8/layout/radial1"/>
    <dgm:cxn modelId="{4BF0721B-55D1-4EFB-93C9-26BBB9E6CB71}" srcId="{B1DF4EC9-3F8D-4DF2-B5D5-4FE94C23C3AF}" destId="{00E0CD20-F663-46D0-9602-B4ABCA97418E}" srcOrd="2" destOrd="0" parTransId="{1E377DC5-C06B-438E-91EA-F3AE9A7EE520}" sibTransId="{ED24185F-AF04-468B-B9C1-B223A61A3FE2}"/>
    <dgm:cxn modelId="{B83B6331-9362-44F8-B15B-7482C2547CE7}" type="presOf" srcId="{D59C19D5-B7DF-4E83-A320-C20362314DAE}" destId="{15A857C5-C715-4D53-AACC-292BAEDE1938}" srcOrd="0" destOrd="0" presId="urn:microsoft.com/office/officeart/2005/8/layout/radial1"/>
    <dgm:cxn modelId="{EC2F8C33-511F-4DA3-90E4-CD40CCBA3DCA}" type="presOf" srcId="{EA2214D0-A923-4D72-A907-6BF83FA06A31}" destId="{B7ABCF1C-EA8E-4C6B-BA04-729701F00033}" srcOrd="0" destOrd="0" presId="urn:microsoft.com/office/officeart/2005/8/layout/radial1"/>
    <dgm:cxn modelId="{73418B41-3CF2-4EB7-9DF4-7E649D2EAC4F}" type="presOf" srcId="{B1DF4EC9-3F8D-4DF2-B5D5-4FE94C23C3AF}" destId="{80FEDFA5-48BF-41B7-A133-12BA59114F22}" srcOrd="0" destOrd="0" presId="urn:microsoft.com/office/officeart/2005/8/layout/radial1"/>
    <dgm:cxn modelId="{BE928972-1B16-4089-AC12-B0FC93DCBF05}" srcId="{1D9656E9-3C5B-4C39-9741-E9C1A415D6E2}" destId="{B1DF4EC9-3F8D-4DF2-B5D5-4FE94C23C3AF}" srcOrd="0" destOrd="0" parTransId="{7654653B-DC41-4B1D-BE0A-4F1E701383DC}" sibTransId="{BA9EBA93-F292-4427-8779-64E05F8BAFCD}"/>
    <dgm:cxn modelId="{C3CABF7D-1841-4F6F-96C1-DC03C55C786A}" type="presOf" srcId="{1E377DC5-C06B-438E-91EA-F3AE9A7EE520}" destId="{EAAD5ECB-F18B-42DF-8C7D-C38AA2DBCC73}" srcOrd="0" destOrd="0" presId="urn:microsoft.com/office/officeart/2005/8/layout/radial1"/>
    <dgm:cxn modelId="{8492847F-9E13-4DAE-A2F8-8DFC58776CC4}" srcId="{B1DF4EC9-3F8D-4DF2-B5D5-4FE94C23C3AF}" destId="{0C46893D-FD97-4518-9548-7289A09EF4E1}" srcOrd="3" destOrd="0" parTransId="{EA2214D0-A923-4D72-A907-6BF83FA06A31}" sibTransId="{9D184D90-8D88-4B79-AC80-09218D2A0D08}"/>
    <dgm:cxn modelId="{C6A37191-BA4A-4A97-8390-AFA71949B2DA}" type="presOf" srcId="{00E0CD20-F663-46D0-9602-B4ABCA97418E}" destId="{E98C44E2-1C9F-4651-962B-364E33BF6F60}" srcOrd="0" destOrd="0" presId="urn:microsoft.com/office/officeart/2005/8/layout/radial1"/>
    <dgm:cxn modelId="{84F8F6C6-5389-4BCC-9557-6433F82C1B34}" type="presOf" srcId="{1E377DC5-C06B-438E-91EA-F3AE9A7EE520}" destId="{016972DB-6ADC-4862-A8EE-0909440DE634}" srcOrd="1" destOrd="0" presId="urn:microsoft.com/office/officeart/2005/8/layout/radial1"/>
    <dgm:cxn modelId="{A598BCD0-2D89-405A-84E9-538211109F54}" srcId="{B1DF4EC9-3F8D-4DF2-B5D5-4FE94C23C3AF}" destId="{D59C19D5-B7DF-4E83-A320-C20362314DAE}" srcOrd="0" destOrd="0" parTransId="{A91FD1EC-74EB-4BB6-AC13-C083920CCD22}" sibTransId="{5DEE8BD3-9E8A-42C7-B2E6-BE5EE73FFC60}"/>
    <dgm:cxn modelId="{740FE9D1-E376-402D-945F-F277BB00BE25}" type="presOf" srcId="{EA09F9B4-8352-438F-8489-8CB53BFAFFAA}" destId="{B2AB76E0-E2F3-4D94-8633-42D04A167DE5}" srcOrd="0" destOrd="0" presId="urn:microsoft.com/office/officeart/2005/8/layout/radial1"/>
    <dgm:cxn modelId="{54F157E0-C5D2-438C-A498-716142A07DC7}" type="presOf" srcId="{EA2214D0-A923-4D72-A907-6BF83FA06A31}" destId="{095FA0C0-7BE0-463F-B7E9-399D2C7707D2}" srcOrd="1" destOrd="0" presId="urn:microsoft.com/office/officeart/2005/8/layout/radial1"/>
    <dgm:cxn modelId="{15DDD7E5-A0F1-4ACF-A618-3077EABA8F7B}" type="presOf" srcId="{0C46893D-FD97-4518-9548-7289A09EF4E1}" destId="{3CDC9365-48C2-47F6-8DE5-F6339C9D6A29}" srcOrd="0" destOrd="0" presId="urn:microsoft.com/office/officeart/2005/8/layout/radial1"/>
    <dgm:cxn modelId="{17785FF1-6D01-4626-BF56-C4885915C569}" type="presOf" srcId="{EA09F9B4-8352-438F-8489-8CB53BFAFFAA}" destId="{A420F72D-E114-4441-9ECB-D5F0CDAE78D6}" srcOrd="1" destOrd="0" presId="urn:microsoft.com/office/officeart/2005/8/layout/radial1"/>
    <dgm:cxn modelId="{EBC1C0F2-6FA4-41E5-8C86-A4564FE0A09C}" srcId="{B1DF4EC9-3F8D-4DF2-B5D5-4FE94C23C3AF}" destId="{CA0F9684-3735-445C-8E12-98A455AFC966}" srcOrd="1" destOrd="0" parTransId="{EA09F9B4-8352-438F-8489-8CB53BFAFFAA}" sibTransId="{4FDBADED-3FE7-439B-B739-E04E6E217E01}"/>
    <dgm:cxn modelId="{038A6AF3-2E64-4F9A-AC43-CC96074D5916}" type="presOf" srcId="{CA0F9684-3735-445C-8E12-98A455AFC966}" destId="{455EF7AD-80E6-4BDF-A998-7416F4217CBF}" srcOrd="0" destOrd="0" presId="urn:microsoft.com/office/officeart/2005/8/layout/radial1"/>
    <dgm:cxn modelId="{7605C4F9-0EE9-46C7-B994-65170010A80B}" type="presOf" srcId="{A91FD1EC-74EB-4BB6-AC13-C083920CCD22}" destId="{5A1DDF1E-112D-40FC-A48A-ABC60F8C2EA6}" srcOrd="1" destOrd="0" presId="urn:microsoft.com/office/officeart/2005/8/layout/radial1"/>
    <dgm:cxn modelId="{0822D1BE-B203-40D3-8F1C-1F79DDBFAE4F}" type="presParOf" srcId="{787E3420-E665-4D9D-A9CF-3832817D81D4}" destId="{80FEDFA5-48BF-41B7-A133-12BA59114F22}" srcOrd="0" destOrd="0" presId="urn:microsoft.com/office/officeart/2005/8/layout/radial1"/>
    <dgm:cxn modelId="{EC4E66BC-1631-4924-BEB5-06FBA8B0D9B5}" type="presParOf" srcId="{787E3420-E665-4D9D-A9CF-3832817D81D4}" destId="{EB9CC7A6-CE35-4ED7-9014-3CF952BA8450}" srcOrd="1" destOrd="0" presId="urn:microsoft.com/office/officeart/2005/8/layout/radial1"/>
    <dgm:cxn modelId="{ED8BB4F6-4697-4382-8159-11F91ACA1346}" type="presParOf" srcId="{EB9CC7A6-CE35-4ED7-9014-3CF952BA8450}" destId="{5A1DDF1E-112D-40FC-A48A-ABC60F8C2EA6}" srcOrd="0" destOrd="0" presId="urn:microsoft.com/office/officeart/2005/8/layout/radial1"/>
    <dgm:cxn modelId="{69DBFFBF-F5A1-4A8F-A1A9-16530BEB1F6C}" type="presParOf" srcId="{787E3420-E665-4D9D-A9CF-3832817D81D4}" destId="{15A857C5-C715-4D53-AACC-292BAEDE1938}" srcOrd="2" destOrd="0" presId="urn:microsoft.com/office/officeart/2005/8/layout/radial1"/>
    <dgm:cxn modelId="{721DB041-595E-486D-8E62-9FBB20D313BB}" type="presParOf" srcId="{787E3420-E665-4D9D-A9CF-3832817D81D4}" destId="{B2AB76E0-E2F3-4D94-8633-42D04A167DE5}" srcOrd="3" destOrd="0" presId="urn:microsoft.com/office/officeart/2005/8/layout/radial1"/>
    <dgm:cxn modelId="{A7DB68E1-809E-45A8-A67F-59F024270DCA}" type="presParOf" srcId="{B2AB76E0-E2F3-4D94-8633-42D04A167DE5}" destId="{A420F72D-E114-4441-9ECB-D5F0CDAE78D6}" srcOrd="0" destOrd="0" presId="urn:microsoft.com/office/officeart/2005/8/layout/radial1"/>
    <dgm:cxn modelId="{212F74D7-A591-4D93-B113-4011F0D282ED}" type="presParOf" srcId="{787E3420-E665-4D9D-A9CF-3832817D81D4}" destId="{455EF7AD-80E6-4BDF-A998-7416F4217CBF}" srcOrd="4" destOrd="0" presId="urn:microsoft.com/office/officeart/2005/8/layout/radial1"/>
    <dgm:cxn modelId="{BA0FC95F-B92E-465B-A4E5-291796659E1D}" type="presParOf" srcId="{787E3420-E665-4D9D-A9CF-3832817D81D4}" destId="{EAAD5ECB-F18B-42DF-8C7D-C38AA2DBCC73}" srcOrd="5" destOrd="0" presId="urn:microsoft.com/office/officeart/2005/8/layout/radial1"/>
    <dgm:cxn modelId="{4E987155-E46E-456B-B95A-E0492E61025E}" type="presParOf" srcId="{EAAD5ECB-F18B-42DF-8C7D-C38AA2DBCC73}" destId="{016972DB-6ADC-4862-A8EE-0909440DE634}" srcOrd="0" destOrd="0" presId="urn:microsoft.com/office/officeart/2005/8/layout/radial1"/>
    <dgm:cxn modelId="{4635C18F-74CB-450C-9199-D8DA825A9D12}" type="presParOf" srcId="{787E3420-E665-4D9D-A9CF-3832817D81D4}" destId="{E98C44E2-1C9F-4651-962B-364E33BF6F60}" srcOrd="6" destOrd="0" presId="urn:microsoft.com/office/officeart/2005/8/layout/radial1"/>
    <dgm:cxn modelId="{01FE54DA-13B9-40B1-852A-C61FD9DAFA58}" type="presParOf" srcId="{787E3420-E665-4D9D-A9CF-3832817D81D4}" destId="{B7ABCF1C-EA8E-4C6B-BA04-729701F00033}" srcOrd="7" destOrd="0" presId="urn:microsoft.com/office/officeart/2005/8/layout/radial1"/>
    <dgm:cxn modelId="{182D58BB-7687-4247-897E-589CB98DE141}" type="presParOf" srcId="{B7ABCF1C-EA8E-4C6B-BA04-729701F00033}" destId="{095FA0C0-7BE0-463F-B7E9-399D2C7707D2}" srcOrd="0" destOrd="0" presId="urn:microsoft.com/office/officeart/2005/8/layout/radial1"/>
    <dgm:cxn modelId="{A17583DD-E4A8-44F9-A108-519650D82383}" type="presParOf" srcId="{787E3420-E665-4D9D-A9CF-3832817D81D4}" destId="{3CDC9365-48C2-47F6-8DE5-F6339C9D6A29}"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42F28-F351-42CA-9872-2E8B2838AA13}">
      <dsp:nvSpPr>
        <dsp:cNvPr id="0" name=""/>
        <dsp:cNvSpPr/>
      </dsp:nvSpPr>
      <dsp:spPr>
        <a:xfrm>
          <a:off x="3267934" y="-47892"/>
          <a:ext cx="1704433" cy="99336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presence of someone with expertise</a:t>
          </a:r>
          <a:endParaRPr lang="en-CA" sz="1700" kern="1200" dirty="0"/>
        </a:p>
      </dsp:txBody>
      <dsp:txXfrm>
        <a:off x="3316426" y="600"/>
        <a:ext cx="1607449" cy="896380"/>
      </dsp:txXfrm>
    </dsp:sp>
    <dsp:sp modelId="{A1C64C1E-9C28-4B69-AF5F-56B6B4699EFE}">
      <dsp:nvSpPr>
        <dsp:cNvPr id="0" name=""/>
        <dsp:cNvSpPr/>
      </dsp:nvSpPr>
      <dsp:spPr>
        <a:xfrm>
          <a:off x="2096698" y="448789"/>
          <a:ext cx="4046904" cy="4046904"/>
        </a:xfrm>
        <a:custGeom>
          <a:avLst/>
          <a:gdLst/>
          <a:ahLst/>
          <a:cxnLst/>
          <a:rect l="0" t="0" r="0" b="0"/>
          <a:pathLst>
            <a:path>
              <a:moveTo>
                <a:pt x="2884290" y="192245"/>
              </a:moveTo>
              <a:arcTo wR="2023452" hR="2023452" stAng="17710675" swAng="1599670"/>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E450D5-9875-49A3-8409-98FB1FB6E8A3}">
      <dsp:nvSpPr>
        <dsp:cNvPr id="0" name=""/>
        <dsp:cNvSpPr/>
      </dsp:nvSpPr>
      <dsp:spPr>
        <a:xfrm>
          <a:off x="5158651" y="1229502"/>
          <a:ext cx="1771834" cy="12349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presentation of a compelling argument</a:t>
          </a:r>
          <a:endParaRPr lang="en-CA" sz="1700" kern="1200" dirty="0"/>
        </a:p>
      </dsp:txBody>
      <dsp:txXfrm>
        <a:off x="5218935" y="1289786"/>
        <a:ext cx="1651266" cy="1114347"/>
      </dsp:txXfrm>
    </dsp:sp>
    <dsp:sp modelId="{FD06D05F-A832-44EB-919D-7DCE7A165472}">
      <dsp:nvSpPr>
        <dsp:cNvPr id="0" name=""/>
        <dsp:cNvSpPr/>
      </dsp:nvSpPr>
      <dsp:spPr>
        <a:xfrm>
          <a:off x="2096698" y="448789"/>
          <a:ext cx="4046904" cy="4046904"/>
        </a:xfrm>
        <a:custGeom>
          <a:avLst/>
          <a:gdLst/>
          <a:ahLst/>
          <a:cxnLst/>
          <a:rect l="0" t="0" r="0" b="0"/>
          <a:pathLst>
            <a:path>
              <a:moveTo>
                <a:pt x="4046903" y="2025548"/>
              </a:moveTo>
              <a:arcTo wR="2023452" hR="2023452" stAng="21603561" swAng="1668884"/>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F6F50FE-A101-42DC-8701-5CF83E3BF61F}">
      <dsp:nvSpPr>
        <dsp:cNvPr id="0" name=""/>
        <dsp:cNvSpPr/>
      </dsp:nvSpPr>
      <dsp:spPr>
        <a:xfrm>
          <a:off x="4379154" y="3427022"/>
          <a:ext cx="1860704" cy="13644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Lacking confidence in one’s ability to contribute</a:t>
          </a:r>
          <a:endParaRPr lang="en-CA" sz="1700" kern="1200" dirty="0"/>
        </a:p>
      </dsp:txBody>
      <dsp:txXfrm>
        <a:off x="4445761" y="3493629"/>
        <a:ext cx="1727490" cy="1231237"/>
      </dsp:txXfrm>
    </dsp:sp>
    <dsp:sp modelId="{74FBB95F-99F2-4B0F-9ADF-31FF900B6595}">
      <dsp:nvSpPr>
        <dsp:cNvPr id="0" name=""/>
        <dsp:cNvSpPr/>
      </dsp:nvSpPr>
      <dsp:spPr>
        <a:xfrm>
          <a:off x="2096698" y="448789"/>
          <a:ext cx="4046904" cy="4046904"/>
        </a:xfrm>
        <a:custGeom>
          <a:avLst/>
          <a:gdLst/>
          <a:ahLst/>
          <a:cxnLst/>
          <a:rect l="0" t="0" r="0" b="0"/>
          <a:pathLst>
            <a:path>
              <a:moveTo>
                <a:pt x="2277423" y="4030902"/>
              </a:moveTo>
              <a:arcTo wR="2023452" hR="2023452" stAng="4967375" swAng="846922"/>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2E8EC3-E0C5-4D01-817C-8FAE77D07157}">
      <dsp:nvSpPr>
        <dsp:cNvPr id="0" name=""/>
        <dsp:cNvSpPr/>
      </dsp:nvSpPr>
      <dsp:spPr>
        <a:xfrm>
          <a:off x="1989740" y="3522812"/>
          <a:ext cx="1882111" cy="117287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An unimportant or meaningless decision</a:t>
          </a:r>
          <a:endParaRPr lang="en-CA" sz="1700" kern="1200" dirty="0"/>
        </a:p>
      </dsp:txBody>
      <dsp:txXfrm>
        <a:off x="2046995" y="3580067"/>
        <a:ext cx="1767601" cy="1058363"/>
      </dsp:txXfrm>
    </dsp:sp>
    <dsp:sp modelId="{BDE94E64-FF4B-4BA2-A9FE-138EE1B981D8}">
      <dsp:nvSpPr>
        <dsp:cNvPr id="0" name=""/>
        <dsp:cNvSpPr/>
      </dsp:nvSpPr>
      <dsp:spPr>
        <a:xfrm>
          <a:off x="2096698" y="448789"/>
          <a:ext cx="4046904" cy="4046904"/>
        </a:xfrm>
        <a:custGeom>
          <a:avLst/>
          <a:gdLst/>
          <a:ahLst/>
          <a:cxnLst/>
          <a:rect l="0" t="0" r="0" b="0"/>
          <a:pathLst>
            <a:path>
              <a:moveTo>
                <a:pt x="288162" y="3064186"/>
              </a:moveTo>
              <a:arcTo wR="2023452" hR="2023452" stAng="8942814" swAng="1940118"/>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32FA36B-ADDF-4325-AE7E-C0CD43594A89}">
      <dsp:nvSpPr>
        <dsp:cNvPr id="0" name=""/>
        <dsp:cNvSpPr/>
      </dsp:nvSpPr>
      <dsp:spPr>
        <a:xfrm>
          <a:off x="1299113" y="1281973"/>
          <a:ext cx="1793241" cy="11299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 dysfunctional decision-making climate</a:t>
          </a:r>
          <a:endParaRPr lang="en-CA" sz="1700" kern="1200" dirty="0"/>
        </a:p>
      </dsp:txBody>
      <dsp:txXfrm>
        <a:off x="1354274" y="1337134"/>
        <a:ext cx="1682919" cy="1019652"/>
      </dsp:txXfrm>
    </dsp:sp>
    <dsp:sp modelId="{92B39D73-33BB-4AF9-B8AE-504B02D27695}">
      <dsp:nvSpPr>
        <dsp:cNvPr id="0" name=""/>
        <dsp:cNvSpPr/>
      </dsp:nvSpPr>
      <dsp:spPr>
        <a:xfrm>
          <a:off x="2096698" y="448789"/>
          <a:ext cx="4046904" cy="4046904"/>
        </a:xfrm>
        <a:custGeom>
          <a:avLst/>
          <a:gdLst/>
          <a:ahLst/>
          <a:cxnLst/>
          <a:rect l="0" t="0" r="0" b="0"/>
          <a:pathLst>
            <a:path>
              <a:moveTo>
                <a:pt x="393101" y="824988"/>
              </a:moveTo>
              <a:arcTo wR="2023452" hR="2023452" stAng="12979167" swAng="1709076"/>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0D874-1DB8-4C7F-8ED8-000809AB67C5}">
      <dsp:nvSpPr>
        <dsp:cNvPr id="0" name=""/>
        <dsp:cNvSpPr/>
      </dsp:nvSpPr>
      <dsp:spPr>
        <a:xfrm>
          <a:off x="2800386" y="127059"/>
          <a:ext cx="2628826" cy="2628826"/>
        </a:xfrm>
        <a:prstGeom prst="ellipse">
          <a:avLst/>
        </a:prstGeom>
        <a:gradFill rotWithShape="0">
          <a:gsLst>
            <a:gs pos="0">
              <a:schemeClr val="accent2">
                <a:alpha val="50000"/>
                <a:hueOff val="0"/>
                <a:satOff val="0"/>
                <a:lumOff val="0"/>
                <a:alphaOff val="0"/>
                <a:shade val="51000"/>
                <a:satMod val="130000"/>
              </a:schemeClr>
            </a:gs>
            <a:gs pos="80000">
              <a:schemeClr val="accent2">
                <a:alpha val="50000"/>
                <a:hueOff val="0"/>
                <a:satOff val="0"/>
                <a:lumOff val="0"/>
                <a:alphaOff val="0"/>
                <a:shade val="93000"/>
                <a:satMod val="130000"/>
              </a:schemeClr>
            </a:gs>
            <a:gs pos="100000">
              <a:schemeClr val="accent2">
                <a:alpha val="50000"/>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rtl="0">
            <a:lnSpc>
              <a:spcPct val="90000"/>
            </a:lnSpc>
            <a:spcBef>
              <a:spcPct val="0"/>
            </a:spcBef>
            <a:spcAft>
              <a:spcPct val="35000"/>
            </a:spcAft>
            <a:buNone/>
          </a:pPr>
          <a:r>
            <a:rPr lang="en-US" sz="3200" b="0" kern="1200" dirty="0">
              <a:latin typeface="Calibri" pitchFamily="34" charset="0"/>
            </a:rPr>
            <a:t>Cross-Functional Teams</a:t>
          </a:r>
        </a:p>
      </dsp:txBody>
      <dsp:txXfrm>
        <a:off x="3150896" y="587104"/>
        <a:ext cx="1927806" cy="1182971"/>
      </dsp:txXfrm>
    </dsp:sp>
    <dsp:sp modelId="{AE69FBF9-9EB0-4DCE-A81E-D1AC9D13BBA3}">
      <dsp:nvSpPr>
        <dsp:cNvPr id="0" name=""/>
        <dsp:cNvSpPr/>
      </dsp:nvSpPr>
      <dsp:spPr>
        <a:xfrm>
          <a:off x="3748954" y="1770076"/>
          <a:ext cx="2628826" cy="2628826"/>
        </a:xfrm>
        <a:prstGeom prst="ellipse">
          <a:avLst/>
        </a:prstGeom>
        <a:gradFill rotWithShape="0">
          <a:gsLst>
            <a:gs pos="0">
              <a:schemeClr val="accent2">
                <a:alpha val="50000"/>
                <a:hueOff val="-10081593"/>
                <a:satOff val="4384"/>
                <a:lumOff val="1275"/>
                <a:alphaOff val="0"/>
                <a:shade val="51000"/>
                <a:satMod val="130000"/>
              </a:schemeClr>
            </a:gs>
            <a:gs pos="80000">
              <a:schemeClr val="accent2">
                <a:alpha val="50000"/>
                <a:hueOff val="-10081593"/>
                <a:satOff val="4384"/>
                <a:lumOff val="1275"/>
                <a:alphaOff val="0"/>
                <a:shade val="93000"/>
                <a:satMod val="130000"/>
              </a:schemeClr>
            </a:gs>
            <a:gs pos="100000">
              <a:schemeClr val="accent2">
                <a:alpha val="50000"/>
                <a:hueOff val="-10081593"/>
                <a:satOff val="4384"/>
                <a:lumOff val="1275"/>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rtl="0">
            <a:lnSpc>
              <a:spcPct val="90000"/>
            </a:lnSpc>
            <a:spcBef>
              <a:spcPct val="0"/>
            </a:spcBef>
            <a:spcAft>
              <a:spcPct val="35000"/>
            </a:spcAft>
            <a:buNone/>
          </a:pPr>
          <a:r>
            <a:rPr lang="en-US" sz="3200" b="0" kern="1200" dirty="0">
              <a:latin typeface="Calibri" pitchFamily="34" charset="0"/>
            </a:rPr>
            <a:t>Virtual Teams</a:t>
          </a:r>
        </a:p>
      </dsp:txBody>
      <dsp:txXfrm>
        <a:off x="4552937" y="2449190"/>
        <a:ext cx="1577295" cy="1445854"/>
      </dsp:txXfrm>
    </dsp:sp>
    <dsp:sp modelId="{59C81389-22CB-4B94-9ADD-59DA01BF8BDC}">
      <dsp:nvSpPr>
        <dsp:cNvPr id="0" name=""/>
        <dsp:cNvSpPr/>
      </dsp:nvSpPr>
      <dsp:spPr>
        <a:xfrm>
          <a:off x="1739804" y="1770076"/>
          <a:ext cx="2628826" cy="2628826"/>
        </a:xfrm>
        <a:prstGeom prst="ellipse">
          <a:avLst/>
        </a:prstGeom>
        <a:gradFill rotWithShape="0">
          <a:gsLst>
            <a:gs pos="0">
              <a:schemeClr val="accent2">
                <a:alpha val="50000"/>
                <a:hueOff val="-20163186"/>
                <a:satOff val="8769"/>
                <a:lumOff val="2550"/>
                <a:alphaOff val="0"/>
                <a:shade val="51000"/>
                <a:satMod val="130000"/>
              </a:schemeClr>
            </a:gs>
            <a:gs pos="80000">
              <a:schemeClr val="accent2">
                <a:alpha val="50000"/>
                <a:hueOff val="-20163186"/>
                <a:satOff val="8769"/>
                <a:lumOff val="2550"/>
                <a:alphaOff val="0"/>
                <a:shade val="93000"/>
                <a:satMod val="130000"/>
              </a:schemeClr>
            </a:gs>
            <a:gs pos="100000">
              <a:schemeClr val="accent2">
                <a:alpha val="50000"/>
                <a:hueOff val="-20163186"/>
                <a:satOff val="8769"/>
                <a:lumOff val="2550"/>
                <a:alphaOff val="0"/>
                <a:shade val="94000"/>
                <a:satMod val="135000"/>
              </a:schemeClr>
            </a:gs>
          </a:gsLst>
          <a:lin ang="162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422400" rtl="0">
            <a:lnSpc>
              <a:spcPct val="90000"/>
            </a:lnSpc>
            <a:spcBef>
              <a:spcPct val="0"/>
            </a:spcBef>
            <a:spcAft>
              <a:spcPct val="35000"/>
            </a:spcAft>
            <a:buNone/>
          </a:pPr>
          <a:r>
            <a:rPr lang="en-US" sz="3200" b="0" kern="1200" dirty="0">
              <a:latin typeface="Calibri" pitchFamily="34" charset="0"/>
            </a:rPr>
            <a:t> Project Teams</a:t>
          </a:r>
        </a:p>
      </dsp:txBody>
      <dsp:txXfrm>
        <a:off x="1987352" y="2449190"/>
        <a:ext cx="1577295" cy="14458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EDFA5-48BF-41B7-A133-12BA59114F22}">
      <dsp:nvSpPr>
        <dsp:cNvPr id="0" name=""/>
        <dsp:cNvSpPr/>
      </dsp:nvSpPr>
      <dsp:spPr>
        <a:xfrm>
          <a:off x="2860313" y="1570632"/>
          <a:ext cx="2577262" cy="1384698"/>
        </a:xfrm>
        <a:prstGeom prst="ellipse">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CA" sz="2400" b="1" kern="1200" dirty="0">
              <a:latin typeface="Calibri"/>
              <a:cs typeface="Calibri"/>
            </a:rPr>
            <a:t>Effectiveness</a:t>
          </a:r>
        </a:p>
      </dsp:txBody>
      <dsp:txXfrm>
        <a:off x="3237744" y="1773416"/>
        <a:ext cx="1822400" cy="979130"/>
      </dsp:txXfrm>
    </dsp:sp>
    <dsp:sp modelId="{EB9CC7A6-CE35-4ED7-9014-3CF952BA8450}">
      <dsp:nvSpPr>
        <dsp:cNvPr id="0" name=""/>
        <dsp:cNvSpPr/>
      </dsp:nvSpPr>
      <dsp:spPr>
        <a:xfrm rot="16200000">
          <a:off x="4018782" y="1426844"/>
          <a:ext cx="260325" cy="27251"/>
        </a:xfrm>
        <a:custGeom>
          <a:avLst/>
          <a:gdLst/>
          <a:ahLst/>
          <a:cxnLst/>
          <a:rect l="0" t="0" r="0" b="0"/>
          <a:pathLst>
            <a:path>
              <a:moveTo>
                <a:pt x="0" y="13625"/>
              </a:moveTo>
              <a:lnTo>
                <a:pt x="260325" y="136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CA" sz="2800" kern="1200" dirty="0"/>
        </a:p>
      </dsp:txBody>
      <dsp:txXfrm>
        <a:off x="4142436" y="1433961"/>
        <a:ext cx="13016" cy="13016"/>
      </dsp:txXfrm>
    </dsp:sp>
    <dsp:sp modelId="{15A857C5-C715-4D53-AACC-292BAEDE1938}">
      <dsp:nvSpPr>
        <dsp:cNvPr id="0" name=""/>
        <dsp:cNvSpPr/>
      </dsp:nvSpPr>
      <dsp:spPr>
        <a:xfrm>
          <a:off x="2898096" y="64380"/>
          <a:ext cx="2501696" cy="124592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en-US" sz="2400" b="1" kern="1200" dirty="0">
              <a:effectLst/>
              <a:latin typeface="Calibri"/>
              <a:cs typeface="Calibri"/>
            </a:rPr>
            <a:t>Setting Team Goals and Priorities</a:t>
          </a:r>
          <a:endParaRPr lang="en-CA" sz="2400" kern="1200" dirty="0">
            <a:effectLst/>
            <a:latin typeface="Calibri"/>
            <a:cs typeface="Calibri"/>
          </a:endParaRPr>
        </a:p>
      </dsp:txBody>
      <dsp:txXfrm>
        <a:off x="3264461" y="246842"/>
        <a:ext cx="1768966" cy="881002"/>
      </dsp:txXfrm>
    </dsp:sp>
    <dsp:sp modelId="{B2AB76E0-E2F3-4D94-8633-42D04A167DE5}">
      <dsp:nvSpPr>
        <dsp:cNvPr id="0" name=""/>
        <dsp:cNvSpPr/>
      </dsp:nvSpPr>
      <dsp:spPr>
        <a:xfrm rot="10857969">
          <a:off x="5389793" y="2270679"/>
          <a:ext cx="47151" cy="27251"/>
        </a:xfrm>
        <a:custGeom>
          <a:avLst/>
          <a:gdLst/>
          <a:ahLst/>
          <a:cxnLst/>
          <a:rect l="0" t="0" r="0" b="0"/>
          <a:pathLst>
            <a:path>
              <a:moveTo>
                <a:pt x="0" y="13625"/>
              </a:moveTo>
              <a:lnTo>
                <a:pt x="47151" y="136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CA" sz="2800" kern="1200" dirty="0"/>
        </a:p>
      </dsp:txBody>
      <dsp:txXfrm rot="10800000">
        <a:off x="5412190" y="2283126"/>
        <a:ext cx="2357" cy="2357"/>
      </dsp:txXfrm>
    </dsp:sp>
    <dsp:sp modelId="{455EF7AD-80E6-4BDF-A998-7416F4217CBF}">
      <dsp:nvSpPr>
        <dsp:cNvPr id="0" name=""/>
        <dsp:cNvSpPr/>
      </dsp:nvSpPr>
      <dsp:spPr>
        <a:xfrm>
          <a:off x="5389523" y="1676236"/>
          <a:ext cx="1814131" cy="124592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en-US" sz="2400" b="1" kern="1200" dirty="0">
              <a:effectLst/>
              <a:latin typeface="Calibri"/>
              <a:cs typeface="Calibri"/>
            </a:rPr>
            <a:t>Selecting Team Members</a:t>
          </a:r>
          <a:endParaRPr lang="en-CA" sz="2400" kern="1200" dirty="0">
            <a:effectLst/>
            <a:latin typeface="Calibri"/>
            <a:cs typeface="Calibri"/>
          </a:endParaRPr>
        </a:p>
      </dsp:txBody>
      <dsp:txXfrm>
        <a:off x="5655196" y="1858698"/>
        <a:ext cx="1282785" cy="881002"/>
      </dsp:txXfrm>
    </dsp:sp>
    <dsp:sp modelId="{EAAD5ECB-F18B-42DF-8C7D-C38AA2DBCC73}">
      <dsp:nvSpPr>
        <dsp:cNvPr id="0" name=""/>
        <dsp:cNvSpPr/>
      </dsp:nvSpPr>
      <dsp:spPr>
        <a:xfrm rot="5462262">
          <a:off x="3998899" y="3076708"/>
          <a:ext cx="270117" cy="27251"/>
        </a:xfrm>
        <a:custGeom>
          <a:avLst/>
          <a:gdLst/>
          <a:ahLst/>
          <a:cxnLst/>
          <a:rect l="0" t="0" r="0" b="0"/>
          <a:pathLst>
            <a:path>
              <a:moveTo>
                <a:pt x="0" y="13625"/>
              </a:moveTo>
              <a:lnTo>
                <a:pt x="270117" y="136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CA" sz="2800" kern="1200" dirty="0"/>
        </a:p>
      </dsp:txBody>
      <dsp:txXfrm rot="10800000">
        <a:off x="4127205" y="3083581"/>
        <a:ext cx="13505" cy="13505"/>
      </dsp:txXfrm>
    </dsp:sp>
    <dsp:sp modelId="{E98C44E2-1C9F-4651-962B-364E33BF6F60}">
      <dsp:nvSpPr>
        <dsp:cNvPr id="0" name=""/>
        <dsp:cNvSpPr/>
      </dsp:nvSpPr>
      <dsp:spPr>
        <a:xfrm>
          <a:off x="2678523" y="3225351"/>
          <a:ext cx="2883411" cy="124592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en-US" sz="2400" b="1" kern="1200" dirty="0">
              <a:effectLst/>
              <a:latin typeface="Calibri"/>
              <a:cs typeface="Calibri"/>
            </a:rPr>
            <a:t>Team Compensation</a:t>
          </a:r>
          <a:endParaRPr lang="en-CA" sz="2400" kern="1200" dirty="0">
            <a:effectLst/>
            <a:latin typeface="Calibri"/>
            <a:cs typeface="Calibri"/>
          </a:endParaRPr>
        </a:p>
      </dsp:txBody>
      <dsp:txXfrm>
        <a:off x="3100789" y="3407813"/>
        <a:ext cx="2038879" cy="881002"/>
      </dsp:txXfrm>
    </dsp:sp>
    <dsp:sp modelId="{B7ABCF1C-EA8E-4C6B-BA04-729701F00033}">
      <dsp:nvSpPr>
        <dsp:cNvPr id="0" name=""/>
        <dsp:cNvSpPr/>
      </dsp:nvSpPr>
      <dsp:spPr>
        <a:xfrm rot="21544191">
          <a:off x="2860899" y="2270006"/>
          <a:ext cx="32280" cy="27251"/>
        </a:xfrm>
        <a:custGeom>
          <a:avLst/>
          <a:gdLst/>
          <a:ahLst/>
          <a:cxnLst/>
          <a:rect l="0" t="0" r="0" b="0"/>
          <a:pathLst>
            <a:path>
              <a:moveTo>
                <a:pt x="0" y="13625"/>
              </a:moveTo>
              <a:lnTo>
                <a:pt x="32280" y="136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en-CA" sz="2800" kern="1200" dirty="0"/>
        </a:p>
      </dsp:txBody>
      <dsp:txXfrm>
        <a:off x="2876232" y="2282824"/>
        <a:ext cx="1614" cy="1614"/>
      </dsp:txXfrm>
    </dsp:sp>
    <dsp:sp modelId="{3CDC9365-48C2-47F6-8DE5-F6339C9D6A29}">
      <dsp:nvSpPr>
        <dsp:cNvPr id="0" name=""/>
        <dsp:cNvSpPr/>
      </dsp:nvSpPr>
      <dsp:spPr>
        <a:xfrm>
          <a:off x="942782" y="1676236"/>
          <a:ext cx="1950710" cy="124592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en-US" sz="2400" b="1" kern="1200" dirty="0">
              <a:effectLst/>
              <a:latin typeface="Calibri"/>
              <a:cs typeface="Calibri"/>
            </a:rPr>
            <a:t>Team Training</a:t>
          </a:r>
          <a:endParaRPr lang="en-CA" sz="2400" kern="1200" dirty="0">
            <a:effectLst/>
            <a:latin typeface="Calibri"/>
            <a:cs typeface="Calibri"/>
          </a:endParaRPr>
        </a:p>
      </dsp:txBody>
      <dsp:txXfrm>
        <a:off x="1228457" y="1858698"/>
        <a:ext cx="1379360" cy="881002"/>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ltLang="en-US" dirty="0"/>
          </a:p>
        </p:txBody>
      </p:sp>
      <p:sp>
        <p:nvSpPr>
          <p:cNvPr id="6147"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r>
              <a:rPr lang="en-US" altLang="en-US" dirty="0"/>
              <a:t>Chapter 1</a:t>
            </a:r>
          </a:p>
        </p:txBody>
      </p:sp>
      <p:sp>
        <p:nvSpPr>
          <p:cNvPr id="6148"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ltLang="en-US" dirty="0"/>
          </a:p>
        </p:txBody>
      </p:sp>
      <p:sp>
        <p:nvSpPr>
          <p:cNvPr id="6149"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2204CECF-1BB5-4603-A1B0-D4CD1E3EB236}" type="slidenum">
              <a:rPr lang="en-US" altLang="en-US"/>
              <a:pPr>
                <a:defRPr/>
              </a:pPr>
              <a:t>‹#›</a:t>
            </a:fld>
            <a:endParaRPr lang="en-US" altLang="en-US" dirty="0"/>
          </a:p>
        </p:txBody>
      </p:sp>
    </p:spTree>
    <p:extLst>
      <p:ext uri="{BB962C8B-B14F-4D97-AF65-F5344CB8AC3E}">
        <p14:creationId xmlns:p14="http://schemas.microsoft.com/office/powerpoint/2010/main" val="5559606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ltLang="en-US" dirty="0"/>
          </a:p>
        </p:txBody>
      </p:sp>
      <p:sp>
        <p:nvSpPr>
          <p:cNvPr id="512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r>
              <a:rPr lang="en-US" altLang="en-US" dirty="0"/>
              <a:t>Chapter 1 Management</a:t>
            </a:r>
          </a:p>
        </p:txBody>
      </p:sp>
      <p:sp>
        <p:nvSpPr>
          <p:cNvPr id="41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ltLang="en-US" dirty="0"/>
          </a:p>
        </p:txBody>
      </p:sp>
      <p:sp>
        <p:nvSpPr>
          <p:cNvPr id="512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8C58176E-A5B8-45B6-8708-F6339DAB13D6}" type="slidenum">
              <a:rPr lang="en-US" altLang="en-US"/>
              <a:pPr>
                <a:defRPr/>
              </a:pPr>
              <a:t>‹#›</a:t>
            </a:fld>
            <a:endParaRPr lang="en-US" altLang="en-US" dirty="0"/>
          </a:p>
        </p:txBody>
      </p:sp>
    </p:spTree>
    <p:extLst>
      <p:ext uri="{BB962C8B-B14F-4D97-AF65-F5344CB8AC3E}">
        <p14:creationId xmlns:p14="http://schemas.microsoft.com/office/powerpoint/2010/main" val="103801380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dirty="0">
              <a:latin typeface="Arial" panose="020B0604020202020204" pitchFamily="34" charset="0"/>
            </a:endParaRP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2BD7AEE-1E8D-4276-905F-DA81272FFA87}" type="slidenum">
              <a:rPr lang="en-US" altLang="en-US" sz="1200">
                <a:latin typeface="Arial" panose="020B0604020202020204" pitchFamily="34" charset="0"/>
              </a:rPr>
              <a:pPr/>
              <a:t>3</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1932075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b="1" dirty="0">
                <a:latin typeface="Arial" panose="020B0604020202020204" pitchFamily="34" charset="0"/>
              </a:rPr>
              <a:t>Project teams:</a:t>
            </a:r>
            <a:r>
              <a:rPr lang="en-CA" altLang="en-US" dirty="0">
                <a:latin typeface="Arial" panose="020B0604020202020204" pitchFamily="34" charset="0"/>
              </a:rPr>
              <a:t> created to complete specific, one-time projects and tasks within a limited time. Project teams are often used to develop new products, to significantly improve existing products, to roll out new information systems, or to build new factories or offices. </a:t>
            </a:r>
            <a:r>
              <a:rPr lang="en-US" altLang="en-US" dirty="0">
                <a:latin typeface="Arial" panose="020B0604020202020204" pitchFamily="34" charset="0"/>
              </a:rPr>
              <a:t>A</a:t>
            </a:r>
            <a:r>
              <a:rPr lang="en-CA" altLang="en-US" dirty="0">
                <a:latin typeface="Arial" panose="020B0604020202020204" pitchFamily="34" charset="0"/>
              </a:rPr>
              <a:t> project team is typically led by a project manager, who has overall responsibility for planning, staffing, and managing the team.</a:t>
            </a: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5681136-BD41-4554-A964-5B3032E313A2}" type="slidenum">
              <a:rPr lang="en-US" altLang="en-US" sz="1200">
                <a:latin typeface="Arial" panose="020B0604020202020204" pitchFamily="34" charset="0"/>
              </a:rPr>
              <a:pPr/>
              <a:t>12</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650974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BB487ECF-4A2B-4DDE-B8FA-C1C93BFC2EE0}" type="slidenum">
              <a:rPr lang="en-US" altLang="en-US" sz="1200">
                <a:latin typeface="Arial" panose="020B0604020202020204" pitchFamily="34" charset="0"/>
              </a:rPr>
              <a:pPr/>
              <a:t>13</a:t>
            </a:fld>
            <a:endParaRPr lang="en-US" altLang="en-US" sz="1200" dirty="0">
              <a:latin typeface="Arial" panose="020B060402020202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dirty="0">
                <a:latin typeface="Arial" panose="020B0604020202020204" pitchFamily="34" charset="0"/>
              </a:rPr>
              <a:t>Managers who are familiar with the stages of team development and with other important team characteristics are better prepared to manage predictable changes that occur when companies make the switch to team-based structures.</a:t>
            </a:r>
          </a:p>
        </p:txBody>
      </p:sp>
    </p:spTree>
    <p:extLst>
      <p:ext uri="{BB962C8B-B14F-4D97-AF65-F5344CB8AC3E}">
        <p14:creationId xmlns:p14="http://schemas.microsoft.com/office/powerpoint/2010/main" val="2398310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CA" altLang="en-US" dirty="0">
                <a:latin typeface="Arial" panose="020B0604020202020204" pitchFamily="34" charset="0"/>
              </a:rPr>
              <a:t>Over time, teams develop </a:t>
            </a:r>
            <a:r>
              <a:rPr lang="en-CA" altLang="en-US" b="1" dirty="0">
                <a:latin typeface="Arial" panose="020B0604020202020204" pitchFamily="34" charset="0"/>
              </a:rPr>
              <a:t>norms, </a:t>
            </a:r>
            <a:r>
              <a:rPr lang="en-CA" altLang="en-US" dirty="0">
                <a:latin typeface="Arial" panose="020B0604020202020204" pitchFamily="34" charset="0"/>
              </a:rPr>
              <a:t>informally agreed-on standards that regulate team behaviour. Norms are valuable because they let team members know what’s expected of them. </a:t>
            </a:r>
          </a:p>
          <a:p>
            <a:pPr>
              <a:lnSpc>
                <a:spcPct val="90000"/>
              </a:lnSpc>
            </a:pPr>
            <a:r>
              <a:rPr lang="en-CA" altLang="en-US" dirty="0">
                <a:latin typeface="Arial" panose="020B0604020202020204" pitchFamily="34" charset="0"/>
              </a:rPr>
              <a:t>Studies show that norms are often associated with positive outcomes, such as stronger organizational commitment, more trust in management, and stronger job and organizational satisfaction. </a:t>
            </a:r>
          </a:p>
          <a:p>
            <a:pPr>
              <a:lnSpc>
                <a:spcPct val="90000"/>
              </a:lnSpc>
            </a:pPr>
            <a:r>
              <a:rPr lang="en-CA" altLang="en-US" dirty="0">
                <a:latin typeface="Arial" panose="020B0604020202020204" pitchFamily="34" charset="0"/>
              </a:rPr>
              <a:t>Effective work teams develop norms about the quality and timeliness of job performance, absenteeism, safety, and the honest expression of ideas and opinions. </a:t>
            </a:r>
          </a:p>
          <a:p>
            <a:pPr>
              <a:lnSpc>
                <a:spcPct val="90000"/>
              </a:lnSpc>
            </a:pPr>
            <a:r>
              <a:rPr lang="en-CA" altLang="en-US" dirty="0">
                <a:latin typeface="Arial" panose="020B0604020202020204" pitchFamily="34" charset="0"/>
              </a:rPr>
              <a:t>The power of norms comes from fact that they regulate everyday kinds of behaviours that allow teams to function effectively. Since team norms typically develop early in the life of a team, results show how important it is for teams to establish positive norms and influences on work behaviour. </a:t>
            </a:r>
          </a:p>
          <a:p>
            <a:pPr>
              <a:lnSpc>
                <a:spcPct val="90000"/>
              </a:lnSpc>
            </a:pPr>
            <a:r>
              <a:rPr lang="en-CA" altLang="en-US" dirty="0">
                <a:latin typeface="Arial" panose="020B0604020202020204" pitchFamily="34" charset="0"/>
              </a:rPr>
              <a:t>Team norms can have negative impact as well. The longer employees were members of a team with negative norms, and the more frequently they interacted with their teammates, the more likely individual team members were to perform negative behaviours. </a:t>
            </a:r>
          </a:p>
          <a:p>
            <a:pPr>
              <a:lnSpc>
                <a:spcPct val="90000"/>
              </a:lnSpc>
            </a:pPr>
            <a:endParaRPr lang="en-CA" altLang="en-US" dirty="0">
              <a:latin typeface="Arial" panose="020B0604020202020204" pitchFamily="34" charset="0"/>
            </a:endParaRP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49430E1E-042A-4EC9-8C32-995B435E2BBC}" type="slidenum">
              <a:rPr lang="en-US" altLang="en-US" sz="1200">
                <a:latin typeface="Arial" panose="020B0604020202020204" pitchFamily="34" charset="0"/>
              </a:rPr>
              <a:pPr/>
              <a:t>14</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639467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xfrm>
            <a:off x="701040" y="4415790"/>
            <a:ext cx="5608320" cy="449326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b="1" dirty="0">
                <a:latin typeface="Arial" panose="020B0604020202020204" pitchFamily="34" charset="0"/>
              </a:rPr>
              <a:t>Cohesiveness: </a:t>
            </a:r>
            <a:r>
              <a:rPr lang="en-CA" altLang="en-US" b="0" dirty="0">
                <a:latin typeface="Arial" panose="020B0604020202020204" pitchFamily="34" charset="0"/>
              </a:rPr>
              <a:t>the </a:t>
            </a:r>
            <a:r>
              <a:rPr lang="en-CA" altLang="en-US" dirty="0">
                <a:latin typeface="Arial" panose="020B0604020202020204" pitchFamily="34" charset="0"/>
              </a:rPr>
              <a:t>extent to which team members are attracted to the team and motivated to remain in it. The level of cohesiveness that exists in a group is important for several reasons. Cohesive groups have a better chance of retaining members. As a result, cohesive groups typically experience lower turnover. Team cohesiveness promotes cooperative behaviour, generosity, and a willingness on the part of team members to assist one another. When team cohesiveness is high, team members are more motivated to contribute to the team because they want to gain approval of other team members. Studies established that cohesive teams are consistently better-performing teams. Cohesive teams quickly achieve high levels of performance. Teams low in cohesion take longer to reach the same levels of performance.</a:t>
            </a:r>
          </a:p>
          <a:p>
            <a:r>
              <a:rPr lang="en-CA" altLang="en-US" b="1" dirty="0">
                <a:latin typeface="Arial" panose="020B0604020202020204" pitchFamily="34" charset="0"/>
              </a:rPr>
              <a:t>What can be done to promote team cohesiveness? </a:t>
            </a:r>
          </a:p>
          <a:p>
            <a:pPr>
              <a:buFontTx/>
              <a:buChar char="•"/>
            </a:pPr>
            <a:r>
              <a:rPr lang="en-CA" altLang="en-US" dirty="0">
                <a:latin typeface="Arial" panose="020B0604020202020204" pitchFamily="34" charset="0"/>
              </a:rPr>
              <a:t> Make sure team members are present at team meetings and activities. Team cohesiveness suffers when members are allowed to withdraw from the team and miss team meetings and events. </a:t>
            </a:r>
          </a:p>
          <a:p>
            <a:pPr>
              <a:buFontTx/>
              <a:buChar char="•"/>
            </a:pPr>
            <a:r>
              <a:rPr lang="en-CA" altLang="en-US" dirty="0">
                <a:latin typeface="Arial" panose="020B0604020202020204" pitchFamily="34" charset="0"/>
              </a:rPr>
              <a:t> Create additional opportunities for teammates to work together by rearranging work schedules and creating common workspaces. When task interdependence is high and team members have lots of chances to work together, team cohesiveness tends to increase. </a:t>
            </a:r>
          </a:p>
          <a:p>
            <a:pPr>
              <a:buFontTx/>
              <a:buChar char="•"/>
            </a:pPr>
            <a:r>
              <a:rPr lang="en-CA" altLang="en-US" dirty="0">
                <a:latin typeface="Arial" panose="020B0604020202020204" pitchFamily="34" charset="0"/>
              </a:rPr>
              <a:t> Engage in non-work activities as a team to help build cohesion. </a:t>
            </a: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21C1FAD-6274-46C3-B248-93C527040876}" type="slidenum">
              <a:rPr lang="en-US" altLang="en-US" sz="1200">
                <a:latin typeface="Arial" panose="020B0604020202020204" pitchFamily="34" charset="0"/>
              </a:rPr>
              <a:pPr/>
              <a:t>15</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38609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B81F873C-12CD-4833-B561-7AC00E2CD7D3}" type="slidenum">
              <a:rPr lang="en-US" altLang="en-US" sz="1200">
                <a:latin typeface="Arial" panose="020B0604020202020204" pitchFamily="34" charset="0"/>
              </a:rPr>
              <a:pPr/>
              <a:t>16</a:t>
            </a:fld>
            <a:endParaRPr lang="en-US" altLang="en-US" sz="1200" dirty="0">
              <a:latin typeface="Arial" panose="020B060402020202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701040" y="4415790"/>
            <a:ext cx="5997787" cy="4648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dirty="0">
                <a:latin typeface="Arial" panose="020B0604020202020204" pitchFamily="34" charset="0"/>
              </a:rPr>
              <a:t>There appears to be a curvilinear relationship between team size and performance. Small or large teams may not perform as well as moderately sized teams. For most teams, the right size is </a:t>
            </a:r>
            <a:r>
              <a:rPr lang="en-CA" altLang="en-US" i="1" dirty="0">
                <a:latin typeface="Arial" panose="020B0604020202020204" pitchFamily="34" charset="0"/>
              </a:rPr>
              <a:t>six to nine members. </a:t>
            </a:r>
            <a:r>
              <a:rPr lang="en-CA" altLang="en-US" dirty="0">
                <a:latin typeface="Arial" panose="020B0604020202020204" pitchFamily="34" charset="0"/>
              </a:rPr>
              <a:t>This size is conducive to high team cohesion and has a positive effect on team performance. Teams of this size are small enough for team members to get to know one another </a:t>
            </a:r>
            <a:r>
              <a:rPr lang="en-US" altLang="en-US" dirty="0">
                <a:latin typeface="Arial" panose="020B0604020202020204" pitchFamily="34" charset="0"/>
              </a:rPr>
              <a:t>and</a:t>
            </a:r>
            <a:r>
              <a:rPr lang="en-CA" altLang="en-US" dirty="0">
                <a:latin typeface="Arial" panose="020B0604020202020204" pitchFamily="34" charset="0"/>
              </a:rPr>
              <a:t> for each member to have an opportunity to contribute in a meaningful way to the success of the team. They are also large enough to take advantage of team members’ diverse skills, knowledge, </a:t>
            </a:r>
            <a:r>
              <a:rPr lang="en-US" altLang="en-US" dirty="0">
                <a:latin typeface="Arial" panose="020B0604020202020204" pitchFamily="34" charset="0"/>
              </a:rPr>
              <a:t>and</a:t>
            </a:r>
            <a:r>
              <a:rPr lang="en-CA" altLang="en-US" dirty="0">
                <a:latin typeface="Arial" panose="020B0604020202020204" pitchFamily="34" charset="0"/>
              </a:rPr>
              <a:t> perspectives. It is easier to instil a sense of responsibility </a:t>
            </a:r>
            <a:r>
              <a:rPr lang="en-US" altLang="en-US" dirty="0">
                <a:latin typeface="Arial" panose="020B0604020202020204" pitchFamily="34" charset="0"/>
              </a:rPr>
              <a:t>and</a:t>
            </a:r>
            <a:r>
              <a:rPr lang="en-CA" altLang="en-US" dirty="0">
                <a:latin typeface="Arial" panose="020B0604020202020204" pitchFamily="34" charset="0"/>
              </a:rPr>
              <a:t> mutual accountability in teams of this size.</a:t>
            </a:r>
          </a:p>
          <a:p>
            <a:endParaRPr lang="en-CA" altLang="en-US" dirty="0">
              <a:latin typeface="Arial" panose="020B0604020202020204" pitchFamily="34" charset="0"/>
            </a:endParaRPr>
          </a:p>
          <a:p>
            <a:r>
              <a:rPr lang="en-CA" altLang="en-US" dirty="0">
                <a:latin typeface="Arial" panose="020B0604020202020204" pitchFamily="34" charset="0"/>
              </a:rPr>
              <a:t>When teams get too large, team members find it difficult to get to know one another </a:t>
            </a:r>
            <a:r>
              <a:rPr lang="en-US" altLang="en-US" dirty="0">
                <a:latin typeface="Arial" panose="020B0604020202020204" pitchFamily="34" charset="0"/>
              </a:rPr>
              <a:t>and</a:t>
            </a:r>
            <a:r>
              <a:rPr lang="en-CA" altLang="en-US" dirty="0">
                <a:latin typeface="Arial" panose="020B0604020202020204" pitchFamily="34" charset="0"/>
              </a:rPr>
              <a:t> may go into smaller subgroups. When that occurs, subgroups can argue or disagree, weakening overall team cohesion. As teams grow, there is a greater chance of </a:t>
            </a:r>
            <a:r>
              <a:rPr lang="en-CA" altLang="en-US" b="1" dirty="0">
                <a:latin typeface="Arial" panose="020B0604020202020204" pitchFamily="34" charset="0"/>
              </a:rPr>
              <a:t>minority domination, </a:t>
            </a:r>
            <a:r>
              <a:rPr lang="en-CA" altLang="en-US" dirty="0">
                <a:latin typeface="Arial" panose="020B0604020202020204" pitchFamily="34" charset="0"/>
              </a:rPr>
              <a:t>where a few team members dominate team discussions. Large teams face logistical problems, such as finding an appropriate time and place to meet. The incidence of social loafing, discussed earlier in the chapter, is higher in large teams. All of these factors indicate how large teams can have a negative impact on team performance.</a:t>
            </a:r>
          </a:p>
          <a:p>
            <a:endParaRPr lang="en-CA" altLang="en-US" dirty="0">
              <a:latin typeface="Arial" panose="020B0604020202020204" pitchFamily="34" charset="0"/>
            </a:endParaRPr>
          </a:p>
          <a:p>
            <a:r>
              <a:rPr lang="en-CA" altLang="en-US" dirty="0">
                <a:latin typeface="Arial" panose="020B0604020202020204" pitchFamily="34" charset="0"/>
              </a:rPr>
              <a:t>It is also important that teams </a:t>
            </a:r>
            <a:r>
              <a:rPr lang="en-CA" altLang="en-US" i="1" dirty="0">
                <a:latin typeface="Arial" panose="020B0604020202020204" pitchFamily="34" charset="0"/>
              </a:rPr>
              <a:t>not be too small</a:t>
            </a:r>
            <a:r>
              <a:rPr lang="en-CA" altLang="en-US" dirty="0">
                <a:latin typeface="Arial" panose="020B0604020202020204" pitchFamily="34" charset="0"/>
              </a:rPr>
              <a:t>. Teams with too few people may lack the diversity of skills </a:t>
            </a:r>
            <a:r>
              <a:rPr lang="en-US" altLang="en-US" dirty="0">
                <a:latin typeface="Arial" panose="020B0604020202020204" pitchFamily="34" charset="0"/>
              </a:rPr>
              <a:t>and</a:t>
            </a:r>
            <a:r>
              <a:rPr lang="en-CA" altLang="en-US" dirty="0">
                <a:latin typeface="Arial" panose="020B0604020202020204" pitchFamily="34" charset="0"/>
              </a:rPr>
              <a:t> knowledge found in larger teams. Teams that are too small are unlikely to gain the advantages of team decision making (such as multiple perspectives, generating more ideas </a:t>
            </a:r>
            <a:r>
              <a:rPr lang="en-US" altLang="en-US" dirty="0">
                <a:latin typeface="Arial" panose="020B0604020202020204" pitchFamily="34" charset="0"/>
              </a:rPr>
              <a:t>and</a:t>
            </a:r>
            <a:r>
              <a:rPr lang="en-CA" altLang="en-US" dirty="0">
                <a:latin typeface="Arial" panose="020B0604020202020204" pitchFamily="34" charset="0"/>
              </a:rPr>
              <a:t> alternative solutions, </a:t>
            </a:r>
            <a:r>
              <a:rPr lang="en-US" altLang="en-US" dirty="0">
                <a:latin typeface="Arial" panose="020B0604020202020204" pitchFamily="34" charset="0"/>
              </a:rPr>
              <a:t>and</a:t>
            </a:r>
            <a:r>
              <a:rPr lang="en-CA" altLang="en-US" dirty="0">
                <a:latin typeface="Arial" panose="020B0604020202020204" pitchFamily="34" charset="0"/>
              </a:rPr>
              <a:t> stronger commitment) found in larger teams. </a:t>
            </a:r>
          </a:p>
          <a:p>
            <a:endParaRPr lang="en-CA" altLang="en-US" dirty="0">
              <a:latin typeface="Arial" panose="020B0604020202020204" pitchFamily="34" charset="0"/>
            </a:endParaRPr>
          </a:p>
        </p:txBody>
      </p:sp>
    </p:spTree>
    <p:extLst>
      <p:ext uri="{BB962C8B-B14F-4D97-AF65-F5344CB8AC3E}">
        <p14:creationId xmlns:p14="http://schemas.microsoft.com/office/powerpoint/2010/main" val="2632900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xfrm>
            <a:off x="389467" y="4415790"/>
            <a:ext cx="6231467" cy="441579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dirty="0">
                <a:latin typeface="Arial" panose="020B0604020202020204" pitchFamily="34" charset="0"/>
              </a:rPr>
              <a:t>Conflict </a:t>
            </a:r>
            <a:r>
              <a:rPr lang="en-US" altLang="en-US" dirty="0">
                <a:latin typeface="Arial" panose="020B0604020202020204" pitchFamily="34" charset="0"/>
              </a:rPr>
              <a:t>and</a:t>
            </a:r>
            <a:r>
              <a:rPr lang="en-CA" altLang="en-US" dirty="0">
                <a:latin typeface="Arial" panose="020B0604020202020204" pitchFamily="34" charset="0"/>
              </a:rPr>
              <a:t> disagreement are inevitable in most teams. People who work together are going to disagree about how things get done. What causes conflict in teams? Anything can lead to conflict: casual remarks may unintentionally offend a team member or there may be fighting over scarce resources. The primary cause of team conflict is disagreement over team goals or priorities. Common causes of team conflict include disagreements over task-related issues, interpersonal incompatibilities, </a:t>
            </a:r>
            <a:r>
              <a:rPr lang="en-US" altLang="en-US" dirty="0">
                <a:latin typeface="Arial" panose="020B0604020202020204" pitchFamily="34" charset="0"/>
              </a:rPr>
              <a:t>and</a:t>
            </a:r>
            <a:r>
              <a:rPr lang="en-CA" altLang="en-US" dirty="0">
                <a:latin typeface="Arial" panose="020B0604020202020204" pitchFamily="34" charset="0"/>
              </a:rPr>
              <a:t> fatigue.</a:t>
            </a:r>
          </a:p>
          <a:p>
            <a:r>
              <a:rPr lang="en-CA" altLang="en-US" dirty="0">
                <a:latin typeface="Arial" panose="020B0604020202020204" pitchFamily="34" charset="0"/>
              </a:rPr>
              <a:t>The key to dealing with team conflict is not to avoid conflict but to make sure teams experience the right kind of conflict. </a:t>
            </a:r>
          </a:p>
          <a:p>
            <a:endParaRPr lang="en-CA" altLang="en-US" dirty="0">
              <a:latin typeface="Arial" panose="020B0604020202020204" pitchFamily="34" charset="0"/>
            </a:endParaRPr>
          </a:p>
          <a:p>
            <a:r>
              <a:rPr lang="en-CA" altLang="en-US" i="0" dirty="0">
                <a:latin typeface="Arial" panose="020B0604020202020204" pitchFamily="34" charset="0"/>
              </a:rPr>
              <a:t>Chapter 4 </a:t>
            </a:r>
            <a:r>
              <a:rPr lang="en-CA" altLang="en-US" dirty="0">
                <a:latin typeface="Arial" panose="020B0604020202020204" pitchFamily="34" charset="0"/>
              </a:rPr>
              <a:t>discusses </a:t>
            </a:r>
            <a:r>
              <a:rPr lang="en-CA" altLang="en-US" b="1" dirty="0">
                <a:latin typeface="Arial" panose="020B0604020202020204" pitchFamily="34" charset="0"/>
              </a:rPr>
              <a:t>c-type conflict</a:t>
            </a:r>
            <a:r>
              <a:rPr lang="en-CA" altLang="en-US" dirty="0">
                <a:latin typeface="Arial" panose="020B0604020202020204" pitchFamily="34" charset="0"/>
              </a:rPr>
              <a:t> (cognitive conflict), which focuses on problem- </a:t>
            </a:r>
            <a:r>
              <a:rPr lang="en-US" altLang="en-US" dirty="0">
                <a:latin typeface="Arial" panose="020B0604020202020204" pitchFamily="34" charset="0"/>
              </a:rPr>
              <a:t>and</a:t>
            </a:r>
            <a:r>
              <a:rPr lang="en-CA" altLang="en-US" dirty="0">
                <a:latin typeface="Arial" panose="020B0604020202020204" pitchFamily="34" charset="0"/>
              </a:rPr>
              <a:t> issue-related differences of opinion, </a:t>
            </a:r>
            <a:r>
              <a:rPr lang="en-US" altLang="en-US" dirty="0">
                <a:latin typeface="Arial" panose="020B0604020202020204" pitchFamily="34" charset="0"/>
              </a:rPr>
              <a:t>and</a:t>
            </a:r>
            <a:r>
              <a:rPr lang="en-CA" altLang="en-US" dirty="0">
                <a:latin typeface="Arial" panose="020B0604020202020204" pitchFamily="34" charset="0"/>
              </a:rPr>
              <a:t> </a:t>
            </a:r>
            <a:r>
              <a:rPr lang="en-CA" altLang="en-US" b="1" dirty="0">
                <a:latin typeface="Arial" panose="020B0604020202020204" pitchFamily="34" charset="0"/>
              </a:rPr>
              <a:t>a-type conflict</a:t>
            </a:r>
            <a:r>
              <a:rPr lang="en-CA" altLang="en-US" dirty="0">
                <a:latin typeface="Arial" panose="020B0604020202020204" pitchFamily="34" charset="0"/>
              </a:rPr>
              <a:t> (affective conflict), which refers to emotional reactions that can occur when disagreements become personal rather than professional. Cognitive conflict is strongly associated </a:t>
            </a:r>
            <a:r>
              <a:rPr lang="en-US" altLang="en-US" dirty="0">
                <a:latin typeface="Arial" panose="020B0604020202020204" pitchFamily="34" charset="0"/>
              </a:rPr>
              <a:t>with</a:t>
            </a:r>
            <a:r>
              <a:rPr lang="en-CA" altLang="en-US" dirty="0">
                <a:latin typeface="Arial" panose="020B0604020202020204" pitchFamily="34" charset="0"/>
              </a:rPr>
              <a:t> improvements in team performance, while affective conflict is strongly associated </a:t>
            </a:r>
            <a:r>
              <a:rPr lang="en-US" altLang="en-US" dirty="0">
                <a:latin typeface="Arial" panose="020B0604020202020204" pitchFamily="34" charset="0"/>
              </a:rPr>
              <a:t>with</a:t>
            </a:r>
            <a:r>
              <a:rPr lang="en-CA" altLang="en-US" dirty="0">
                <a:latin typeface="Arial" panose="020B0604020202020204" pitchFamily="34" charset="0"/>
              </a:rPr>
              <a:t> decreases in team performance.</a:t>
            </a:r>
          </a:p>
          <a:p>
            <a:endParaRPr lang="en-CA" altLang="en-US" dirty="0">
              <a:latin typeface="Arial" panose="020B0604020202020204" pitchFamily="34" charset="0"/>
            </a:endParaRPr>
          </a:p>
          <a:p>
            <a:r>
              <a:rPr lang="en-CA" altLang="en-US" dirty="0">
                <a:latin typeface="Arial" panose="020B0604020202020204" pitchFamily="34" charset="0"/>
              </a:rPr>
              <a:t>What can managers do to manage team conflict? Managers need to realize that emphasizing cognitive conflict alone is not enough. Studies show that cognitive </a:t>
            </a:r>
            <a:r>
              <a:rPr lang="en-US" altLang="en-US" dirty="0">
                <a:latin typeface="Arial" panose="020B0604020202020204" pitchFamily="34" charset="0"/>
              </a:rPr>
              <a:t>and</a:t>
            </a:r>
            <a:r>
              <a:rPr lang="en-CA" altLang="en-US" dirty="0">
                <a:latin typeface="Arial" panose="020B0604020202020204" pitchFamily="34" charset="0"/>
              </a:rPr>
              <a:t> affective conflicts often occur together in the same teams. Sincere attempts to reach agreement on a difficult issue can deteriorate from cognitive to affective conflict if the discussion turns personal </a:t>
            </a:r>
            <a:r>
              <a:rPr lang="en-US" altLang="en-US" dirty="0">
                <a:latin typeface="Arial" panose="020B0604020202020204" pitchFamily="34" charset="0"/>
              </a:rPr>
              <a:t>and</a:t>
            </a:r>
            <a:r>
              <a:rPr lang="en-CA" altLang="en-US" dirty="0">
                <a:latin typeface="Arial" panose="020B0604020202020204" pitchFamily="34" charset="0"/>
              </a:rPr>
              <a:t> tempers </a:t>
            </a:r>
            <a:r>
              <a:rPr lang="en-US" altLang="en-US" dirty="0">
                <a:latin typeface="Arial" panose="020B0604020202020204" pitchFamily="34" charset="0"/>
              </a:rPr>
              <a:t>and</a:t>
            </a:r>
            <a:r>
              <a:rPr lang="en-CA" altLang="en-US" dirty="0">
                <a:latin typeface="Arial" panose="020B0604020202020204" pitchFamily="34" charset="0"/>
              </a:rPr>
              <a:t> emotions flare. Cognitive conflict is the better approach to take; efforts to engage in cognitive conflict should be approached </a:t>
            </a:r>
            <a:r>
              <a:rPr lang="en-US" altLang="en-US" dirty="0">
                <a:latin typeface="Arial" panose="020B0604020202020204" pitchFamily="34" charset="0"/>
              </a:rPr>
              <a:t>with</a:t>
            </a:r>
            <a:r>
              <a:rPr lang="en-CA" altLang="en-US" dirty="0">
                <a:latin typeface="Arial" panose="020B0604020202020204" pitchFamily="34" charset="0"/>
              </a:rPr>
              <a:t> caution. </a:t>
            </a:r>
          </a:p>
          <a:p>
            <a:endParaRPr lang="en-CA" altLang="en-US" dirty="0">
              <a:latin typeface="Arial" panose="020B0604020202020204" pitchFamily="34" charset="0"/>
            </a:endParaRPr>
          </a:p>
          <a:p>
            <a:endParaRPr lang="en-CA" altLang="en-US" dirty="0">
              <a:latin typeface="Arial" panose="020B0604020202020204" pitchFamily="34" charset="0"/>
            </a:endParaRPr>
          </a:p>
          <a:p>
            <a:endParaRPr lang="en-US" altLang="en-US" dirty="0">
              <a:latin typeface="Arial" panose="020B0604020202020204" pitchFamily="34"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3220C3F4-5573-4C89-B0AD-34B3C5E8FA0C}" type="slidenum">
              <a:rPr lang="en-US" altLang="en-US" sz="1200">
                <a:latin typeface="Arial" panose="020B0604020202020204" pitchFamily="34" charset="0"/>
              </a:rPr>
              <a:pPr/>
              <a:t>17</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087855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8A695D4-FDF3-418A-AA38-F598F0F58124}" type="slidenum">
              <a:rPr lang="en-US" altLang="en-US" sz="1200">
                <a:latin typeface="Arial" panose="020B0604020202020204" pitchFamily="34" charset="0"/>
              </a:rPr>
              <a:pPr/>
              <a:t>18</a:t>
            </a:fld>
            <a:endParaRPr lang="en-US" altLang="en-US" sz="1200" dirty="0">
              <a:latin typeface="Arial" panose="020B0604020202020204" pitchFamily="34"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0" y="4260850"/>
            <a:ext cx="7010400" cy="50355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dirty="0">
                <a:latin typeface="Arial" panose="020B0604020202020204" pitchFamily="34" charset="0"/>
              </a:rPr>
              <a:t>As teams develop </a:t>
            </a:r>
            <a:r>
              <a:rPr lang="en-US" altLang="en-US" dirty="0">
                <a:latin typeface="Arial" panose="020B0604020202020204" pitchFamily="34" charset="0"/>
              </a:rPr>
              <a:t>and</a:t>
            </a:r>
            <a:r>
              <a:rPr lang="en-CA" altLang="en-US" dirty="0">
                <a:latin typeface="Arial" panose="020B0604020202020204" pitchFamily="34" charset="0"/>
              </a:rPr>
              <a:t> grow, they pass through </a:t>
            </a:r>
            <a:r>
              <a:rPr lang="en-CA" altLang="en-US" b="1" dirty="0">
                <a:latin typeface="Arial" panose="020B0604020202020204" pitchFamily="34" charset="0"/>
              </a:rPr>
              <a:t>four stages </a:t>
            </a:r>
            <a:r>
              <a:rPr lang="en-CA" altLang="en-US" dirty="0">
                <a:latin typeface="Arial" panose="020B0604020202020204" pitchFamily="34" charset="0"/>
              </a:rPr>
              <a:t>of development: </a:t>
            </a:r>
          </a:p>
          <a:p>
            <a:r>
              <a:rPr lang="en-CA" altLang="en-US" b="1" dirty="0">
                <a:latin typeface="Arial" panose="020B0604020202020204" pitchFamily="34" charset="0"/>
              </a:rPr>
              <a:t>Forming: </a:t>
            </a:r>
            <a:r>
              <a:rPr lang="en-CA" altLang="en-US" dirty="0">
                <a:latin typeface="Arial" panose="020B0604020202020204" pitchFamily="34" charset="0"/>
              </a:rPr>
              <a:t>initial stage of team development. In this getting-acquainted stage, team members first meet one another, form impressions, and try to get a sense of what it will be like to be part of the team.</a:t>
            </a:r>
          </a:p>
          <a:p>
            <a:r>
              <a:rPr lang="en-CA" altLang="en-US" dirty="0">
                <a:latin typeface="Arial" panose="020B0604020202020204" pitchFamily="34" charset="0"/>
              </a:rPr>
              <a:t>Conflicts </a:t>
            </a:r>
            <a:r>
              <a:rPr lang="en-US" altLang="en-US" dirty="0">
                <a:latin typeface="Arial" panose="020B0604020202020204" pitchFamily="34" charset="0"/>
              </a:rPr>
              <a:t>and</a:t>
            </a:r>
            <a:r>
              <a:rPr lang="en-CA" altLang="en-US" dirty="0">
                <a:latin typeface="Arial" panose="020B0604020202020204" pitchFamily="34" charset="0"/>
              </a:rPr>
              <a:t> disagreements often characterize the second stage of team development: </a:t>
            </a:r>
            <a:r>
              <a:rPr lang="en-CA" altLang="en-US" b="1" dirty="0">
                <a:latin typeface="Arial" panose="020B0604020202020204" pitchFamily="34" charset="0"/>
              </a:rPr>
              <a:t>storming. </a:t>
            </a:r>
            <a:r>
              <a:rPr lang="en-CA" altLang="en-US" dirty="0">
                <a:latin typeface="Arial" panose="020B0604020202020204" pitchFamily="34" charset="0"/>
              </a:rPr>
              <a:t>As team members begin working together, different personalities </a:t>
            </a:r>
            <a:r>
              <a:rPr lang="en-US" altLang="en-US" dirty="0">
                <a:latin typeface="Arial" panose="020B0604020202020204" pitchFamily="34" charset="0"/>
              </a:rPr>
              <a:t>and</a:t>
            </a:r>
            <a:r>
              <a:rPr lang="en-CA" altLang="en-US" dirty="0">
                <a:latin typeface="Arial" panose="020B0604020202020204" pitchFamily="34" charset="0"/>
              </a:rPr>
              <a:t> work styles may clash. Team members become more assertive at this stage and more willing to state opinions. </a:t>
            </a:r>
          </a:p>
          <a:p>
            <a:r>
              <a:rPr lang="en-CA" altLang="en-US" b="1" dirty="0">
                <a:latin typeface="Arial" panose="020B0604020202020204" pitchFamily="34" charset="0"/>
              </a:rPr>
              <a:t>Norming, </a:t>
            </a:r>
            <a:r>
              <a:rPr lang="en-CA" altLang="en-US" dirty="0">
                <a:latin typeface="Arial" panose="020B0604020202020204" pitchFamily="34" charset="0"/>
              </a:rPr>
              <a:t>the third stage, is when team members begin to settle into their roles as team members. Positive team norms will have developed by this stage, </a:t>
            </a:r>
            <a:r>
              <a:rPr lang="en-US" altLang="en-US" dirty="0">
                <a:latin typeface="Arial" panose="020B0604020202020204" pitchFamily="34" charset="0"/>
              </a:rPr>
              <a:t>and</a:t>
            </a:r>
            <a:r>
              <a:rPr lang="en-CA" altLang="en-US" dirty="0">
                <a:latin typeface="Arial" panose="020B0604020202020204" pitchFamily="34" charset="0"/>
              </a:rPr>
              <a:t> teammates should know what to expect from one another. Petty differences should be resolved, friendships have developed, and group cohesion is relatively strong. </a:t>
            </a:r>
          </a:p>
          <a:p>
            <a:r>
              <a:rPr lang="en-CA" altLang="en-US" dirty="0">
                <a:latin typeface="Arial" panose="020B0604020202020204" pitchFamily="34" charset="0"/>
              </a:rPr>
              <a:t>In the last stage, </a:t>
            </a:r>
            <a:r>
              <a:rPr lang="en-CA" altLang="en-US" b="1" dirty="0">
                <a:latin typeface="Arial" panose="020B0604020202020204" pitchFamily="34" charset="0"/>
              </a:rPr>
              <a:t>performing, </a:t>
            </a:r>
            <a:r>
              <a:rPr lang="en-CA" altLang="en-US" dirty="0">
                <a:latin typeface="Arial" panose="020B0604020202020204" pitchFamily="34" charset="0"/>
              </a:rPr>
              <a:t>team performance improves because the team has finally matured into an effective, fully functioning team. Members should be fully committed to the team </a:t>
            </a:r>
            <a:r>
              <a:rPr lang="en-US" altLang="en-US" dirty="0">
                <a:latin typeface="Arial" panose="020B0604020202020204" pitchFamily="34" charset="0"/>
              </a:rPr>
              <a:t>and</a:t>
            </a:r>
            <a:r>
              <a:rPr lang="en-CA" altLang="en-US" dirty="0">
                <a:latin typeface="Arial" panose="020B0604020202020204" pitchFamily="34" charset="0"/>
              </a:rPr>
              <a:t> think of themselves as “members of a team,” not just ”employees.” </a:t>
            </a:r>
          </a:p>
          <a:p>
            <a:endParaRPr lang="en-CA" altLang="en-US" dirty="0">
              <a:latin typeface="Arial" panose="020B0604020202020204" pitchFamily="34" charset="0"/>
            </a:endParaRPr>
          </a:p>
          <a:p>
            <a:r>
              <a:rPr lang="en-CA" altLang="en-US" dirty="0">
                <a:latin typeface="Arial" panose="020B0604020202020204" pitchFamily="34" charset="0"/>
              </a:rPr>
              <a:t>If not managed well, performance may decline as teams progress through </a:t>
            </a:r>
            <a:r>
              <a:rPr lang="en-CA" altLang="en-US" b="1" dirty="0">
                <a:latin typeface="Arial" panose="020B0604020202020204" pitchFamily="34" charset="0"/>
              </a:rPr>
              <a:t>adjourning, </a:t>
            </a:r>
            <a:r>
              <a:rPr lang="en-CA" altLang="en-US" dirty="0">
                <a:latin typeface="Arial" panose="020B0604020202020204" pitchFamily="34" charset="0"/>
              </a:rPr>
              <a:t>which includes three stages: de-norming, de-storming, and de-forming. </a:t>
            </a:r>
          </a:p>
          <a:p>
            <a:r>
              <a:rPr lang="en-CA" altLang="en-US" b="1" dirty="0">
                <a:latin typeface="Arial" panose="020B0604020202020204" pitchFamily="34" charset="0"/>
              </a:rPr>
              <a:t>*De-norming: </a:t>
            </a:r>
            <a:r>
              <a:rPr lang="en-CA" altLang="en-US" dirty="0">
                <a:latin typeface="Arial" panose="020B0604020202020204" pitchFamily="34" charset="0"/>
              </a:rPr>
              <a:t>the reversal of the norming stage, when team performance begins to decline as the size, scope, goal, or members of the team change</a:t>
            </a:r>
          </a:p>
          <a:p>
            <a:r>
              <a:rPr lang="en-CA" altLang="en-US" b="1" dirty="0">
                <a:latin typeface="Arial" panose="020B0604020202020204" pitchFamily="34" charset="0"/>
              </a:rPr>
              <a:t>*De-storming, </a:t>
            </a:r>
            <a:r>
              <a:rPr lang="en-CA" altLang="en-US" dirty="0">
                <a:latin typeface="Arial" panose="020B0604020202020204" pitchFamily="34" charset="0"/>
              </a:rPr>
              <a:t>the reversal of the storming phase, when a team’s comfort level decreases</a:t>
            </a:r>
          </a:p>
          <a:p>
            <a:r>
              <a:rPr lang="en-CA" altLang="en-US" b="1" dirty="0">
                <a:latin typeface="Arial" panose="020B0604020202020204" pitchFamily="34" charset="0"/>
              </a:rPr>
              <a:t>*De-forming, </a:t>
            </a:r>
            <a:r>
              <a:rPr lang="en-CA" altLang="en-US" dirty="0">
                <a:latin typeface="Arial" panose="020B0604020202020204" pitchFamily="34" charset="0"/>
              </a:rPr>
              <a:t>the reversal of the forming stage, when team members position themselves to gain control of pieces of the team. Team members begin to avoid one another and isolate themselves from team leaders. Team performance rapidly declines as the team quits caring about even </a:t>
            </a:r>
            <a:r>
              <a:rPr lang="en-US" altLang="en-US" dirty="0">
                <a:latin typeface="Arial" panose="020B0604020202020204" pitchFamily="34" charset="0"/>
              </a:rPr>
              <a:t>minimal requirements of team performance. </a:t>
            </a:r>
          </a:p>
          <a:p>
            <a:endParaRPr lang="en-US" altLang="en-US" dirty="0">
              <a:latin typeface="Arial" panose="020B0604020202020204" pitchFamily="34" charset="0"/>
            </a:endParaRPr>
          </a:p>
        </p:txBody>
      </p:sp>
    </p:spTree>
    <p:extLst>
      <p:ext uri="{BB962C8B-B14F-4D97-AF65-F5344CB8AC3E}">
        <p14:creationId xmlns:p14="http://schemas.microsoft.com/office/powerpoint/2010/main" val="3950262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0E93FA1-AA6A-4CB1-AB23-80E0185FB94B}" type="slidenum">
              <a:rPr lang="en-US" altLang="en-US" sz="1200">
                <a:latin typeface="Arial" panose="020B0604020202020204" pitchFamily="34" charset="0"/>
              </a:rPr>
              <a:pPr/>
              <a:t>19</a:t>
            </a:fld>
            <a:endParaRPr lang="en-US" altLang="en-US" sz="1200" dirty="0">
              <a:latin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Arial" panose="020B0604020202020204" pitchFamily="34" charset="0"/>
              </a:rPr>
              <a:t>Making teams work is a challenging and difficult process. Companies can increase the likelihood of team success by managing the setting of team goals and priorities, and by managing the way work team members are selected, trained, and compensated.</a:t>
            </a:r>
          </a:p>
          <a:p>
            <a:endParaRPr lang="en-US" altLang="en-US" dirty="0">
              <a:latin typeface="Arial" panose="020B0604020202020204" pitchFamily="34" charset="0"/>
            </a:endParaRPr>
          </a:p>
        </p:txBody>
      </p:sp>
    </p:spTree>
    <p:extLst>
      <p:ext uri="{BB962C8B-B14F-4D97-AF65-F5344CB8AC3E}">
        <p14:creationId xmlns:p14="http://schemas.microsoft.com/office/powerpoint/2010/main" val="4260531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noProof="0" dirty="0">
                <a:latin typeface="Arial" panose="020B0604020202020204" pitchFamily="34" charset="0"/>
              </a:rPr>
              <a:t>Companies need to carefully choose their team compensation plan and fully explain how teams will be rewarded. One requirement: the level of rewards (individual vs. team) must match the level of performance (individual vs. team) for team compensation to work. </a:t>
            </a:r>
          </a:p>
          <a:p>
            <a:r>
              <a:rPr lang="en-CA" altLang="en-US" noProof="0" dirty="0">
                <a:latin typeface="Arial" panose="020B0604020202020204" pitchFamily="34" charset="0"/>
              </a:rPr>
              <a:t>There are three methods of compensating employees for team participation and accomplishments: </a:t>
            </a:r>
          </a:p>
          <a:p>
            <a:pPr>
              <a:buFont typeface="Calibri" panose="020F0502020204030204" pitchFamily="34" charset="0"/>
              <a:buAutoNum type="arabicPeriod"/>
            </a:pPr>
            <a:r>
              <a:rPr lang="en-CA" altLang="en-US" b="1" noProof="0" dirty="0">
                <a:latin typeface="Arial" panose="020B0604020202020204" pitchFamily="34" charset="0"/>
              </a:rPr>
              <a:t> Skill-based pay: </a:t>
            </a:r>
            <a:r>
              <a:rPr lang="en-CA" altLang="en-US" noProof="0" dirty="0">
                <a:latin typeface="Arial" panose="020B0604020202020204" pitchFamily="34" charset="0"/>
              </a:rPr>
              <a:t>programs pay employees for learning additional skills/ knowledge; programs encourage employees to acquire additional skills needed to perform jobs within the team.</a:t>
            </a:r>
          </a:p>
          <a:p>
            <a:pPr>
              <a:buFont typeface="Calibri" panose="020F0502020204030204" pitchFamily="34" charset="0"/>
              <a:buAutoNum type="arabicPeriod"/>
            </a:pPr>
            <a:r>
              <a:rPr lang="en-CA" altLang="en-US" b="1" noProof="0" dirty="0">
                <a:latin typeface="Arial" panose="020B0604020202020204" pitchFamily="34" charset="0"/>
              </a:rPr>
              <a:t> Gainsharing: </a:t>
            </a:r>
            <a:r>
              <a:rPr lang="en-CA" altLang="en-US" noProof="0" dirty="0">
                <a:latin typeface="Arial" panose="020B0604020202020204" pitchFamily="34" charset="0"/>
              </a:rPr>
              <a:t>programs in which companies share the financial value of the performance gains (such as productivity, cost savings, and quality) with the workers.</a:t>
            </a:r>
          </a:p>
          <a:p>
            <a:pPr>
              <a:buFont typeface="Calibri" panose="020F0502020204030204" pitchFamily="34" charset="0"/>
              <a:buAutoNum type="arabicPeriod"/>
            </a:pPr>
            <a:r>
              <a:rPr lang="en-CA" altLang="en-US" b="1" noProof="0" dirty="0">
                <a:latin typeface="Arial" panose="020B0604020202020204" pitchFamily="34" charset="0"/>
              </a:rPr>
              <a:t> Non-financial rewards: </a:t>
            </a:r>
            <a:r>
              <a:rPr lang="en-CA" altLang="en-US" noProof="0" dirty="0">
                <a:latin typeface="Arial" panose="020B0604020202020204" pitchFamily="34" charset="0"/>
              </a:rPr>
              <a:t>can range from vacation trips to T-shirts, plaques, coffee mugs; especially effective when coupled with management recognition.</a:t>
            </a:r>
          </a:p>
          <a:p>
            <a:pPr>
              <a:buFont typeface="Calibri" panose="020F0502020204030204" pitchFamily="34" charset="0"/>
              <a:buNone/>
            </a:pPr>
            <a:r>
              <a:rPr lang="en-CA" i="1" dirty="0"/>
              <a:t>Non-financial</a:t>
            </a:r>
            <a:r>
              <a:rPr lang="en-CA" dirty="0"/>
              <a:t> rewards tend to be most effective when teams or team-based interventions, such as total quality management (Chapter 17), are first introduced.</a:t>
            </a:r>
            <a:endParaRPr lang="en-CA" altLang="en-US" baseline="30000" noProof="0" dirty="0">
              <a:latin typeface="Arial" panose="020B0604020202020204" pitchFamily="34" charset="0"/>
            </a:endParaRPr>
          </a:p>
          <a:p>
            <a:r>
              <a:rPr lang="en-CA" altLang="en-US" i="0" noProof="0" dirty="0">
                <a:latin typeface="Arial" panose="020B0604020202020204" pitchFamily="34" charset="0"/>
              </a:rPr>
              <a:t>Which team plan should your company use? Skill-based pay is the most effective for self-managing and self-directing teams performing complex tasks. The more each team member knows and can do, the better the whole team performs. </a:t>
            </a:r>
          </a:p>
          <a:p>
            <a:r>
              <a:rPr lang="en-CA" altLang="en-US" i="1" noProof="0" dirty="0">
                <a:latin typeface="Arial" panose="020B0604020202020204" pitchFamily="34" charset="0"/>
              </a:rPr>
              <a:t>Gainsharing </a:t>
            </a:r>
            <a:r>
              <a:rPr lang="en-CA" altLang="en-US" noProof="0" dirty="0">
                <a:latin typeface="Arial" panose="020B0604020202020204" pitchFamily="34" charset="0"/>
              </a:rPr>
              <a:t>works best in relatively stable environments where employees can focus on improving productivity, cost savings, and the quality of the current work system. </a:t>
            </a: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3BA05F8-6F5D-4066-9924-2412C1C87340}" type="slidenum">
              <a:rPr lang="en-US" altLang="en-US" sz="1200">
                <a:latin typeface="Arial" panose="020B0604020202020204" pitchFamily="34" charset="0"/>
              </a:rPr>
              <a:pPr/>
              <a:t>20</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627600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xfrm>
            <a:off x="701040" y="4415790"/>
            <a:ext cx="5997787" cy="46482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b="1" dirty="0">
                <a:latin typeface="Arial" panose="020B0604020202020204" pitchFamily="34" charset="0"/>
              </a:rPr>
              <a:t>Advantages</a:t>
            </a:r>
          </a:p>
          <a:p>
            <a:pPr>
              <a:buFont typeface="Calibri" panose="020F0502020204030204" pitchFamily="34" charset="0"/>
              <a:buAutoNum type="arabicPeriod"/>
            </a:pPr>
            <a:r>
              <a:rPr lang="en-CA" altLang="en-US" dirty="0">
                <a:latin typeface="Arial" panose="020B0604020202020204" pitchFamily="34" charset="0"/>
              </a:rPr>
              <a:t> Teams help businesses increase </a:t>
            </a:r>
            <a:r>
              <a:rPr lang="en-CA" altLang="en-US" b="1" dirty="0">
                <a:latin typeface="Arial" panose="020B0604020202020204" pitchFamily="34" charset="0"/>
              </a:rPr>
              <a:t>customer satisfaction </a:t>
            </a:r>
            <a:r>
              <a:rPr lang="en-CA" altLang="en-US" dirty="0">
                <a:latin typeface="Arial" panose="020B0604020202020204" pitchFamily="34" charset="0"/>
              </a:rPr>
              <a:t>in several ways. One way is to create work teams that are trained to meet the needs of specific customer groups. Businesses also create problem-solving teams and employee-involvement teams to study ways to improve overall customer satisfaction and make recommendations for improvements. </a:t>
            </a:r>
          </a:p>
          <a:p>
            <a:pPr>
              <a:buFont typeface="Calibri" panose="020F0502020204030204" pitchFamily="34" charset="0"/>
              <a:buAutoNum type="arabicPeriod"/>
            </a:pPr>
            <a:r>
              <a:rPr lang="en-CA" altLang="en-US" dirty="0">
                <a:latin typeface="Arial" panose="020B0604020202020204" pitchFamily="34" charset="0"/>
              </a:rPr>
              <a:t> Teams help firms improve </a:t>
            </a:r>
            <a:r>
              <a:rPr lang="en-CA" altLang="en-US" b="1" dirty="0">
                <a:latin typeface="Arial" panose="020B0604020202020204" pitchFamily="34" charset="0"/>
              </a:rPr>
              <a:t>product and service quality</a:t>
            </a:r>
            <a:r>
              <a:rPr lang="en-CA" altLang="en-US" dirty="0">
                <a:latin typeface="Arial" panose="020B0604020202020204" pitchFamily="34" charset="0"/>
              </a:rPr>
              <a:t>. In contrast to traditional organizational structures where management is responsible for organizational outcomes and performance, one of the primary advantages is that teams take direct responsibility for the quality of the products and services they produce. </a:t>
            </a:r>
          </a:p>
          <a:p>
            <a:pPr>
              <a:buFont typeface="Calibri" panose="020F0502020204030204" pitchFamily="34" charset="0"/>
              <a:buAutoNum type="arabicPeriod"/>
            </a:pPr>
            <a:r>
              <a:rPr lang="en-CA" altLang="en-US" dirty="0">
                <a:latin typeface="Arial" panose="020B0604020202020204" pitchFamily="34" charset="0"/>
              </a:rPr>
              <a:t> Teamwork often leads to increased </a:t>
            </a:r>
            <a:r>
              <a:rPr lang="en-CA" altLang="en-US" b="1" dirty="0">
                <a:latin typeface="Arial" panose="020B0604020202020204" pitchFamily="34" charset="0"/>
              </a:rPr>
              <a:t>job satisfaction. </a:t>
            </a:r>
            <a:r>
              <a:rPr lang="en-CA" altLang="en-US" dirty="0">
                <a:latin typeface="Arial" panose="020B0604020202020204" pitchFamily="34" charset="0"/>
              </a:rPr>
              <a:t>One reason teamwork can be more satisfying than traditional work is that it gives workers a chance to improve their skills. This is often accomplished through </a:t>
            </a:r>
            <a:r>
              <a:rPr lang="en-CA" altLang="en-US" b="1" dirty="0">
                <a:latin typeface="Arial" panose="020B0604020202020204" pitchFamily="34" charset="0"/>
              </a:rPr>
              <a:t>cross training, </a:t>
            </a:r>
            <a:r>
              <a:rPr lang="en-CA" altLang="en-US" dirty="0">
                <a:latin typeface="Arial" panose="020B0604020202020204" pitchFamily="34" charset="0"/>
              </a:rPr>
              <a:t>in which team members are taught how to do all or most of the jobs performed by other team members. Participation in work teams increases job satisfaction by providing team members unique opportunities that would otherwise not be available. </a:t>
            </a:r>
          </a:p>
          <a:p>
            <a:pPr>
              <a:buFont typeface="Calibri" panose="020F0502020204030204" pitchFamily="34" charset="0"/>
              <a:buAutoNum type="arabicPeriod"/>
            </a:pPr>
            <a:r>
              <a:rPr lang="en-CA" altLang="en-US" dirty="0">
                <a:latin typeface="Arial" panose="020B0604020202020204" pitchFamily="34" charset="0"/>
              </a:rPr>
              <a:t> Teams share advantages of group </a:t>
            </a:r>
            <a:r>
              <a:rPr lang="en-CA" altLang="en-US" b="1" dirty="0">
                <a:latin typeface="Arial" panose="020B0604020202020204" pitchFamily="34" charset="0"/>
              </a:rPr>
              <a:t>decision making. </a:t>
            </a:r>
            <a:endParaRPr lang="en-US" altLang="en-US" b="1" dirty="0">
              <a:latin typeface="Arial" panose="020B0604020202020204" pitchFamily="34" charset="0"/>
            </a:endParaRP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BB7A9B2-11EA-429D-BDF2-13E3D45BCE57}" type="slidenum">
              <a:rPr lang="en-US" altLang="en-US" sz="1200">
                <a:latin typeface="Arial" panose="020B0604020202020204" pitchFamily="34" charset="0"/>
              </a:rPr>
              <a:pPr/>
              <a:t>4</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4057340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b="1" dirty="0">
                <a:latin typeface="Arial" panose="020B0604020202020204" pitchFamily="34" charset="0"/>
              </a:rPr>
              <a:t>Disadvantages</a:t>
            </a:r>
          </a:p>
          <a:p>
            <a:pPr>
              <a:buFont typeface="Calibri" panose="020F0502020204030204" pitchFamily="34" charset="0"/>
              <a:buAutoNum type="arabicPeriod"/>
            </a:pPr>
            <a:r>
              <a:rPr lang="en-CA" altLang="en-US" dirty="0">
                <a:latin typeface="Arial" panose="020B0604020202020204" pitchFamily="34" charset="0"/>
              </a:rPr>
              <a:t> </a:t>
            </a:r>
            <a:r>
              <a:rPr lang="en-CA" altLang="en-US" b="1" dirty="0">
                <a:latin typeface="Arial" panose="020B0604020202020204" pitchFamily="34" charset="0"/>
              </a:rPr>
              <a:t>Initially high turnover. </a:t>
            </a:r>
            <a:r>
              <a:rPr lang="en-CA" altLang="en-US" dirty="0">
                <a:latin typeface="Arial" panose="020B0604020202020204" pitchFamily="34" charset="0"/>
              </a:rPr>
              <a:t>Teams aren’t for everyone, and some workers will balk at the responsibility, effort, and learning required in team settings. </a:t>
            </a:r>
          </a:p>
          <a:p>
            <a:pPr>
              <a:buFont typeface="Calibri" panose="020F0502020204030204" pitchFamily="34" charset="0"/>
              <a:buAutoNum type="arabicPeriod"/>
            </a:pPr>
            <a:r>
              <a:rPr lang="en-CA" altLang="en-US" dirty="0">
                <a:latin typeface="Arial" panose="020B0604020202020204" pitchFamily="34" charset="0"/>
              </a:rPr>
              <a:t> </a:t>
            </a:r>
            <a:r>
              <a:rPr lang="en-CA" altLang="en-US" b="1" dirty="0">
                <a:latin typeface="Arial" panose="020B0604020202020204" pitchFamily="34" charset="0"/>
              </a:rPr>
              <a:t>Social loafing. </a:t>
            </a:r>
            <a:r>
              <a:rPr lang="en-CA" altLang="en-US" b="0" dirty="0">
                <a:latin typeface="Arial" panose="020B0604020202020204" pitchFamily="34" charset="0"/>
              </a:rPr>
              <a:t>Occurs </a:t>
            </a:r>
            <a:r>
              <a:rPr lang="en-CA" altLang="en-US" dirty="0">
                <a:latin typeface="Arial" panose="020B0604020202020204" pitchFamily="34" charset="0"/>
              </a:rPr>
              <a:t>when workers withhold their efforts and fail to perform their share of work. Social loafers count on being able to blend into the background so their lack of effort isn’t easily spotted. Because of team-based class projects, most students already know about social loafers, or “slackers,” who contribute poor, little, or no work.</a:t>
            </a:r>
          </a:p>
          <a:p>
            <a:pPr>
              <a:buFont typeface="Calibri" panose="020F0502020204030204" pitchFamily="34" charset="0"/>
              <a:buAutoNum type="arabicPeriod"/>
            </a:pPr>
            <a:r>
              <a:rPr lang="en-CA" altLang="en-US" dirty="0">
                <a:latin typeface="Arial" panose="020B0604020202020204" pitchFamily="34" charset="0"/>
              </a:rPr>
              <a:t> </a:t>
            </a:r>
            <a:r>
              <a:rPr lang="en-CA" altLang="en-US" b="1" dirty="0">
                <a:latin typeface="Arial" panose="020B0604020202020204" pitchFamily="34" charset="0"/>
              </a:rPr>
              <a:t>Disadvantages of group decision making </a:t>
            </a:r>
            <a:r>
              <a:rPr lang="en-CA" altLang="en-US" dirty="0">
                <a:latin typeface="Arial" panose="020B0604020202020204" pitchFamily="34" charset="0"/>
              </a:rPr>
              <a:t>include groupthink, where members of cohesive groups feel pressure not to disagree with one another, leading to the consideration of a limited number of alternative solutions and ultimately poor decisions. Team decision making takes considerable time, and some team members may be unproductive and inefficient. Another pitfall is that one or two people may dominate team discussions, restricting the consideration of problems and solutions. Team members may not feel accountable for the decisions and actions taken by the team. </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A8CC318-A14A-4A10-BA89-CBEE1F9D6640}" type="slidenum">
              <a:rPr lang="en-US" altLang="en-US" sz="1200">
                <a:latin typeface="Arial" panose="020B0604020202020204" pitchFamily="34" charset="0"/>
              </a:rPr>
              <a:pPr/>
              <a:t>5</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014286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 typeface="Calibri" panose="020F0502020204030204" pitchFamily="34" charset="0"/>
              <a:buAutoNum type="arabicPeriod"/>
            </a:pPr>
            <a:r>
              <a:rPr lang="en-CA" altLang="en-US" dirty="0">
                <a:latin typeface="Arial" panose="020B0604020202020204" pitchFamily="34" charset="0"/>
              </a:rPr>
              <a:t> Teams should be used where there </a:t>
            </a:r>
            <a:r>
              <a:rPr lang="en-US" altLang="en-US" dirty="0">
                <a:latin typeface="Arial" panose="020B0604020202020204" pitchFamily="34" charset="0"/>
              </a:rPr>
              <a:t>is a</a:t>
            </a:r>
            <a:r>
              <a:rPr lang="en-CA" altLang="en-US" dirty="0">
                <a:latin typeface="Arial" panose="020B0604020202020204" pitchFamily="34" charset="0"/>
              </a:rPr>
              <a:t> clear, engaging reason or purpose for using them. Many companies use teams because it is a popular practice or because they assume that teams can fix all problems. Teams are likely to succeed only if they know why they exist and what they are supposed to accomplish. </a:t>
            </a:r>
          </a:p>
          <a:p>
            <a:pPr>
              <a:buFont typeface="Calibri" panose="020F0502020204030204" pitchFamily="34" charset="0"/>
              <a:buAutoNum type="arabicPeriod"/>
            </a:pPr>
            <a:r>
              <a:rPr lang="en-CA" altLang="en-US" dirty="0">
                <a:latin typeface="Arial" panose="020B0604020202020204" pitchFamily="34" charset="0"/>
              </a:rPr>
              <a:t> Teams should be used when the job can’t be done unless people work together. This means that teams are required when tasks are complex, require multiple perspectives, or require repeated interaction with others to complete. If tasks are simple or don’t require multiple perspectives or repeated interaction with others, then teams should not be used. </a:t>
            </a:r>
          </a:p>
          <a:p>
            <a:pPr>
              <a:buFont typeface="Calibri" panose="020F0502020204030204" pitchFamily="34" charset="0"/>
              <a:buAutoNum type="arabicPeriod"/>
            </a:pPr>
            <a:r>
              <a:rPr lang="en-CA" altLang="en-US" dirty="0">
                <a:latin typeface="Arial" panose="020B0604020202020204" pitchFamily="34" charset="0"/>
              </a:rPr>
              <a:t> Teams should be used when rewards can be provided for teamwork and team performance. Team rewards that depend on team performance versus individual performance are key to rewarding team behaviours and efforts. </a:t>
            </a:r>
          </a:p>
          <a:p>
            <a:pPr>
              <a:buFont typeface="Calibri" panose="020F0502020204030204" pitchFamily="34" charset="0"/>
              <a:buAutoNum type="arabicPeriod"/>
            </a:pPr>
            <a:r>
              <a:rPr lang="en-CA" altLang="en-US" dirty="0">
                <a:latin typeface="Arial" panose="020B0604020202020204" pitchFamily="34" charset="0"/>
              </a:rPr>
              <a:t> Teams should be used when ample resources are available. Resources that teams need include training, sufficient time and space to work together, job-specific tools, and consistent information and feedback concerning teamwork processes and job performance. </a:t>
            </a:r>
          </a:p>
          <a:p>
            <a:pPr>
              <a:buFont typeface="Calibri" panose="020F0502020204030204" pitchFamily="34" charset="0"/>
              <a:buAutoNum type="arabicPeriod"/>
            </a:pPr>
            <a:r>
              <a:rPr lang="en-CA" altLang="en-US" dirty="0">
                <a:latin typeface="Arial" panose="020B0604020202020204" pitchFamily="34" charset="0"/>
              </a:rPr>
              <a:t> A key problem with resources is management resistance. Managers in charge are often reluctant </a:t>
            </a:r>
            <a:r>
              <a:rPr lang="en-US" altLang="en-US" dirty="0">
                <a:latin typeface="Arial" panose="020B0604020202020204" pitchFamily="34" charset="0"/>
              </a:rPr>
              <a:t>to help teams or turn over resources to them. </a:t>
            </a:r>
          </a:p>
          <a:p>
            <a:endParaRPr lang="en-US" altLang="en-US" dirty="0">
              <a:latin typeface="Arial" panose="020B0604020202020204" pitchFamily="34" charset="0"/>
            </a:endParaRPr>
          </a:p>
          <a:p>
            <a:endParaRPr lang="en-CA" altLang="en-US" dirty="0">
              <a:latin typeface="Arial" panose="020B0604020202020204" pitchFamily="3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5016A15F-C057-466A-8741-87D6CF5A43DF}" type="slidenum">
              <a:rPr lang="en-US" altLang="en-US" sz="1200">
                <a:latin typeface="Arial" panose="020B0604020202020204" pitchFamily="34" charset="0"/>
              </a:rPr>
              <a:pPr/>
              <a:t>6</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1318652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latin typeface="Arial" panose="020B0604020202020204" pitchFamily="34" charset="0"/>
              </a:rPr>
              <a:t>The presence of someone with expertise.</a:t>
            </a:r>
            <a:r>
              <a:rPr lang="en-CA" dirty="0">
                <a:latin typeface="Arial" panose="020B0604020202020204" pitchFamily="34" charset="0"/>
              </a:rPr>
              <a:t> Team members will withhold effort when another team member is highly qualified to make a decision or comment on an issue.</a:t>
            </a:r>
            <a:endParaRPr lang="en-US" dirty="0">
              <a:latin typeface="Arial" panose="020B0604020202020204" pitchFamily="34" charset="0"/>
            </a:endParaRPr>
          </a:p>
          <a:p>
            <a:r>
              <a:rPr lang="en-CA" b="1" dirty="0">
                <a:latin typeface="Arial" panose="020B0604020202020204" pitchFamily="34" charset="0"/>
              </a:rPr>
              <a:t>The presentation of a compelling argument.</a:t>
            </a:r>
            <a:r>
              <a:rPr lang="en-CA" dirty="0">
                <a:latin typeface="Arial" panose="020B0604020202020204" pitchFamily="34" charset="0"/>
              </a:rPr>
              <a:t> Team members will withhold effort if the arguments for a course of action are very persuasive or similar to their own thinking.</a:t>
            </a:r>
            <a:endParaRPr lang="en-US" dirty="0">
              <a:latin typeface="Arial" panose="020B0604020202020204" pitchFamily="34" charset="0"/>
            </a:endParaRPr>
          </a:p>
          <a:p>
            <a:r>
              <a:rPr lang="en-CA" b="1" dirty="0">
                <a:latin typeface="Arial" panose="020B0604020202020204" pitchFamily="34" charset="0"/>
              </a:rPr>
              <a:t>Lacking confidence in one’s ability to contribute.</a:t>
            </a:r>
            <a:r>
              <a:rPr lang="en-CA" dirty="0">
                <a:latin typeface="Arial" panose="020B0604020202020204" pitchFamily="34" charset="0"/>
              </a:rPr>
              <a:t> Team members will withhold effort if they are unsure about their ability to contribute to discussions, activities, or decisions. This is especially the case for high-profile decisions.</a:t>
            </a:r>
            <a:endParaRPr lang="en-US" dirty="0">
              <a:latin typeface="Arial" panose="020B0604020202020204" pitchFamily="34" charset="0"/>
            </a:endParaRPr>
          </a:p>
          <a:p>
            <a:r>
              <a:rPr lang="en-CA" b="1" dirty="0">
                <a:latin typeface="Arial" panose="020B0604020202020204" pitchFamily="34" charset="0"/>
              </a:rPr>
              <a:t>An unimportant or meaningless decision. </a:t>
            </a:r>
            <a:r>
              <a:rPr lang="en-CA" dirty="0">
                <a:latin typeface="Arial" panose="020B0604020202020204" pitchFamily="34" charset="0"/>
              </a:rPr>
              <a:t>Team members will withhold effort by mentally withdrawing or adopting a “who cares” attitude if decisions don’t affect them or their units, or if they don’t see a connection between their efforts and their team’s successes or failures.</a:t>
            </a:r>
            <a:endParaRPr lang="en-US" dirty="0">
              <a:latin typeface="Arial" panose="020B0604020202020204" pitchFamily="34" charset="0"/>
            </a:endParaRPr>
          </a:p>
          <a:p>
            <a:r>
              <a:rPr lang="en-CA" b="1" dirty="0">
                <a:latin typeface="Arial" panose="020B0604020202020204" pitchFamily="34" charset="0"/>
              </a:rPr>
              <a:t>A dysfunctional decision-making climate.</a:t>
            </a:r>
            <a:r>
              <a:rPr lang="en-CA" dirty="0">
                <a:latin typeface="Arial" panose="020B0604020202020204" pitchFamily="34" charset="0"/>
              </a:rPr>
              <a:t> Team members will withhold effort if other team members are frustrated or indifferent or if a team is floundering or disorganized.</a:t>
            </a:r>
          </a:p>
          <a:p>
            <a:endParaRPr lang="en-CA" dirty="0">
              <a:latin typeface="Arial" panose="020B0604020202020204" pitchFamily="34" charset="0"/>
            </a:endParaRPr>
          </a:p>
          <a:p>
            <a:pPr algn="l"/>
            <a:r>
              <a:rPr lang="en-US" sz="1800" dirty="0">
                <a:latin typeface="MyriadPro-Light"/>
              </a:rPr>
              <a:t>Sources: A. </a:t>
            </a:r>
            <a:r>
              <a:rPr lang="en-US" sz="1800" dirty="0" err="1">
                <a:latin typeface="MyriadPro-Light"/>
              </a:rPr>
              <a:t>Puni</a:t>
            </a:r>
            <a:r>
              <a:rPr lang="en-US" sz="1800" dirty="0">
                <a:latin typeface="MyriadPro-Light"/>
              </a:rPr>
              <a:t>, C.B. Agyemang, and E.S. Asamoah (2016), “Leadership Styles, Employee Turnover Intentions and Counterproductive Work </a:t>
            </a:r>
            <a:r>
              <a:rPr lang="en-US" sz="1800" dirty="0" err="1">
                <a:latin typeface="MyriadPro-Light"/>
              </a:rPr>
              <a:t>Behaviours</a:t>
            </a:r>
            <a:r>
              <a:rPr lang="en-US" sz="1800" dirty="0">
                <a:latin typeface="MyriadPro-Light"/>
              </a:rPr>
              <a:t>,” </a:t>
            </a:r>
            <a:r>
              <a:rPr lang="en-US" sz="1800" i="1" dirty="0">
                <a:latin typeface="MyriadPro-LightIt"/>
              </a:rPr>
              <a:t>International Journal of</a:t>
            </a:r>
          </a:p>
          <a:p>
            <a:pPr algn="l"/>
            <a:r>
              <a:rPr lang="en-US" sz="1800" i="1" dirty="0">
                <a:latin typeface="MyriadPro-LightIt"/>
              </a:rPr>
              <a:t>Innovation and Research (5)</a:t>
            </a:r>
            <a:r>
              <a:rPr lang="en-US" sz="1800" dirty="0">
                <a:latin typeface="MyriadPro-Light"/>
              </a:rPr>
              <a:t>1. Accessed online 12 February 2016 at https://scholar.google.ca/scholar?q=Leadership+Styles,+Employee+Turnover+Intentions+and+Counterp</a:t>
            </a:r>
          </a:p>
          <a:p>
            <a:pPr algn="l"/>
            <a:r>
              <a:rPr lang="en-US" sz="1800" dirty="0" err="1">
                <a:latin typeface="MyriadPro-Light"/>
              </a:rPr>
              <a:t>roductive+Work+Behaviours&amp;hl</a:t>
            </a:r>
            <a:r>
              <a:rPr lang="en-US" sz="1800" dirty="0">
                <a:latin typeface="MyriadPro-Light"/>
              </a:rPr>
              <a:t>=</a:t>
            </a:r>
            <a:r>
              <a:rPr lang="en-US" sz="1800" dirty="0" err="1">
                <a:latin typeface="MyriadPro-Light"/>
              </a:rPr>
              <a:t>en&amp;as_sdt</a:t>
            </a:r>
            <a:r>
              <a:rPr lang="en-US" sz="1800" dirty="0">
                <a:latin typeface="MyriadPro-Light"/>
              </a:rPr>
              <a:t>=0&amp;as_vis=1&amp;oi=</a:t>
            </a:r>
            <a:r>
              <a:rPr lang="en-US" sz="1800" dirty="0" err="1">
                <a:latin typeface="MyriadPro-Light"/>
              </a:rPr>
              <a:t>scholart</a:t>
            </a:r>
            <a:r>
              <a:rPr lang="en-US" sz="1800" dirty="0">
                <a:latin typeface="MyriadPro-Light"/>
              </a:rPr>
              <a:t>; A. Powell, J. Galvin, and G. </a:t>
            </a:r>
            <a:r>
              <a:rPr lang="en-US" sz="1800" dirty="0" err="1">
                <a:latin typeface="MyriadPro-Light"/>
              </a:rPr>
              <a:t>Piccoli</a:t>
            </a:r>
            <a:r>
              <a:rPr lang="en-US" sz="1800" dirty="0">
                <a:latin typeface="MyriadPro-Light"/>
              </a:rPr>
              <a:t> (2006), “Antecedents to Team Member Commitment from Near and</a:t>
            </a:r>
          </a:p>
          <a:p>
            <a:pPr algn="l"/>
            <a:r>
              <a:rPr lang="en-US" sz="1800" dirty="0">
                <a:latin typeface="MyriadPro-Light"/>
              </a:rPr>
              <a:t>Far: A Comparison between Collocated and Virtual Teams,” </a:t>
            </a:r>
            <a:r>
              <a:rPr lang="en-US" sz="1800" i="1" dirty="0">
                <a:latin typeface="MyriadPro-LightIt"/>
              </a:rPr>
              <a:t>Information Technology &amp; People </a:t>
            </a:r>
            <a:r>
              <a:rPr lang="en-US" sz="1800" dirty="0">
                <a:latin typeface="MyriadPro-Light"/>
              </a:rPr>
              <a:t>Vol. 19 </a:t>
            </a:r>
            <a:r>
              <a:rPr lang="en-US" sz="1800" dirty="0" err="1">
                <a:latin typeface="MyriadPro-Light"/>
              </a:rPr>
              <a:t>Iss</a:t>
            </a:r>
            <a:r>
              <a:rPr lang="en-US" sz="1800" dirty="0">
                <a:latin typeface="MyriadPro-Light"/>
              </a:rPr>
              <a:t>: 4., available online at https://www.proquest.com/docview/222394908</a:t>
            </a:r>
            <a:endParaRPr 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8C58176E-A5B8-45B6-8708-F6339DAB13D6}" type="slidenum">
              <a:rPr lang="en-US" altLang="en-US" smtClean="0"/>
              <a:pPr>
                <a:defRPr/>
              </a:pPr>
              <a:t>7</a:t>
            </a:fld>
            <a:endParaRPr lang="en-US" altLang="en-US" dirty="0"/>
          </a:p>
        </p:txBody>
      </p:sp>
    </p:spTree>
    <p:extLst>
      <p:ext uri="{BB962C8B-B14F-4D97-AF65-F5344CB8AC3E}">
        <p14:creationId xmlns:p14="http://schemas.microsoft.com/office/powerpoint/2010/main" val="345167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FB30BCF3-CD03-413F-9D48-DD0B250E6AB8}" type="slidenum">
              <a:rPr lang="en-US" altLang="en-US" sz="1200">
                <a:latin typeface="Arial" panose="020B0604020202020204" pitchFamily="34" charset="0"/>
              </a:rPr>
              <a:pPr/>
              <a:t>8</a:t>
            </a:fld>
            <a:endParaRPr lang="en-US" altLang="en-US" sz="1200" dirty="0">
              <a:latin typeface="Arial" panose="020B0604020202020204" pitchFamily="3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Arial" panose="020B0604020202020204" pitchFamily="34" charset="0"/>
              </a:rPr>
              <a:t>This exhibit shows how five kinds of teams differ in terms of autonomy. </a:t>
            </a:r>
            <a:r>
              <a:rPr lang="en-CA" b="1" i="0" dirty="0">
                <a:latin typeface="Arial" panose="020B0604020202020204" pitchFamily="34" charset="0"/>
              </a:rPr>
              <a:t>Autonomy</a:t>
            </a:r>
            <a:r>
              <a:rPr lang="en-CA" i="0" dirty="0">
                <a:latin typeface="Arial" panose="020B0604020202020204" pitchFamily="34" charset="0"/>
              </a:rPr>
              <a:t> </a:t>
            </a:r>
            <a:r>
              <a:rPr lang="en-CA" dirty="0">
                <a:latin typeface="Arial" panose="020B0604020202020204" pitchFamily="34" charset="0"/>
              </a:rPr>
              <a:t>is the degree to which workers have the discretion, freedom, and independence to decide how and when to do their work.</a:t>
            </a:r>
            <a:endParaRPr lang="en-US" dirty="0">
              <a:latin typeface="Arial" panose="020B0604020202020204" pitchFamily="34" charset="0"/>
            </a:endParaRPr>
          </a:p>
          <a:p>
            <a:pPr>
              <a:buFont typeface="Calibri" panose="020F0502020204030204" pitchFamily="34" charset="0"/>
              <a:buAutoNum type="arabicPeriod"/>
            </a:pPr>
            <a:r>
              <a:rPr lang="en-US" altLang="en-US" b="1" dirty="0">
                <a:latin typeface="Arial" panose="020B0604020202020204" pitchFamily="34" charset="0"/>
              </a:rPr>
              <a:t> Traditional work groups: </a:t>
            </a:r>
            <a:r>
              <a:rPr lang="en-US" altLang="en-US" dirty="0">
                <a:latin typeface="Arial" panose="020B0604020202020204" pitchFamily="34" charset="0"/>
              </a:rPr>
              <a:t>two or more people work together to achieve a shared goal</a:t>
            </a:r>
            <a:endParaRPr lang="en-CA" altLang="en-US" dirty="0">
              <a:latin typeface="Arial" panose="020B0604020202020204" pitchFamily="34" charset="0"/>
            </a:endParaRPr>
          </a:p>
          <a:p>
            <a:pPr>
              <a:buFont typeface="Calibri" panose="020F0502020204030204" pitchFamily="34" charset="0"/>
              <a:buAutoNum type="arabicPeriod"/>
            </a:pPr>
            <a:r>
              <a:rPr lang="en-US" altLang="en-US" b="1" dirty="0">
                <a:latin typeface="Arial" panose="020B0604020202020204" pitchFamily="34" charset="0"/>
              </a:rPr>
              <a:t> Employee involvement teams: </a:t>
            </a:r>
            <a:r>
              <a:rPr lang="en-US" altLang="en-US" dirty="0">
                <a:latin typeface="Arial" panose="020B0604020202020204" pitchFamily="34" charset="0"/>
              </a:rPr>
              <a:t>have more autonomy; meet on company time on a weekly/monthly basis to provide advice or make suggestions to management concerning specific issues such as plant safety, customer relations, or product quality</a:t>
            </a:r>
          </a:p>
          <a:p>
            <a:pPr>
              <a:buFont typeface="Calibri" panose="020F0502020204030204" pitchFamily="34" charset="0"/>
              <a:buAutoNum type="arabicPeriod"/>
            </a:pPr>
            <a:r>
              <a:rPr lang="en-US" altLang="en-US" b="1" dirty="0">
                <a:latin typeface="Arial"/>
                <a:ea typeface="MS PGothic"/>
                <a:cs typeface="Arial"/>
              </a:rPr>
              <a:t> Semi-autonomous work groups: </a:t>
            </a:r>
            <a:r>
              <a:rPr lang="en-US" altLang="en-US" dirty="0">
                <a:latin typeface="Arial"/>
                <a:ea typeface="MS PGothic"/>
                <a:cs typeface="Arial"/>
              </a:rPr>
              <a:t>provide advice/suggestions to management; also have authority to make decisions/solve problems related to the major tasks required to produce the product/service</a:t>
            </a:r>
          </a:p>
          <a:p>
            <a:pPr>
              <a:buFont typeface="Calibri" panose="020F0502020204030204" pitchFamily="34" charset="0"/>
              <a:buAutoNum type="arabicPeriod"/>
            </a:pPr>
            <a:r>
              <a:rPr lang="en-US" altLang="en-US" b="1" dirty="0">
                <a:latin typeface="Arial"/>
                <a:ea typeface="MS PGothic"/>
                <a:cs typeface="Arial"/>
              </a:rPr>
              <a:t> Self-managing teams (also known as self-directed teams): </a:t>
            </a:r>
            <a:r>
              <a:rPr lang="en-US" altLang="en-US" dirty="0">
                <a:latin typeface="Arial"/>
                <a:ea typeface="MS PGothic"/>
                <a:cs typeface="Arial"/>
              </a:rPr>
              <a:t>differ from semi-autonomous work groups in that team members manage/control </a:t>
            </a:r>
            <a:r>
              <a:rPr lang="en-US" altLang="en-US" i="1" dirty="0">
                <a:latin typeface="Arial"/>
                <a:ea typeface="MS PGothic"/>
                <a:cs typeface="Arial"/>
              </a:rPr>
              <a:t>all</a:t>
            </a:r>
            <a:r>
              <a:rPr lang="en-US" altLang="en-US" dirty="0">
                <a:latin typeface="Arial"/>
                <a:ea typeface="MS PGothic"/>
                <a:cs typeface="Arial"/>
              </a:rPr>
              <a:t> major tasks that are </a:t>
            </a:r>
            <a:r>
              <a:rPr lang="en-US" altLang="en-US" i="1" dirty="0">
                <a:latin typeface="Arial"/>
                <a:ea typeface="MS PGothic"/>
                <a:cs typeface="Arial"/>
              </a:rPr>
              <a:t>directly related </a:t>
            </a:r>
            <a:r>
              <a:rPr lang="en-US" altLang="en-US" dirty="0">
                <a:latin typeface="Arial"/>
                <a:ea typeface="MS PGothic"/>
                <a:cs typeface="Arial"/>
              </a:rPr>
              <a:t>to the production of the product/service without first getting approval from management </a:t>
            </a:r>
            <a:endParaRPr lang="en-US" altLang="en-US" dirty="0">
              <a:latin typeface="Arial" panose="020B0604020202020204" pitchFamily="34" charset="0"/>
              <a:cs typeface="Arial"/>
            </a:endParaRPr>
          </a:p>
          <a:p>
            <a:pPr>
              <a:buFont typeface="Calibri" panose="020F0502020204030204" pitchFamily="34" charset="0"/>
              <a:buAutoNum type="arabicPeriod"/>
            </a:pPr>
            <a:r>
              <a:rPr lang="en-US" altLang="en-US" b="1" dirty="0">
                <a:latin typeface="Arial" panose="020B0604020202020204" pitchFamily="34" charset="0"/>
              </a:rPr>
              <a:t> Self-designing teams: </a:t>
            </a:r>
            <a:r>
              <a:rPr lang="en-US" altLang="en-US" dirty="0">
                <a:latin typeface="Arial" panose="020B0604020202020204" pitchFamily="34" charset="0"/>
              </a:rPr>
              <a:t>have characteristics of self-managing team; also control and change design of team itself, tasks it does, how and when it does them, as well membership of team</a:t>
            </a:r>
          </a:p>
          <a:p>
            <a:pPr>
              <a:buFont typeface="Calibri" panose="020F0502020204030204" pitchFamily="34" charset="0"/>
              <a:buAutoNum type="arabicPeriod"/>
            </a:pPr>
            <a:endParaRPr lang="en-US" altLang="en-US" dirty="0">
              <a:latin typeface="Arial" panose="020B0604020202020204" pitchFamily="34" charset="0"/>
            </a:endParaRPr>
          </a:p>
        </p:txBody>
      </p:sp>
    </p:spTree>
    <p:extLst>
      <p:ext uri="{BB962C8B-B14F-4D97-AF65-F5344CB8AC3E}">
        <p14:creationId xmlns:p14="http://schemas.microsoft.com/office/powerpoint/2010/main" val="1313564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b="1" dirty="0">
                <a:latin typeface="Arial" panose="020B0604020202020204" pitchFamily="34" charset="0"/>
              </a:rPr>
              <a:t>Cross-functional teams:</a:t>
            </a:r>
            <a:r>
              <a:rPr lang="en-CA" altLang="en-US" dirty="0">
                <a:latin typeface="Arial" panose="020B0604020202020204" pitchFamily="34" charset="0"/>
              </a:rPr>
              <a:t> intentionally composed of employees from different functional areas of an organization. Because members have different functional backgrounds, education, and experience, cross-functional teams attack problems from multiple perspectives and generate more ideas and alternative solutions, which are important when trying to innovate or do creative problem solving. Cross-functional teams are used almost anywhere in an organization and are often used in conjunction with matrix and product organizational structures. </a:t>
            </a:r>
          </a:p>
          <a:p>
            <a:r>
              <a:rPr lang="en-CA" altLang="en-US" b="1" dirty="0">
                <a:latin typeface="Arial" panose="020B0604020202020204" pitchFamily="34" charset="0"/>
              </a:rPr>
              <a:t>Virtual teams:</a:t>
            </a:r>
            <a:r>
              <a:rPr lang="en-CA" altLang="en-US" dirty="0">
                <a:latin typeface="Arial" panose="020B0604020202020204" pitchFamily="34" charset="0"/>
              </a:rPr>
              <a:t> groups of geographically and/or organizationally dispersed coworkers who use a combination of telecommunications and</a:t>
            </a:r>
            <a:r>
              <a:rPr lang="en-US" altLang="en-US" dirty="0">
                <a:latin typeface="Arial" panose="020B0604020202020204" pitchFamily="34" charset="0"/>
              </a:rPr>
              <a:t> information</a:t>
            </a:r>
            <a:r>
              <a:rPr lang="en-CA" altLang="en-US" dirty="0">
                <a:latin typeface="Arial" panose="020B0604020202020204" pitchFamily="34" charset="0"/>
              </a:rPr>
              <a:t> technologies to accomplish an organizational task. Members of virtual teams rarely meet face to face. The idea of virtual teams is relatively new and has been made possible by advances in communications and technology such as email, the World Wide Web, videoconferencing, and other group communication products. </a:t>
            </a:r>
          </a:p>
          <a:p>
            <a:r>
              <a:rPr lang="en-CA" altLang="en-US" b="1" dirty="0">
                <a:latin typeface="Arial" panose="020B0604020202020204" pitchFamily="34" charset="0"/>
              </a:rPr>
              <a:t>Project teams:</a:t>
            </a:r>
            <a:r>
              <a:rPr lang="en-CA" altLang="en-US" dirty="0">
                <a:latin typeface="Arial" panose="020B0604020202020204" pitchFamily="34" charset="0"/>
              </a:rPr>
              <a:t> created to complete specific, one-time projects and tasks within a limited time. Project teams are often used to develop new products, to significantly improve existing products, to roll out new information systems, or to build new factories or offices. </a:t>
            </a:r>
            <a:r>
              <a:rPr lang="en-US" altLang="en-US" dirty="0">
                <a:latin typeface="Arial" panose="020B0604020202020204" pitchFamily="34" charset="0"/>
              </a:rPr>
              <a:t>A</a:t>
            </a:r>
            <a:r>
              <a:rPr lang="en-CA" altLang="en-US" dirty="0">
                <a:latin typeface="Arial" panose="020B0604020202020204" pitchFamily="34" charset="0"/>
              </a:rPr>
              <a:t> project team is typically led by a project manager, who has overall responsibility for planning, staffing, and managing the team.</a:t>
            </a: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C82593A-2072-4D88-BA1A-FFBF3BED4142}" type="slidenum">
              <a:rPr lang="en-US" altLang="en-US" sz="1200">
                <a:latin typeface="Arial" panose="020B0604020202020204" pitchFamily="34" charset="0"/>
              </a:rPr>
              <a:pPr/>
              <a:t>9</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296453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b="1" dirty="0">
                <a:latin typeface="Arial" panose="020B0604020202020204" pitchFamily="34" charset="0"/>
              </a:rPr>
              <a:t>Cross-functional teams:</a:t>
            </a:r>
            <a:r>
              <a:rPr lang="en-CA" altLang="en-US" dirty="0">
                <a:latin typeface="Arial" panose="020B0604020202020204" pitchFamily="34" charset="0"/>
              </a:rPr>
              <a:t> intentionally composed of employees from different functional areas of an organization. Because members have different functional backgrounds, education, and experience, cross-functional teams attack problems from multiple perspectives and generate more ideas and alternative solutions, which are important when trying to innovate or do creative problem solving. Cross-functional teams are used almost anywhere in an organization and are often used in conjunction with matrix and product organizational structures. </a:t>
            </a:r>
          </a:p>
          <a:p>
            <a:endParaRPr lang="en-US" altLang="en-US" dirty="0">
              <a:latin typeface="Arial" panose="020B0604020202020204"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5BCDCC5-D2CA-49B9-8329-BC87368BCAED}" type="slidenum">
              <a:rPr lang="en-US" altLang="en-US" sz="1200">
                <a:latin typeface="Arial" panose="020B0604020202020204" pitchFamily="34" charset="0"/>
              </a:rPr>
              <a:pPr/>
              <a:t>10</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01578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xfrm>
            <a:off x="701040" y="4493260"/>
            <a:ext cx="5608320" cy="418338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b="1" dirty="0">
                <a:latin typeface="Arial" panose="020B0604020202020204" pitchFamily="34" charset="0"/>
              </a:rPr>
              <a:t>Virtual teams:</a:t>
            </a:r>
            <a:r>
              <a:rPr lang="en-CA" altLang="en-US" dirty="0">
                <a:latin typeface="Arial" panose="020B0604020202020204" pitchFamily="34" charset="0"/>
              </a:rPr>
              <a:t> groups of geographically and/or organizationally dispersed coworkers who use a combination of telecommunications and</a:t>
            </a:r>
            <a:r>
              <a:rPr lang="en-US" altLang="en-US" dirty="0">
                <a:latin typeface="Arial" panose="020B0604020202020204" pitchFamily="34" charset="0"/>
              </a:rPr>
              <a:t> information</a:t>
            </a:r>
            <a:r>
              <a:rPr lang="en-CA" altLang="en-US" dirty="0">
                <a:latin typeface="Arial" panose="020B0604020202020204" pitchFamily="34" charset="0"/>
              </a:rPr>
              <a:t> technologies to accomplish an organizational task. Members of virtual teams rarely meet face to face. The idea of virtual teams is relatively new and has been made possible by advances in communications and technology such as email, the World Wide Web, videoconferencing, and other group communication products. </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E9245EF-D867-4BFC-BB58-B4ECFB689925}" type="slidenum">
              <a:rPr lang="en-US" altLang="en-US" sz="1200">
                <a:latin typeface="Arial" panose="020B0604020202020204" pitchFamily="34" charset="0"/>
              </a:rPr>
              <a:pPr/>
              <a:t>11</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288998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ook Title Page">
    <p:spTree>
      <p:nvGrpSpPr>
        <p:cNvPr id="1" name=""/>
        <p:cNvGrpSpPr/>
        <p:nvPr/>
      </p:nvGrpSpPr>
      <p:grpSpPr>
        <a:xfrm>
          <a:off x="0" y="0"/>
          <a:ext cx="0" cy="0"/>
          <a:chOff x="0" y="0"/>
          <a:chExt cx="0" cy="0"/>
        </a:xfrm>
      </p:grpSpPr>
      <p:sp>
        <p:nvSpPr>
          <p:cNvPr id="5" name="TextBox 4"/>
          <p:cNvSpPr txBox="1"/>
          <p:nvPr userDrawn="1"/>
        </p:nvSpPr>
        <p:spPr>
          <a:xfrm>
            <a:off x="685800" y="533400"/>
            <a:ext cx="3352800" cy="5029200"/>
          </a:xfrm>
          <a:prstGeom prst="rect">
            <a:avLst/>
          </a:prstGeom>
        </p:spPr>
        <p:txBody>
          <a:bodyPr vert="horz" wrap="square" lIns="91440" tIns="45720" rIns="91440" bIns="45720" rtlCol="0" anchor="ctr">
            <a:noAutofit/>
          </a:bodyPr>
          <a:lstStyle/>
          <a:p>
            <a:endParaRPr lang="en-CA" dirty="0"/>
          </a:p>
        </p:txBody>
      </p:sp>
      <p:sp>
        <p:nvSpPr>
          <p:cNvPr id="6" name="TextBox 5"/>
          <p:cNvSpPr txBox="1"/>
          <p:nvPr userDrawn="1"/>
        </p:nvSpPr>
        <p:spPr>
          <a:xfrm>
            <a:off x="473670" y="772675"/>
            <a:ext cx="3810000" cy="5105400"/>
          </a:xfrm>
          <a:prstGeom prst="rect">
            <a:avLst/>
          </a:prstGeom>
        </p:spPr>
        <p:txBody>
          <a:bodyPr vert="horz" wrap="square" lIns="91440" tIns="45720" rIns="91440" bIns="45720" rtlCol="0" anchor="ctr">
            <a:noAutofit/>
          </a:bodyPr>
          <a:lstStyle/>
          <a:p>
            <a:pPr algn="ctr"/>
            <a:r>
              <a:rPr lang="en-CA" sz="2800" b="0" cap="none" baseline="0" noProof="0" dirty="0">
                <a:solidFill>
                  <a:schemeClr val="tx1"/>
                </a:solidFill>
                <a:latin typeface="Calibri"/>
                <a:cs typeface="Calibri"/>
              </a:rPr>
              <a:t>NETA PowerPoint Slides </a:t>
            </a:r>
          </a:p>
          <a:p>
            <a:pPr algn="ctr"/>
            <a:r>
              <a:rPr lang="en-CA" sz="2800" b="0" cap="none" baseline="0" noProof="0" dirty="0">
                <a:solidFill>
                  <a:schemeClr val="tx1"/>
                </a:solidFill>
                <a:latin typeface="Calibri"/>
                <a:cs typeface="Calibri"/>
              </a:rPr>
              <a:t>to accompany</a:t>
            </a:r>
          </a:p>
          <a:p>
            <a:pPr algn="ctr"/>
            <a:endParaRPr lang="en-CA" sz="2800" b="0" cap="none" baseline="0" noProof="0" dirty="0">
              <a:latin typeface="Calibri"/>
              <a:cs typeface="Calibri"/>
            </a:endParaRPr>
          </a:p>
          <a:p>
            <a:pPr marL="0" marR="0" indent="0" algn="ctr" defTabSz="914400" rtl="0" eaLnBrk="0" fontAlgn="base" latinLnBrk="0" hangingPunct="0">
              <a:lnSpc>
                <a:spcPct val="100000"/>
              </a:lnSpc>
              <a:spcBef>
                <a:spcPct val="0"/>
              </a:spcBef>
              <a:spcAft>
                <a:spcPct val="0"/>
              </a:spcAft>
              <a:buClrTx/>
              <a:buSzTx/>
              <a:buFontTx/>
              <a:buNone/>
              <a:tabLst/>
              <a:defRPr/>
            </a:pPr>
            <a:r>
              <a:rPr lang="en-CA" sz="2600" cap="none" baseline="0" noProof="0" dirty="0">
                <a:solidFill>
                  <a:schemeClr val="tx1"/>
                </a:solidFill>
                <a:latin typeface="Calibri"/>
                <a:cs typeface="Calibri"/>
              </a:rPr>
              <a:t>Williams/Champion/Hall</a:t>
            </a:r>
          </a:p>
          <a:p>
            <a:pPr marL="0" marR="0" indent="0" algn="ctr" defTabSz="914400" rtl="0" eaLnBrk="0" fontAlgn="base" latinLnBrk="0" hangingPunct="0">
              <a:lnSpc>
                <a:spcPct val="100000"/>
              </a:lnSpc>
              <a:spcBef>
                <a:spcPct val="0"/>
              </a:spcBef>
              <a:spcAft>
                <a:spcPct val="0"/>
              </a:spcAft>
              <a:buClrTx/>
              <a:buSzTx/>
              <a:buFontTx/>
              <a:buNone/>
              <a:tabLst/>
              <a:defRPr/>
            </a:pPr>
            <a:endParaRPr lang="en-CA" sz="1200" cap="none" baseline="0" noProof="0" dirty="0">
              <a:solidFill>
                <a:schemeClr val="tx1"/>
              </a:solidFill>
              <a:latin typeface="Calibri"/>
              <a:cs typeface="Calibri"/>
            </a:endParaRPr>
          </a:p>
          <a:p>
            <a:pPr algn="ctr"/>
            <a:r>
              <a:rPr lang="en-CA" sz="5200" b="1" i="0" cap="all" baseline="0" noProof="0" dirty="0">
                <a:solidFill>
                  <a:srgbClr val="E7155C"/>
                </a:solidFill>
                <a:latin typeface="Calibri"/>
                <a:cs typeface="Calibri"/>
              </a:rPr>
              <a:t>MGMT</a:t>
            </a:r>
          </a:p>
          <a:p>
            <a:pPr algn="ctr"/>
            <a:endParaRPr lang="en-CA" sz="1200" b="1" i="0" kern="1200" cap="all" baseline="0" noProof="0" dirty="0">
              <a:solidFill>
                <a:srgbClr val="E7155C"/>
              </a:solidFill>
              <a:latin typeface="Calibri"/>
              <a:ea typeface="ヒラギノ角ゴ Pro W3" charset="-128"/>
              <a:cs typeface="Calibri"/>
            </a:endParaRPr>
          </a:p>
          <a:p>
            <a:pPr algn="ctr"/>
            <a:r>
              <a:rPr lang="en-CA" sz="2600" cap="none" baseline="0" noProof="0" dirty="0">
                <a:solidFill>
                  <a:schemeClr val="tx1"/>
                </a:solidFill>
                <a:latin typeface="Calibri"/>
                <a:cs typeface="Calibri"/>
              </a:rPr>
              <a:t>Fourth Canadian Edition</a:t>
            </a:r>
            <a:endParaRPr lang="en-CA" sz="2600" b="1" cap="all" baseline="0" noProof="0" dirty="0">
              <a:solidFill>
                <a:schemeClr val="tx1"/>
              </a:solidFill>
              <a:latin typeface="Calibri"/>
              <a:cs typeface="Calibri"/>
            </a:endParaRPr>
          </a:p>
          <a:p>
            <a:pPr algn="ctr"/>
            <a:endParaRPr lang="en-CA" sz="2000" b="1" cap="none" baseline="0" dirty="0">
              <a:solidFill>
                <a:schemeClr val="tx1"/>
              </a:solidFill>
              <a:latin typeface="+mn-lt"/>
            </a:endParaRPr>
          </a:p>
        </p:txBody>
      </p:sp>
      <p:pic>
        <p:nvPicPr>
          <p:cNvPr id="8" name="Picture 7"/>
          <p:cNvPicPr>
            <a:picLocks noChangeAspect="1"/>
          </p:cNvPicPr>
          <p:nvPr userDrawn="1"/>
        </p:nvPicPr>
        <p:blipFill>
          <a:blip r:embed="rId2"/>
          <a:stretch>
            <a:fillRect/>
          </a:stretch>
        </p:blipFill>
        <p:spPr>
          <a:xfrm>
            <a:off x="4951475" y="1152150"/>
            <a:ext cx="3415275" cy="4357953"/>
          </a:xfrm>
          <a:prstGeom prst="rect">
            <a:avLst/>
          </a:prstGeom>
        </p:spPr>
      </p:pic>
    </p:spTree>
    <p:extLst>
      <p:ext uri="{BB962C8B-B14F-4D97-AF65-F5344CB8AC3E}">
        <p14:creationId xmlns:p14="http://schemas.microsoft.com/office/powerpoint/2010/main" val="1155137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hapter Title">
    <p:spTree>
      <p:nvGrpSpPr>
        <p:cNvPr id="1" name=""/>
        <p:cNvGrpSpPr/>
        <p:nvPr/>
      </p:nvGrpSpPr>
      <p:grpSpPr>
        <a:xfrm>
          <a:off x="0" y="0"/>
          <a:ext cx="0" cy="0"/>
          <a:chOff x="0" y="0"/>
          <a:chExt cx="0" cy="0"/>
        </a:xfrm>
      </p:grpSpPr>
      <p:sp>
        <p:nvSpPr>
          <p:cNvPr id="2" name="Title 1"/>
          <p:cNvSpPr>
            <a:spLocks noGrp="1"/>
          </p:cNvSpPr>
          <p:nvPr>
            <p:ph type="ctrTitle"/>
          </p:nvPr>
        </p:nvSpPr>
        <p:spPr>
          <a:xfrm>
            <a:off x="625460" y="1152150"/>
            <a:ext cx="7772400" cy="1470025"/>
          </a:xfrm>
        </p:spPr>
        <p:txBody>
          <a:bodyPr>
            <a:normAutofit/>
          </a:bodyPr>
          <a:lstStyle>
            <a:lvl1pPr>
              <a:defRPr sz="4400" b="1" cap="all" baseline="0">
                <a:solidFill>
                  <a:srgbClr val="E7155C"/>
                </a:solidFill>
              </a:defRPr>
            </a:lvl1pPr>
          </a:lstStyle>
          <a:p>
            <a:r>
              <a:rPr lang="en-CA" noProof="0" dirty="0"/>
              <a:t>Click to edit Master title style</a:t>
            </a:r>
          </a:p>
        </p:txBody>
      </p:sp>
      <p:sp>
        <p:nvSpPr>
          <p:cNvPr id="3" name="Subtitle 2"/>
          <p:cNvSpPr>
            <a:spLocks noGrp="1"/>
          </p:cNvSpPr>
          <p:nvPr>
            <p:ph type="subTitle" idx="1"/>
          </p:nvPr>
        </p:nvSpPr>
        <p:spPr>
          <a:xfrm>
            <a:off x="1308515" y="2821840"/>
            <a:ext cx="6400800" cy="1752600"/>
          </a:xfrm>
        </p:spPr>
        <p:txBody>
          <a:bodyPr>
            <a:normAutofit/>
          </a:bodyPr>
          <a:lstStyle>
            <a:lvl1pPr marL="0" indent="0" algn="ctr">
              <a:buNone/>
              <a:defRPr sz="4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noProof="0" dirty="0"/>
              <a:t>Click to edit Master subtitle style</a:t>
            </a:r>
          </a:p>
        </p:txBody>
      </p:sp>
      <p:sp>
        <p:nvSpPr>
          <p:cNvPr id="4" name="Footer Placeholder 7"/>
          <p:cNvSpPr>
            <a:spLocks noGrp="1"/>
          </p:cNvSpPr>
          <p:nvPr>
            <p:ph type="ftr" sz="quarter" idx="10"/>
          </p:nvPr>
        </p:nvSpPr>
        <p:spPr/>
        <p:txBody>
          <a:bodyPr/>
          <a:lstStyle>
            <a:lvl1pPr>
              <a:defRPr sz="1200"/>
            </a:lvl1pPr>
          </a:lstStyle>
          <a:p>
            <a:pPr>
              <a:defRPr/>
            </a:pPr>
            <a:r>
              <a:rPr lang="en-CA" dirty="0"/>
              <a:t>Copyright © 2017 by Nelson Education Ltd.</a:t>
            </a:r>
          </a:p>
        </p:txBody>
      </p:sp>
      <p:sp>
        <p:nvSpPr>
          <p:cNvPr id="5" name="Slide Number Placeholder 8"/>
          <p:cNvSpPr>
            <a:spLocks noGrp="1"/>
          </p:cNvSpPr>
          <p:nvPr>
            <p:ph type="sldNum" sz="quarter" idx="11"/>
          </p:nvPr>
        </p:nvSpPr>
        <p:spPr/>
        <p:txBody>
          <a:bodyPr/>
          <a:lstStyle>
            <a:lvl1pPr>
              <a:defRPr sz="1400"/>
            </a:lvl1pPr>
          </a:lstStyle>
          <a:p>
            <a:pPr>
              <a:defRPr/>
            </a:pPr>
            <a:r>
              <a:rPr lang="en-CA" dirty="0"/>
              <a:t>9-</a:t>
            </a:r>
            <a:fld id="{EFD4C4E6-C5BB-41FB-8108-C4713E176018}" type="slidenum">
              <a:rPr lang="en-CA" smtClean="0"/>
              <a:pPr>
                <a:defRPr/>
              </a:pPr>
              <a:t>‹#›</a:t>
            </a:fld>
            <a:endParaRPr lang="en-CA" dirty="0"/>
          </a:p>
        </p:txBody>
      </p:sp>
    </p:spTree>
    <p:extLst>
      <p:ext uri="{BB962C8B-B14F-4D97-AF65-F5344CB8AC3E}">
        <p14:creationId xmlns:p14="http://schemas.microsoft.com/office/powerpoint/2010/main" val="356010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earning Outcomes">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97775" y="317305"/>
            <a:ext cx="8272462" cy="1107996"/>
          </a:xfrm>
          <a:prstGeom prst="rect">
            <a:avLst/>
          </a:prstGeom>
          <a:noFill/>
          <a:ln>
            <a:noFill/>
          </a:ln>
        </p:spPr>
        <p:txBody>
          <a:bodyPr>
            <a:spAutoFit/>
          </a:bodyP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defRPr/>
            </a:pPr>
            <a:r>
              <a:rPr lang="en-CA" altLang="en-US" sz="3600" b="1" noProof="0" dirty="0">
                <a:latin typeface="Calibri" pitchFamily="34" charset="0"/>
                <a:cs typeface="+mn-cs"/>
              </a:rPr>
              <a:t>Learning Outcomes</a:t>
            </a:r>
          </a:p>
          <a:p>
            <a:pPr>
              <a:defRPr/>
            </a:pPr>
            <a:r>
              <a:rPr lang="en-CA" altLang="en-US" sz="3000" noProof="0" dirty="0">
                <a:solidFill>
                  <a:srgbClr val="E7155C"/>
                </a:solidFill>
                <a:latin typeface="Calibri" pitchFamily="34" charset="0"/>
                <a:cs typeface="+mn-cs"/>
              </a:rPr>
              <a:t>After reading this chapter, you should be</a:t>
            </a:r>
            <a:r>
              <a:rPr lang="en-CA" altLang="en-US" sz="3000" baseline="0" noProof="0" dirty="0">
                <a:solidFill>
                  <a:srgbClr val="E7155C"/>
                </a:solidFill>
                <a:latin typeface="Calibri" pitchFamily="34" charset="0"/>
                <a:cs typeface="+mn-cs"/>
              </a:rPr>
              <a:t> </a:t>
            </a:r>
            <a:r>
              <a:rPr lang="en-CA" altLang="en-US" sz="3000" noProof="0" dirty="0">
                <a:solidFill>
                  <a:srgbClr val="E7155C"/>
                </a:solidFill>
                <a:latin typeface="Calibri" pitchFamily="34" charset="0"/>
                <a:cs typeface="+mn-cs"/>
              </a:rPr>
              <a:t>able to:</a:t>
            </a:r>
          </a:p>
        </p:txBody>
      </p:sp>
      <p:sp>
        <p:nvSpPr>
          <p:cNvPr id="3" name="Content Placeholder 2"/>
          <p:cNvSpPr>
            <a:spLocks noGrp="1"/>
          </p:cNvSpPr>
          <p:nvPr>
            <p:ph idx="1"/>
          </p:nvPr>
        </p:nvSpPr>
        <p:spPr>
          <a:xfrm>
            <a:off x="473670" y="1531625"/>
            <a:ext cx="8229600" cy="4746328"/>
          </a:xfrm>
        </p:spPr>
        <p:txBody>
          <a:bodyPr anchor="t" anchorCtr="0"/>
          <a:lstStyle>
            <a:lvl1pPr algn="l">
              <a:defRPr sz="3200"/>
            </a:lvl1pPr>
            <a:lvl2pPr algn="l">
              <a:defRPr/>
            </a:lvl2pPr>
            <a:lvl3pPr algn="l">
              <a:defRPr/>
            </a:lvl3pPr>
            <a:lvl4pPr algn="l">
              <a:defRPr/>
            </a:lvl4pPr>
            <a:lvl5pPr algn="l">
              <a:defRPr/>
            </a:lvl5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5" name="Rectangle 5"/>
          <p:cNvSpPr>
            <a:spLocks noGrp="1" noChangeArrowheads="1"/>
          </p:cNvSpPr>
          <p:nvPr>
            <p:ph type="ftr" sz="quarter" idx="10"/>
          </p:nvPr>
        </p:nvSpPr>
        <p:spPr/>
        <p:txBody>
          <a:bodyPr/>
          <a:lstStyle>
            <a:lvl1pPr>
              <a:defRPr/>
            </a:lvl1pPr>
          </a:lstStyle>
          <a:p>
            <a:r>
              <a:rPr lang="en-US" dirty="0"/>
              <a:t>Copyright © 2017 by Nelson Education Ltd.</a:t>
            </a:r>
          </a:p>
        </p:txBody>
      </p:sp>
      <p:sp>
        <p:nvSpPr>
          <p:cNvPr id="6" name="Rectangle 6"/>
          <p:cNvSpPr>
            <a:spLocks noGrp="1" noChangeArrowheads="1"/>
          </p:cNvSpPr>
          <p:nvPr>
            <p:ph type="sldNum" sz="quarter" idx="11"/>
          </p:nvPr>
        </p:nvSpPr>
        <p:spPr/>
        <p:txBody>
          <a:bodyPr/>
          <a:lstStyle>
            <a:lvl1pPr>
              <a:defRPr/>
            </a:lvl1pPr>
          </a:lstStyle>
          <a:p>
            <a:r>
              <a:rPr lang="en-US" dirty="0"/>
              <a:t>9-</a:t>
            </a:r>
            <a:fld id="{A21EB1E3-9DFA-324B-908A-02E6D3EE5DC2}" type="slidenum">
              <a:rPr lang="en-US"/>
              <a:pPr/>
              <a:t>‹#›</a:t>
            </a:fld>
            <a:endParaRPr lang="en-US" dirty="0"/>
          </a:p>
        </p:txBody>
      </p:sp>
    </p:spTree>
    <p:extLst>
      <p:ext uri="{BB962C8B-B14F-4D97-AF65-F5344CB8AC3E}">
        <p14:creationId xmlns:p14="http://schemas.microsoft.com/office/powerpoint/2010/main" val="23632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en-US" dirty="0"/>
              <a:t>Copyright © 2017 by Nelson Education Ltd.</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ltLang="en-US" dirty="0"/>
              <a:t>9-</a:t>
            </a:r>
            <a:fld id="{4081782D-BE38-49C4-B349-9A0F2DB82EAC}" type="slidenum">
              <a:rPr lang="en-US" altLang="en-US" smtClean="0"/>
              <a:pPr>
                <a:defRPr/>
              </a:pPr>
              <a:t>‹#›</a:t>
            </a:fld>
            <a:endParaRPr lang="en-US" altLang="en-US" dirty="0"/>
          </a:p>
        </p:txBody>
      </p:sp>
    </p:spTree>
    <p:extLst>
      <p:ext uri="{BB962C8B-B14F-4D97-AF65-F5344CB8AC3E}">
        <p14:creationId xmlns:p14="http://schemas.microsoft.com/office/powerpoint/2010/main" val="60785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CA"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en-US" dirty="0"/>
              <a:t>Copyright © 2017 by Nelson Education Ltd.</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ltLang="en-US" dirty="0"/>
              <a:t>9-</a:t>
            </a:r>
            <a:fld id="{3AAA07AD-CEED-4AF7-8AC4-85A6275A48B1}" type="slidenum">
              <a:rPr lang="en-US" altLang="en-US" smtClean="0"/>
              <a:pPr>
                <a:defRPr/>
              </a:pPr>
              <a:t>‹#›</a:t>
            </a:fld>
            <a:endParaRPr lang="en-US" altLang="en-US" dirty="0"/>
          </a:p>
        </p:txBody>
      </p:sp>
    </p:spTree>
    <p:extLst>
      <p:ext uri="{BB962C8B-B14F-4D97-AF65-F5344CB8AC3E}">
        <p14:creationId xmlns:p14="http://schemas.microsoft.com/office/powerpoint/2010/main" val="43712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CA" dirty="0"/>
          </a:p>
        </p:txBody>
      </p:sp>
      <p:sp>
        <p:nvSpPr>
          <p:cNvPr id="3" name="Rectangle 5"/>
          <p:cNvSpPr>
            <a:spLocks noGrp="1" noChangeArrowheads="1"/>
          </p:cNvSpPr>
          <p:nvPr>
            <p:ph type="ftr" sz="quarter" idx="10"/>
          </p:nvPr>
        </p:nvSpPr>
        <p:spPr>
          <a:ln/>
        </p:spPr>
        <p:txBody>
          <a:bodyPr/>
          <a:lstStyle>
            <a:lvl1pPr>
              <a:defRPr/>
            </a:lvl1pPr>
          </a:lstStyle>
          <a:p>
            <a:pPr>
              <a:defRPr/>
            </a:pPr>
            <a:r>
              <a:rPr lang="en-US" altLang="en-US" dirty="0"/>
              <a:t>Copyright © 2017 by Nelson Education Ltd.</a:t>
            </a:r>
          </a:p>
        </p:txBody>
      </p:sp>
      <p:sp>
        <p:nvSpPr>
          <p:cNvPr id="4" name="Rectangle 6"/>
          <p:cNvSpPr>
            <a:spLocks noGrp="1" noChangeArrowheads="1"/>
          </p:cNvSpPr>
          <p:nvPr>
            <p:ph type="sldNum" sz="quarter" idx="11"/>
          </p:nvPr>
        </p:nvSpPr>
        <p:spPr>
          <a:ln/>
        </p:spPr>
        <p:txBody>
          <a:bodyPr/>
          <a:lstStyle>
            <a:lvl1pPr>
              <a:defRPr/>
            </a:lvl1pPr>
          </a:lstStyle>
          <a:p>
            <a:pPr>
              <a:defRPr/>
            </a:pPr>
            <a:r>
              <a:rPr lang="en-US" altLang="en-US" dirty="0"/>
              <a:t>9-</a:t>
            </a:r>
            <a:fld id="{37DF50C6-DE75-4CC5-A9DD-31DC9F3909D3}" type="slidenum">
              <a:rPr lang="en-US" altLang="en-US" smtClean="0"/>
              <a:pPr>
                <a:defRPr/>
              </a:pPr>
              <a:t>‹#›</a:t>
            </a:fld>
            <a:endParaRPr lang="en-US" altLang="en-US" dirty="0"/>
          </a:p>
        </p:txBody>
      </p:sp>
    </p:spTree>
    <p:extLst>
      <p:ext uri="{BB962C8B-B14F-4D97-AF65-F5344CB8AC3E}">
        <p14:creationId xmlns:p14="http://schemas.microsoft.com/office/powerpoint/2010/main" val="313606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en-US" dirty="0"/>
              <a:t>Copyright © 2017 by Nelson Education Ltd.</a:t>
            </a:r>
          </a:p>
        </p:txBody>
      </p:sp>
      <p:sp>
        <p:nvSpPr>
          <p:cNvPr id="3" name="Rectangle 6"/>
          <p:cNvSpPr>
            <a:spLocks noGrp="1" noChangeArrowheads="1"/>
          </p:cNvSpPr>
          <p:nvPr>
            <p:ph type="sldNum" sz="quarter" idx="11"/>
          </p:nvPr>
        </p:nvSpPr>
        <p:spPr>
          <a:ln/>
        </p:spPr>
        <p:txBody>
          <a:bodyPr/>
          <a:lstStyle>
            <a:lvl1pPr>
              <a:defRPr/>
            </a:lvl1pPr>
          </a:lstStyle>
          <a:p>
            <a:pPr>
              <a:defRPr/>
            </a:pPr>
            <a:r>
              <a:rPr lang="en-US" altLang="en-US" dirty="0"/>
              <a:t>9-</a:t>
            </a:r>
            <a:fld id="{CF7B4857-B0C4-49C2-868E-F30912EF2DA4}" type="slidenum">
              <a:rPr lang="en-US" altLang="en-US" smtClean="0"/>
              <a:pPr>
                <a:defRPr/>
              </a:pPr>
              <a:t>‹#›</a:t>
            </a:fld>
            <a:endParaRPr lang="en-US" altLang="en-US" dirty="0"/>
          </a:p>
        </p:txBody>
      </p:sp>
    </p:spTree>
    <p:extLst>
      <p:ext uri="{BB962C8B-B14F-4D97-AF65-F5344CB8AC3E}">
        <p14:creationId xmlns:p14="http://schemas.microsoft.com/office/powerpoint/2010/main" val="3739484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6858000" cy="1143000"/>
          </a:xfrm>
        </p:spPr>
        <p:txBody>
          <a:bodyPr/>
          <a:lstStyle/>
          <a:p>
            <a:r>
              <a:rPr lang="en-US" dirty="0"/>
              <a:t>Click to edit Master title style</a:t>
            </a:r>
            <a:endParaRPr lang="en-CA" dirty="0"/>
          </a:p>
        </p:txBody>
      </p:sp>
      <p:sp>
        <p:nvSpPr>
          <p:cNvPr id="3" name="Text Placeholder 2"/>
          <p:cNvSpPr>
            <a:spLocks noGrp="1"/>
          </p:cNvSpPr>
          <p:nvPr>
            <p:ph type="body" sz="half" idx="1"/>
          </p:nvPr>
        </p:nvSpPr>
        <p:spPr>
          <a:xfrm>
            <a:off x="1143000" y="1752600"/>
            <a:ext cx="33528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752600"/>
            <a:ext cx="33528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en-US" dirty="0"/>
              <a:t>Copyright © 2017 by Nelson Education Ltd.</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ltLang="en-US" dirty="0"/>
              <a:t>9-</a:t>
            </a:r>
            <a:fld id="{79C8C8CB-02B4-4F4A-BA78-CDFC60A4FC5E}" type="slidenum">
              <a:rPr lang="en-US" altLang="en-US" smtClean="0"/>
              <a:pPr>
                <a:defRPr/>
              </a:pPr>
              <a:t>‹#›</a:t>
            </a:fld>
            <a:endParaRPr lang="en-US" altLang="en-US" dirty="0"/>
          </a:p>
        </p:txBody>
      </p:sp>
    </p:spTree>
    <p:extLst>
      <p:ext uri="{BB962C8B-B14F-4D97-AF65-F5344CB8AC3E}">
        <p14:creationId xmlns:p14="http://schemas.microsoft.com/office/powerpoint/2010/main" val="11555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2341" name="Rectangle 5"/>
          <p:cNvSpPr>
            <a:spLocks noGrp="1" noChangeArrowheads="1"/>
          </p:cNvSpPr>
          <p:nvPr>
            <p:ph type="ftr" sz="quarter" idx="3"/>
          </p:nvPr>
        </p:nvSpPr>
        <p:spPr bwMode="auto">
          <a:xfrm>
            <a:off x="2590800" y="6400800"/>
            <a:ext cx="3962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Calibri" pitchFamily="34" charset="0"/>
              </a:defRPr>
            </a:lvl1pPr>
          </a:lstStyle>
          <a:p>
            <a:pPr>
              <a:defRPr/>
            </a:pPr>
            <a:r>
              <a:rPr lang="en-US" altLang="en-US" dirty="0"/>
              <a:t>Copyright © 2017 by Nelson Education Ltd.</a:t>
            </a:r>
          </a:p>
        </p:txBody>
      </p:sp>
      <p:sp>
        <p:nvSpPr>
          <p:cNvPr id="142342"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atin typeface="Calibri" panose="020F0502020204030204" pitchFamily="34" charset="0"/>
              </a:defRPr>
            </a:lvl1pPr>
          </a:lstStyle>
          <a:p>
            <a:pPr>
              <a:defRPr/>
            </a:pPr>
            <a:r>
              <a:rPr lang="en-US" altLang="en-US" dirty="0"/>
              <a:t>9-</a:t>
            </a:r>
            <a:fld id="{3EC9F1A5-7CE2-4FA0-90A9-ADDFA2C3AA2A}"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756" r:id="rId1"/>
    <p:sldLayoutId id="2147484757" r:id="rId2"/>
    <p:sldLayoutId id="2147484758" r:id="rId3"/>
    <p:sldLayoutId id="2147484749" r:id="rId4"/>
    <p:sldLayoutId id="2147484750" r:id="rId5"/>
    <p:sldLayoutId id="2147484751" r:id="rId6"/>
    <p:sldLayoutId id="2147484752" r:id="rId7"/>
    <p:sldLayoutId id="2147484753" r:id="rId8"/>
  </p:sldLayoutIdLst>
  <p:hf hdr="0" dt="0"/>
  <p:txStyles>
    <p:titleStyle>
      <a:lvl1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1pPr>
      <a:lvl2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2pPr>
      <a:lvl3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3pPr>
      <a:lvl4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4pPr>
      <a:lvl5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pitchFamily="34" charset="0"/>
          <a:ea typeface="MS PGothic" pitchFamily="34" charset="-128"/>
          <a:cs typeface="Calibri" pitchFamily="34" charset="0"/>
        </a:defRPr>
      </a:lvl1pPr>
      <a:lvl2pPr marL="742950" indent="-285750" algn="l" rtl="0" eaLnBrk="0" fontAlgn="base" hangingPunct="0">
        <a:spcBef>
          <a:spcPct val="20000"/>
        </a:spcBef>
        <a:spcAft>
          <a:spcPct val="0"/>
        </a:spcAft>
        <a:buChar char="–"/>
        <a:defRPr sz="2800">
          <a:solidFill>
            <a:schemeClr val="tx1"/>
          </a:solidFill>
          <a:latin typeface="Calibri" pitchFamily="34" charset="0"/>
          <a:ea typeface="Calibri"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ea typeface="Calibri"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Calibri"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Calibri"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18/10/relationships/comments" Target="../comments/modernComment_181_0.xml"/><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with medium confidence">
            <a:extLst>
              <a:ext uri="{FF2B5EF4-FFF2-40B4-BE49-F238E27FC236}">
                <a16:creationId xmlns:a16="http://schemas.microsoft.com/office/drawing/2014/main" id="{2A0C7FF7-1C22-1D8C-CC9C-31C8919564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924465"/>
            <a:ext cx="3914536" cy="5009070"/>
          </a:xfrm>
          <a:prstGeom prst="rect">
            <a:avLst/>
          </a:prstGeom>
        </p:spPr>
      </p:pic>
    </p:spTree>
    <p:extLst>
      <p:ext uri="{BB962C8B-B14F-4D97-AF65-F5344CB8AC3E}">
        <p14:creationId xmlns:p14="http://schemas.microsoft.com/office/powerpoint/2010/main" val="227028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CA" altLang="en-US" noProof="0" dirty="0"/>
              <a:t>Special Kinds of Teams</a:t>
            </a:r>
          </a:p>
        </p:txBody>
      </p:sp>
      <p:sp>
        <p:nvSpPr>
          <p:cNvPr id="36867" name="Content Placeholder 2"/>
          <p:cNvSpPr>
            <a:spLocks noGrp="1"/>
          </p:cNvSpPr>
          <p:nvPr>
            <p:ph idx="1"/>
          </p:nvPr>
        </p:nvSpPr>
        <p:spPr/>
        <p:txBody>
          <a:bodyPr/>
          <a:lstStyle/>
          <a:p>
            <a:pPr marL="0" indent="0">
              <a:buFontTx/>
              <a:buNone/>
              <a:defRPr/>
            </a:pPr>
            <a:r>
              <a:rPr lang="en-CA" altLang="en-US" b="1" noProof="0" dirty="0">
                <a:solidFill>
                  <a:srgbClr val="E7155C"/>
                </a:solidFill>
              </a:rPr>
              <a:t>Cross-Functional</a:t>
            </a:r>
          </a:p>
          <a:p>
            <a:pPr>
              <a:defRPr/>
            </a:pPr>
            <a:r>
              <a:rPr lang="en-CA" altLang="en-US" noProof="0" dirty="0"/>
              <a:t>Employees from different functional areas</a:t>
            </a:r>
          </a:p>
          <a:p>
            <a:pPr>
              <a:defRPr/>
            </a:pPr>
            <a:r>
              <a:rPr lang="en-CA" altLang="en-US" noProof="0" dirty="0"/>
              <a:t>Generate more ideas and alternative solutions</a:t>
            </a:r>
          </a:p>
          <a:p>
            <a:pPr>
              <a:defRPr/>
            </a:pPr>
            <a:r>
              <a:rPr lang="en-CA" altLang="en-US" noProof="0" dirty="0"/>
              <a:t>Used in conjunction with matrix and product organizational structures</a:t>
            </a:r>
          </a:p>
        </p:txBody>
      </p:sp>
      <p:sp>
        <p:nvSpPr>
          <p:cNvPr id="29701"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US" altLang="en-US" sz="1400" dirty="0"/>
              <a:t>9-</a:t>
            </a:r>
            <a:fld id="{BF643FCC-5286-4123-9B2F-2191B24FA428}" type="slidenum">
              <a:rPr lang="en-US" altLang="en-US" sz="1400" smtClean="0"/>
              <a:pPr>
                <a:spcBef>
                  <a:spcPct val="0"/>
                </a:spcBef>
                <a:buFontTx/>
                <a:buNone/>
              </a:pPr>
              <a:t>10</a:t>
            </a:fld>
            <a:endParaRPr lang="en-US" altLang="en-US" sz="1400" dirty="0"/>
          </a:p>
        </p:txBody>
      </p:sp>
      <p:sp>
        <p:nvSpPr>
          <p:cNvPr id="2" name="Footer Placeholder 1"/>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CA" altLang="en-US" noProof="0" dirty="0"/>
              <a:t>Special Kinds of Teams</a:t>
            </a:r>
          </a:p>
        </p:txBody>
      </p:sp>
      <p:sp>
        <p:nvSpPr>
          <p:cNvPr id="37891" name="Content Placeholder 2"/>
          <p:cNvSpPr>
            <a:spLocks noGrp="1"/>
          </p:cNvSpPr>
          <p:nvPr>
            <p:ph idx="1"/>
          </p:nvPr>
        </p:nvSpPr>
        <p:spPr/>
        <p:txBody>
          <a:bodyPr/>
          <a:lstStyle/>
          <a:p>
            <a:pPr marL="0" indent="0">
              <a:buFontTx/>
              <a:buNone/>
              <a:defRPr/>
            </a:pPr>
            <a:r>
              <a:rPr lang="en-CA" altLang="en-US" b="1" noProof="0" dirty="0">
                <a:solidFill>
                  <a:srgbClr val="E7155C"/>
                </a:solidFill>
              </a:rPr>
              <a:t>Virtual</a:t>
            </a:r>
          </a:p>
          <a:p>
            <a:pPr>
              <a:defRPr/>
            </a:pPr>
            <a:r>
              <a:rPr lang="en-CA" altLang="en-US" noProof="0" dirty="0"/>
              <a:t>Select self-starters and strong communicators</a:t>
            </a:r>
          </a:p>
          <a:p>
            <a:pPr>
              <a:defRPr/>
            </a:pPr>
            <a:r>
              <a:rPr lang="en-CA" altLang="en-US" noProof="0" dirty="0"/>
              <a:t>Provide frequent feedback</a:t>
            </a:r>
          </a:p>
          <a:p>
            <a:pPr>
              <a:defRPr/>
            </a:pPr>
            <a:r>
              <a:rPr lang="en-CA" altLang="en-US" noProof="0" dirty="0"/>
              <a:t>Keep team upbeat and action-oriented</a:t>
            </a:r>
          </a:p>
          <a:p>
            <a:pPr>
              <a:defRPr/>
            </a:pPr>
            <a:r>
              <a:rPr lang="en-CA" altLang="en-US" noProof="0" dirty="0"/>
              <a:t>Empower virtual teams</a:t>
            </a:r>
          </a:p>
        </p:txBody>
      </p:sp>
      <p:sp>
        <p:nvSpPr>
          <p:cNvPr id="31749"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US" altLang="en-US" sz="1400" dirty="0"/>
              <a:t>9-</a:t>
            </a:r>
            <a:fld id="{4CF97325-034F-45ED-BB5E-9599D5CD9BBF}" type="slidenum">
              <a:rPr lang="en-US" altLang="en-US" sz="1400" smtClean="0"/>
              <a:pPr>
                <a:spcBef>
                  <a:spcPct val="0"/>
                </a:spcBef>
                <a:buFontTx/>
                <a:buNone/>
              </a:pPr>
              <a:t>11</a:t>
            </a:fld>
            <a:endParaRPr lang="en-US" altLang="en-US" sz="1400" dirty="0"/>
          </a:p>
        </p:txBody>
      </p:sp>
      <p:sp>
        <p:nvSpPr>
          <p:cNvPr id="2" name="Footer Placeholder 1"/>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CA" altLang="en-US" noProof="0" dirty="0"/>
              <a:t>Special Kinds of Teams</a:t>
            </a:r>
          </a:p>
        </p:txBody>
      </p:sp>
      <p:sp>
        <p:nvSpPr>
          <p:cNvPr id="40963" name="Content Placeholder 2"/>
          <p:cNvSpPr>
            <a:spLocks noGrp="1"/>
          </p:cNvSpPr>
          <p:nvPr>
            <p:ph idx="1"/>
          </p:nvPr>
        </p:nvSpPr>
        <p:spPr/>
        <p:txBody>
          <a:bodyPr/>
          <a:lstStyle/>
          <a:p>
            <a:pPr marL="0" indent="0">
              <a:buFontTx/>
              <a:buNone/>
              <a:defRPr/>
            </a:pPr>
            <a:endParaRPr lang="en-CA" altLang="en-US" b="1" noProof="0" dirty="0">
              <a:solidFill>
                <a:srgbClr val="E7155C"/>
              </a:solidFill>
            </a:endParaRPr>
          </a:p>
          <a:p>
            <a:pPr marL="0" indent="0">
              <a:buFontTx/>
              <a:buNone/>
              <a:defRPr/>
            </a:pPr>
            <a:r>
              <a:rPr lang="en-CA" altLang="en-US" b="1" noProof="0" dirty="0">
                <a:solidFill>
                  <a:srgbClr val="E7155C"/>
                </a:solidFill>
              </a:rPr>
              <a:t>Project</a:t>
            </a:r>
          </a:p>
          <a:p>
            <a:pPr>
              <a:defRPr/>
            </a:pPr>
            <a:r>
              <a:rPr lang="en-CA" altLang="en-US" noProof="0" dirty="0"/>
              <a:t>One-time projects within a limited time</a:t>
            </a:r>
          </a:p>
          <a:p>
            <a:pPr>
              <a:defRPr/>
            </a:pPr>
            <a:r>
              <a:rPr lang="en-CA" altLang="en-US" noProof="0" dirty="0"/>
              <a:t>Promote flexibility</a:t>
            </a:r>
          </a:p>
        </p:txBody>
      </p:sp>
      <p:sp>
        <p:nvSpPr>
          <p:cNvPr id="33797"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US" altLang="en-US" sz="1400" dirty="0"/>
              <a:t>9-</a:t>
            </a:r>
            <a:fld id="{9A78AF6B-FE61-4FDF-BB49-1F429B13CF1D}" type="slidenum">
              <a:rPr lang="en-US" altLang="en-US" sz="1400" smtClean="0"/>
              <a:pPr>
                <a:spcBef>
                  <a:spcPct val="0"/>
                </a:spcBef>
                <a:buFontTx/>
                <a:buNone/>
              </a:pPr>
              <a:t>12</a:t>
            </a:fld>
            <a:endParaRPr lang="en-US" altLang="en-US" sz="1400" dirty="0"/>
          </a:p>
        </p:txBody>
      </p:sp>
      <p:sp>
        <p:nvSpPr>
          <p:cNvPr id="2" name="Footer Placeholder 1"/>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CA" altLang="en-US" noProof="0" dirty="0"/>
              <a:t>Work Team Characteristics</a:t>
            </a:r>
          </a:p>
        </p:txBody>
      </p:sp>
      <p:sp>
        <p:nvSpPr>
          <p:cNvPr id="35844" name="Slide Number Placeholder 6"/>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0608FF86-9BEC-4AEC-9EAD-2DD60F4435BB}" type="slidenum">
              <a:rPr lang="en-US" altLang="en-US" sz="1400">
                <a:solidFill>
                  <a:srgbClr val="FFFFFF"/>
                </a:solidFill>
                <a:latin typeface="Helvetica" panose="020B0604020202020204" pitchFamily="34" charset="0"/>
              </a:rPr>
              <a:pPr>
                <a:spcBef>
                  <a:spcPct val="0"/>
                </a:spcBef>
                <a:buFontTx/>
                <a:buNone/>
              </a:pPr>
              <a:t>13</a:t>
            </a:fld>
            <a:endParaRPr lang="en-US" altLang="en-US" sz="1400" dirty="0">
              <a:solidFill>
                <a:srgbClr val="FFFFFF"/>
              </a:solidFill>
              <a:latin typeface="Helvetica" panose="020B0604020202020204" pitchFamily="34" charset="0"/>
            </a:endParaRPr>
          </a:p>
        </p:txBody>
      </p:sp>
      <p:grpSp>
        <p:nvGrpSpPr>
          <p:cNvPr id="35845" name="Group 4"/>
          <p:cNvGrpSpPr>
            <a:grpSpLocks/>
          </p:cNvGrpSpPr>
          <p:nvPr/>
        </p:nvGrpSpPr>
        <p:grpSpPr bwMode="auto">
          <a:xfrm>
            <a:off x="457200" y="1600200"/>
            <a:ext cx="8229600" cy="4186238"/>
            <a:chOff x="816" y="968"/>
            <a:chExt cx="4656" cy="2440"/>
          </a:xfrm>
        </p:grpSpPr>
        <p:sp>
          <p:nvSpPr>
            <p:cNvPr id="130053" name="AutoShape 5"/>
            <p:cNvSpPr>
              <a:spLocks noChangeArrowheads="1"/>
            </p:cNvSpPr>
            <p:nvPr/>
          </p:nvSpPr>
          <p:spPr bwMode="auto">
            <a:xfrm>
              <a:off x="816" y="2072"/>
              <a:ext cx="1536" cy="1336"/>
            </a:xfrm>
            <a:prstGeom prst="cube">
              <a:avLst>
                <a:gd name="adj" fmla="val 25000"/>
              </a:avLst>
            </a:prstGeom>
            <a:solidFill>
              <a:schemeClr val="accent2">
                <a:lumMod val="20000"/>
                <a:lumOff val="80000"/>
              </a:schemeClr>
            </a:solidFill>
            <a:ln>
              <a:noFill/>
            </a:ln>
            <a:effectLst/>
          </p:spPr>
          <p:txBody>
            <a:bodyPr wrap="none"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800" dirty="0">
                  <a:latin typeface="Calibri" pitchFamily="34" charset="0"/>
                </a:rPr>
                <a:t>Team</a:t>
              </a:r>
            </a:p>
            <a:p>
              <a:pPr algn="ctr">
                <a:defRPr/>
              </a:pPr>
              <a:r>
                <a:rPr lang="en-US" altLang="en-US" sz="2800" dirty="0">
                  <a:latin typeface="Calibri" pitchFamily="34" charset="0"/>
                </a:rPr>
                <a:t>Size</a:t>
              </a:r>
            </a:p>
          </p:txBody>
        </p:sp>
        <p:sp>
          <p:nvSpPr>
            <p:cNvPr id="46089" name="AutoShape 6"/>
            <p:cNvSpPr>
              <a:spLocks noChangeArrowheads="1"/>
            </p:cNvSpPr>
            <p:nvPr/>
          </p:nvSpPr>
          <p:spPr bwMode="auto">
            <a:xfrm>
              <a:off x="2369" y="2072"/>
              <a:ext cx="1535" cy="1336"/>
            </a:xfrm>
            <a:prstGeom prst="cube">
              <a:avLst>
                <a:gd name="adj" fmla="val 25000"/>
              </a:avLst>
            </a:prstGeom>
            <a:solidFill>
              <a:schemeClr val="accent2">
                <a:lumMod val="40000"/>
                <a:lumOff val="60000"/>
              </a:schemeClr>
            </a:solidFill>
            <a:ln>
              <a:noFill/>
            </a:ln>
            <a:effectLst/>
          </p:spPr>
          <p:txBody>
            <a:bodyPr wrap="none"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800" dirty="0">
                  <a:latin typeface="Calibri" pitchFamily="34" charset="0"/>
                </a:rPr>
                <a:t>Team</a:t>
              </a:r>
            </a:p>
            <a:p>
              <a:pPr algn="ctr">
                <a:defRPr/>
              </a:pPr>
              <a:r>
                <a:rPr lang="en-US" altLang="en-US" sz="2800" dirty="0">
                  <a:latin typeface="Calibri" pitchFamily="34" charset="0"/>
                </a:rPr>
                <a:t>Conflict</a:t>
              </a:r>
            </a:p>
          </p:txBody>
        </p:sp>
        <p:sp>
          <p:nvSpPr>
            <p:cNvPr id="20489" name="AutoShape 7"/>
            <p:cNvSpPr>
              <a:spLocks noChangeArrowheads="1"/>
            </p:cNvSpPr>
            <p:nvPr/>
          </p:nvSpPr>
          <p:spPr bwMode="auto">
            <a:xfrm>
              <a:off x="3936" y="2072"/>
              <a:ext cx="1536" cy="1336"/>
            </a:xfrm>
            <a:prstGeom prst="cube">
              <a:avLst>
                <a:gd name="adj" fmla="val 25000"/>
              </a:avLst>
            </a:prstGeom>
            <a:solidFill>
              <a:schemeClr val="accent2">
                <a:lumMod val="60000"/>
                <a:lumOff val="40000"/>
              </a:schemeClr>
            </a:solidFill>
            <a:ln>
              <a:noFill/>
            </a:ln>
            <a:effectLst/>
          </p:spPr>
          <p:txBody>
            <a:bodyPr wrap="none"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800" dirty="0">
                  <a:latin typeface="Calibri" pitchFamily="34" charset="0"/>
                </a:rPr>
                <a:t>Team</a:t>
              </a:r>
            </a:p>
            <a:p>
              <a:pPr algn="ctr">
                <a:defRPr/>
              </a:pPr>
              <a:r>
                <a:rPr lang="en-US" altLang="en-US" sz="2800" dirty="0">
                  <a:latin typeface="Calibri" pitchFamily="34" charset="0"/>
                </a:rPr>
                <a:t>Development</a:t>
              </a:r>
            </a:p>
          </p:txBody>
        </p:sp>
        <p:sp>
          <p:nvSpPr>
            <p:cNvPr id="20490" name="AutoShape 8"/>
            <p:cNvSpPr>
              <a:spLocks noChangeArrowheads="1"/>
            </p:cNvSpPr>
            <p:nvPr/>
          </p:nvSpPr>
          <p:spPr bwMode="auto">
            <a:xfrm>
              <a:off x="1536" y="968"/>
              <a:ext cx="1535" cy="1336"/>
            </a:xfrm>
            <a:prstGeom prst="cube">
              <a:avLst>
                <a:gd name="adj" fmla="val 25000"/>
              </a:avLst>
            </a:prstGeom>
            <a:solidFill>
              <a:schemeClr val="accent4">
                <a:lumMod val="40000"/>
                <a:lumOff val="60000"/>
              </a:schemeClr>
            </a:solidFill>
            <a:ln>
              <a:noFill/>
            </a:ln>
            <a:effectLst/>
          </p:spPr>
          <p:txBody>
            <a:bodyPr wrap="none"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800" dirty="0">
                  <a:latin typeface="Calibri" pitchFamily="34" charset="0"/>
                </a:rPr>
                <a:t>Team </a:t>
              </a:r>
            </a:p>
            <a:p>
              <a:pPr algn="ctr">
                <a:defRPr/>
              </a:pPr>
              <a:r>
                <a:rPr lang="en-US" altLang="en-US" sz="2800" dirty="0">
                  <a:latin typeface="Calibri" pitchFamily="34" charset="0"/>
                </a:rPr>
                <a:t>Norms</a:t>
              </a:r>
            </a:p>
          </p:txBody>
        </p:sp>
        <p:sp>
          <p:nvSpPr>
            <p:cNvPr id="20491" name="AutoShape 9"/>
            <p:cNvSpPr>
              <a:spLocks noChangeArrowheads="1"/>
            </p:cNvSpPr>
            <p:nvPr/>
          </p:nvSpPr>
          <p:spPr bwMode="auto">
            <a:xfrm>
              <a:off x="3103" y="968"/>
              <a:ext cx="1548" cy="1336"/>
            </a:xfrm>
            <a:prstGeom prst="cube">
              <a:avLst>
                <a:gd name="adj" fmla="val 25000"/>
              </a:avLst>
            </a:prstGeom>
            <a:solidFill>
              <a:schemeClr val="accent4">
                <a:lumMod val="60000"/>
                <a:lumOff val="40000"/>
              </a:schemeClr>
            </a:solidFill>
            <a:ln>
              <a:noFill/>
            </a:ln>
            <a:effectLst/>
          </p:spPr>
          <p:txBody>
            <a:bodyPr wrap="none"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600" dirty="0">
                  <a:latin typeface="Calibri" pitchFamily="34" charset="0"/>
                </a:rPr>
                <a:t>Team</a:t>
              </a:r>
            </a:p>
            <a:p>
              <a:pPr algn="ctr">
                <a:defRPr/>
              </a:pPr>
              <a:r>
                <a:rPr lang="en-US" altLang="en-US" sz="2600" dirty="0">
                  <a:latin typeface="Calibri" pitchFamily="34" charset="0"/>
                </a:rPr>
                <a:t>Cohesiveness</a:t>
              </a:r>
            </a:p>
          </p:txBody>
        </p:sp>
      </p:grpSp>
      <p:sp>
        <p:nvSpPr>
          <p:cNvPr id="35846" name="Slide Number Placeholder 6"/>
          <p:cNvSpPr txBox="1">
            <a:spLocks/>
          </p:cNvSpPr>
          <p:nvPr/>
        </p:nvSpPr>
        <p:spPr bwMode="auto">
          <a:xfrm>
            <a:off x="8129588" y="5734050"/>
            <a:ext cx="609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spcBef>
                <a:spcPct val="0"/>
              </a:spcBef>
              <a:buFontTx/>
              <a:buNone/>
            </a:pPr>
            <a:fld id="{5372C0E8-9915-42EB-A5DD-58C7F56B0BC7}" type="slidenum">
              <a:rPr lang="en-US" altLang="en-US" sz="1200" b="1">
                <a:solidFill>
                  <a:schemeClr val="bg1"/>
                </a:solidFill>
                <a:latin typeface="Helvetica" panose="020B0604020202020204" pitchFamily="34" charset="0"/>
              </a:rPr>
              <a:pPr algn="ctr" eaLnBrk="1" hangingPunct="1">
                <a:spcBef>
                  <a:spcPct val="0"/>
                </a:spcBef>
                <a:buFontTx/>
                <a:buNone/>
              </a:pPr>
              <a:t>13</a:t>
            </a:fld>
            <a:endParaRPr lang="en-US" altLang="en-US" sz="1200" b="1" dirty="0">
              <a:solidFill>
                <a:schemeClr val="bg1"/>
              </a:solidFill>
              <a:latin typeface="Helvetica" panose="020B0604020202020204" pitchFamily="34" charset="0"/>
            </a:endParaRPr>
          </a:p>
        </p:txBody>
      </p:sp>
      <p:sp>
        <p:nvSpPr>
          <p:cNvPr id="35847"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9-</a:t>
            </a:r>
            <a:fld id="{5DF65D44-87B0-4E2C-A190-5C93C56E6BCF}" type="slidenum">
              <a:rPr lang="en-US" altLang="en-US" sz="1400" smtClean="0"/>
              <a:pPr algn="r">
                <a:spcBef>
                  <a:spcPct val="0"/>
                </a:spcBef>
                <a:buFontTx/>
                <a:buNone/>
              </a:pPr>
              <a:t>13</a:t>
            </a:fld>
            <a:endParaRPr lang="en-US" altLang="en-US" sz="1400" dirty="0"/>
          </a:p>
        </p:txBody>
      </p:sp>
      <p:sp>
        <p:nvSpPr>
          <p:cNvPr id="2" name="Footer Placeholder 1"/>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5"/>
          <p:cNvSpPr>
            <a:spLocks noGrp="1"/>
          </p:cNvSpPr>
          <p:nvPr>
            <p:ph type="title"/>
          </p:nvPr>
        </p:nvSpPr>
        <p:spPr/>
        <p:txBody>
          <a:bodyPr/>
          <a:lstStyle/>
          <a:p>
            <a:r>
              <a:rPr lang="en-CA" altLang="en-US" noProof="0" dirty="0"/>
              <a:t>Team Norms</a:t>
            </a:r>
          </a:p>
        </p:txBody>
      </p:sp>
      <p:sp>
        <p:nvSpPr>
          <p:cNvPr id="14339" name="Content Placeholder 1"/>
          <p:cNvSpPr>
            <a:spLocks noGrp="1"/>
          </p:cNvSpPr>
          <p:nvPr>
            <p:ph idx="1"/>
          </p:nvPr>
        </p:nvSpPr>
        <p:spPr/>
        <p:txBody>
          <a:bodyPr/>
          <a:lstStyle/>
          <a:p>
            <a:pPr marL="0" indent="0">
              <a:buFontTx/>
              <a:buNone/>
              <a:defRPr/>
            </a:pPr>
            <a:r>
              <a:rPr lang="en-CA" altLang="en-US" sz="3000" b="1" noProof="0" dirty="0">
                <a:solidFill>
                  <a:srgbClr val="E7155C"/>
                </a:solidFill>
              </a:rPr>
              <a:t>Team norms: </a:t>
            </a:r>
            <a:r>
              <a:rPr lang="en-CA" altLang="en-US" sz="3000" noProof="0" dirty="0"/>
              <a:t>Informally agreed-on standards that regulate everyday team behaviours</a:t>
            </a:r>
          </a:p>
          <a:p>
            <a:pPr>
              <a:defRPr/>
            </a:pPr>
            <a:r>
              <a:rPr lang="en-CA" altLang="en-US" sz="3000" noProof="0" dirty="0"/>
              <a:t>Studies indicate that norms are one of the most powerful influences on work behaviour.</a:t>
            </a:r>
          </a:p>
          <a:p>
            <a:pPr>
              <a:defRPr/>
            </a:pPr>
            <a:r>
              <a:rPr lang="en-CA" altLang="en-US" sz="3000" noProof="0" dirty="0"/>
              <a:t>Effective work teams develop norms about the quality and timeliness of job performance, absenteeism, safety, and expression of ideas.</a:t>
            </a:r>
          </a:p>
        </p:txBody>
      </p:sp>
      <p:sp>
        <p:nvSpPr>
          <p:cNvPr id="37893"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1A3CF46D-71C8-4102-A615-21486787B1A5}" type="slidenum">
              <a:rPr lang="en-US" altLang="en-US" sz="1400">
                <a:solidFill>
                  <a:srgbClr val="FFFFFF"/>
                </a:solidFill>
                <a:latin typeface="Helvetica" panose="020B0604020202020204" pitchFamily="34" charset="0"/>
              </a:rPr>
              <a:pPr>
                <a:spcBef>
                  <a:spcPct val="0"/>
                </a:spcBef>
                <a:buFontTx/>
                <a:buNone/>
              </a:pPr>
              <a:t>14</a:t>
            </a:fld>
            <a:endParaRPr lang="en-US" altLang="en-US" sz="1400" dirty="0">
              <a:solidFill>
                <a:srgbClr val="FFFFFF"/>
              </a:solidFill>
              <a:latin typeface="Helvetica" panose="020B0604020202020204" pitchFamily="34" charset="0"/>
            </a:endParaRPr>
          </a:p>
        </p:txBody>
      </p:sp>
      <p:sp>
        <p:nvSpPr>
          <p:cNvPr id="37894"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9-</a:t>
            </a:r>
            <a:fld id="{CEB0838F-E24C-4EC6-8492-16A04E949D97}" type="slidenum">
              <a:rPr lang="en-US" altLang="en-US" sz="1400" smtClean="0"/>
              <a:pPr algn="r">
                <a:spcBef>
                  <a:spcPct val="0"/>
                </a:spcBef>
                <a:buFontTx/>
                <a:buNone/>
              </a:pPr>
              <a:t>14</a:t>
            </a:fld>
            <a:endParaRPr lang="en-US" altLang="en-US" sz="1400" dirty="0"/>
          </a:p>
        </p:txBody>
      </p:sp>
      <p:sp>
        <p:nvSpPr>
          <p:cNvPr id="2" name="Footer Placeholder 1"/>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CA" altLang="en-US" noProof="0" dirty="0"/>
              <a:t>Team Cohesiveness</a:t>
            </a:r>
          </a:p>
        </p:txBody>
      </p:sp>
      <p:sp>
        <p:nvSpPr>
          <p:cNvPr id="39939" name="Content Placeholder 2"/>
          <p:cNvSpPr>
            <a:spLocks noGrp="1"/>
          </p:cNvSpPr>
          <p:nvPr>
            <p:ph sz="half" idx="1"/>
          </p:nvPr>
        </p:nvSpPr>
        <p:spPr>
          <a:xfrm>
            <a:off x="457200" y="1455730"/>
            <a:ext cx="4038600" cy="4670433"/>
          </a:xfrm>
        </p:spPr>
        <p:txBody>
          <a:bodyPr/>
          <a:lstStyle/>
          <a:p>
            <a:pPr marL="223838" indent="-223838">
              <a:lnSpc>
                <a:spcPct val="90000"/>
              </a:lnSpc>
              <a:spcBef>
                <a:spcPct val="0"/>
              </a:spcBef>
              <a:buFont typeface="Wingdings" panose="05000000000000000000" pitchFamily="2" charset="2"/>
              <a:buNone/>
            </a:pPr>
            <a:r>
              <a:rPr lang="en-CA" altLang="en-US" sz="3000" b="1" noProof="0" dirty="0">
                <a:solidFill>
                  <a:srgbClr val="E7155C"/>
                </a:solidFill>
              </a:rPr>
              <a:t>Why:                       </a:t>
            </a:r>
          </a:p>
          <a:p>
            <a:pPr marL="457200" lvl="1" indent="-457200">
              <a:spcBef>
                <a:spcPct val="0"/>
              </a:spcBef>
              <a:buFont typeface="Arial" panose="020B0604020202020204" pitchFamily="34" charset="0"/>
              <a:buChar char="•"/>
            </a:pPr>
            <a:r>
              <a:rPr lang="en-CA" altLang="en-US" sz="3000" noProof="0" dirty="0">
                <a:ea typeface="Calibri" panose="020F0502020204030204" pitchFamily="34" charset="0"/>
              </a:rPr>
              <a:t>Retain their members</a:t>
            </a:r>
          </a:p>
          <a:p>
            <a:pPr marL="457200" lvl="1" indent="-457200">
              <a:spcBef>
                <a:spcPct val="0"/>
              </a:spcBef>
              <a:buFont typeface="Arial" panose="020B0604020202020204" pitchFamily="34" charset="0"/>
              <a:buChar char="•"/>
            </a:pPr>
            <a:r>
              <a:rPr lang="en-CA" altLang="en-US" sz="3000" noProof="0" dirty="0">
                <a:ea typeface="Calibri" panose="020F0502020204030204" pitchFamily="34" charset="0"/>
              </a:rPr>
              <a:t>Promote cooperation</a:t>
            </a:r>
          </a:p>
          <a:p>
            <a:pPr marL="457200" lvl="1" indent="-457200">
              <a:spcBef>
                <a:spcPct val="0"/>
              </a:spcBef>
              <a:buFont typeface="Arial" panose="020B0604020202020204" pitchFamily="34" charset="0"/>
              <a:buChar char="•"/>
            </a:pPr>
            <a:r>
              <a:rPr lang="en-CA" altLang="en-US" sz="3000" noProof="0" dirty="0">
                <a:ea typeface="Calibri" panose="020F0502020204030204" pitchFamily="34" charset="0"/>
              </a:rPr>
              <a:t>Have high levels of performance </a:t>
            </a:r>
          </a:p>
        </p:txBody>
      </p:sp>
      <p:sp>
        <p:nvSpPr>
          <p:cNvPr id="39940" name="Content Placeholder 3"/>
          <p:cNvSpPr>
            <a:spLocks noGrp="1"/>
          </p:cNvSpPr>
          <p:nvPr>
            <p:ph sz="half" idx="2"/>
          </p:nvPr>
        </p:nvSpPr>
        <p:spPr>
          <a:xfrm>
            <a:off x="4648200" y="1455730"/>
            <a:ext cx="4038600" cy="4670433"/>
          </a:xfrm>
        </p:spPr>
        <p:txBody>
          <a:bodyPr/>
          <a:lstStyle/>
          <a:p>
            <a:pPr marL="223838" indent="-223838">
              <a:lnSpc>
                <a:spcPct val="90000"/>
              </a:lnSpc>
              <a:spcBef>
                <a:spcPct val="0"/>
              </a:spcBef>
              <a:buFont typeface="Wingdings" panose="05000000000000000000" pitchFamily="2" charset="2"/>
              <a:buNone/>
            </a:pPr>
            <a:r>
              <a:rPr lang="en-CA" altLang="en-US" sz="3000" b="1" noProof="0" dirty="0">
                <a:solidFill>
                  <a:srgbClr val="E7155C"/>
                </a:solidFill>
              </a:rPr>
              <a:t>How:</a:t>
            </a:r>
          </a:p>
          <a:p>
            <a:pPr marL="463550" lvl="1" indent="-457200">
              <a:lnSpc>
                <a:spcPct val="90000"/>
              </a:lnSpc>
              <a:spcBef>
                <a:spcPct val="0"/>
              </a:spcBef>
              <a:buFont typeface="Arial" panose="020B0604020202020204" pitchFamily="34" charset="0"/>
              <a:buChar char="•"/>
            </a:pPr>
            <a:r>
              <a:rPr lang="en-CA" altLang="en-US" sz="3000" noProof="0" dirty="0">
                <a:ea typeface="Calibri" panose="020F0502020204030204" pitchFamily="34" charset="0"/>
              </a:rPr>
              <a:t>All members attending meetings </a:t>
            </a:r>
          </a:p>
          <a:p>
            <a:pPr marL="463550" lvl="1" indent="-457200">
              <a:spcBef>
                <a:spcPct val="0"/>
              </a:spcBef>
              <a:buFont typeface="Arial" panose="020B0604020202020204" pitchFamily="34" charset="0"/>
              <a:buChar char="•"/>
            </a:pPr>
            <a:r>
              <a:rPr lang="en-CA" altLang="en-US" sz="3000" noProof="0" dirty="0">
                <a:ea typeface="Calibri" panose="020F0502020204030204" pitchFamily="34" charset="0"/>
              </a:rPr>
              <a:t>Rearranging work schedules </a:t>
            </a:r>
          </a:p>
          <a:p>
            <a:pPr marL="463550" lvl="1" indent="-457200">
              <a:spcBef>
                <a:spcPct val="0"/>
              </a:spcBef>
              <a:buFont typeface="Arial" panose="020B0604020202020204" pitchFamily="34" charset="0"/>
              <a:buChar char="•"/>
            </a:pPr>
            <a:r>
              <a:rPr lang="en-CA" altLang="en-US" sz="3000" noProof="0" dirty="0">
                <a:ea typeface="Calibri" panose="020F0502020204030204" pitchFamily="34" charset="0"/>
              </a:rPr>
              <a:t>Creating common workspaces</a:t>
            </a:r>
          </a:p>
          <a:p>
            <a:pPr marL="463550" lvl="1" indent="-457200">
              <a:spcBef>
                <a:spcPct val="0"/>
              </a:spcBef>
              <a:buFont typeface="Arial" panose="020B0604020202020204" pitchFamily="34" charset="0"/>
              <a:buChar char="•"/>
            </a:pPr>
            <a:r>
              <a:rPr lang="en-CA" altLang="en-US" sz="3000" noProof="0" dirty="0">
                <a:ea typeface="Calibri" panose="020F0502020204030204" pitchFamily="34" charset="0"/>
              </a:rPr>
              <a:t>Engaging in non-work activities</a:t>
            </a:r>
          </a:p>
        </p:txBody>
      </p:sp>
      <p:sp>
        <p:nvSpPr>
          <p:cNvPr id="39942" name="Slide Number Placeholder 5"/>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US" altLang="en-US" sz="1400" dirty="0"/>
              <a:t>9-</a:t>
            </a:r>
            <a:fld id="{0F3916CF-F9AA-496A-81B6-5EC1A9D2F29D}" type="slidenum">
              <a:rPr lang="en-US" altLang="en-US" sz="1400" smtClean="0"/>
              <a:pPr>
                <a:spcBef>
                  <a:spcPct val="0"/>
                </a:spcBef>
                <a:buFontTx/>
                <a:buNone/>
              </a:pPr>
              <a:t>15</a:t>
            </a:fld>
            <a:endParaRPr lang="en-US" altLang="en-US" sz="140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pic>
        <p:nvPicPr>
          <p:cNvPr id="4" name="Picture 3" descr="A group of baseball players&#10;&#10;Description automatically generated with low confidence">
            <a:extLst>
              <a:ext uri="{FF2B5EF4-FFF2-40B4-BE49-F238E27FC236}">
                <a16:creationId xmlns:a16="http://schemas.microsoft.com/office/drawing/2014/main" id="{38DF04C3-F35D-BE68-C001-4AE5C27598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4" y="3913594"/>
            <a:ext cx="3962399" cy="234988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2446940" y="1531625"/>
            <a:ext cx="5236755" cy="3718855"/>
          </a:xfrm>
          <a:prstGeom prst="rect">
            <a:avLst/>
          </a:prstGeom>
          <a:solidFill>
            <a:srgbClr val="B5E9F4"/>
          </a:solidFill>
          <a:ln>
            <a:noFill/>
          </a:ln>
          <a:effectLst>
            <a:outerShdw dist="107763" dir="2700000" algn="ctr" rotWithShape="0">
              <a:schemeClr val="bg2"/>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endParaRPr lang="en-CA" altLang="en-US" sz="2400" dirty="0"/>
          </a:p>
        </p:txBody>
      </p:sp>
      <p:sp>
        <p:nvSpPr>
          <p:cNvPr id="46083" name="Rectangle 3"/>
          <p:cNvSpPr>
            <a:spLocks noGrp="1" noChangeArrowheads="1"/>
          </p:cNvSpPr>
          <p:nvPr>
            <p:ph type="title"/>
          </p:nvPr>
        </p:nvSpPr>
        <p:spPr/>
        <p:txBody>
          <a:bodyPr/>
          <a:lstStyle/>
          <a:p>
            <a:r>
              <a:rPr lang="en-CA" altLang="en-US" noProof="0" dirty="0"/>
              <a:t>Team Size</a:t>
            </a:r>
          </a:p>
        </p:txBody>
      </p:sp>
      <p:sp>
        <p:nvSpPr>
          <p:cNvPr id="2" name="Footer Placeholder 1"/>
          <p:cNvSpPr>
            <a:spLocks noGrp="1"/>
          </p:cNvSpPr>
          <p:nvPr>
            <p:ph type="ftr" sz="quarter" idx="10"/>
          </p:nvPr>
        </p:nvSpPr>
        <p:spPr/>
        <p:txBody>
          <a:bodyPr/>
          <a:lstStyle/>
          <a:p>
            <a:pPr>
              <a:defRPr/>
            </a:pPr>
            <a:r>
              <a:rPr lang="en-US" altLang="en-US" dirty="0"/>
              <a:t>Copyright © 2024 by Cengage</a:t>
            </a:r>
          </a:p>
        </p:txBody>
      </p:sp>
      <p:sp>
        <p:nvSpPr>
          <p:cNvPr id="46085"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US" altLang="en-US" sz="1400" dirty="0"/>
              <a:t>9-</a:t>
            </a:r>
            <a:fld id="{1F4F7EE7-E3CA-447F-B88C-F38A07BD55D6}" type="slidenum">
              <a:rPr lang="en-US" altLang="en-US" sz="1400" smtClean="0"/>
              <a:pPr>
                <a:spcBef>
                  <a:spcPct val="0"/>
                </a:spcBef>
                <a:buFontTx/>
                <a:buNone/>
              </a:pPr>
              <a:t>16</a:t>
            </a:fld>
            <a:endParaRPr lang="en-US" altLang="en-US" sz="1400" dirty="0"/>
          </a:p>
        </p:txBody>
      </p:sp>
      <p:grpSp>
        <p:nvGrpSpPr>
          <p:cNvPr id="46086" name="Group 5"/>
          <p:cNvGrpSpPr>
            <a:grpSpLocks/>
          </p:cNvGrpSpPr>
          <p:nvPr/>
        </p:nvGrpSpPr>
        <p:grpSpPr bwMode="auto">
          <a:xfrm>
            <a:off x="1460305" y="1531625"/>
            <a:ext cx="6229350" cy="4410075"/>
            <a:chOff x="784" y="1201"/>
            <a:chExt cx="3680" cy="2351"/>
          </a:xfrm>
        </p:grpSpPr>
        <p:sp>
          <p:nvSpPr>
            <p:cNvPr id="46089" name="Freeform 6"/>
            <p:cNvSpPr>
              <a:spLocks/>
            </p:cNvSpPr>
            <p:nvPr/>
          </p:nvSpPr>
          <p:spPr bwMode="auto">
            <a:xfrm flipV="1">
              <a:off x="1440" y="1562"/>
              <a:ext cx="2784" cy="1576"/>
            </a:xfrm>
            <a:custGeom>
              <a:avLst/>
              <a:gdLst>
                <a:gd name="T0" fmla="*/ 2147483646 w 1531"/>
                <a:gd name="T1" fmla="*/ 0 h 1009"/>
                <a:gd name="T2" fmla="*/ 1337783368 w 1531"/>
                <a:gd name="T3" fmla="*/ 44371269 h 1009"/>
                <a:gd name="T4" fmla="*/ 0 w 1531"/>
                <a:gd name="T5" fmla="*/ 0 h 1009"/>
                <a:gd name="T6" fmla="*/ 0 60000 65536"/>
                <a:gd name="T7" fmla="*/ 0 60000 65536"/>
                <a:gd name="T8" fmla="*/ 0 60000 65536"/>
                <a:gd name="T9" fmla="*/ 0 w 1531"/>
                <a:gd name="T10" fmla="*/ 0 h 1009"/>
                <a:gd name="T11" fmla="*/ 1531 w 1531"/>
                <a:gd name="T12" fmla="*/ 1009 h 1009"/>
              </a:gdLst>
              <a:ahLst/>
              <a:cxnLst>
                <a:cxn ang="T6">
                  <a:pos x="T0" y="T1"/>
                </a:cxn>
                <a:cxn ang="T7">
                  <a:pos x="T2" y="T3"/>
                </a:cxn>
                <a:cxn ang="T8">
                  <a:pos x="T4" y="T5"/>
                </a:cxn>
              </a:cxnLst>
              <a:rect l="T9" t="T10" r="T11" b="T12"/>
              <a:pathLst>
                <a:path w="1531" h="1009">
                  <a:moveTo>
                    <a:pt x="1531" y="0"/>
                  </a:moveTo>
                  <a:cubicBezTo>
                    <a:pt x="1531" y="0"/>
                    <a:pt x="1341" y="1009"/>
                    <a:pt x="783" y="998"/>
                  </a:cubicBezTo>
                  <a:cubicBezTo>
                    <a:pt x="171" y="986"/>
                    <a:pt x="0" y="0"/>
                    <a:pt x="0" y="0"/>
                  </a:cubicBezTo>
                </a:path>
              </a:pathLst>
            </a:custGeom>
            <a:noFill/>
            <a:ln w="30163" cap="rnd">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grpSp>
          <p:nvGrpSpPr>
            <p:cNvPr id="46090" name="Group 7"/>
            <p:cNvGrpSpPr>
              <a:grpSpLocks/>
            </p:cNvGrpSpPr>
            <p:nvPr/>
          </p:nvGrpSpPr>
          <p:grpSpPr bwMode="auto">
            <a:xfrm>
              <a:off x="784" y="1201"/>
              <a:ext cx="3680" cy="2351"/>
              <a:chOff x="784" y="1201"/>
              <a:chExt cx="3680" cy="2351"/>
            </a:xfrm>
          </p:grpSpPr>
          <p:sp>
            <p:nvSpPr>
              <p:cNvPr id="46091" name="Line 8"/>
              <p:cNvSpPr>
                <a:spLocks noChangeShapeType="1"/>
              </p:cNvSpPr>
              <p:nvPr/>
            </p:nvSpPr>
            <p:spPr bwMode="auto">
              <a:xfrm>
                <a:off x="1344" y="1201"/>
                <a:ext cx="0" cy="201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6092" name="Line 9"/>
              <p:cNvSpPr>
                <a:spLocks noChangeShapeType="1"/>
              </p:cNvSpPr>
              <p:nvPr/>
            </p:nvSpPr>
            <p:spPr bwMode="auto">
              <a:xfrm>
                <a:off x="1344" y="3216"/>
                <a:ext cx="312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6093" name="AutoShape 10"/>
              <p:cNvSpPr>
                <a:spLocks noChangeArrowheads="1"/>
              </p:cNvSpPr>
              <p:nvPr/>
            </p:nvSpPr>
            <p:spPr bwMode="auto">
              <a:xfrm rot="-5400000">
                <a:off x="2713" y="1896"/>
                <a:ext cx="288" cy="3024"/>
              </a:xfrm>
              <a:prstGeom prst="triangle">
                <a:avLst>
                  <a:gd name="adj" fmla="val 50000"/>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endParaRPr lang="en-CA" altLang="en-US" sz="2400" dirty="0">
                  <a:latin typeface="Helvetica" panose="020B0604020202020204" pitchFamily="34" charset="0"/>
                </a:endParaRPr>
              </a:p>
            </p:txBody>
          </p:sp>
          <p:sp>
            <p:nvSpPr>
              <p:cNvPr id="46094" name="Text Box 11"/>
              <p:cNvSpPr txBox="1">
                <a:spLocks noChangeArrowheads="1"/>
              </p:cNvSpPr>
              <p:nvPr/>
            </p:nvSpPr>
            <p:spPr bwMode="auto">
              <a:xfrm>
                <a:off x="3744" y="3268"/>
                <a:ext cx="453" cy="2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US" altLang="en-US" sz="2800" b="1" dirty="0">
                    <a:solidFill>
                      <a:schemeClr val="bg1"/>
                    </a:solidFill>
                  </a:rPr>
                  <a:t>Size</a:t>
                </a:r>
              </a:p>
            </p:txBody>
          </p:sp>
          <p:sp>
            <p:nvSpPr>
              <p:cNvPr id="46095" name="AutoShape 12"/>
              <p:cNvSpPr>
                <a:spLocks noChangeArrowheads="1"/>
              </p:cNvSpPr>
              <p:nvPr/>
            </p:nvSpPr>
            <p:spPr bwMode="auto">
              <a:xfrm rot="10800000">
                <a:off x="784" y="1201"/>
                <a:ext cx="486" cy="2144"/>
              </a:xfrm>
              <a:prstGeom prst="triangle">
                <a:avLst>
                  <a:gd name="adj" fmla="val 50000"/>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endParaRPr lang="en-CA" altLang="en-US" sz="2400" dirty="0">
                  <a:latin typeface="Helvetica" panose="020B0604020202020204" pitchFamily="34" charset="0"/>
                </a:endParaRPr>
              </a:p>
            </p:txBody>
          </p:sp>
          <p:sp>
            <p:nvSpPr>
              <p:cNvPr id="46096" name="Text Box 13"/>
              <p:cNvSpPr txBox="1">
                <a:spLocks noChangeArrowheads="1"/>
              </p:cNvSpPr>
              <p:nvPr/>
            </p:nvSpPr>
            <p:spPr bwMode="auto">
              <a:xfrm rot="-5400000">
                <a:off x="466" y="1811"/>
                <a:ext cx="1125" cy="3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US" altLang="en-US" sz="2800" b="1" dirty="0">
                    <a:solidFill>
                      <a:schemeClr val="bg1"/>
                    </a:solidFill>
                  </a:rPr>
                  <a:t>Performance</a:t>
                </a:r>
              </a:p>
            </p:txBody>
          </p:sp>
        </p:grpSp>
      </p:grpSp>
      <p:sp>
        <p:nvSpPr>
          <p:cNvPr id="46087" name="Slide Number Placeholder 6"/>
          <p:cNvSpPr txBox="1">
            <a:spLocks/>
          </p:cNvSpPr>
          <p:nvPr/>
        </p:nvSpPr>
        <p:spPr bwMode="auto">
          <a:xfrm>
            <a:off x="8129588" y="5734050"/>
            <a:ext cx="609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spcBef>
                <a:spcPct val="0"/>
              </a:spcBef>
              <a:buFontTx/>
              <a:buNone/>
            </a:pPr>
            <a:fld id="{0E9F69A5-BC5D-4198-B557-81EFF3E15361}" type="slidenum">
              <a:rPr lang="en-US" altLang="en-US" sz="1200" b="1">
                <a:solidFill>
                  <a:schemeClr val="bg1"/>
                </a:solidFill>
                <a:latin typeface="Helvetica" panose="020B0604020202020204" pitchFamily="34" charset="0"/>
              </a:rPr>
              <a:pPr algn="ctr" eaLnBrk="1" hangingPunct="1">
                <a:spcBef>
                  <a:spcPct val="0"/>
                </a:spcBef>
                <a:buFontTx/>
                <a:buNone/>
              </a:pPr>
              <a:t>16</a:t>
            </a:fld>
            <a:endParaRPr lang="en-US" altLang="en-US" sz="1200" b="1" dirty="0">
              <a:solidFill>
                <a:schemeClr val="bg1"/>
              </a:solidFill>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274638"/>
            <a:ext cx="8229600" cy="1143000"/>
          </a:xfrm>
        </p:spPr>
        <p:txBody>
          <a:bodyPr wrap="square" anchor="ctr">
            <a:normAutofit/>
          </a:bodyPr>
          <a:lstStyle/>
          <a:p>
            <a:r>
              <a:rPr lang="en-CA" altLang="en-US" noProof="0" dirty="0"/>
              <a:t>Team Conflict</a:t>
            </a:r>
          </a:p>
        </p:txBody>
      </p:sp>
      <p:sp>
        <p:nvSpPr>
          <p:cNvPr id="52227" name="Content Placeholder 2"/>
          <p:cNvSpPr>
            <a:spLocks noGrp="1"/>
          </p:cNvSpPr>
          <p:nvPr>
            <p:ph sz="half" idx="1"/>
          </p:nvPr>
        </p:nvSpPr>
        <p:spPr>
          <a:xfrm>
            <a:off x="457200" y="1600200"/>
            <a:ext cx="4038600" cy="4525963"/>
          </a:xfrm>
        </p:spPr>
        <p:txBody>
          <a:bodyPr wrap="square" anchor="t">
            <a:normAutofit/>
          </a:bodyPr>
          <a:lstStyle/>
          <a:p>
            <a:pPr marL="1588" indent="0">
              <a:lnSpc>
                <a:spcPct val="90000"/>
              </a:lnSpc>
              <a:buFontTx/>
              <a:buNone/>
              <a:defRPr/>
            </a:pPr>
            <a:r>
              <a:rPr lang="en-CA" altLang="en-US" sz="2400" b="1" noProof="0"/>
              <a:t>C-Type Conflict (Cognitive)</a:t>
            </a:r>
          </a:p>
          <a:p>
            <a:pPr>
              <a:lnSpc>
                <a:spcPct val="90000"/>
              </a:lnSpc>
              <a:defRPr/>
            </a:pPr>
            <a:r>
              <a:rPr lang="en-CA" altLang="en-US" sz="2400" noProof="0" dirty="0"/>
              <a:t>Focuses on problems and issues</a:t>
            </a:r>
            <a:endParaRPr lang="en-CA" altLang="en-US" sz="2400" noProof="0"/>
          </a:p>
          <a:p>
            <a:pPr>
              <a:lnSpc>
                <a:spcPct val="90000"/>
              </a:lnSpc>
              <a:defRPr/>
            </a:pPr>
            <a:r>
              <a:rPr lang="en-CA" altLang="en-US" sz="2400" noProof="0" dirty="0"/>
              <a:t>Associated with improvements in team performance</a:t>
            </a:r>
            <a:endParaRPr lang="en-CA" altLang="en-US" sz="2400" noProof="0"/>
          </a:p>
          <a:p>
            <a:pPr marL="1588" indent="0">
              <a:lnSpc>
                <a:spcPct val="90000"/>
              </a:lnSpc>
              <a:buFontTx/>
              <a:buNone/>
              <a:defRPr/>
            </a:pPr>
            <a:r>
              <a:rPr lang="en-CA" altLang="en-US" sz="2400" b="1" noProof="0"/>
              <a:t>A-Type Conflict (Affective)</a:t>
            </a:r>
          </a:p>
          <a:p>
            <a:pPr>
              <a:lnSpc>
                <a:spcPct val="90000"/>
              </a:lnSpc>
              <a:defRPr/>
            </a:pPr>
            <a:r>
              <a:rPr lang="en-CA" altLang="en-US" sz="2400" noProof="0" dirty="0"/>
              <a:t>Emotional, personal disagreements</a:t>
            </a:r>
            <a:endParaRPr lang="en-CA" altLang="en-US" sz="2400" noProof="0"/>
          </a:p>
          <a:p>
            <a:pPr>
              <a:lnSpc>
                <a:spcPct val="90000"/>
              </a:lnSpc>
              <a:defRPr/>
            </a:pPr>
            <a:r>
              <a:rPr lang="en-CA" altLang="en-US" sz="2400" noProof="0" dirty="0"/>
              <a:t>Associated with decreases in team performance</a:t>
            </a:r>
            <a:endParaRPr lang="en-CA" altLang="en-US" sz="2400" noProof="0"/>
          </a:p>
        </p:txBody>
      </p:sp>
      <p:pic>
        <p:nvPicPr>
          <p:cNvPr id="4" name="Picture 3" descr="Two people looking at a computer&#10;&#10;Description automatically generated with medium confidence">
            <a:extLst>
              <a:ext uri="{FF2B5EF4-FFF2-40B4-BE49-F238E27FC236}">
                <a16:creationId xmlns:a16="http://schemas.microsoft.com/office/drawing/2014/main" id="{CD21440D-420D-B851-DF6A-B526FF1A620D}"/>
              </a:ext>
            </a:extLst>
          </p:cNvPr>
          <p:cNvPicPr>
            <a:picLocks noChangeAspect="1"/>
          </p:cNvPicPr>
          <p:nvPr/>
        </p:nvPicPr>
        <p:blipFill rotWithShape="1">
          <a:blip r:embed="rId3">
            <a:extLst>
              <a:ext uri="{28A0092B-C50C-407E-A947-70E740481C1C}">
                <a14:useLocalDpi xmlns:a14="http://schemas.microsoft.com/office/drawing/2010/main" val="0"/>
              </a:ext>
            </a:extLst>
          </a:blip>
          <a:srcRect l="14576" r="30100" b="1"/>
          <a:stretch/>
        </p:blipFill>
        <p:spPr>
          <a:xfrm>
            <a:off x="4648202" y="1427577"/>
            <a:ext cx="4038600" cy="4525963"/>
          </a:xfrm>
          <a:prstGeom prst="rect">
            <a:avLst/>
          </a:prstGeom>
          <a:noFill/>
        </p:spPr>
      </p:pic>
      <p:sp>
        <p:nvSpPr>
          <p:cNvPr id="3" name="Footer Placeholder 2"/>
          <p:cNvSpPr>
            <a:spLocks noGrp="1"/>
          </p:cNvSpPr>
          <p:nvPr>
            <p:ph type="ftr" sz="quarter" idx="10"/>
          </p:nvPr>
        </p:nvSpPr>
        <p:spPr>
          <a:xfrm>
            <a:off x="2590800" y="6400800"/>
            <a:ext cx="3962400" cy="320675"/>
          </a:xfrm>
        </p:spPr>
        <p:txBody>
          <a:bodyPr wrap="square" anchor="t">
            <a:normAutofit/>
          </a:bodyPr>
          <a:lstStyle/>
          <a:p>
            <a:pPr>
              <a:spcAft>
                <a:spcPts val="600"/>
              </a:spcAft>
              <a:defRPr/>
            </a:pPr>
            <a:r>
              <a:rPr lang="en-US" altLang="en-US" dirty="0"/>
              <a:t>Copyright © 2024 by Cengage</a:t>
            </a:r>
            <a:endParaRPr lang="en-US" altLang="en-US"/>
          </a:p>
        </p:txBody>
      </p:sp>
      <p:sp>
        <p:nvSpPr>
          <p:cNvPr id="48133" name="Slide Number Placeholder 4"/>
          <p:cNvSpPr>
            <a:spLocks noGrp="1"/>
          </p:cNvSpPr>
          <p:nvPr>
            <p:ph type="sldNum" sz="quarter" idx="11"/>
          </p:nvPr>
        </p:nvSpPr>
        <p:spPr>
          <a:xfrm>
            <a:off x="6553200" y="6400800"/>
            <a:ext cx="2133600" cy="320675"/>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t">
            <a:normAutofit/>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spcAft>
                <a:spcPts val="600"/>
              </a:spcAft>
              <a:buFontTx/>
              <a:buNone/>
            </a:pPr>
            <a:r>
              <a:rPr lang="en-US" altLang="en-US" sz="1400"/>
              <a:t>9-</a:t>
            </a:r>
            <a:fld id="{F9F29D50-65C1-4B3E-8B83-05871AEBB8F4}" type="slidenum">
              <a:rPr lang="en-US" altLang="en-US" sz="1400" smtClean="0"/>
              <a:pPr>
                <a:spcBef>
                  <a:spcPct val="0"/>
                </a:spcBef>
                <a:spcAft>
                  <a:spcPts val="600"/>
                </a:spcAft>
                <a:buFontTx/>
                <a:buNone/>
              </a:pPr>
              <a:t>17</a:t>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Slide Number Placeholder 6"/>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40F03886-1125-4DA3-8F61-D0BA46BA4AA1}" type="slidenum">
              <a:rPr lang="en-US" altLang="en-US" sz="1400">
                <a:solidFill>
                  <a:srgbClr val="FFFFFF"/>
                </a:solidFill>
                <a:latin typeface="Helvetica" panose="020B0604020202020204" pitchFamily="34" charset="0"/>
              </a:rPr>
              <a:pPr>
                <a:spcBef>
                  <a:spcPct val="0"/>
                </a:spcBef>
                <a:buFontTx/>
                <a:buNone/>
              </a:pPr>
              <a:t>18</a:t>
            </a:fld>
            <a:endParaRPr lang="en-US" altLang="en-US" sz="1400" dirty="0">
              <a:solidFill>
                <a:srgbClr val="FFFFFF"/>
              </a:solidFill>
              <a:latin typeface="Helvetica" panose="020B0604020202020204" pitchFamily="34" charset="0"/>
            </a:endParaRPr>
          </a:p>
        </p:txBody>
      </p:sp>
      <p:sp>
        <p:nvSpPr>
          <p:cNvPr id="52229"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9-</a:t>
            </a:r>
            <a:fld id="{CEF7D197-4BB8-495B-A51D-97CA932EE83B}" type="slidenum">
              <a:rPr lang="en-US" altLang="en-US" sz="1400" smtClean="0"/>
              <a:pPr algn="r">
                <a:spcBef>
                  <a:spcPct val="0"/>
                </a:spcBef>
                <a:buFontTx/>
                <a:buNone/>
              </a:pPr>
              <a:t>18</a:t>
            </a:fld>
            <a:endParaRPr lang="en-US" altLang="en-US" sz="1400" dirty="0"/>
          </a:p>
        </p:txBody>
      </p:sp>
      <p:sp>
        <p:nvSpPr>
          <p:cNvPr id="4" name="Footer Placeholder 3"/>
          <p:cNvSpPr>
            <a:spLocks noGrp="1"/>
          </p:cNvSpPr>
          <p:nvPr>
            <p:ph type="ftr" sz="quarter" idx="10"/>
          </p:nvPr>
        </p:nvSpPr>
        <p:spPr/>
        <p:txBody>
          <a:bodyPr/>
          <a:lstStyle/>
          <a:p>
            <a:pPr>
              <a:defRPr/>
            </a:pPr>
            <a:r>
              <a:rPr lang="en-US" altLang="en-US"/>
              <a:t>Copyright © 2024 by Cengage</a:t>
            </a:r>
            <a:endParaRPr lang="en-US" altLang="en-US" dirty="0"/>
          </a:p>
        </p:txBody>
      </p:sp>
      <p:pic>
        <p:nvPicPr>
          <p:cNvPr id="3" name="Picture 2" descr="Diagram, venn diagram&#10;&#10;Description automatically generated">
            <a:extLst>
              <a:ext uri="{FF2B5EF4-FFF2-40B4-BE49-F238E27FC236}">
                <a16:creationId xmlns:a16="http://schemas.microsoft.com/office/drawing/2014/main" id="{4FD77A52-7541-9871-0B39-C9112C07F3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99871" y="840694"/>
            <a:ext cx="5144258" cy="517661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CA" altLang="en-US" noProof="0" dirty="0"/>
              <a:t>Enhancing Work Team Effectiveness</a:t>
            </a:r>
          </a:p>
        </p:txBody>
      </p:sp>
      <p:graphicFrame>
        <p:nvGraphicFramePr>
          <p:cNvPr id="16" name="Content Placeholder 15"/>
          <p:cNvGraphicFramePr>
            <a:graphicFrameLocks noGrp="1" noChangeAspect="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4278"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US" altLang="en-US" sz="1400" dirty="0"/>
              <a:t>9-</a:t>
            </a:r>
            <a:fld id="{D7EB65E0-3459-479D-B1D9-4D1C6C5B07E4}" type="slidenum">
              <a:rPr lang="en-US" altLang="en-US" sz="1400" smtClean="0"/>
              <a:pPr>
                <a:spcBef>
                  <a:spcPct val="0"/>
                </a:spcBef>
                <a:buFontTx/>
                <a:buNone/>
              </a:pPr>
              <a:t>19</a:t>
            </a:fld>
            <a:endParaRPr lang="en-US" altLang="en-US" sz="1400" dirty="0"/>
          </a:p>
        </p:txBody>
      </p:sp>
      <p:sp>
        <p:nvSpPr>
          <p:cNvPr id="54275" name="Slide Number Placeholder 6"/>
          <p:cNvSpPr txBox="1">
            <a:spLocks/>
          </p:cNvSpPr>
          <p:nvPr/>
        </p:nvSpPr>
        <p:spPr bwMode="auto">
          <a:xfrm>
            <a:off x="8129588" y="5734050"/>
            <a:ext cx="609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spcBef>
                <a:spcPct val="0"/>
              </a:spcBef>
              <a:buFontTx/>
              <a:buNone/>
            </a:pPr>
            <a:fld id="{81CD7511-99A6-4A64-969C-8E74DD7AAC25}" type="slidenum">
              <a:rPr lang="en-US" altLang="en-US" sz="1200" b="1">
                <a:solidFill>
                  <a:schemeClr val="bg1"/>
                </a:solidFill>
                <a:latin typeface="Helvetica" panose="020B0604020202020204" pitchFamily="34" charset="0"/>
              </a:rPr>
              <a:pPr algn="ctr" eaLnBrk="1" hangingPunct="1">
                <a:spcBef>
                  <a:spcPct val="0"/>
                </a:spcBef>
                <a:buFontTx/>
                <a:buNone/>
              </a:pPr>
              <a:t>19</a:t>
            </a:fld>
            <a:endParaRPr lang="en-US" altLang="en-US" sz="1200" b="1" dirty="0">
              <a:solidFill>
                <a:schemeClr val="bg1"/>
              </a:solidFill>
              <a:latin typeface="Helvetica" panose="020B0604020202020204" pitchFamily="34" charset="0"/>
            </a:endParaRPr>
          </a:p>
        </p:txBody>
      </p:sp>
      <p:sp>
        <p:nvSpPr>
          <p:cNvPr id="2" name="Footer Placeholder 1"/>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noProof="0" dirty="0"/>
              <a:t>Chapter 9</a:t>
            </a:r>
          </a:p>
        </p:txBody>
      </p:sp>
      <p:sp>
        <p:nvSpPr>
          <p:cNvPr id="3" name="Subtitle 2"/>
          <p:cNvSpPr>
            <a:spLocks noGrp="1"/>
          </p:cNvSpPr>
          <p:nvPr>
            <p:ph type="subTitle" idx="1"/>
          </p:nvPr>
        </p:nvSpPr>
        <p:spPr>
          <a:xfrm>
            <a:off x="1308515" y="2821839"/>
            <a:ext cx="6400800" cy="2656325"/>
          </a:xfrm>
        </p:spPr>
        <p:txBody>
          <a:bodyPr>
            <a:normAutofit/>
          </a:bodyPr>
          <a:lstStyle/>
          <a:p>
            <a:r>
              <a:rPr lang="en-CA" altLang="en-US" noProof="0" dirty="0"/>
              <a:t>Leading Teams</a:t>
            </a:r>
          </a:p>
          <a:p>
            <a:r>
              <a:rPr lang="en-CA" altLang="en-US" dirty="0"/>
              <a:t>LECTURE </a:t>
            </a:r>
            <a:r>
              <a:rPr lang="en-CA" altLang="en-US"/>
              <a:t>11 SEP </a:t>
            </a:r>
            <a:r>
              <a:rPr lang="en-CA" altLang="en-US" dirty="0"/>
              <a:t>2025</a:t>
            </a:r>
          </a:p>
          <a:p>
            <a:r>
              <a:rPr lang="en-CA" altLang="en-US" noProof="0" dirty="0"/>
              <a:t>Dr IKE </a:t>
            </a:r>
          </a:p>
        </p:txBody>
      </p:sp>
      <p:sp>
        <p:nvSpPr>
          <p:cNvPr id="5" name="Slide Number Placeholder 4"/>
          <p:cNvSpPr>
            <a:spLocks noGrp="1"/>
          </p:cNvSpPr>
          <p:nvPr>
            <p:ph type="sldNum" sz="quarter" idx="11"/>
          </p:nvPr>
        </p:nvSpPr>
        <p:spPr/>
        <p:txBody>
          <a:bodyPr/>
          <a:lstStyle/>
          <a:p>
            <a:pPr>
              <a:defRPr/>
            </a:pPr>
            <a:r>
              <a:rPr lang="en-CA" dirty="0"/>
              <a:t>9-</a:t>
            </a:r>
            <a:fld id="{EFD4C4E6-C5BB-41FB-8108-C4713E176018}" type="slidenum">
              <a:rPr lang="en-CA" smtClean="0"/>
              <a:pPr>
                <a:defRPr/>
              </a:pPr>
              <a:t>2</a:t>
            </a:fld>
            <a:endParaRPr lang="en-CA" dirty="0"/>
          </a:p>
        </p:txBody>
      </p:sp>
      <p:sp>
        <p:nvSpPr>
          <p:cNvPr id="6" name="Footer Placeholder 5"/>
          <p:cNvSpPr>
            <a:spLocks noGrp="1"/>
          </p:cNvSpPr>
          <p:nvPr>
            <p:ph type="ftr" sz="quarter" idx="10"/>
          </p:nvPr>
        </p:nvSpPr>
        <p:spPr/>
        <p:txBody>
          <a:bodyPr/>
          <a:lstStyle/>
          <a:p>
            <a:pPr>
              <a:defRPr/>
            </a:pPr>
            <a:r>
              <a:rPr lang="en-CA" dirty="0"/>
              <a:t>Copyright © 2024 by Cengage</a:t>
            </a:r>
          </a:p>
        </p:txBody>
      </p:sp>
    </p:spTree>
    <p:extLst>
      <p:ext uri="{BB962C8B-B14F-4D97-AF65-F5344CB8AC3E}">
        <p14:creationId xmlns:p14="http://schemas.microsoft.com/office/powerpoint/2010/main" val="1204243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CA" altLang="en-US" sz="3600" noProof="0" dirty="0"/>
              <a:t>Team Compensation and Recognition</a:t>
            </a:r>
          </a:p>
        </p:txBody>
      </p:sp>
      <p:sp>
        <p:nvSpPr>
          <p:cNvPr id="71683" name="Content Placeholder 2"/>
          <p:cNvSpPr>
            <a:spLocks noGrp="1"/>
          </p:cNvSpPr>
          <p:nvPr>
            <p:ph idx="1"/>
          </p:nvPr>
        </p:nvSpPr>
        <p:spPr/>
        <p:txBody>
          <a:bodyPr/>
          <a:lstStyle/>
          <a:p>
            <a:pPr>
              <a:lnSpc>
                <a:spcPct val="90000"/>
              </a:lnSpc>
            </a:pPr>
            <a:r>
              <a:rPr lang="en-CA" altLang="en-US" sz="3000" noProof="0" dirty="0"/>
              <a:t>The level of reward </a:t>
            </a:r>
            <a:r>
              <a:rPr lang="en-CA" altLang="en-US" sz="3000" b="1" noProof="0" dirty="0">
                <a:solidFill>
                  <a:srgbClr val="E7155C"/>
                </a:solidFill>
              </a:rPr>
              <a:t>must match</a:t>
            </a:r>
            <a:r>
              <a:rPr lang="en-CA" altLang="en-US" sz="3000" noProof="0" dirty="0">
                <a:solidFill>
                  <a:srgbClr val="E7155C"/>
                </a:solidFill>
              </a:rPr>
              <a:t> </a:t>
            </a:r>
            <a:r>
              <a:rPr lang="en-CA" altLang="en-US" sz="3000" noProof="0" dirty="0"/>
              <a:t>the level of performance.</a:t>
            </a:r>
          </a:p>
          <a:p>
            <a:pPr>
              <a:lnSpc>
                <a:spcPct val="90000"/>
              </a:lnSpc>
            </a:pPr>
            <a:r>
              <a:rPr lang="en-CA" altLang="en-US" sz="3000" noProof="0" dirty="0"/>
              <a:t>Methods of compensating team participants:</a:t>
            </a:r>
          </a:p>
          <a:p>
            <a:pPr marL="1257300" lvl="1" indent="-457200">
              <a:lnSpc>
                <a:spcPct val="90000"/>
              </a:lnSpc>
            </a:pPr>
            <a:r>
              <a:rPr lang="en-CA" altLang="en-US" noProof="0" dirty="0">
                <a:ea typeface="Calibri" panose="020F0502020204030204" pitchFamily="34" charset="0"/>
              </a:rPr>
              <a:t>Skill-based pay</a:t>
            </a:r>
          </a:p>
          <a:p>
            <a:pPr marL="1257300" lvl="1" indent="-457200">
              <a:lnSpc>
                <a:spcPct val="90000"/>
              </a:lnSpc>
            </a:pPr>
            <a:r>
              <a:rPr lang="en-CA" altLang="en-US" noProof="0" dirty="0">
                <a:ea typeface="Calibri" panose="020F0502020204030204" pitchFamily="34" charset="0"/>
              </a:rPr>
              <a:t>Gainsharing</a:t>
            </a:r>
          </a:p>
          <a:p>
            <a:pPr marL="1257300" lvl="1" indent="-457200">
              <a:lnSpc>
                <a:spcPct val="90000"/>
              </a:lnSpc>
            </a:pPr>
            <a:r>
              <a:rPr lang="en-CA" altLang="en-US" dirty="0">
                <a:latin typeface="Calibri"/>
                <a:ea typeface="Calibri" panose="020F0502020204030204" pitchFamily="34" charset="0"/>
                <a:cs typeface="Calibri"/>
              </a:rPr>
              <a:t>Non-financial</a:t>
            </a:r>
            <a:r>
              <a:rPr lang="en-CA" altLang="en-US" noProof="0" dirty="0">
                <a:latin typeface="Calibri"/>
                <a:ea typeface="Calibri" panose="020F0502020204030204" pitchFamily="34" charset="0"/>
                <a:cs typeface="Calibri"/>
              </a:rPr>
              <a:t> </a:t>
            </a:r>
            <a:br>
              <a:rPr lang="en-CA" altLang="en-US" noProof="0" dirty="0">
                <a:ea typeface="Calibri" panose="020F0502020204030204" pitchFamily="34" charset="0"/>
              </a:rPr>
            </a:br>
            <a:r>
              <a:rPr lang="en-CA" altLang="en-US" noProof="0" dirty="0">
                <a:latin typeface="Calibri"/>
                <a:ea typeface="Calibri" panose="020F0502020204030204" pitchFamily="34" charset="0"/>
                <a:cs typeface="Calibri"/>
              </a:rPr>
              <a:t>rewards</a:t>
            </a:r>
          </a:p>
        </p:txBody>
      </p:sp>
      <p:sp>
        <p:nvSpPr>
          <p:cNvPr id="71685"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US" altLang="en-US" sz="1400" dirty="0"/>
              <a:t>9-</a:t>
            </a:r>
            <a:fld id="{E8C6A030-A126-4FC5-92ED-16B4D3C9AC62}" type="slidenum">
              <a:rPr lang="en-US" altLang="en-US" sz="1400" smtClean="0"/>
              <a:pPr>
                <a:spcBef>
                  <a:spcPct val="0"/>
                </a:spcBef>
                <a:buFontTx/>
                <a:buNone/>
              </a:pPr>
              <a:t>20</a:t>
            </a:fld>
            <a:endParaRPr lang="en-US" altLang="en-US" sz="1400" dirty="0"/>
          </a:p>
        </p:txBody>
      </p:sp>
      <p:sp>
        <p:nvSpPr>
          <p:cNvPr id="2" name="Footer Placeholder 1"/>
          <p:cNvSpPr>
            <a:spLocks noGrp="1"/>
          </p:cNvSpPr>
          <p:nvPr>
            <p:ph type="ftr" sz="quarter" idx="10"/>
          </p:nvPr>
        </p:nvSpPr>
        <p:spPr/>
        <p:txBody>
          <a:bodyPr/>
          <a:lstStyle/>
          <a:p>
            <a:pPr>
              <a:defRPr/>
            </a:pPr>
            <a:r>
              <a:rPr lang="en-US" altLang="en-US" dirty="0"/>
              <a:t>Copyright © 2024 by Cengage</a:t>
            </a:r>
          </a:p>
        </p:txBody>
      </p:sp>
      <p:pic>
        <p:nvPicPr>
          <p:cNvPr id="4" name="Picture 3" descr="A group of people raising their hands&#10;&#10;Description automatically generated with medium confidence">
            <a:extLst>
              <a:ext uri="{FF2B5EF4-FFF2-40B4-BE49-F238E27FC236}">
                <a16:creationId xmlns:a16="http://schemas.microsoft.com/office/drawing/2014/main" id="{2ABB02D3-ADD2-81E3-E976-59C121F4FA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42763" y="3277209"/>
            <a:ext cx="3438094" cy="22009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CA" altLang="en-US" noProof="0" dirty="0"/>
              <a:t>Work Teams</a:t>
            </a:r>
          </a:p>
        </p:txBody>
      </p:sp>
      <p:sp>
        <p:nvSpPr>
          <p:cNvPr id="11267" name="Content Placeholder 2"/>
          <p:cNvSpPr>
            <a:spLocks noGrp="1"/>
          </p:cNvSpPr>
          <p:nvPr>
            <p:ph idx="1"/>
          </p:nvPr>
        </p:nvSpPr>
        <p:spPr/>
        <p:txBody>
          <a:bodyPr/>
          <a:lstStyle/>
          <a:p>
            <a:pPr marL="0" indent="0">
              <a:spcBef>
                <a:spcPts val="600"/>
              </a:spcBef>
              <a:buFontTx/>
              <a:buNone/>
            </a:pPr>
            <a:r>
              <a:rPr lang="en-CA" altLang="en-US" sz="2800" b="1" noProof="0" dirty="0">
                <a:solidFill>
                  <a:srgbClr val="E7155C"/>
                </a:solidFill>
              </a:rPr>
              <a:t>Work teams: </a:t>
            </a:r>
            <a:r>
              <a:rPr lang="en-CA" altLang="en-US" sz="2800" noProof="0" dirty="0"/>
              <a:t>A small number of people with complementary skills who hold themselves mutually accountable for pursuing a common purpose, achieving performance goals and improving interdependent work processes.</a:t>
            </a:r>
          </a:p>
        </p:txBody>
      </p:sp>
      <p:sp>
        <p:nvSpPr>
          <p:cNvPr id="11269" name="Slide Number Placeholder 3"/>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8BEB3A0D-ACB9-4BB8-9898-47E2702D47BF}" type="slidenum">
              <a:rPr lang="en-US" altLang="en-US" sz="1400">
                <a:solidFill>
                  <a:srgbClr val="FFFFFF"/>
                </a:solidFill>
                <a:latin typeface="Helvetica" panose="020B0604020202020204" pitchFamily="34" charset="0"/>
              </a:rPr>
              <a:pPr>
                <a:spcBef>
                  <a:spcPct val="0"/>
                </a:spcBef>
                <a:buFontTx/>
                <a:buNone/>
              </a:pPr>
              <a:t>3</a:t>
            </a:fld>
            <a:endParaRPr lang="en-US" altLang="en-US" sz="1400" dirty="0">
              <a:solidFill>
                <a:srgbClr val="FFFFFF"/>
              </a:solidFill>
              <a:latin typeface="Helvetica" panose="020B0604020202020204" pitchFamily="34" charset="0"/>
            </a:endParaRPr>
          </a:p>
        </p:txBody>
      </p:sp>
      <p:sp>
        <p:nvSpPr>
          <p:cNvPr id="11270"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9-</a:t>
            </a:r>
            <a:fld id="{6A7AEDE8-4A74-436E-9E8A-0E02DE3D9A7D}" type="slidenum">
              <a:rPr lang="en-US" altLang="en-US" sz="1400" smtClean="0"/>
              <a:pPr algn="r">
                <a:spcBef>
                  <a:spcPct val="0"/>
                </a:spcBef>
                <a:buFontTx/>
                <a:buNone/>
              </a:pPr>
              <a:t>3</a:t>
            </a:fld>
            <a:endParaRPr lang="en-US" altLang="en-US" sz="1400" dirty="0"/>
          </a:p>
        </p:txBody>
      </p:sp>
      <p:sp>
        <p:nvSpPr>
          <p:cNvPr id="5" name="Footer Placeholder 4"/>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CA" altLang="en-US" sz="3600" noProof="0" dirty="0"/>
              <a:t>The Good and Bad of Using Teams:</a:t>
            </a:r>
            <a:br>
              <a:rPr lang="en-CA" altLang="en-US" sz="3600" noProof="0" dirty="0"/>
            </a:br>
            <a:r>
              <a:rPr lang="en-CA" altLang="en-US" sz="3600" noProof="0" dirty="0">
                <a:solidFill>
                  <a:srgbClr val="E7155C"/>
                </a:solidFill>
              </a:rPr>
              <a:t>Advantages</a:t>
            </a:r>
            <a:r>
              <a:rPr lang="en-CA" altLang="en-US" noProof="0" dirty="0"/>
              <a:t>	</a:t>
            </a:r>
          </a:p>
        </p:txBody>
      </p:sp>
      <p:sp>
        <p:nvSpPr>
          <p:cNvPr id="15363" name="Content Placeholder 2"/>
          <p:cNvSpPr>
            <a:spLocks noGrp="1"/>
          </p:cNvSpPr>
          <p:nvPr>
            <p:ph idx="1"/>
          </p:nvPr>
        </p:nvSpPr>
        <p:spPr>
          <a:xfrm>
            <a:off x="457200" y="1759310"/>
            <a:ext cx="8229600" cy="4366853"/>
          </a:xfrm>
        </p:spPr>
        <p:txBody>
          <a:bodyPr/>
          <a:lstStyle/>
          <a:p>
            <a:r>
              <a:rPr lang="en-CA" altLang="en-US" noProof="0" dirty="0"/>
              <a:t>Customer satisfaction</a:t>
            </a:r>
          </a:p>
          <a:p>
            <a:r>
              <a:rPr lang="en-CA" altLang="en-US" noProof="0" dirty="0"/>
              <a:t>Product and service quality</a:t>
            </a:r>
          </a:p>
          <a:p>
            <a:r>
              <a:rPr lang="en-CA" altLang="en-US" noProof="0" dirty="0"/>
              <a:t>Employee job satisfaction</a:t>
            </a:r>
          </a:p>
          <a:p>
            <a:r>
              <a:rPr lang="en-CA" altLang="en-US" noProof="0" dirty="0"/>
              <a:t>Decision making</a:t>
            </a:r>
          </a:p>
          <a:p>
            <a:pPr lvl="1"/>
            <a:r>
              <a:rPr lang="en-CA" altLang="en-US" noProof="0" dirty="0">
                <a:ea typeface="Calibri" panose="020F0502020204030204" pitchFamily="34" charset="0"/>
              </a:rPr>
              <a:t>Multiple perspectives</a:t>
            </a:r>
          </a:p>
          <a:p>
            <a:pPr lvl="1"/>
            <a:r>
              <a:rPr lang="en-CA" altLang="en-US" noProof="0" dirty="0">
                <a:ea typeface="Calibri" panose="020F0502020204030204" pitchFamily="34" charset="0"/>
              </a:rPr>
              <a:t>More alternate solutions</a:t>
            </a:r>
          </a:p>
          <a:p>
            <a:pPr lvl="1"/>
            <a:r>
              <a:rPr lang="en-CA" altLang="en-US" noProof="0" dirty="0">
                <a:ea typeface="Calibri" panose="020F0502020204030204" pitchFamily="34" charset="0"/>
              </a:rPr>
              <a:t>Commitment to decisions</a:t>
            </a:r>
          </a:p>
        </p:txBody>
      </p:sp>
      <p:sp>
        <p:nvSpPr>
          <p:cNvPr id="15365"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US" altLang="en-US" sz="1400" dirty="0"/>
              <a:t>9-</a:t>
            </a:r>
            <a:fld id="{BD858ABC-98AC-4929-8190-A394032A5B4F}" type="slidenum">
              <a:rPr lang="en-US" altLang="en-US" sz="1400" smtClean="0"/>
              <a:pPr>
                <a:spcBef>
                  <a:spcPct val="0"/>
                </a:spcBef>
                <a:buFontTx/>
                <a:buNone/>
              </a:pPr>
              <a:t>4</a:t>
            </a:fld>
            <a:endParaRPr lang="en-US" altLang="en-US" sz="1400" dirty="0"/>
          </a:p>
        </p:txBody>
      </p:sp>
      <p:sp>
        <p:nvSpPr>
          <p:cNvPr id="2" name="Footer Placeholder 1"/>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CA" altLang="en-US" sz="3600" noProof="0" dirty="0"/>
              <a:t>The Good and Bad of Using Teams:</a:t>
            </a:r>
            <a:br>
              <a:rPr lang="en-CA" altLang="en-US" sz="3600" noProof="0" dirty="0"/>
            </a:br>
            <a:r>
              <a:rPr lang="en-CA" altLang="en-US" sz="3600" noProof="0" dirty="0">
                <a:solidFill>
                  <a:srgbClr val="E7155C"/>
                </a:solidFill>
              </a:rPr>
              <a:t>Disadvantages</a:t>
            </a:r>
            <a:r>
              <a:rPr lang="en-CA" altLang="en-US" noProof="0" dirty="0"/>
              <a:t>	</a:t>
            </a:r>
          </a:p>
        </p:txBody>
      </p:sp>
      <p:sp>
        <p:nvSpPr>
          <p:cNvPr id="17411" name="Content Placeholder 2"/>
          <p:cNvSpPr>
            <a:spLocks noGrp="1"/>
          </p:cNvSpPr>
          <p:nvPr>
            <p:ph idx="1"/>
          </p:nvPr>
        </p:nvSpPr>
        <p:spPr>
          <a:xfrm>
            <a:off x="457200" y="1759310"/>
            <a:ext cx="8229600" cy="4366853"/>
          </a:xfrm>
        </p:spPr>
        <p:txBody>
          <a:bodyPr/>
          <a:lstStyle/>
          <a:p>
            <a:r>
              <a:rPr lang="en-CA" altLang="en-US" noProof="0" dirty="0"/>
              <a:t>Initially high employee turnover</a:t>
            </a:r>
          </a:p>
          <a:p>
            <a:r>
              <a:rPr lang="en-CA" altLang="en-US" noProof="0" dirty="0"/>
              <a:t>Social loafing</a:t>
            </a:r>
          </a:p>
          <a:p>
            <a:r>
              <a:rPr lang="en-CA" altLang="en-US" noProof="0" dirty="0"/>
              <a:t>Disadvantages of group decision making</a:t>
            </a:r>
          </a:p>
          <a:p>
            <a:pPr lvl="1"/>
            <a:r>
              <a:rPr lang="en-CA" altLang="en-US" noProof="0" dirty="0">
                <a:ea typeface="Calibri" panose="020F0502020204030204" pitchFamily="34" charset="0"/>
              </a:rPr>
              <a:t>Groupthink</a:t>
            </a:r>
          </a:p>
          <a:p>
            <a:pPr lvl="1"/>
            <a:r>
              <a:rPr lang="en-CA" altLang="en-US" noProof="0" dirty="0">
                <a:ea typeface="Calibri" panose="020F0502020204030204" pitchFamily="34" charset="0"/>
              </a:rPr>
              <a:t>Inefficient meetings</a:t>
            </a:r>
          </a:p>
          <a:p>
            <a:pPr lvl="1"/>
            <a:r>
              <a:rPr lang="en-CA" altLang="en-US" noProof="0" dirty="0">
                <a:ea typeface="Calibri" panose="020F0502020204030204" pitchFamily="34" charset="0"/>
              </a:rPr>
              <a:t>Minority domination</a:t>
            </a:r>
          </a:p>
          <a:p>
            <a:pPr lvl="1"/>
            <a:r>
              <a:rPr lang="en-CA" altLang="en-US" noProof="0" dirty="0">
                <a:ea typeface="Calibri" panose="020F0502020204030204" pitchFamily="34" charset="0"/>
              </a:rPr>
              <a:t>Lack of accountability</a:t>
            </a:r>
          </a:p>
        </p:txBody>
      </p:sp>
      <p:sp>
        <p:nvSpPr>
          <p:cNvPr id="17413"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US" altLang="en-US" sz="1400" dirty="0"/>
              <a:t>9-</a:t>
            </a:r>
            <a:fld id="{9D71873B-C2D9-4B70-AB29-D80332C504BE}" type="slidenum">
              <a:rPr lang="en-US" altLang="en-US" sz="1400" smtClean="0"/>
              <a:pPr>
                <a:spcBef>
                  <a:spcPct val="0"/>
                </a:spcBef>
                <a:buFontTx/>
                <a:buNone/>
              </a:pPr>
              <a:t>5</a:t>
            </a:fld>
            <a:endParaRPr lang="en-US" altLang="en-US" sz="1400" dirty="0"/>
          </a:p>
        </p:txBody>
      </p:sp>
      <p:sp>
        <p:nvSpPr>
          <p:cNvPr id="2" name="Footer Placeholder 1"/>
          <p:cNvSpPr>
            <a:spLocks noGrp="1"/>
          </p:cNvSpPr>
          <p:nvPr>
            <p:ph type="ftr" sz="quarter" idx="10"/>
          </p:nvPr>
        </p:nvSpPr>
        <p:spPr/>
        <p:txBody>
          <a:bodyPr/>
          <a:lstStyle/>
          <a:p>
            <a:pPr>
              <a:defRPr/>
            </a:pPr>
            <a:r>
              <a:rPr lang="en-US" altLang="en-US" dirty="0"/>
              <a:t>Copyright © 2024 by Cengage</a:t>
            </a:r>
          </a:p>
        </p:txBody>
      </p:sp>
      <p:pic>
        <p:nvPicPr>
          <p:cNvPr id="4" name="Picture 3" descr="A picture containing person, indoor&#10;&#10;Description automatically generated">
            <a:extLst>
              <a:ext uri="{FF2B5EF4-FFF2-40B4-BE49-F238E27FC236}">
                <a16:creationId xmlns:a16="http://schemas.microsoft.com/office/drawing/2014/main" id="{235BC056-B130-78D6-87C7-B4BEF056B2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41900" y="3879772"/>
            <a:ext cx="3022600" cy="2209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7"/>
          <p:cNvSpPr>
            <a:spLocks noGrp="1"/>
          </p:cNvSpPr>
          <p:nvPr>
            <p:ph type="title"/>
          </p:nvPr>
        </p:nvSpPr>
        <p:spPr/>
        <p:txBody>
          <a:bodyPr/>
          <a:lstStyle/>
          <a:p>
            <a:r>
              <a:rPr lang="en-CA" altLang="en-US" sz="3600" noProof="0" dirty="0"/>
              <a:t>When to Use and </a:t>
            </a:r>
            <a:br>
              <a:rPr lang="en-CA" altLang="en-US" sz="3600" noProof="0" dirty="0"/>
            </a:br>
            <a:r>
              <a:rPr lang="en-CA" altLang="en-US" sz="3600" noProof="0" dirty="0"/>
              <a:t>When Not to Use Teams PG 181</a:t>
            </a:r>
          </a:p>
        </p:txBody>
      </p:sp>
      <p:sp>
        <p:nvSpPr>
          <p:cNvPr id="19460" name="Slide Number Placeholder 6"/>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5FFF3F80-0A8B-4C82-8639-670573CBAB8F}" type="slidenum">
              <a:rPr lang="en-US" altLang="en-US" sz="1400">
                <a:solidFill>
                  <a:srgbClr val="FFFFFF"/>
                </a:solidFill>
                <a:latin typeface="Helvetica" panose="020B0604020202020204" pitchFamily="34" charset="0"/>
              </a:rPr>
              <a:pPr>
                <a:spcBef>
                  <a:spcPct val="0"/>
                </a:spcBef>
                <a:buFontTx/>
                <a:buNone/>
              </a:pPr>
              <a:t>6</a:t>
            </a:fld>
            <a:endParaRPr lang="en-US" altLang="en-US" sz="1400" dirty="0">
              <a:solidFill>
                <a:srgbClr val="FFFFFF"/>
              </a:solidFill>
              <a:latin typeface="Helvetica" panose="020B0604020202020204" pitchFamily="34" charset="0"/>
            </a:endParaRPr>
          </a:p>
        </p:txBody>
      </p:sp>
      <p:sp>
        <p:nvSpPr>
          <p:cNvPr id="19461"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9-</a:t>
            </a:r>
            <a:fld id="{DF2523B9-1799-4C03-8031-9931B1F259C9}" type="slidenum">
              <a:rPr lang="en-US" altLang="en-US" sz="1400" smtClean="0"/>
              <a:pPr algn="r">
                <a:spcBef>
                  <a:spcPct val="0"/>
                </a:spcBef>
                <a:buFontTx/>
                <a:buNone/>
              </a:pPr>
              <a:t>6</a:t>
            </a:fld>
            <a:endParaRPr lang="en-US" altLang="en-US" sz="1400" dirty="0"/>
          </a:p>
        </p:txBody>
      </p:sp>
      <p:sp>
        <p:nvSpPr>
          <p:cNvPr id="19462" name="Rectangle 1"/>
          <p:cNvSpPr>
            <a:spLocks noChangeArrowheads="1"/>
          </p:cNvSpPr>
          <p:nvPr/>
        </p:nvSpPr>
        <p:spPr bwMode="auto">
          <a:xfrm>
            <a:off x="2286000" y="3013075"/>
            <a:ext cx="45720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Helvetica" panose="020B0604020202020204" pitchFamily="34" charset="0"/>
                <a:ea typeface="MS PGothic" panose="020B0600070205080204" pitchFamily="34" charset="-128"/>
              </a:defRPr>
            </a:lvl1pPr>
            <a:lvl2pPr marL="742950" indent="-285750">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dirty="0">
              <a:latin typeface="Times New Roman" panose="02020603050405020304" pitchFamily="18" charset="0"/>
            </a:endParaRPr>
          </a:p>
          <a:p>
            <a:endParaRPr lang="en-US" dirty="0">
              <a:latin typeface="Times New Roman" panose="02020603050405020304" pitchFamily="18" charset="0"/>
            </a:endParaRPr>
          </a:p>
        </p:txBody>
      </p:sp>
      <p:sp>
        <p:nvSpPr>
          <p:cNvPr id="19463" name="Rectangle 2"/>
          <p:cNvSpPr>
            <a:spLocks noChangeArrowheads="1"/>
          </p:cNvSpPr>
          <p:nvPr/>
        </p:nvSpPr>
        <p:spPr bwMode="auto">
          <a:xfrm>
            <a:off x="2286000" y="3228975"/>
            <a:ext cx="457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Helvetica" panose="020B0604020202020204" pitchFamily="34" charset="0"/>
                <a:ea typeface="MS PGothic" panose="020B0600070205080204" pitchFamily="34" charset="-128"/>
              </a:defRPr>
            </a:lvl1pPr>
            <a:lvl2pPr marL="742950" indent="-285750">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sz="1000" dirty="0">
              <a:latin typeface="Times New Roman" panose="02020603050405020304" pitchFamily="18" charset="0"/>
            </a:endParaRPr>
          </a:p>
          <a:p>
            <a:endParaRPr lang="en-US" sz="1000" dirty="0">
              <a:latin typeface="Times New Roman" panose="02020603050405020304" pitchFamily="18" charset="0"/>
            </a:endParaRPr>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pic>
        <p:nvPicPr>
          <p:cNvPr id="4" name="Picture 3" descr="Graphical user interface&#10;&#10;Description automatically generated">
            <a:extLst>
              <a:ext uri="{FF2B5EF4-FFF2-40B4-BE49-F238E27FC236}">
                <a16:creationId xmlns:a16="http://schemas.microsoft.com/office/drawing/2014/main" id="{81B80A5B-2ACD-D76D-4D33-736C5729DF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025" y="1917699"/>
            <a:ext cx="8200404" cy="40158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3200" kern="1200" noProof="0" dirty="0"/>
              <a:t>Factors That Encourage People to </a:t>
            </a:r>
            <a:br>
              <a:rPr lang="en-CA" sz="3200" kern="1200" noProof="0" dirty="0"/>
            </a:br>
            <a:r>
              <a:rPr lang="en-CA" sz="3200" kern="1200" noProof="0" dirty="0"/>
              <a:t>Withhold Effort in Teams PG 181</a:t>
            </a:r>
            <a:endParaRPr lang="en-CA" sz="3200" noProof="0" dirty="0"/>
          </a:p>
        </p:txBody>
      </p:sp>
      <p:sp>
        <p:nvSpPr>
          <p:cNvPr id="5" name="Slide Number Placeholder 4"/>
          <p:cNvSpPr>
            <a:spLocks noGrp="1"/>
          </p:cNvSpPr>
          <p:nvPr>
            <p:ph type="sldNum" sz="quarter" idx="11"/>
          </p:nvPr>
        </p:nvSpPr>
        <p:spPr/>
        <p:txBody>
          <a:bodyPr/>
          <a:lstStyle/>
          <a:p>
            <a:pPr>
              <a:defRPr/>
            </a:pPr>
            <a:r>
              <a:rPr lang="en-US" altLang="en-US" dirty="0"/>
              <a:t>9-</a:t>
            </a:r>
            <a:fld id="{4081782D-BE38-49C4-B349-9A0F2DB82EAC}" type="slidenum">
              <a:rPr lang="en-US" altLang="en-US" smtClean="0"/>
              <a:pPr>
                <a:defRPr/>
              </a:pPr>
              <a:t>7</a:t>
            </a:fld>
            <a:endParaRPr lang="en-US" altLang="en-US" dirty="0"/>
          </a:p>
        </p:txBody>
      </p:sp>
      <p:sp>
        <p:nvSpPr>
          <p:cNvPr id="6" name="Footer Placeholder 5"/>
          <p:cNvSpPr>
            <a:spLocks noGrp="1"/>
          </p:cNvSpPr>
          <p:nvPr>
            <p:ph type="ftr" sz="quarter" idx="10"/>
          </p:nvPr>
        </p:nvSpPr>
        <p:spPr/>
        <p:txBody>
          <a:bodyPr/>
          <a:lstStyle/>
          <a:p>
            <a:pPr>
              <a:defRPr/>
            </a:pPr>
            <a:r>
              <a:rPr lang="en-US" altLang="en-US" dirty="0"/>
              <a:t>Copyright © 2024 by Cengage</a:t>
            </a:r>
          </a:p>
        </p:txBody>
      </p:sp>
      <p:graphicFrame>
        <p:nvGraphicFramePr>
          <p:cNvPr id="3" name="Diagram 2">
            <a:extLst>
              <a:ext uri="{FF2B5EF4-FFF2-40B4-BE49-F238E27FC236}">
                <a16:creationId xmlns:a16="http://schemas.microsoft.com/office/drawing/2014/main" id="{4C581E71-8243-252F-FB68-605155E3686E}"/>
              </a:ext>
            </a:extLst>
          </p:cNvPr>
          <p:cNvGraphicFramePr/>
          <p:nvPr>
            <p:extLst>
              <p:ext uri="{D42A27DB-BD31-4B8C-83A1-F6EECF244321}">
                <p14:modId xmlns:p14="http://schemas.microsoft.com/office/powerpoint/2010/main" val="3075845652"/>
              </p:ext>
            </p:extLst>
          </p:nvPr>
        </p:nvGraphicFramePr>
        <p:xfrm>
          <a:off x="457199" y="1417638"/>
          <a:ext cx="8229599" cy="4743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127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7"/>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fld id="{52D22DC1-983A-48B9-8960-3B26444DECF2}" type="slidenum">
              <a:rPr lang="en-US" altLang="en-US" sz="1400">
                <a:solidFill>
                  <a:srgbClr val="FFFFFF"/>
                </a:solidFill>
              </a:rPr>
              <a:pPr>
                <a:spcBef>
                  <a:spcPct val="0"/>
                </a:spcBef>
                <a:buFontTx/>
                <a:buNone/>
              </a:pPr>
              <a:t>8</a:t>
            </a:fld>
            <a:endParaRPr lang="en-US" altLang="en-US" sz="1400" dirty="0">
              <a:solidFill>
                <a:srgbClr val="FFFFFF"/>
              </a:solidFill>
            </a:endParaRPr>
          </a:p>
        </p:txBody>
      </p:sp>
      <p:sp>
        <p:nvSpPr>
          <p:cNvPr id="23556" name="Slide Number Placeholder 6"/>
          <p:cNvSpPr txBox="1">
            <a:spLocks/>
          </p:cNvSpPr>
          <p:nvPr/>
        </p:nvSpPr>
        <p:spPr bwMode="auto">
          <a:xfrm>
            <a:off x="8129588" y="5734050"/>
            <a:ext cx="609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spcBef>
                <a:spcPct val="0"/>
              </a:spcBef>
              <a:buFontTx/>
              <a:buNone/>
            </a:pPr>
            <a:fld id="{C2849A5F-7CCA-44DC-B80E-9CD37EF70767}" type="slidenum">
              <a:rPr lang="en-US" altLang="en-US" sz="1200" b="1">
                <a:solidFill>
                  <a:schemeClr val="bg1"/>
                </a:solidFill>
              </a:rPr>
              <a:pPr algn="ctr" eaLnBrk="1" hangingPunct="1">
                <a:spcBef>
                  <a:spcPct val="0"/>
                </a:spcBef>
                <a:buFontTx/>
                <a:buNone/>
              </a:pPr>
              <a:t>8</a:t>
            </a:fld>
            <a:endParaRPr lang="en-US" altLang="en-US" sz="1200" b="1" dirty="0">
              <a:solidFill>
                <a:schemeClr val="bg1"/>
              </a:solidFill>
            </a:endParaRPr>
          </a:p>
        </p:txBody>
      </p:sp>
      <p:sp>
        <p:nvSpPr>
          <p:cNvPr id="23558"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9-</a:t>
            </a:r>
            <a:fld id="{5E2E5979-7B4B-4C07-A0AC-79AD535BCD5E}" type="slidenum">
              <a:rPr lang="en-US" altLang="en-US" sz="1400" smtClean="0"/>
              <a:pPr algn="r">
                <a:spcBef>
                  <a:spcPct val="0"/>
                </a:spcBef>
                <a:buFontTx/>
                <a:buNone/>
              </a:pPr>
              <a:t>8</a:t>
            </a:fld>
            <a:endParaRPr lang="en-US" altLang="en-US" sz="1400" dirty="0"/>
          </a:p>
        </p:txBody>
      </p:sp>
      <p:sp>
        <p:nvSpPr>
          <p:cNvPr id="4" name="Footer Placeholder 3"/>
          <p:cNvSpPr>
            <a:spLocks noGrp="1"/>
          </p:cNvSpPr>
          <p:nvPr>
            <p:ph type="ftr" sz="quarter" idx="10"/>
          </p:nvPr>
        </p:nvSpPr>
        <p:spPr/>
        <p:txBody>
          <a:bodyPr/>
          <a:lstStyle/>
          <a:p>
            <a:pPr>
              <a:defRPr/>
            </a:pPr>
            <a:r>
              <a:rPr lang="en-US" altLang="en-US" dirty="0"/>
              <a:t>Copyright © 2024 by Cengage</a:t>
            </a:r>
          </a:p>
        </p:txBody>
      </p:sp>
      <p:pic>
        <p:nvPicPr>
          <p:cNvPr id="3" name="Picture 2" descr="Table&#10;&#10;Description automatically generated">
            <a:extLst>
              <a:ext uri="{FF2B5EF4-FFF2-40B4-BE49-F238E27FC236}">
                <a16:creationId xmlns:a16="http://schemas.microsoft.com/office/drawing/2014/main" id="{FA24D077-49F3-703E-83D9-A624F31CA7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9780" y="393200"/>
            <a:ext cx="5970110" cy="58784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CA" altLang="en-US" noProof="0" dirty="0"/>
              <a:t>Special Kinds of Teams</a:t>
            </a:r>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7653" name="Slide Number Placeholder 4"/>
          <p:cNvSpPr>
            <a:spLocks noGrp="1"/>
          </p:cNvSpPr>
          <p:nvPr>
            <p:ph type="sldNum"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US" altLang="en-US" sz="1400" dirty="0"/>
              <a:t>9-</a:t>
            </a:r>
            <a:fld id="{BA29D2E2-3E8C-415F-B714-C2E10C4A9455}" type="slidenum">
              <a:rPr lang="en-US" altLang="en-US" sz="1400" smtClean="0"/>
              <a:pPr>
                <a:spcBef>
                  <a:spcPct val="0"/>
                </a:spcBef>
                <a:buFontTx/>
                <a:buNone/>
              </a:pPr>
              <a:t>9</a:t>
            </a:fld>
            <a:endParaRPr lang="en-US" altLang="en-US" sz="1400" dirty="0"/>
          </a:p>
        </p:txBody>
      </p:sp>
      <p:sp>
        <p:nvSpPr>
          <p:cNvPr id="2" name="Footer Placeholder 1"/>
          <p:cNvSpPr>
            <a:spLocks noGrp="1"/>
          </p:cNvSpPr>
          <p:nvPr>
            <p:ph type="ftr" sz="quarter" idx="10"/>
          </p:nvPr>
        </p:nvSpPr>
        <p:spPr/>
        <p:txBody>
          <a:bodyPr/>
          <a:lstStyle/>
          <a:p>
            <a:pPr>
              <a:defRPr/>
            </a:pPr>
            <a:r>
              <a:rPr lang="en-US" altLang="en-US" dirty="0"/>
              <a:t>Copyright © 2024 by Cengage</a:t>
            </a:r>
          </a:p>
        </p:txBody>
      </p:sp>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1_Blank">
  <a:themeElements>
    <a:clrScheme name="MGMT 2ce">
      <a:dk1>
        <a:sysClr val="windowText" lastClr="000000"/>
      </a:dk1>
      <a:lt1>
        <a:sysClr val="window" lastClr="FFFFFF"/>
      </a:lt1>
      <a:dk2>
        <a:srgbClr val="464646"/>
      </a:dk2>
      <a:lt2>
        <a:srgbClr val="DEF5FA"/>
      </a:lt2>
      <a:accent1>
        <a:srgbClr val="0070C0"/>
      </a:accent1>
      <a:accent2>
        <a:srgbClr val="DA1F28"/>
      </a:accent2>
      <a:accent3>
        <a:srgbClr val="EB641B"/>
      </a:accent3>
      <a:accent4>
        <a:srgbClr val="307CD8"/>
      </a:accent4>
      <a:accent5>
        <a:srgbClr val="474B78"/>
      </a:accent5>
      <a:accent6>
        <a:srgbClr val="7D3C4A"/>
      </a:accent6>
      <a:hlink>
        <a:srgbClr val="0070C0"/>
      </a:hlink>
      <a:folHlink>
        <a:srgbClr val="44B9E8"/>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C09AA762F586D4294A01C8315622C5D" ma:contentTypeVersion="16" ma:contentTypeDescription="Create a new document." ma:contentTypeScope="" ma:versionID="aef7bcab40b1ddf56e5cb151a006b375">
  <xsd:schema xmlns:xsd="http://www.w3.org/2001/XMLSchema" xmlns:xs="http://www.w3.org/2001/XMLSchema" xmlns:p="http://schemas.microsoft.com/office/2006/metadata/properties" xmlns:ns2="95e7ec70-38e4-4a84-a2ee-aac90fbcae73" xmlns:ns3="09ba33cf-0691-44b7-86fb-a7d965e20378" xmlns:ns4="16b3ca2f-9ff8-4885-b5fb-a3977de225ca" targetNamespace="http://schemas.microsoft.com/office/2006/metadata/properties" ma:root="true" ma:fieldsID="a3f8c54a31a04549b578975fbb2244df" ns2:_="" ns3:_="" ns4:_="">
    <xsd:import namespace="95e7ec70-38e4-4a84-a2ee-aac90fbcae73"/>
    <xsd:import namespace="09ba33cf-0691-44b7-86fb-a7d965e20378"/>
    <xsd:import namespace="16b3ca2f-9ff8-4885-b5fb-a3977de225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e7ec70-38e4-4a84-a2ee-aac90fbcae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813c7c6-b368-4d0a-9b29-2e74b134ed1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9ba33cf-0691-44b7-86fb-a7d965e2037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b3ca2f-9ff8-4885-b5fb-a3977de225ca"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6677b1a1-ade2-4b17-9092-acc018cce59e}" ma:internalName="TaxCatchAll" ma:showField="CatchAllData" ma:web="16b3ca2f-9ff8-4885-b5fb-a3977de225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C1E793-3FE4-48AB-B9AA-9E7CBB1D3546}">
  <ds:schemaRefs>
    <ds:schemaRef ds:uri="http://schemas.microsoft.com/sharepoint/v3/contenttype/forms"/>
  </ds:schemaRefs>
</ds:datastoreItem>
</file>

<file path=customXml/itemProps2.xml><?xml version="1.0" encoding="utf-8"?>
<ds:datastoreItem xmlns:ds="http://schemas.openxmlformats.org/officeDocument/2006/customXml" ds:itemID="{C25952AD-F5C1-4C88-B343-94F90516C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e7ec70-38e4-4a84-a2ee-aac90fbcae73"/>
    <ds:schemaRef ds:uri="09ba33cf-0691-44b7-86fb-a7d965e20378"/>
    <ds:schemaRef ds:uri="16b3ca2f-9ff8-4885-b5fb-a3977de225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4838</TotalTime>
  <Words>3759</Words>
  <Application>Microsoft Office PowerPoint</Application>
  <PresentationFormat>On-screen Show (4:3)</PresentationFormat>
  <Paragraphs>240</Paragraphs>
  <Slides>20</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Helvetica</vt:lpstr>
      <vt:lpstr>MyriadPro-Light</vt:lpstr>
      <vt:lpstr>MyriadPro-LightIt</vt:lpstr>
      <vt:lpstr>Times New Roman</vt:lpstr>
      <vt:lpstr>Wingdings</vt:lpstr>
      <vt:lpstr>1_Blank</vt:lpstr>
      <vt:lpstr>PowerPoint Presentation</vt:lpstr>
      <vt:lpstr>Chapter 9</vt:lpstr>
      <vt:lpstr>Work Teams</vt:lpstr>
      <vt:lpstr>The Good and Bad of Using Teams: Advantages </vt:lpstr>
      <vt:lpstr>The Good and Bad of Using Teams: Disadvantages </vt:lpstr>
      <vt:lpstr>When to Use and  When Not to Use Teams PG 181</vt:lpstr>
      <vt:lpstr>Factors That Encourage People to  Withhold Effort in Teams PG 181</vt:lpstr>
      <vt:lpstr>PowerPoint Presentation</vt:lpstr>
      <vt:lpstr>Special Kinds of Teams</vt:lpstr>
      <vt:lpstr>Special Kinds of Teams</vt:lpstr>
      <vt:lpstr>Special Kinds of Teams</vt:lpstr>
      <vt:lpstr>Special Kinds of Teams</vt:lpstr>
      <vt:lpstr>Work Team Characteristics</vt:lpstr>
      <vt:lpstr>Team Norms</vt:lpstr>
      <vt:lpstr>Team Cohesiveness</vt:lpstr>
      <vt:lpstr>Team Size</vt:lpstr>
      <vt:lpstr>Team Conflict</vt:lpstr>
      <vt:lpstr>PowerPoint Presentation</vt:lpstr>
      <vt:lpstr>Enhancing Work Team Effectiveness</vt:lpstr>
      <vt:lpstr>Team Compensation and Recognition</vt:lpstr>
    </vt:vector>
  </TitlesOfParts>
  <Company>Deborah Baker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Management</dc:subject>
  <dc:creator>Deborah Baker</dc:creator>
  <cp:lastModifiedBy>Ike Hall</cp:lastModifiedBy>
  <cp:revision>572</cp:revision>
  <cp:lastPrinted>2023-10-17T06:03:13Z</cp:lastPrinted>
  <dcterms:created xsi:type="dcterms:W3CDTF">2014-01-31T16:47:56Z</dcterms:created>
  <dcterms:modified xsi:type="dcterms:W3CDTF">2025-09-11T05:30:18Z</dcterms:modified>
</cp:coreProperties>
</file>