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sldIdLst>
    <p:sldId id="256" r:id="rId2"/>
    <p:sldId id="290" r:id="rId3"/>
    <p:sldId id="270" r:id="rId4"/>
    <p:sldId id="276" r:id="rId5"/>
    <p:sldId id="257" r:id="rId6"/>
    <p:sldId id="262" r:id="rId7"/>
    <p:sldId id="277" r:id="rId8"/>
    <p:sldId id="300" r:id="rId9"/>
    <p:sldId id="271" r:id="rId10"/>
    <p:sldId id="285" r:id="rId11"/>
    <p:sldId id="286" r:id="rId12"/>
    <p:sldId id="274" r:id="rId13"/>
    <p:sldId id="265" r:id="rId14"/>
    <p:sldId id="279" r:id="rId15"/>
    <p:sldId id="291" r:id="rId16"/>
    <p:sldId id="293" r:id="rId17"/>
    <p:sldId id="294" r:id="rId18"/>
    <p:sldId id="284" r:id="rId19"/>
    <p:sldId id="287" r:id="rId20"/>
    <p:sldId id="297" r:id="rId21"/>
    <p:sldId id="263" r:id="rId22"/>
    <p:sldId id="280" r:id="rId23"/>
    <p:sldId id="267" r:id="rId24"/>
    <p:sldId id="288" r:id="rId25"/>
    <p:sldId id="289" r:id="rId26"/>
    <p:sldId id="299" r:id="rId27"/>
    <p:sldId id="298"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05899-B0C0-4E94-B31C-71067794D7E5}" v="3" dt="2024-06-18T19:09:37.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3464" autoAdjust="0"/>
  </p:normalViewPr>
  <p:slideViewPr>
    <p:cSldViewPr snapToGrid="0">
      <p:cViewPr varScale="1">
        <p:scale>
          <a:sx n="77" d="100"/>
          <a:sy n="77" d="100"/>
        </p:scale>
        <p:origin x="66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2T21:09:33.98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642CA-C124-4964-9FCF-4638AD4CEE6E}" type="datetimeFigureOut">
              <a:rPr lang="en-GB" smtClean="0"/>
              <a:t>18/06/2024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0A028-397F-475E-BEFF-8003D727AA14}" type="slidenum">
              <a:rPr lang="en-GB" smtClean="0"/>
              <a:t>‹#›</a:t>
            </a:fld>
            <a:endParaRPr lang="en-GB"/>
          </a:p>
        </p:txBody>
      </p:sp>
    </p:spTree>
    <p:extLst>
      <p:ext uri="{BB962C8B-B14F-4D97-AF65-F5344CB8AC3E}">
        <p14:creationId xmlns:p14="http://schemas.microsoft.com/office/powerpoint/2010/main" val="227949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how </a:t>
            </a:r>
          </a:p>
        </p:txBody>
      </p:sp>
      <p:sp>
        <p:nvSpPr>
          <p:cNvPr id="4" name="Slide Number Placeholder 3"/>
          <p:cNvSpPr>
            <a:spLocks noGrp="1"/>
          </p:cNvSpPr>
          <p:nvPr>
            <p:ph type="sldNum" sz="quarter" idx="5"/>
          </p:nvPr>
        </p:nvSpPr>
        <p:spPr/>
        <p:txBody>
          <a:bodyPr/>
          <a:lstStyle/>
          <a:p>
            <a:fld id="{0A00A028-397F-475E-BEFF-8003D727AA14}" type="slidenum">
              <a:rPr lang="en-GB" smtClean="0"/>
              <a:t>9</a:t>
            </a:fld>
            <a:endParaRPr lang="en-GB"/>
          </a:p>
        </p:txBody>
      </p:sp>
    </p:spTree>
    <p:extLst>
      <p:ext uri="{BB962C8B-B14F-4D97-AF65-F5344CB8AC3E}">
        <p14:creationId xmlns:p14="http://schemas.microsoft.com/office/powerpoint/2010/main" val="50285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00A028-397F-475E-BEFF-8003D727AA14}" type="slidenum">
              <a:rPr lang="en-GB" smtClean="0"/>
              <a:t>12</a:t>
            </a:fld>
            <a:endParaRPr lang="en-GB"/>
          </a:p>
        </p:txBody>
      </p:sp>
    </p:spTree>
    <p:extLst>
      <p:ext uri="{BB962C8B-B14F-4D97-AF65-F5344CB8AC3E}">
        <p14:creationId xmlns:p14="http://schemas.microsoft.com/office/powerpoint/2010/main" val="177340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A00A028-397F-475E-BEFF-8003D727AA14}" type="slidenum">
              <a:rPr lang="en-GB" smtClean="0"/>
              <a:t>17</a:t>
            </a:fld>
            <a:endParaRPr lang="en-GB"/>
          </a:p>
        </p:txBody>
      </p:sp>
    </p:spTree>
    <p:extLst>
      <p:ext uri="{BB962C8B-B14F-4D97-AF65-F5344CB8AC3E}">
        <p14:creationId xmlns:p14="http://schemas.microsoft.com/office/powerpoint/2010/main" val="225439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A00A028-397F-475E-BEFF-8003D727AA14}" type="slidenum">
              <a:rPr lang="en-GB" smtClean="0"/>
              <a:t>18</a:t>
            </a:fld>
            <a:endParaRPr lang="en-GB"/>
          </a:p>
        </p:txBody>
      </p:sp>
    </p:spTree>
    <p:extLst>
      <p:ext uri="{BB962C8B-B14F-4D97-AF65-F5344CB8AC3E}">
        <p14:creationId xmlns:p14="http://schemas.microsoft.com/office/powerpoint/2010/main" val="12874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A00A028-397F-475E-BEFF-8003D727AA14}" type="slidenum">
              <a:rPr lang="en-GB" smtClean="0"/>
              <a:t>21</a:t>
            </a:fld>
            <a:endParaRPr lang="en-GB"/>
          </a:p>
        </p:txBody>
      </p:sp>
    </p:spTree>
    <p:extLst>
      <p:ext uri="{BB962C8B-B14F-4D97-AF65-F5344CB8AC3E}">
        <p14:creationId xmlns:p14="http://schemas.microsoft.com/office/powerpoint/2010/main" val="245838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A00A028-397F-475E-BEFF-8003D727AA14}" type="slidenum">
              <a:rPr lang="en-GB" smtClean="0"/>
              <a:t>22</a:t>
            </a:fld>
            <a:endParaRPr lang="en-GB"/>
          </a:p>
        </p:txBody>
      </p:sp>
    </p:spTree>
    <p:extLst>
      <p:ext uri="{BB962C8B-B14F-4D97-AF65-F5344CB8AC3E}">
        <p14:creationId xmlns:p14="http://schemas.microsoft.com/office/powerpoint/2010/main" val="3076586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3C17DF-D34B-439F-90E3-06DC43F5AEAE}" type="datetimeFigureOut">
              <a:rPr lang="en-GB" smtClean="0"/>
              <a:t>18/06/2024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163890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C17DF-D34B-439F-90E3-06DC43F5AEAE}" type="datetimeFigureOut">
              <a:rPr lang="en-GB" smtClean="0"/>
              <a:t>18/06/2024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324094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C17DF-D34B-439F-90E3-06DC43F5AEAE}" type="datetimeFigureOut">
              <a:rPr lang="en-GB" smtClean="0"/>
              <a:t>18/06/2024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412123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C17DF-D34B-439F-90E3-06DC43F5AEAE}" type="datetimeFigureOut">
              <a:rPr lang="en-GB" smtClean="0"/>
              <a:t>18/06/2024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56567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33C17DF-D34B-439F-90E3-06DC43F5AEAE}" type="datetimeFigureOut">
              <a:rPr lang="en-GB" smtClean="0"/>
              <a:t>18/06/2024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33554926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3C17DF-D34B-439F-90E3-06DC43F5AEAE}" type="datetimeFigureOut">
              <a:rPr lang="en-GB" smtClean="0"/>
              <a:t>18/06/2024</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22025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33C17DF-D34B-439F-90E3-06DC43F5AEAE}" type="datetimeFigureOut">
              <a:rPr lang="en-GB" smtClean="0"/>
              <a:t>18/06/2024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0D9F7A-1E8A-4EFA-896A-0D66A92E353C}"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35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3C17DF-D34B-439F-90E3-06DC43F5AEAE}" type="datetimeFigureOut">
              <a:rPr lang="en-GB" smtClean="0"/>
              <a:t>18/06/2024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25412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C17DF-D34B-439F-90E3-06DC43F5AEAE}" type="datetimeFigureOut">
              <a:rPr lang="en-GB" smtClean="0"/>
              <a:t>18/06/2024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199198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33C17DF-D34B-439F-90E3-06DC43F5AEAE}" type="datetimeFigureOut">
              <a:rPr lang="en-GB" smtClean="0"/>
              <a:t>18/06/2024</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93336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33C17DF-D34B-439F-90E3-06DC43F5AEAE}" type="datetimeFigureOut">
              <a:rPr lang="en-GB" smtClean="0"/>
              <a:t>18/06/2024</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F20D9F7A-1E8A-4EFA-896A-0D66A92E353C}" type="slidenum">
              <a:rPr lang="en-GB" smtClean="0"/>
              <a:t>‹#›</a:t>
            </a:fld>
            <a:endParaRPr lang="en-GB"/>
          </a:p>
        </p:txBody>
      </p:sp>
    </p:spTree>
    <p:extLst>
      <p:ext uri="{BB962C8B-B14F-4D97-AF65-F5344CB8AC3E}">
        <p14:creationId xmlns:p14="http://schemas.microsoft.com/office/powerpoint/2010/main" val="328440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3C17DF-D34B-439F-90E3-06DC43F5AEAE}" type="datetimeFigureOut">
              <a:rPr lang="en-GB" smtClean="0"/>
              <a:t>18/06/2024</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20D9F7A-1E8A-4EFA-896A-0D66A92E353C}" type="slidenum">
              <a:rPr lang="en-GB" smtClean="0"/>
              <a:t>‹#›</a:t>
            </a:fld>
            <a:endParaRPr lang="en-GB"/>
          </a:p>
        </p:txBody>
      </p:sp>
    </p:spTree>
    <p:extLst>
      <p:ext uri="{BB962C8B-B14F-4D97-AF65-F5344CB8AC3E}">
        <p14:creationId xmlns:p14="http://schemas.microsoft.com/office/powerpoint/2010/main" val="17334405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cbi.nlm.nih.gov/pmc/articles/PMC10754488/" TargetMode="External"/><Relationship Id="rId2" Type="http://schemas.openxmlformats.org/officeDocument/2006/relationships/hyperlink" Target="https://www.ncbi.nlm.nih.gov/pmc/articles/PMC4296634/"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008525381552974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C10D-0863-19E7-7FBB-1DE1BD74409C}"/>
              </a:ext>
            </a:extLst>
          </p:cNvPr>
          <p:cNvSpPr>
            <a:spLocks noGrp="1"/>
          </p:cNvSpPr>
          <p:nvPr>
            <p:ph type="ctrTitle"/>
          </p:nvPr>
        </p:nvSpPr>
        <p:spPr/>
        <p:txBody>
          <a:bodyPr/>
          <a:lstStyle/>
          <a:p>
            <a:r>
              <a:rPr lang="en-GB" dirty="0"/>
              <a:t>Lung cancer mortality</a:t>
            </a:r>
          </a:p>
        </p:txBody>
      </p:sp>
      <p:sp>
        <p:nvSpPr>
          <p:cNvPr id="3" name="TextBox 2">
            <a:extLst>
              <a:ext uri="{FF2B5EF4-FFF2-40B4-BE49-F238E27FC236}">
                <a16:creationId xmlns:a16="http://schemas.microsoft.com/office/drawing/2014/main" id="{3FB68645-A570-0C4E-C8F6-A55B233FC598}"/>
              </a:ext>
            </a:extLst>
          </p:cNvPr>
          <p:cNvSpPr txBox="1"/>
          <p:nvPr/>
        </p:nvSpPr>
        <p:spPr>
          <a:xfrm>
            <a:off x="3558208" y="4767229"/>
            <a:ext cx="5436705" cy="523220"/>
          </a:xfrm>
          <a:prstGeom prst="rect">
            <a:avLst/>
          </a:prstGeom>
          <a:noFill/>
        </p:spPr>
        <p:txBody>
          <a:bodyPr wrap="square" rtlCol="0">
            <a:spAutoFit/>
          </a:bodyPr>
          <a:lstStyle/>
          <a:p>
            <a:r>
              <a:rPr lang="en-GB" sz="2800" dirty="0">
                <a:solidFill>
                  <a:schemeClr val="bg1"/>
                </a:solidFill>
              </a:rPr>
              <a:t>Rabia Afzal  &amp;  Amaia Urquia Samele </a:t>
            </a:r>
            <a:endParaRPr lang="en-NL" sz="2800" dirty="0">
              <a:solidFill>
                <a:schemeClr val="bg1"/>
              </a:solidFill>
            </a:endParaRPr>
          </a:p>
        </p:txBody>
      </p:sp>
      <p:sp>
        <p:nvSpPr>
          <p:cNvPr id="4" name="TextBox 3">
            <a:extLst>
              <a:ext uri="{FF2B5EF4-FFF2-40B4-BE49-F238E27FC236}">
                <a16:creationId xmlns:a16="http://schemas.microsoft.com/office/drawing/2014/main" id="{FB0AF2D1-DA7C-AC73-D2D8-669E119DD5F0}"/>
              </a:ext>
            </a:extLst>
          </p:cNvPr>
          <p:cNvSpPr txBox="1"/>
          <p:nvPr/>
        </p:nvSpPr>
        <p:spPr>
          <a:xfrm>
            <a:off x="3379304" y="1120290"/>
            <a:ext cx="5794514" cy="646331"/>
          </a:xfrm>
          <a:prstGeom prst="rect">
            <a:avLst/>
          </a:prstGeom>
          <a:noFill/>
        </p:spPr>
        <p:txBody>
          <a:bodyPr wrap="square" rtlCol="0">
            <a:spAutoFit/>
          </a:bodyPr>
          <a:lstStyle/>
          <a:p>
            <a:r>
              <a:rPr lang="en-GB" sz="3600" b="1" dirty="0"/>
              <a:t>Machine Learning Project</a:t>
            </a:r>
            <a:endParaRPr lang="en-NL" sz="3600" b="1" dirty="0"/>
          </a:p>
        </p:txBody>
      </p:sp>
    </p:spTree>
    <p:extLst>
      <p:ext uri="{BB962C8B-B14F-4D97-AF65-F5344CB8AC3E}">
        <p14:creationId xmlns:p14="http://schemas.microsoft.com/office/powerpoint/2010/main" val="153907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75B90-1E89-7FA7-BD1C-93FECD2FD6A9}"/>
              </a:ext>
            </a:extLst>
          </p:cNvPr>
          <p:cNvSpPr>
            <a:spLocks noGrp="1"/>
          </p:cNvSpPr>
          <p:nvPr>
            <p:ph type="title"/>
          </p:nvPr>
        </p:nvSpPr>
        <p:spPr>
          <a:xfrm>
            <a:off x="476878" y="388617"/>
            <a:ext cx="3589286" cy="1944961"/>
          </a:xfrm>
          <a:noFill/>
          <a:ln>
            <a:solidFill>
              <a:schemeClr val="bg1"/>
            </a:solidFill>
          </a:ln>
        </p:spPr>
        <p:txBody>
          <a:bodyPr vert="horz" lIns="274320" tIns="182880" rIns="274320" bIns="182880" rtlCol="0" anchor="ctr" anchorCtr="1">
            <a:normAutofit/>
          </a:bodyPr>
          <a:lstStyle/>
          <a:p>
            <a:r>
              <a:rPr lang="en-US" sz="3200" dirty="0">
                <a:solidFill>
                  <a:schemeClr val="bg1"/>
                </a:solidFill>
              </a:rPr>
              <a:t>Continuous variables vs survival</a:t>
            </a:r>
          </a:p>
        </p:txBody>
      </p:sp>
      <p:pic>
        <p:nvPicPr>
          <p:cNvPr id="9" name="Content Placeholder 8" descr="A screenshot of a computer screen&#10;&#10;Description automatically generated">
            <a:extLst>
              <a:ext uri="{FF2B5EF4-FFF2-40B4-BE49-F238E27FC236}">
                <a16:creationId xmlns:a16="http://schemas.microsoft.com/office/drawing/2014/main" id="{AC218508-F138-0A61-73C7-66EF40FB6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9783" y="173785"/>
            <a:ext cx="7416798" cy="6357257"/>
          </a:xfrm>
        </p:spPr>
      </p:pic>
      <p:sp>
        <p:nvSpPr>
          <p:cNvPr id="20" name="Rectangle 19">
            <a:extLst>
              <a:ext uri="{FF2B5EF4-FFF2-40B4-BE49-F238E27FC236}">
                <a16:creationId xmlns:a16="http://schemas.microsoft.com/office/drawing/2014/main" id="{7F1D7623-914C-C821-B37B-A64309E3BE77}"/>
              </a:ext>
            </a:extLst>
          </p:cNvPr>
          <p:cNvSpPr/>
          <p:nvPr/>
        </p:nvSpPr>
        <p:spPr>
          <a:xfrm>
            <a:off x="5296552" y="2371335"/>
            <a:ext cx="2149278" cy="171034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60B864EF-4DEA-922C-99A7-6F33FF3A7E53}"/>
              </a:ext>
            </a:extLst>
          </p:cNvPr>
          <p:cNvCxnSpPr>
            <a:cxnSpLocks/>
          </p:cNvCxnSpPr>
          <p:nvPr/>
        </p:nvCxnSpPr>
        <p:spPr>
          <a:xfrm flipV="1">
            <a:off x="3795521" y="3331029"/>
            <a:ext cx="1418736" cy="11481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664FD9D-2051-9B30-2BDA-41E3402F4106}"/>
              </a:ext>
            </a:extLst>
          </p:cNvPr>
          <p:cNvSpPr txBox="1"/>
          <p:nvPr/>
        </p:nvSpPr>
        <p:spPr>
          <a:xfrm>
            <a:off x="747522" y="2661588"/>
            <a:ext cx="3097161" cy="1477328"/>
          </a:xfrm>
          <a:prstGeom prst="rect">
            <a:avLst/>
          </a:prstGeom>
          <a:noFill/>
        </p:spPr>
        <p:txBody>
          <a:bodyPr wrap="square" rtlCol="0">
            <a:spAutoFit/>
          </a:bodyPr>
          <a:lstStyle/>
          <a:p>
            <a:r>
              <a:rPr lang="en-GB" dirty="0">
                <a:solidFill>
                  <a:schemeClr val="bg1"/>
                </a:solidFill>
              </a:rPr>
              <a:t>Reported literature suggests that there is an increase in deaths where patient cholesterol is below 170</a:t>
            </a:r>
          </a:p>
          <a:p>
            <a:endParaRPr lang="en-GB" dirty="0">
              <a:solidFill>
                <a:schemeClr val="bg1"/>
              </a:solidFill>
            </a:endParaRPr>
          </a:p>
        </p:txBody>
      </p:sp>
      <p:sp>
        <p:nvSpPr>
          <p:cNvPr id="5" name="TextBox 4">
            <a:extLst>
              <a:ext uri="{FF2B5EF4-FFF2-40B4-BE49-F238E27FC236}">
                <a16:creationId xmlns:a16="http://schemas.microsoft.com/office/drawing/2014/main" id="{BE6A81E7-3134-5023-8C89-2635E8E455B0}"/>
              </a:ext>
            </a:extLst>
          </p:cNvPr>
          <p:cNvSpPr txBox="1"/>
          <p:nvPr/>
        </p:nvSpPr>
        <p:spPr>
          <a:xfrm>
            <a:off x="747521" y="3878969"/>
            <a:ext cx="3048000" cy="1200329"/>
          </a:xfrm>
          <a:prstGeom prst="rect">
            <a:avLst/>
          </a:prstGeom>
          <a:noFill/>
        </p:spPr>
        <p:txBody>
          <a:bodyPr wrap="square">
            <a:spAutoFit/>
          </a:bodyPr>
          <a:lstStyle/>
          <a:p>
            <a:r>
              <a:rPr lang="en-GB" dirty="0">
                <a:solidFill>
                  <a:schemeClr val="bg1"/>
                </a:solidFill>
              </a:rPr>
              <a:t>We can see high peaks of mortality and fluctuation below 200 mg/dl (threshold for high cholesterol)</a:t>
            </a:r>
          </a:p>
        </p:txBody>
      </p:sp>
      <p:sp>
        <p:nvSpPr>
          <p:cNvPr id="6" name="TextBox 5">
            <a:extLst>
              <a:ext uri="{FF2B5EF4-FFF2-40B4-BE49-F238E27FC236}">
                <a16:creationId xmlns:a16="http://schemas.microsoft.com/office/drawing/2014/main" id="{E5F8FAFE-3CF3-F1D0-89C6-F67089CD3343}"/>
              </a:ext>
            </a:extLst>
          </p:cNvPr>
          <p:cNvSpPr txBox="1"/>
          <p:nvPr/>
        </p:nvSpPr>
        <p:spPr>
          <a:xfrm>
            <a:off x="747521" y="5103674"/>
            <a:ext cx="3048000" cy="1754326"/>
          </a:xfrm>
          <a:prstGeom prst="rect">
            <a:avLst/>
          </a:prstGeom>
          <a:noFill/>
        </p:spPr>
        <p:txBody>
          <a:bodyPr wrap="square">
            <a:spAutoFit/>
          </a:bodyPr>
          <a:lstStyle/>
          <a:p>
            <a:r>
              <a:rPr lang="en-GB" dirty="0">
                <a:solidFill>
                  <a:schemeClr val="bg1"/>
                </a:solidFill>
              </a:rPr>
              <a:t>While not significant our statistics suggests the mean is higher for patients who did not survive (Mann-Whitney U Test, U= 2259089271.5, p =0.596)</a:t>
            </a:r>
          </a:p>
        </p:txBody>
      </p:sp>
    </p:spTree>
    <p:extLst>
      <p:ext uri="{BB962C8B-B14F-4D97-AF65-F5344CB8AC3E}">
        <p14:creationId xmlns:p14="http://schemas.microsoft.com/office/powerpoint/2010/main" val="29998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75B90-1E89-7FA7-BD1C-93FECD2FD6A9}"/>
              </a:ext>
            </a:extLst>
          </p:cNvPr>
          <p:cNvSpPr>
            <a:spLocks noGrp="1"/>
          </p:cNvSpPr>
          <p:nvPr>
            <p:ph type="title"/>
          </p:nvPr>
        </p:nvSpPr>
        <p:spPr>
          <a:xfrm>
            <a:off x="489857" y="250371"/>
            <a:ext cx="3578400" cy="1944961"/>
          </a:xfrm>
          <a:noFill/>
          <a:ln>
            <a:solidFill>
              <a:schemeClr val="bg1"/>
            </a:solidFill>
          </a:ln>
        </p:spPr>
        <p:txBody>
          <a:bodyPr vert="horz" lIns="274320" tIns="182880" rIns="274320" bIns="182880" rtlCol="0" anchor="ctr" anchorCtr="1">
            <a:normAutofit/>
          </a:bodyPr>
          <a:lstStyle/>
          <a:p>
            <a:r>
              <a:rPr lang="en-US" sz="3200" dirty="0">
                <a:solidFill>
                  <a:schemeClr val="bg1"/>
                </a:solidFill>
              </a:rPr>
              <a:t>Continuous variables vs survival</a:t>
            </a:r>
          </a:p>
        </p:txBody>
      </p:sp>
      <p:pic>
        <p:nvPicPr>
          <p:cNvPr id="9" name="Content Placeholder 8" descr="A screenshot of a computer screen&#10;&#10;Description automatically generated">
            <a:extLst>
              <a:ext uri="{FF2B5EF4-FFF2-40B4-BE49-F238E27FC236}">
                <a16:creationId xmlns:a16="http://schemas.microsoft.com/office/drawing/2014/main" id="{AC218508-F138-0A61-73C7-66EF40FB6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5202" y="250371"/>
            <a:ext cx="7416798" cy="6357257"/>
          </a:xfrm>
        </p:spPr>
      </p:pic>
      <p:cxnSp>
        <p:nvCxnSpPr>
          <p:cNvPr id="23" name="Straight Arrow Connector 22">
            <a:extLst>
              <a:ext uri="{FF2B5EF4-FFF2-40B4-BE49-F238E27FC236}">
                <a16:creationId xmlns:a16="http://schemas.microsoft.com/office/drawing/2014/main" id="{2E02705B-2891-1797-E31D-0063A466A333}"/>
              </a:ext>
            </a:extLst>
          </p:cNvPr>
          <p:cNvCxnSpPr>
            <a:cxnSpLocks/>
          </p:cNvCxnSpPr>
          <p:nvPr/>
        </p:nvCxnSpPr>
        <p:spPr>
          <a:xfrm flipV="1">
            <a:off x="3547533" y="4694302"/>
            <a:ext cx="6815667" cy="478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C432D34-7599-6D63-0396-0DCF4FA7810D}"/>
              </a:ext>
            </a:extLst>
          </p:cNvPr>
          <p:cNvSpPr txBox="1"/>
          <p:nvPr/>
        </p:nvSpPr>
        <p:spPr>
          <a:xfrm>
            <a:off x="586039" y="3231508"/>
            <a:ext cx="3482218" cy="2862322"/>
          </a:xfrm>
          <a:prstGeom prst="rect">
            <a:avLst/>
          </a:prstGeom>
          <a:noFill/>
        </p:spPr>
        <p:txBody>
          <a:bodyPr wrap="square" rtlCol="0">
            <a:spAutoFit/>
          </a:bodyPr>
          <a:lstStyle/>
          <a:p>
            <a:r>
              <a:rPr lang="en-GB" dirty="0">
                <a:solidFill>
                  <a:schemeClr val="bg1"/>
                </a:solidFill>
              </a:rPr>
              <a:t>Uniform fluctuations in BMI.</a:t>
            </a:r>
          </a:p>
          <a:p>
            <a:r>
              <a:rPr lang="en-GB" dirty="0">
                <a:solidFill>
                  <a:schemeClr val="bg1"/>
                </a:solidFill>
              </a:rPr>
              <a:t>Mann-Whitney U Test suggests a higher  BMI for patients that did not survive (Mann-Whitney U Test, U= 2269126354.5 , p = 0.452)</a:t>
            </a:r>
          </a:p>
          <a:p>
            <a:endParaRPr lang="en-GB" dirty="0">
              <a:solidFill>
                <a:schemeClr val="bg1"/>
              </a:solidFill>
            </a:endParaRPr>
          </a:p>
          <a:p>
            <a:r>
              <a:rPr lang="en-GB" dirty="0">
                <a:solidFill>
                  <a:schemeClr val="bg1"/>
                </a:solidFill>
              </a:rPr>
              <a:t>We can see this visualised with peaks in mortality at a BMI between 33 and 40</a:t>
            </a:r>
          </a:p>
          <a:p>
            <a:endParaRPr lang="en-GB" dirty="0">
              <a:solidFill>
                <a:schemeClr val="bg1"/>
              </a:solidFill>
            </a:endParaRPr>
          </a:p>
        </p:txBody>
      </p:sp>
      <p:cxnSp>
        <p:nvCxnSpPr>
          <p:cNvPr id="5" name="Straight Arrow Connector 4">
            <a:extLst>
              <a:ext uri="{FF2B5EF4-FFF2-40B4-BE49-F238E27FC236}">
                <a16:creationId xmlns:a16="http://schemas.microsoft.com/office/drawing/2014/main" id="{91C09732-BB96-D08B-811E-F528201FF296}"/>
              </a:ext>
            </a:extLst>
          </p:cNvPr>
          <p:cNvCxnSpPr>
            <a:cxnSpLocks/>
          </p:cNvCxnSpPr>
          <p:nvPr/>
        </p:nvCxnSpPr>
        <p:spPr>
          <a:xfrm flipV="1">
            <a:off x="3547533" y="4933717"/>
            <a:ext cx="5292459" cy="239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9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F377-9875-2C52-E433-51F817B69705}"/>
              </a:ext>
            </a:extLst>
          </p:cNvPr>
          <p:cNvSpPr>
            <a:spLocks noGrp="1"/>
          </p:cNvSpPr>
          <p:nvPr>
            <p:ph type="title" idx="4294967295"/>
          </p:nvPr>
        </p:nvSpPr>
        <p:spPr>
          <a:xfrm>
            <a:off x="553288" y="269503"/>
            <a:ext cx="2841171" cy="2380569"/>
          </a:xfrm>
        </p:spPr>
        <p:txBody>
          <a:bodyPr>
            <a:normAutofit/>
          </a:bodyPr>
          <a:lstStyle/>
          <a:p>
            <a:r>
              <a:rPr lang="en-GB" dirty="0"/>
              <a:t>Health parameters</a:t>
            </a:r>
          </a:p>
        </p:txBody>
      </p:sp>
      <p:pic>
        <p:nvPicPr>
          <p:cNvPr id="11" name="Picture 10" descr="A screenshot of a computer screen&#10;&#10;Description automatically generated">
            <a:extLst>
              <a:ext uri="{FF2B5EF4-FFF2-40B4-BE49-F238E27FC236}">
                <a16:creationId xmlns:a16="http://schemas.microsoft.com/office/drawing/2014/main" id="{2049A0C6-9603-4056-8DE8-E9D4EE3F7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17" y="422321"/>
            <a:ext cx="7216026" cy="6013355"/>
          </a:xfrm>
          <a:prstGeom prst="rect">
            <a:avLst/>
          </a:prstGeom>
        </p:spPr>
      </p:pic>
      <p:sp>
        <p:nvSpPr>
          <p:cNvPr id="12" name="Oval 11">
            <a:extLst>
              <a:ext uri="{FF2B5EF4-FFF2-40B4-BE49-F238E27FC236}">
                <a16:creationId xmlns:a16="http://schemas.microsoft.com/office/drawing/2014/main" id="{BB0B03FE-CABE-2FF6-F787-DB43D39D976F}"/>
              </a:ext>
            </a:extLst>
          </p:cNvPr>
          <p:cNvSpPr/>
          <p:nvPr/>
        </p:nvSpPr>
        <p:spPr>
          <a:xfrm>
            <a:off x="9711940" y="686481"/>
            <a:ext cx="708153" cy="2146513"/>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3" name="Oval 12">
            <a:extLst>
              <a:ext uri="{FF2B5EF4-FFF2-40B4-BE49-F238E27FC236}">
                <a16:creationId xmlns:a16="http://schemas.microsoft.com/office/drawing/2014/main" id="{A64C5486-92BF-7424-210E-616E4770803B}"/>
              </a:ext>
            </a:extLst>
          </p:cNvPr>
          <p:cNvSpPr/>
          <p:nvPr/>
        </p:nvSpPr>
        <p:spPr>
          <a:xfrm>
            <a:off x="6062044" y="3581400"/>
            <a:ext cx="982311" cy="1011078"/>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4" name="Oval 13">
            <a:extLst>
              <a:ext uri="{FF2B5EF4-FFF2-40B4-BE49-F238E27FC236}">
                <a16:creationId xmlns:a16="http://schemas.microsoft.com/office/drawing/2014/main" id="{E5DC354E-8EBF-C2F6-AC56-7A7F8E44E300}"/>
              </a:ext>
            </a:extLst>
          </p:cNvPr>
          <p:cNvSpPr/>
          <p:nvPr/>
        </p:nvSpPr>
        <p:spPr>
          <a:xfrm>
            <a:off x="9574860" y="3581400"/>
            <a:ext cx="982312" cy="1011078"/>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3" name="Oval 2">
            <a:extLst>
              <a:ext uri="{FF2B5EF4-FFF2-40B4-BE49-F238E27FC236}">
                <a16:creationId xmlns:a16="http://schemas.microsoft.com/office/drawing/2014/main" id="{307CFD84-0279-F2EE-9D27-9A57B0D049A4}"/>
              </a:ext>
            </a:extLst>
          </p:cNvPr>
          <p:cNvSpPr/>
          <p:nvPr/>
        </p:nvSpPr>
        <p:spPr>
          <a:xfrm>
            <a:off x="6199123" y="2124075"/>
            <a:ext cx="708153" cy="708919"/>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TextBox 5">
            <a:extLst>
              <a:ext uri="{FF2B5EF4-FFF2-40B4-BE49-F238E27FC236}">
                <a16:creationId xmlns:a16="http://schemas.microsoft.com/office/drawing/2014/main" id="{5937942C-01F0-A61F-3536-3F0ED19F306D}"/>
              </a:ext>
            </a:extLst>
          </p:cNvPr>
          <p:cNvSpPr txBox="1"/>
          <p:nvPr/>
        </p:nvSpPr>
        <p:spPr>
          <a:xfrm>
            <a:off x="990600" y="3428999"/>
            <a:ext cx="2350546" cy="1477328"/>
          </a:xfrm>
          <a:prstGeom prst="rect">
            <a:avLst/>
          </a:prstGeom>
          <a:noFill/>
        </p:spPr>
        <p:txBody>
          <a:bodyPr wrap="square" rtlCol="0">
            <a:spAutoFit/>
          </a:bodyPr>
          <a:lstStyle/>
          <a:p>
            <a:r>
              <a:rPr lang="en-GB" dirty="0"/>
              <a:t>Much higher proportion of deaths compared to all groups (expected given the class imbalance) </a:t>
            </a:r>
          </a:p>
        </p:txBody>
      </p:sp>
    </p:spTree>
    <p:extLst>
      <p:ext uri="{BB962C8B-B14F-4D97-AF65-F5344CB8AC3E}">
        <p14:creationId xmlns:p14="http://schemas.microsoft.com/office/powerpoint/2010/main" val="201792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9E06-747A-8027-150E-76B2F8C2F47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GB" sz="3000" dirty="0">
                <a:solidFill>
                  <a:srgbClr val="FFFFFF"/>
                </a:solidFill>
              </a:rPr>
              <a:t>Machine learning Models </a:t>
            </a:r>
          </a:p>
        </p:txBody>
      </p:sp>
      <p:sp>
        <p:nvSpPr>
          <p:cNvPr id="3" name="Content Placeholder 2">
            <a:extLst>
              <a:ext uri="{FF2B5EF4-FFF2-40B4-BE49-F238E27FC236}">
                <a16:creationId xmlns:a16="http://schemas.microsoft.com/office/drawing/2014/main" id="{F1D5DA9A-4E86-7800-E989-6FEC941FF2F3}"/>
              </a:ext>
            </a:extLst>
          </p:cNvPr>
          <p:cNvSpPr>
            <a:spLocks noGrp="1"/>
          </p:cNvSpPr>
          <p:nvPr>
            <p:ph idx="1"/>
          </p:nvPr>
        </p:nvSpPr>
        <p:spPr>
          <a:xfrm>
            <a:off x="5591694" y="1402080"/>
            <a:ext cx="6354499" cy="4053840"/>
          </a:xfrm>
        </p:spPr>
        <p:txBody>
          <a:bodyPr anchor="ctr">
            <a:normAutofit/>
          </a:bodyPr>
          <a:lstStyle/>
          <a:p>
            <a:pPr marL="0" indent="0">
              <a:buNone/>
            </a:pPr>
            <a:r>
              <a:rPr lang="en-GB" dirty="0"/>
              <a:t>Machine learning (ML) is a subfield of artificial intelligence that involves training algorithms to learn patterns and make decisions from data.</a:t>
            </a:r>
          </a:p>
          <a:p>
            <a:pPr marL="0" indent="0">
              <a:buNone/>
            </a:pPr>
            <a:r>
              <a:rPr lang="en-GB" dirty="0"/>
              <a:t>The goal of machine learning models is to make accurate predictions or decisions on new, unseen data.</a:t>
            </a:r>
          </a:p>
          <a:p>
            <a:pPr marL="0" indent="0">
              <a:buNone/>
            </a:pPr>
            <a:r>
              <a:rPr lang="en-GB" dirty="0"/>
              <a:t>In this project we used and compared three techniques for our classification problem:</a:t>
            </a:r>
          </a:p>
          <a:p>
            <a:r>
              <a:rPr lang="en-GB" dirty="0"/>
              <a:t>Logistic Regression (LR)</a:t>
            </a:r>
          </a:p>
          <a:p>
            <a:r>
              <a:rPr lang="en-GB" dirty="0"/>
              <a:t>Random Forest (RF)</a:t>
            </a:r>
          </a:p>
          <a:p>
            <a:r>
              <a:rPr lang="en-GB" dirty="0"/>
              <a:t>Neural Network (NN)</a:t>
            </a:r>
          </a:p>
          <a:p>
            <a:endParaRPr lang="en-GB" dirty="0"/>
          </a:p>
        </p:txBody>
      </p:sp>
    </p:spTree>
    <p:extLst>
      <p:ext uri="{BB962C8B-B14F-4D97-AF65-F5344CB8AC3E}">
        <p14:creationId xmlns:p14="http://schemas.microsoft.com/office/powerpoint/2010/main" val="59321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19E06-747A-8027-150E-76B2F8C2F47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Steps for Data preparation for Models</a:t>
            </a:r>
          </a:p>
        </p:txBody>
      </p:sp>
      <p:sp>
        <p:nvSpPr>
          <p:cNvPr id="3" name="Content Placeholder 2">
            <a:extLst>
              <a:ext uri="{FF2B5EF4-FFF2-40B4-BE49-F238E27FC236}">
                <a16:creationId xmlns:a16="http://schemas.microsoft.com/office/drawing/2014/main" id="{F1D5DA9A-4E86-7800-E989-6FEC941FF2F3}"/>
              </a:ext>
            </a:extLst>
          </p:cNvPr>
          <p:cNvSpPr>
            <a:spLocks/>
          </p:cNvSpPr>
          <p:nvPr/>
        </p:nvSpPr>
        <p:spPr>
          <a:xfrm>
            <a:off x="1706062" y="2011680"/>
            <a:ext cx="8779512" cy="3158838"/>
          </a:xfrm>
          <a:prstGeom prst="rect">
            <a:avLst/>
          </a:prstGeom>
        </p:spPr>
        <p:txBody>
          <a:bodyPr vert="horz" lIns="91440" tIns="45720" rIns="91440" bIns="45720" rtlCol="0">
            <a:normAutofit fontScale="85000" lnSpcReduction="20000"/>
          </a:bodyPr>
          <a:lstStyle/>
          <a:p>
            <a:pPr marL="171450" indent="-228600" defTabSz="914400">
              <a:lnSpc>
                <a:spcPct val="90000"/>
              </a:lnSpc>
              <a:spcBef>
                <a:spcPts val="1000"/>
              </a:spcBef>
              <a:spcAft>
                <a:spcPts val="600"/>
              </a:spcAft>
              <a:buClr>
                <a:schemeClr val="accent2"/>
              </a:buClr>
              <a:buFont typeface="Arial" panose="020B0604020202020204" pitchFamily="34" charset="0"/>
              <a:buChar char="•"/>
            </a:pPr>
            <a:r>
              <a:rPr lang="en-US" sz="2100" dirty="0">
                <a:solidFill>
                  <a:srgbClr val="404040"/>
                </a:solidFill>
              </a:rPr>
              <a:t>Assigning outcome variable y and independent variables X</a:t>
            </a:r>
          </a:p>
          <a:p>
            <a:pPr marL="171450" indent="-228600" defTabSz="914400">
              <a:lnSpc>
                <a:spcPct val="90000"/>
              </a:lnSpc>
              <a:spcBef>
                <a:spcPts val="1000"/>
              </a:spcBef>
              <a:spcAft>
                <a:spcPts val="600"/>
              </a:spcAft>
              <a:buClr>
                <a:schemeClr val="accent2"/>
              </a:buClr>
              <a:buFont typeface="Arial" panose="020B0604020202020204" pitchFamily="34" charset="0"/>
              <a:buChar char="•"/>
            </a:pPr>
            <a:r>
              <a:rPr lang="en-US" sz="2100" dirty="0">
                <a:solidFill>
                  <a:srgbClr val="404040"/>
                </a:solidFill>
              </a:rPr>
              <a:t>We focused on parameters that had been included in the health score and opted to remove patient country as well as treatment durations.</a:t>
            </a:r>
          </a:p>
          <a:p>
            <a:pPr marL="171450" indent="-228600" defTabSz="914400">
              <a:lnSpc>
                <a:spcPct val="90000"/>
              </a:lnSpc>
              <a:spcBef>
                <a:spcPts val="1000"/>
              </a:spcBef>
              <a:spcAft>
                <a:spcPts val="600"/>
              </a:spcAft>
              <a:buClr>
                <a:schemeClr val="accent2"/>
              </a:buClr>
              <a:buFont typeface="Arial" panose="020B0604020202020204" pitchFamily="34" charset="0"/>
              <a:buChar char="•"/>
            </a:pPr>
            <a:r>
              <a:rPr lang="en-US" sz="2100" dirty="0">
                <a:solidFill>
                  <a:srgbClr val="404040"/>
                </a:solidFill>
              </a:rPr>
              <a:t>One hot encoding for categorical features.</a:t>
            </a:r>
          </a:p>
          <a:p>
            <a:pPr marL="171450" indent="-228600" defTabSz="914400">
              <a:lnSpc>
                <a:spcPct val="90000"/>
              </a:lnSpc>
              <a:spcBef>
                <a:spcPts val="1000"/>
              </a:spcBef>
              <a:spcAft>
                <a:spcPts val="600"/>
              </a:spcAft>
              <a:buClr>
                <a:schemeClr val="accent2"/>
              </a:buClr>
              <a:buFont typeface="Arial" panose="020B0604020202020204" pitchFamily="34" charset="0"/>
              <a:buChar char="•"/>
            </a:pPr>
            <a:r>
              <a:rPr lang="en-US" sz="2100" dirty="0">
                <a:solidFill>
                  <a:srgbClr val="404040"/>
                </a:solidFill>
              </a:rPr>
              <a:t>Perform a train/test split with </a:t>
            </a:r>
            <a:r>
              <a:rPr lang="en-US" sz="2100" dirty="0" err="1">
                <a:solidFill>
                  <a:srgbClr val="404040"/>
                </a:solidFill>
              </a:rPr>
              <a:t>test_size</a:t>
            </a:r>
            <a:r>
              <a:rPr lang="en-US" sz="2100" dirty="0">
                <a:solidFill>
                  <a:srgbClr val="404040"/>
                </a:solidFill>
              </a:rPr>
              <a:t> = 0.2 and a random state of 42.</a:t>
            </a:r>
          </a:p>
          <a:p>
            <a:pPr marL="171450" indent="-228600" defTabSz="914400">
              <a:lnSpc>
                <a:spcPct val="90000"/>
              </a:lnSpc>
              <a:spcBef>
                <a:spcPts val="1000"/>
              </a:spcBef>
              <a:spcAft>
                <a:spcPts val="600"/>
              </a:spcAft>
              <a:buClr>
                <a:schemeClr val="accent2"/>
              </a:buClr>
              <a:buFont typeface="Arial" panose="020B0604020202020204" pitchFamily="34" charset="0"/>
              <a:buChar char="•"/>
            </a:pPr>
            <a:r>
              <a:rPr lang="en-US" sz="2100" dirty="0">
                <a:solidFill>
                  <a:srgbClr val="404040"/>
                </a:solidFill>
              </a:rPr>
              <a:t>Normalize the data by </a:t>
            </a:r>
            <a:r>
              <a:rPr lang="en-US" sz="2100" dirty="0" err="1">
                <a:solidFill>
                  <a:srgbClr val="404040"/>
                </a:solidFill>
              </a:rPr>
              <a:t>StandardScaler</a:t>
            </a:r>
            <a:r>
              <a:rPr lang="en-US" sz="2100" dirty="0">
                <a:solidFill>
                  <a:srgbClr val="404040"/>
                </a:solidFill>
              </a:rPr>
              <a:t> for Logistic Regression and Random Forest. Use the </a:t>
            </a:r>
            <a:r>
              <a:rPr lang="en-US" sz="2100" dirty="0" err="1">
                <a:solidFill>
                  <a:srgbClr val="404040"/>
                </a:solidFill>
              </a:rPr>
              <a:t>MinMaxScaler</a:t>
            </a:r>
            <a:r>
              <a:rPr lang="en-US" sz="2100" dirty="0">
                <a:solidFill>
                  <a:srgbClr val="404040"/>
                </a:solidFill>
              </a:rPr>
              <a:t> to normalize the features for Neural Network.</a:t>
            </a:r>
          </a:p>
          <a:p>
            <a:pPr marL="171450" indent="-228600" defTabSz="914400">
              <a:lnSpc>
                <a:spcPct val="90000"/>
              </a:lnSpc>
              <a:spcBef>
                <a:spcPts val="1000"/>
              </a:spcBef>
              <a:spcAft>
                <a:spcPts val="600"/>
              </a:spcAft>
              <a:buClr>
                <a:schemeClr val="accent2"/>
              </a:buClr>
              <a:buFont typeface="Arial" panose="020B0604020202020204" pitchFamily="34" charset="0"/>
              <a:buChar char="•"/>
            </a:pPr>
            <a:r>
              <a:rPr lang="en-US" sz="2100" dirty="0">
                <a:solidFill>
                  <a:srgbClr val="404040"/>
                </a:solidFill>
              </a:rPr>
              <a:t>Apply SMOTE to deal with class imbalance. SMOTE (Synthetic Minority Over-sampling Technique) is used to balance the class distribution of a dataset by creating synthetic examples of the minority class.</a:t>
            </a:r>
          </a:p>
          <a:p>
            <a:pPr marL="0" indent="-228600" defTabSz="914400">
              <a:lnSpc>
                <a:spcPct val="90000"/>
              </a:lnSpc>
              <a:spcBef>
                <a:spcPts val="1000"/>
              </a:spcBef>
              <a:spcAft>
                <a:spcPts val="600"/>
              </a:spcAft>
              <a:buClr>
                <a:schemeClr val="accent2"/>
              </a:buClr>
              <a:buFont typeface="Arial" panose="020B0604020202020204" pitchFamily="34" charset="0"/>
              <a:buChar char="•"/>
            </a:pPr>
            <a:endParaRPr lang="en-US" sz="1300" dirty="0">
              <a:solidFill>
                <a:srgbClr val="404040"/>
              </a:solidFill>
            </a:endParaRPr>
          </a:p>
        </p:txBody>
      </p:sp>
    </p:spTree>
    <p:extLst>
      <p:ext uri="{BB962C8B-B14F-4D97-AF65-F5344CB8AC3E}">
        <p14:creationId xmlns:p14="http://schemas.microsoft.com/office/powerpoint/2010/main" val="43133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857A-D148-4389-D488-C74F68F8649B}"/>
              </a:ext>
            </a:extLst>
          </p:cNvPr>
          <p:cNvSpPr>
            <a:spLocks noGrp="1"/>
          </p:cNvSpPr>
          <p:nvPr>
            <p:ph type="title"/>
          </p:nvPr>
        </p:nvSpPr>
        <p:spPr/>
        <p:txBody>
          <a:bodyPr/>
          <a:lstStyle/>
          <a:p>
            <a:r>
              <a:rPr lang="en-US" dirty="0"/>
              <a:t>Logistic regression (LG)</a:t>
            </a:r>
            <a:endParaRPr lang="en-NL" dirty="0"/>
          </a:p>
        </p:txBody>
      </p:sp>
      <p:sp>
        <p:nvSpPr>
          <p:cNvPr id="3" name="Content Placeholder 2">
            <a:extLst>
              <a:ext uri="{FF2B5EF4-FFF2-40B4-BE49-F238E27FC236}">
                <a16:creationId xmlns:a16="http://schemas.microsoft.com/office/drawing/2014/main" id="{1E08C3DC-54C6-5766-462E-3EAFF6E8315E}"/>
              </a:ext>
            </a:extLst>
          </p:cNvPr>
          <p:cNvSpPr>
            <a:spLocks noGrp="1"/>
          </p:cNvSpPr>
          <p:nvPr>
            <p:ph idx="1"/>
          </p:nvPr>
        </p:nvSpPr>
        <p:spPr>
          <a:xfrm>
            <a:off x="6711007" y="101600"/>
            <a:ext cx="5298113" cy="4033520"/>
          </a:xfrm>
        </p:spPr>
        <p:txBody>
          <a:bodyPr>
            <a:normAutofit fontScale="55000" lnSpcReduction="20000"/>
          </a:bodyPr>
          <a:lstStyle/>
          <a:p>
            <a:r>
              <a:rPr lang="en-GB" sz="2900" dirty="0"/>
              <a:t>We trained the LG model by finding the optimal threshold which is crucial for improving the performance and effectiveness of a classification model.</a:t>
            </a:r>
          </a:p>
          <a:p>
            <a:r>
              <a:rPr lang="en-GB" sz="2900" dirty="0"/>
              <a:t>In the context of classification models, a threshold determines the point at which  the predicted probabilities are converted into specific class predictions.</a:t>
            </a:r>
          </a:p>
          <a:p>
            <a:r>
              <a:rPr lang="en-GB" sz="2900" dirty="0"/>
              <a:t>In binary classification, models typically output a probability (or score) between 0 and 1 for the positive class</a:t>
            </a:r>
          </a:p>
          <a:p>
            <a:r>
              <a:rPr lang="en-GB" sz="2900" dirty="0"/>
              <a:t>The default threshold for classifying a sample is 0.5 and might not be optimal for our metric.</a:t>
            </a:r>
          </a:p>
          <a:p>
            <a:r>
              <a:rPr lang="en-GB" sz="2900" dirty="0"/>
              <a:t>The threshold is a value between 0 and 1 that you use to decide whether to classify an instance as positive or negative.</a:t>
            </a:r>
          </a:p>
          <a:p>
            <a:r>
              <a:rPr lang="en-GB" sz="2900" dirty="0"/>
              <a:t>The choice of threshold can significantly impact performance metrics like accuracy, precision, recall, and F1 score.</a:t>
            </a:r>
          </a:p>
          <a:p>
            <a:pPr marL="0" indent="0">
              <a:buNone/>
            </a:pPr>
            <a:endParaRPr lang="en-NL" dirty="0"/>
          </a:p>
        </p:txBody>
      </p:sp>
      <p:sp>
        <p:nvSpPr>
          <p:cNvPr id="4" name="Text Placeholder 3">
            <a:extLst>
              <a:ext uri="{FF2B5EF4-FFF2-40B4-BE49-F238E27FC236}">
                <a16:creationId xmlns:a16="http://schemas.microsoft.com/office/drawing/2014/main" id="{E094A2FF-3FE4-AE09-0E82-97A9C53C1ECC}"/>
              </a:ext>
            </a:extLst>
          </p:cNvPr>
          <p:cNvSpPr>
            <a:spLocks noGrp="1"/>
          </p:cNvSpPr>
          <p:nvPr>
            <p:ph type="body" sz="half" idx="2"/>
          </p:nvPr>
        </p:nvSpPr>
        <p:spPr>
          <a:xfrm>
            <a:off x="1115568" y="3549918"/>
            <a:ext cx="3794760" cy="1631682"/>
          </a:xfrm>
        </p:spPr>
        <p:txBody>
          <a:bodyPr>
            <a:normAutofit/>
          </a:bodyPr>
          <a:lstStyle/>
          <a:p>
            <a:r>
              <a:rPr lang="en-GB" sz="1800" dirty="0"/>
              <a:t>Supervised ML classification technique used to predict the probability of an observation belonging to a certain target class, given a set of predictor variables.</a:t>
            </a:r>
            <a:endParaRPr lang="en-NL" sz="1800" dirty="0"/>
          </a:p>
        </p:txBody>
      </p:sp>
      <p:pic>
        <p:nvPicPr>
          <p:cNvPr id="10" name="Picture 9">
            <a:extLst>
              <a:ext uri="{FF2B5EF4-FFF2-40B4-BE49-F238E27FC236}">
                <a16:creationId xmlns:a16="http://schemas.microsoft.com/office/drawing/2014/main" id="{BA20D8CE-886A-90C9-9A41-B04AE3B0F3D6}"/>
              </a:ext>
            </a:extLst>
          </p:cNvPr>
          <p:cNvPicPr>
            <a:picLocks noChangeAspect="1"/>
          </p:cNvPicPr>
          <p:nvPr/>
        </p:nvPicPr>
        <p:blipFill>
          <a:blip r:embed="rId2"/>
          <a:stretch>
            <a:fillRect/>
          </a:stretch>
        </p:blipFill>
        <p:spPr>
          <a:xfrm>
            <a:off x="7059561" y="4135120"/>
            <a:ext cx="5132439" cy="2722880"/>
          </a:xfrm>
          <a:prstGeom prst="rect">
            <a:avLst/>
          </a:prstGeom>
        </p:spPr>
      </p:pic>
    </p:spTree>
    <p:extLst>
      <p:ext uri="{BB962C8B-B14F-4D97-AF65-F5344CB8AC3E}">
        <p14:creationId xmlns:p14="http://schemas.microsoft.com/office/powerpoint/2010/main" val="3865358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9E06-747A-8027-150E-76B2F8C2F47D}"/>
              </a:ext>
            </a:extLst>
          </p:cNvPr>
          <p:cNvSpPr>
            <a:spLocks noGrp="1"/>
          </p:cNvSpPr>
          <p:nvPr>
            <p:ph type="title"/>
          </p:nvPr>
        </p:nvSpPr>
        <p:spPr>
          <a:xfrm>
            <a:off x="7464287" y="1"/>
            <a:ext cx="4659310" cy="865238"/>
          </a:xfrm>
        </p:spPr>
        <p:txBody>
          <a:bodyPr vert="horz" lIns="274320" tIns="182880" rIns="274320" bIns="182880" rtlCol="0" anchor="ctr" anchorCtr="1">
            <a:normAutofit fontScale="90000"/>
          </a:bodyPr>
          <a:lstStyle/>
          <a:p>
            <a:r>
              <a:rPr lang="en-US" dirty="0"/>
              <a:t>Logistic regression</a:t>
            </a:r>
          </a:p>
        </p:txBody>
      </p:sp>
      <p:pic>
        <p:nvPicPr>
          <p:cNvPr id="19" name="Picture 18">
            <a:extLst>
              <a:ext uri="{FF2B5EF4-FFF2-40B4-BE49-F238E27FC236}">
                <a16:creationId xmlns:a16="http://schemas.microsoft.com/office/drawing/2014/main" id="{01E23878-C534-4629-E1F0-A2539371C889}"/>
              </a:ext>
            </a:extLst>
          </p:cNvPr>
          <p:cNvPicPr>
            <a:picLocks noChangeAspect="1"/>
          </p:cNvPicPr>
          <p:nvPr/>
        </p:nvPicPr>
        <p:blipFill>
          <a:blip r:embed="rId2"/>
          <a:stretch>
            <a:fillRect/>
          </a:stretch>
        </p:blipFill>
        <p:spPr>
          <a:xfrm>
            <a:off x="0" y="0"/>
            <a:ext cx="4075795" cy="3996580"/>
          </a:xfrm>
          <a:prstGeom prst="rect">
            <a:avLst/>
          </a:prstGeom>
        </p:spPr>
      </p:pic>
      <p:pic>
        <p:nvPicPr>
          <p:cNvPr id="3" name="Picture 2">
            <a:extLst>
              <a:ext uri="{FF2B5EF4-FFF2-40B4-BE49-F238E27FC236}">
                <a16:creationId xmlns:a16="http://schemas.microsoft.com/office/drawing/2014/main" id="{79431AA0-1112-BBB7-5E39-AD9E108F5FF4}"/>
              </a:ext>
            </a:extLst>
          </p:cNvPr>
          <p:cNvPicPr>
            <a:picLocks noChangeAspect="1"/>
          </p:cNvPicPr>
          <p:nvPr/>
        </p:nvPicPr>
        <p:blipFill>
          <a:blip r:embed="rId3"/>
          <a:stretch>
            <a:fillRect/>
          </a:stretch>
        </p:blipFill>
        <p:spPr>
          <a:xfrm>
            <a:off x="4328021" y="0"/>
            <a:ext cx="3054244" cy="3348564"/>
          </a:xfrm>
          <a:prstGeom prst="rect">
            <a:avLst/>
          </a:prstGeom>
        </p:spPr>
      </p:pic>
      <p:pic>
        <p:nvPicPr>
          <p:cNvPr id="21" name="Picture 20">
            <a:extLst>
              <a:ext uri="{FF2B5EF4-FFF2-40B4-BE49-F238E27FC236}">
                <a16:creationId xmlns:a16="http://schemas.microsoft.com/office/drawing/2014/main" id="{117BF36C-1DC0-5AFB-50BF-C9A913DFCEFC}"/>
              </a:ext>
            </a:extLst>
          </p:cNvPr>
          <p:cNvPicPr>
            <a:picLocks noChangeAspect="1"/>
          </p:cNvPicPr>
          <p:nvPr/>
        </p:nvPicPr>
        <p:blipFill>
          <a:blip r:embed="rId4"/>
          <a:stretch>
            <a:fillRect/>
          </a:stretch>
        </p:blipFill>
        <p:spPr>
          <a:xfrm>
            <a:off x="0" y="4511040"/>
            <a:ext cx="4218039" cy="1771384"/>
          </a:xfrm>
          <a:prstGeom prst="rect">
            <a:avLst/>
          </a:prstGeom>
        </p:spPr>
      </p:pic>
      <p:pic>
        <p:nvPicPr>
          <p:cNvPr id="33" name="Picture 32">
            <a:extLst>
              <a:ext uri="{FF2B5EF4-FFF2-40B4-BE49-F238E27FC236}">
                <a16:creationId xmlns:a16="http://schemas.microsoft.com/office/drawing/2014/main" id="{3EC2022A-E399-9738-9D70-39077A87D1C4}"/>
              </a:ext>
            </a:extLst>
          </p:cNvPr>
          <p:cNvPicPr>
            <a:picLocks noChangeAspect="1"/>
          </p:cNvPicPr>
          <p:nvPr/>
        </p:nvPicPr>
        <p:blipFill>
          <a:blip r:embed="rId5"/>
          <a:stretch>
            <a:fillRect/>
          </a:stretch>
        </p:blipFill>
        <p:spPr>
          <a:xfrm>
            <a:off x="4327521" y="3509437"/>
            <a:ext cx="2923028" cy="3187698"/>
          </a:xfrm>
          <a:prstGeom prst="rect">
            <a:avLst/>
          </a:prstGeom>
        </p:spPr>
      </p:pic>
      <p:sp>
        <p:nvSpPr>
          <p:cNvPr id="5" name="TextBox 4">
            <a:extLst>
              <a:ext uri="{FF2B5EF4-FFF2-40B4-BE49-F238E27FC236}">
                <a16:creationId xmlns:a16="http://schemas.microsoft.com/office/drawing/2014/main" id="{FFE3DDEF-3801-CD44-414C-06541BB4A1B0}"/>
              </a:ext>
            </a:extLst>
          </p:cNvPr>
          <p:cNvSpPr txBox="1"/>
          <p:nvPr/>
        </p:nvSpPr>
        <p:spPr>
          <a:xfrm>
            <a:off x="7633990" y="1678513"/>
            <a:ext cx="4234673" cy="4493538"/>
          </a:xfrm>
          <a:prstGeom prst="rect">
            <a:avLst/>
          </a:prstGeom>
          <a:noFill/>
        </p:spPr>
        <p:txBody>
          <a:bodyPr wrap="square">
            <a:spAutoFit/>
          </a:bodyPr>
          <a:lstStyle/>
          <a:p>
            <a:r>
              <a:rPr lang="en-GB" dirty="0"/>
              <a:t>It can be noticed how a choice of threshold can affect the metric, for instance accuracy.</a:t>
            </a:r>
          </a:p>
          <a:p>
            <a:endParaRPr lang="en-GB" dirty="0"/>
          </a:p>
          <a:p>
            <a:r>
              <a:rPr lang="en-GB" dirty="0"/>
              <a:t>Better accuracy score might make the correct predictions for most of the instances, but </a:t>
            </a:r>
            <a:r>
              <a:rPr lang="en-GB" i="1" dirty="0"/>
              <a:t>recall</a:t>
            </a:r>
            <a:r>
              <a:rPr lang="en-GB" dirty="0"/>
              <a:t> is zero on 1 displayed in </a:t>
            </a:r>
            <a:r>
              <a:rPr lang="en-GB" b="1" i="1" dirty="0"/>
              <a:t>classification report</a:t>
            </a:r>
            <a:r>
              <a:rPr lang="en-GB" dirty="0"/>
              <a:t>, that means the model must predict the false negatives (FN) and isn’t able to predict the actual survived cases in the dataset, missing a considerable number of survived cases. </a:t>
            </a:r>
          </a:p>
          <a:p>
            <a:endParaRPr lang="en-GB" dirty="0"/>
          </a:p>
          <a:p>
            <a:r>
              <a:rPr lang="en-GB" dirty="0"/>
              <a:t>We can see the model predicted 7035 false negative (FN) cases. We next need to train our model for improving our F1 score.</a:t>
            </a:r>
            <a:endParaRPr lang="en-NL" dirty="0"/>
          </a:p>
          <a:p>
            <a:endParaRPr lang="en-NL" sz="1600" dirty="0"/>
          </a:p>
        </p:txBody>
      </p:sp>
      <p:sp>
        <p:nvSpPr>
          <p:cNvPr id="6" name="Oval 5">
            <a:extLst>
              <a:ext uri="{FF2B5EF4-FFF2-40B4-BE49-F238E27FC236}">
                <a16:creationId xmlns:a16="http://schemas.microsoft.com/office/drawing/2014/main" id="{54EE03EB-C1BD-9DB8-DAD3-82047B703AA3}"/>
              </a:ext>
            </a:extLst>
          </p:cNvPr>
          <p:cNvSpPr/>
          <p:nvPr/>
        </p:nvSpPr>
        <p:spPr>
          <a:xfrm>
            <a:off x="4991254" y="5606680"/>
            <a:ext cx="457292" cy="311958"/>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8" name="Oval 7">
            <a:extLst>
              <a:ext uri="{FF2B5EF4-FFF2-40B4-BE49-F238E27FC236}">
                <a16:creationId xmlns:a16="http://schemas.microsoft.com/office/drawing/2014/main" id="{E937F219-DB97-B1D0-BC71-B3F209E31E30}"/>
              </a:ext>
            </a:extLst>
          </p:cNvPr>
          <p:cNvSpPr/>
          <p:nvPr/>
        </p:nvSpPr>
        <p:spPr>
          <a:xfrm>
            <a:off x="2037897" y="575576"/>
            <a:ext cx="412955" cy="2915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ln>
                <a:solidFill>
                  <a:srgbClr val="FF0000"/>
                </a:solidFill>
              </a:ln>
              <a:noFill/>
            </a:endParaRPr>
          </a:p>
        </p:txBody>
      </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8" name="Ink 17">
                <a:extLst>
                  <a:ext uri="{FF2B5EF4-FFF2-40B4-BE49-F238E27FC236}">
                    <a16:creationId xmlns:a16="http://schemas.microsoft.com/office/drawing/2014/main" id="{03042641-70CC-08BA-3C59-1DB8E94A165B}"/>
                  </a:ext>
                </a:extLst>
              </p14:cNvPr>
              <p14:cNvContentPartPr/>
              <p14:nvPr/>
            </p14:nvContentPartPr>
            <p14:xfrm>
              <a:off x="-993298" y="383268"/>
              <a:ext cx="360" cy="360"/>
            </p14:xfrm>
          </p:contentPart>
        </mc:Choice>
        <mc:Fallback xmlns="">
          <p:pic>
            <p:nvPicPr>
              <p:cNvPr id="18" name="Ink 17">
                <a:extLst>
                  <a:ext uri="{FF2B5EF4-FFF2-40B4-BE49-F238E27FC236}">
                    <a16:creationId xmlns:a16="http://schemas.microsoft.com/office/drawing/2014/main" id="{03042641-70CC-08BA-3C59-1DB8E94A165B}"/>
                  </a:ext>
                </a:extLst>
              </p:cNvPr>
              <p:cNvPicPr/>
              <p:nvPr/>
            </p:nvPicPr>
            <p:blipFill>
              <a:blip r:embed="rId7"/>
              <a:stretch>
                <a:fillRect/>
              </a:stretch>
            </p:blipFill>
            <p:spPr>
              <a:xfrm>
                <a:off x="-1010938" y="275628"/>
                <a:ext cx="36000" cy="216000"/>
              </a:xfrm>
              <a:prstGeom prst="rect">
                <a:avLst/>
              </a:prstGeom>
            </p:spPr>
          </p:pic>
        </mc:Fallback>
      </mc:AlternateContent>
      <p:cxnSp>
        <p:nvCxnSpPr>
          <p:cNvPr id="7" name="Straight Arrow Connector 6">
            <a:extLst>
              <a:ext uri="{FF2B5EF4-FFF2-40B4-BE49-F238E27FC236}">
                <a16:creationId xmlns:a16="http://schemas.microsoft.com/office/drawing/2014/main" id="{FC61B7E5-F38F-3F81-D7AC-EEBCBFE4BF44}"/>
              </a:ext>
            </a:extLst>
          </p:cNvPr>
          <p:cNvCxnSpPr>
            <a:cxnSpLocks/>
          </p:cNvCxnSpPr>
          <p:nvPr/>
        </p:nvCxnSpPr>
        <p:spPr>
          <a:xfrm flipH="1">
            <a:off x="5536096" y="5391999"/>
            <a:ext cx="2097894" cy="3706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E50E561-39DA-F1E0-3EEB-C31A62E0FF18}"/>
              </a:ext>
            </a:extLst>
          </p:cNvPr>
          <p:cNvCxnSpPr>
            <a:cxnSpLocks/>
          </p:cNvCxnSpPr>
          <p:nvPr/>
        </p:nvCxnSpPr>
        <p:spPr>
          <a:xfrm flipH="1" flipV="1">
            <a:off x="7382265" y="1326413"/>
            <a:ext cx="2049970" cy="4228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461A4D80-7B61-551F-D651-FF9D817CCABD}"/>
              </a:ext>
            </a:extLst>
          </p:cNvPr>
          <p:cNvSpPr/>
          <p:nvPr/>
        </p:nvSpPr>
        <p:spPr>
          <a:xfrm>
            <a:off x="2832652" y="5918638"/>
            <a:ext cx="566531" cy="363786"/>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80751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9847ADC-77AE-D94C-A444-DCCB5C87E7A0}"/>
              </a:ext>
            </a:extLst>
          </p:cNvPr>
          <p:cNvPicPr>
            <a:picLocks noChangeAspect="1"/>
          </p:cNvPicPr>
          <p:nvPr/>
        </p:nvPicPr>
        <p:blipFill>
          <a:blip r:embed="rId3"/>
          <a:stretch>
            <a:fillRect/>
          </a:stretch>
        </p:blipFill>
        <p:spPr>
          <a:xfrm>
            <a:off x="0" y="773127"/>
            <a:ext cx="4283765" cy="4520184"/>
          </a:xfrm>
          <a:prstGeom prst="rect">
            <a:avLst/>
          </a:prstGeom>
        </p:spPr>
      </p:pic>
      <p:pic>
        <p:nvPicPr>
          <p:cNvPr id="4" name="Picture 3">
            <a:extLst>
              <a:ext uri="{FF2B5EF4-FFF2-40B4-BE49-F238E27FC236}">
                <a16:creationId xmlns:a16="http://schemas.microsoft.com/office/drawing/2014/main" id="{8368212C-B0E8-801E-4468-23DDA91308C8}"/>
              </a:ext>
            </a:extLst>
          </p:cNvPr>
          <p:cNvPicPr>
            <a:picLocks noChangeAspect="1"/>
          </p:cNvPicPr>
          <p:nvPr/>
        </p:nvPicPr>
        <p:blipFill>
          <a:blip r:embed="rId4"/>
          <a:stretch>
            <a:fillRect/>
          </a:stretch>
        </p:blipFill>
        <p:spPr>
          <a:xfrm>
            <a:off x="4651257" y="0"/>
            <a:ext cx="3967470" cy="3628996"/>
          </a:xfrm>
          <a:prstGeom prst="rect">
            <a:avLst/>
          </a:prstGeom>
        </p:spPr>
      </p:pic>
      <p:pic>
        <p:nvPicPr>
          <p:cNvPr id="25" name="Picture 24">
            <a:extLst>
              <a:ext uri="{FF2B5EF4-FFF2-40B4-BE49-F238E27FC236}">
                <a16:creationId xmlns:a16="http://schemas.microsoft.com/office/drawing/2014/main" id="{05CDDA30-9238-0EDB-1ACC-214C7ABB76E3}"/>
              </a:ext>
            </a:extLst>
          </p:cNvPr>
          <p:cNvPicPr>
            <a:picLocks noChangeAspect="1"/>
          </p:cNvPicPr>
          <p:nvPr/>
        </p:nvPicPr>
        <p:blipFill>
          <a:blip r:embed="rId5"/>
          <a:stretch>
            <a:fillRect/>
          </a:stretch>
        </p:blipFill>
        <p:spPr>
          <a:xfrm>
            <a:off x="4478204" y="3958848"/>
            <a:ext cx="3993091" cy="1321454"/>
          </a:xfrm>
          <a:prstGeom prst="rect">
            <a:avLst/>
          </a:prstGeom>
        </p:spPr>
      </p:pic>
      <p:sp>
        <p:nvSpPr>
          <p:cNvPr id="6" name="TextBox 5">
            <a:extLst>
              <a:ext uri="{FF2B5EF4-FFF2-40B4-BE49-F238E27FC236}">
                <a16:creationId xmlns:a16="http://schemas.microsoft.com/office/drawing/2014/main" id="{39497890-019E-DA54-1F6E-9F16D2969C1F}"/>
              </a:ext>
            </a:extLst>
          </p:cNvPr>
          <p:cNvSpPr txBox="1"/>
          <p:nvPr/>
        </p:nvSpPr>
        <p:spPr>
          <a:xfrm>
            <a:off x="9130747" y="827452"/>
            <a:ext cx="3061253" cy="3693319"/>
          </a:xfrm>
          <a:prstGeom prst="rect">
            <a:avLst/>
          </a:prstGeom>
          <a:noFill/>
        </p:spPr>
        <p:txBody>
          <a:bodyPr wrap="square">
            <a:spAutoFit/>
          </a:bodyPr>
          <a:lstStyle/>
          <a:p>
            <a:r>
              <a:rPr lang="en-GB" dirty="0"/>
              <a:t>Our </a:t>
            </a:r>
            <a:r>
              <a:rPr lang="en-GB" i="1" dirty="0"/>
              <a:t>precision</a:t>
            </a:r>
            <a:r>
              <a:rPr lang="en-GB" dirty="0"/>
              <a:t> score is still relatively low on 1,  that means model predicts 25438 false positive (FP) cases, </a:t>
            </a:r>
            <a:r>
              <a:rPr lang="en-GB" dirty="0" err="1"/>
              <a:t>i.e</a:t>
            </a:r>
            <a:r>
              <a:rPr lang="en-GB" dirty="0"/>
              <a:t> identifying dead cases as survived cases.</a:t>
            </a:r>
          </a:p>
          <a:p>
            <a:r>
              <a:rPr lang="en-GB" dirty="0"/>
              <a:t>Only 22% precision on 1 of all predicted survived cases are actually survived cases. </a:t>
            </a:r>
          </a:p>
          <a:p>
            <a:r>
              <a:rPr lang="en-GB" i="1" dirty="0">
                <a:solidFill>
                  <a:srgbClr val="FF0000"/>
                </a:solidFill>
              </a:rPr>
              <a:t>Finally, this LR model is not able to manage the balance between both scores, accuracy and F1 score</a:t>
            </a:r>
            <a:r>
              <a:rPr lang="en-GB" sz="1600" i="1" dirty="0">
                <a:solidFill>
                  <a:srgbClr val="FF0000"/>
                </a:solidFill>
              </a:rPr>
              <a:t>.</a:t>
            </a:r>
            <a:endParaRPr lang="en-NL" sz="1600" i="1" dirty="0">
              <a:solidFill>
                <a:srgbClr val="FF0000"/>
              </a:solidFill>
            </a:endParaRPr>
          </a:p>
        </p:txBody>
      </p:sp>
      <p:sp>
        <p:nvSpPr>
          <p:cNvPr id="7" name="Oval 6">
            <a:extLst>
              <a:ext uri="{FF2B5EF4-FFF2-40B4-BE49-F238E27FC236}">
                <a16:creationId xmlns:a16="http://schemas.microsoft.com/office/drawing/2014/main" id="{66C4915B-18DD-34B7-D4F7-1CCBC320ED6F}"/>
              </a:ext>
            </a:extLst>
          </p:cNvPr>
          <p:cNvSpPr/>
          <p:nvPr/>
        </p:nvSpPr>
        <p:spPr>
          <a:xfrm>
            <a:off x="6869259" y="827452"/>
            <a:ext cx="537805" cy="457741"/>
          </a:xfrm>
          <a:prstGeom prst="ellipse">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5661030-3B81-D9BA-5C3A-CB5F7F375BFF}"/>
              </a:ext>
            </a:extLst>
          </p:cNvPr>
          <p:cNvSpPr/>
          <p:nvPr/>
        </p:nvSpPr>
        <p:spPr>
          <a:xfrm>
            <a:off x="1912194" y="1435131"/>
            <a:ext cx="459376" cy="34330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 name="Oval 16">
            <a:extLst>
              <a:ext uri="{FF2B5EF4-FFF2-40B4-BE49-F238E27FC236}">
                <a16:creationId xmlns:a16="http://schemas.microsoft.com/office/drawing/2014/main" id="{2880562D-FB19-7739-8151-183BB6B69F86}"/>
              </a:ext>
            </a:extLst>
          </p:cNvPr>
          <p:cNvSpPr/>
          <p:nvPr/>
        </p:nvSpPr>
        <p:spPr>
          <a:xfrm>
            <a:off x="7009324" y="5049078"/>
            <a:ext cx="609584" cy="231224"/>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 name="TextBox 2">
            <a:extLst>
              <a:ext uri="{FF2B5EF4-FFF2-40B4-BE49-F238E27FC236}">
                <a16:creationId xmlns:a16="http://schemas.microsoft.com/office/drawing/2014/main" id="{7A0545C5-49A6-9D0B-3AD8-0B512E8A1119}"/>
              </a:ext>
            </a:extLst>
          </p:cNvPr>
          <p:cNvSpPr txBox="1"/>
          <p:nvPr/>
        </p:nvSpPr>
        <p:spPr>
          <a:xfrm>
            <a:off x="0" y="5534561"/>
            <a:ext cx="12143850" cy="1200329"/>
          </a:xfrm>
          <a:prstGeom prst="rect">
            <a:avLst/>
          </a:prstGeom>
          <a:noFill/>
        </p:spPr>
        <p:txBody>
          <a:bodyPr wrap="square">
            <a:spAutoFit/>
          </a:bodyPr>
          <a:lstStyle/>
          <a:p>
            <a:r>
              <a:rPr lang="en-GB" b="1" u="sng" dirty="0"/>
              <a:t>Analysis:</a:t>
            </a:r>
            <a:r>
              <a:rPr lang="en-GB" dirty="0"/>
              <a:t> We can notice that F1 score has improved with 36%, however, the </a:t>
            </a:r>
            <a:r>
              <a:rPr lang="en-GB" i="1" dirty="0"/>
              <a:t>accuracy</a:t>
            </a:r>
            <a:r>
              <a:rPr lang="en-GB" dirty="0"/>
              <a:t> of the model has decreased. This phenomenon is known as the </a:t>
            </a:r>
            <a:r>
              <a:rPr lang="en-GB" b="1" i="1" dirty="0"/>
              <a:t>F1 score-accuracy trade-off</a:t>
            </a:r>
            <a:r>
              <a:rPr lang="en-GB" dirty="0"/>
              <a:t>, whereby improving one metric may cause a decrease in the other. The main reason behind this issue is the unbalanced nature of our data. Since we have limited match information and consider a 5% sample of very large dataset, our model is unable to learn effectively.</a:t>
            </a:r>
            <a:endParaRPr lang="en-NL" dirty="0"/>
          </a:p>
        </p:txBody>
      </p:sp>
      <p:cxnSp>
        <p:nvCxnSpPr>
          <p:cNvPr id="8" name="Straight Arrow Connector 7">
            <a:extLst>
              <a:ext uri="{FF2B5EF4-FFF2-40B4-BE49-F238E27FC236}">
                <a16:creationId xmlns:a16="http://schemas.microsoft.com/office/drawing/2014/main" id="{7A0F9C79-2B28-AAA6-B4AF-908C4A08151B}"/>
              </a:ext>
            </a:extLst>
          </p:cNvPr>
          <p:cNvCxnSpPr>
            <a:cxnSpLocks/>
          </p:cNvCxnSpPr>
          <p:nvPr/>
        </p:nvCxnSpPr>
        <p:spPr>
          <a:xfrm flipH="1" flipV="1">
            <a:off x="7503442" y="1064892"/>
            <a:ext cx="1579155" cy="4406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AC935B4F-156D-7F7A-2C58-D97263BF14FA}"/>
              </a:ext>
            </a:extLst>
          </p:cNvPr>
          <p:cNvSpPr>
            <a:spLocks noGrp="1"/>
          </p:cNvSpPr>
          <p:nvPr>
            <p:ph type="title"/>
          </p:nvPr>
        </p:nvSpPr>
        <p:spPr>
          <a:xfrm>
            <a:off x="0" y="-5098"/>
            <a:ext cx="4478204" cy="619018"/>
          </a:xfrm>
        </p:spPr>
        <p:txBody>
          <a:bodyPr vert="horz" lIns="274320" tIns="182880" rIns="274320" bIns="182880" rtlCol="0" anchor="ctr" anchorCtr="1">
            <a:normAutofit fontScale="90000"/>
          </a:bodyPr>
          <a:lstStyle/>
          <a:p>
            <a:r>
              <a:rPr lang="en-US" dirty="0"/>
              <a:t>Logistic regression</a:t>
            </a:r>
          </a:p>
        </p:txBody>
      </p:sp>
      <p:cxnSp>
        <p:nvCxnSpPr>
          <p:cNvPr id="20" name="Straight Arrow Connector 19">
            <a:extLst>
              <a:ext uri="{FF2B5EF4-FFF2-40B4-BE49-F238E27FC236}">
                <a16:creationId xmlns:a16="http://schemas.microsoft.com/office/drawing/2014/main" id="{B36882DC-4E36-3986-2E8D-0F39EC056F9C}"/>
              </a:ext>
            </a:extLst>
          </p:cNvPr>
          <p:cNvCxnSpPr>
            <a:cxnSpLocks/>
          </p:cNvCxnSpPr>
          <p:nvPr/>
        </p:nvCxnSpPr>
        <p:spPr>
          <a:xfrm flipH="1" flipV="1">
            <a:off x="7407064" y="5293311"/>
            <a:ext cx="514051" cy="3265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042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292344-2924-18AE-10B1-12AF83F4B034}"/>
              </a:ext>
            </a:extLst>
          </p:cNvPr>
          <p:cNvSpPr>
            <a:spLocks noGrp="1"/>
          </p:cNvSpPr>
          <p:nvPr>
            <p:ph type="title"/>
          </p:nvPr>
        </p:nvSpPr>
        <p:spPr>
          <a:xfrm>
            <a:off x="0" y="24053"/>
            <a:ext cx="5014452" cy="855406"/>
          </a:xfrm>
          <a:noFill/>
          <a:ln>
            <a:solidFill>
              <a:schemeClr val="tx1"/>
            </a:solidFill>
          </a:ln>
        </p:spPr>
        <p:txBody>
          <a:bodyPr vert="horz" lIns="182880" tIns="182880" rIns="182880" bIns="182880" rtlCol="0" anchor="ctr">
            <a:normAutofit/>
          </a:bodyPr>
          <a:lstStyle/>
          <a:p>
            <a:r>
              <a:rPr lang="en-US" sz="2400" dirty="0">
                <a:solidFill>
                  <a:schemeClr val="tx1"/>
                </a:solidFill>
              </a:rPr>
              <a:t>Random forest (RF)</a:t>
            </a:r>
          </a:p>
        </p:txBody>
      </p:sp>
      <p:pic>
        <p:nvPicPr>
          <p:cNvPr id="19" name="Picture 18">
            <a:extLst>
              <a:ext uri="{FF2B5EF4-FFF2-40B4-BE49-F238E27FC236}">
                <a16:creationId xmlns:a16="http://schemas.microsoft.com/office/drawing/2014/main" id="{835A8B69-1B97-FE89-4BAB-F9036F1B9CE9}"/>
              </a:ext>
            </a:extLst>
          </p:cNvPr>
          <p:cNvPicPr>
            <a:picLocks noChangeAspect="1"/>
          </p:cNvPicPr>
          <p:nvPr/>
        </p:nvPicPr>
        <p:blipFill>
          <a:blip r:embed="rId3"/>
          <a:stretch>
            <a:fillRect/>
          </a:stretch>
        </p:blipFill>
        <p:spPr>
          <a:xfrm>
            <a:off x="7119830" y="3327357"/>
            <a:ext cx="3530528" cy="3224216"/>
          </a:xfrm>
          <a:prstGeom prst="rect">
            <a:avLst/>
          </a:prstGeom>
        </p:spPr>
      </p:pic>
      <p:pic>
        <p:nvPicPr>
          <p:cNvPr id="8" name="Picture 7">
            <a:extLst>
              <a:ext uri="{FF2B5EF4-FFF2-40B4-BE49-F238E27FC236}">
                <a16:creationId xmlns:a16="http://schemas.microsoft.com/office/drawing/2014/main" id="{9BDFAAEE-B03A-AC1E-4E72-8BD37190AAF5}"/>
              </a:ext>
            </a:extLst>
          </p:cNvPr>
          <p:cNvPicPr>
            <a:picLocks noChangeAspect="1"/>
          </p:cNvPicPr>
          <p:nvPr/>
        </p:nvPicPr>
        <p:blipFill>
          <a:blip r:embed="rId4"/>
          <a:stretch>
            <a:fillRect/>
          </a:stretch>
        </p:blipFill>
        <p:spPr>
          <a:xfrm>
            <a:off x="1447893" y="1923433"/>
            <a:ext cx="2863646" cy="1107079"/>
          </a:xfrm>
          <a:prstGeom prst="rect">
            <a:avLst/>
          </a:prstGeom>
        </p:spPr>
      </p:pic>
      <p:pic>
        <p:nvPicPr>
          <p:cNvPr id="22" name="Picture 21">
            <a:extLst>
              <a:ext uri="{FF2B5EF4-FFF2-40B4-BE49-F238E27FC236}">
                <a16:creationId xmlns:a16="http://schemas.microsoft.com/office/drawing/2014/main" id="{AF188BED-17F1-59F2-D1FC-A2F33C312407}"/>
              </a:ext>
            </a:extLst>
          </p:cNvPr>
          <p:cNvPicPr>
            <a:picLocks noChangeAspect="1"/>
          </p:cNvPicPr>
          <p:nvPr/>
        </p:nvPicPr>
        <p:blipFill>
          <a:blip r:embed="rId5"/>
          <a:stretch>
            <a:fillRect/>
          </a:stretch>
        </p:blipFill>
        <p:spPr>
          <a:xfrm>
            <a:off x="7119830" y="1231594"/>
            <a:ext cx="3530528" cy="1635801"/>
          </a:xfrm>
          <a:prstGeom prst="rect">
            <a:avLst/>
          </a:prstGeom>
        </p:spPr>
      </p:pic>
      <p:sp>
        <p:nvSpPr>
          <p:cNvPr id="7" name="Content Placeholder 2">
            <a:extLst>
              <a:ext uri="{FF2B5EF4-FFF2-40B4-BE49-F238E27FC236}">
                <a16:creationId xmlns:a16="http://schemas.microsoft.com/office/drawing/2014/main" id="{2EEB0B8E-9C69-DF0A-AF7D-33AB7A2B55BC}"/>
              </a:ext>
            </a:extLst>
          </p:cNvPr>
          <p:cNvSpPr>
            <a:spLocks noGrp="1"/>
          </p:cNvSpPr>
          <p:nvPr>
            <p:ph sz="half" idx="2"/>
          </p:nvPr>
        </p:nvSpPr>
        <p:spPr>
          <a:xfrm>
            <a:off x="1433354" y="1416350"/>
            <a:ext cx="2831504" cy="301599"/>
          </a:xfrm>
        </p:spPr>
        <p:txBody>
          <a:bodyPr vert="horz" lIns="91440" tIns="45720" rIns="91440" bIns="45720" rtlCol="0">
            <a:normAutofit fontScale="92500" lnSpcReduction="20000"/>
          </a:bodyPr>
          <a:lstStyle/>
          <a:p>
            <a:pPr marL="0" indent="0">
              <a:buNone/>
            </a:pPr>
            <a:r>
              <a:rPr lang="en-US" dirty="0">
                <a:solidFill>
                  <a:schemeClr val="tx1"/>
                </a:solidFill>
              </a:rPr>
              <a:t>Tuning Hyperparameters: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0" name="TextBox 29">
            <a:extLst>
              <a:ext uri="{FF2B5EF4-FFF2-40B4-BE49-F238E27FC236}">
                <a16:creationId xmlns:a16="http://schemas.microsoft.com/office/drawing/2014/main" id="{7C18FEC3-F6F1-A805-0409-B4C636E8E5EF}"/>
              </a:ext>
            </a:extLst>
          </p:cNvPr>
          <p:cNvSpPr txBox="1"/>
          <p:nvPr/>
        </p:nvSpPr>
        <p:spPr>
          <a:xfrm>
            <a:off x="5252448" y="32968"/>
            <a:ext cx="5397910" cy="738664"/>
          </a:xfrm>
          <a:prstGeom prst="rect">
            <a:avLst/>
          </a:prstGeom>
          <a:noFill/>
        </p:spPr>
        <p:txBody>
          <a:bodyPr wrap="square">
            <a:spAutoFit/>
          </a:bodyPr>
          <a:lstStyle/>
          <a:p>
            <a:r>
              <a:rPr lang="en-NL" sz="1400" dirty="0"/>
              <a:t>It works by</a:t>
            </a:r>
            <a:r>
              <a:rPr lang="en-GB" sz="1400" dirty="0"/>
              <a:t> </a:t>
            </a:r>
            <a:r>
              <a:rPr lang="en-NL" sz="1400" dirty="0"/>
              <a:t>creating a "forest" of decision trees. </a:t>
            </a:r>
            <a:endParaRPr lang="en-GB" sz="1400" dirty="0"/>
          </a:p>
          <a:p>
            <a:r>
              <a:rPr lang="en-NL" sz="1400" dirty="0"/>
              <a:t>The algorithm then makes predictions for each tree, and the final result</a:t>
            </a:r>
            <a:r>
              <a:rPr lang="en-GB" sz="1400" dirty="0"/>
              <a:t> </a:t>
            </a:r>
            <a:r>
              <a:rPr lang="en-NL" sz="1400" dirty="0"/>
              <a:t>is determined by averaging the predictions of all the trees in the forest.</a:t>
            </a:r>
          </a:p>
        </p:txBody>
      </p:sp>
      <p:sp>
        <p:nvSpPr>
          <p:cNvPr id="32" name="TextBox 31">
            <a:extLst>
              <a:ext uri="{FF2B5EF4-FFF2-40B4-BE49-F238E27FC236}">
                <a16:creationId xmlns:a16="http://schemas.microsoft.com/office/drawing/2014/main" id="{F0F1CB94-3A0D-C9DF-C794-73F89AF0DD35}"/>
              </a:ext>
            </a:extLst>
          </p:cNvPr>
          <p:cNvSpPr txBox="1"/>
          <p:nvPr/>
        </p:nvSpPr>
        <p:spPr>
          <a:xfrm>
            <a:off x="1268171" y="3504585"/>
            <a:ext cx="3601795" cy="3046988"/>
          </a:xfrm>
          <a:prstGeom prst="rect">
            <a:avLst/>
          </a:prstGeom>
          <a:noFill/>
        </p:spPr>
        <p:txBody>
          <a:bodyPr wrap="square" rtlCol="0">
            <a:spAutoFit/>
          </a:bodyPr>
          <a:lstStyle/>
          <a:p>
            <a:r>
              <a:rPr lang="en-GB" sz="1600" b="1" u="sng" dirty="0"/>
              <a:t>Analysis:</a:t>
            </a:r>
            <a:r>
              <a:rPr lang="en-GB" sz="1600" dirty="0"/>
              <a:t> </a:t>
            </a:r>
          </a:p>
          <a:p>
            <a:pPr marL="285750" indent="-285750">
              <a:buFont typeface="Arial" panose="020B0604020202020204" pitchFamily="34" charset="0"/>
              <a:buChar char="•"/>
            </a:pPr>
            <a:r>
              <a:rPr lang="en-GB" sz="1600" dirty="0"/>
              <a:t>By tuning the hyperparameters, we managed to increase our accuracy, but not precision and recall given in </a:t>
            </a:r>
            <a:r>
              <a:rPr lang="en-GB" sz="1600" b="1" i="1" dirty="0"/>
              <a:t>classification report</a:t>
            </a:r>
            <a:r>
              <a:rPr lang="en-GB" sz="1600" dirty="0"/>
              <a:t>.</a:t>
            </a:r>
          </a:p>
          <a:p>
            <a:pPr marL="285750" indent="-285750">
              <a:buFont typeface="Arial" panose="020B0604020202020204" pitchFamily="34" charset="0"/>
              <a:buChar char="•"/>
            </a:pPr>
            <a:r>
              <a:rPr lang="en-GB" sz="1600" dirty="0"/>
              <a:t>78% accuracy of the model captures dead cases, but it doesn’t capture the survived cases. </a:t>
            </a:r>
          </a:p>
          <a:p>
            <a:pPr marL="285750" indent="-285750">
              <a:buFont typeface="Arial" panose="020B0604020202020204" pitchFamily="34" charset="0"/>
              <a:buChar char="•"/>
            </a:pPr>
            <a:r>
              <a:rPr lang="en-GB" sz="1600" dirty="0"/>
              <a:t>We have similar situation to logistic regression for recall score.</a:t>
            </a:r>
          </a:p>
          <a:p>
            <a:pPr marL="285750" indent="-285750">
              <a:buFont typeface="Arial" panose="020B0604020202020204" pitchFamily="34" charset="0"/>
              <a:buChar char="•"/>
            </a:pPr>
            <a:r>
              <a:rPr lang="en-GB" sz="1600" dirty="0"/>
              <a:t>Our next step was to improve the precision and recall.</a:t>
            </a:r>
            <a:endParaRPr lang="en-NL" sz="1600" dirty="0"/>
          </a:p>
        </p:txBody>
      </p:sp>
      <p:sp>
        <p:nvSpPr>
          <p:cNvPr id="2" name="Oval 1">
            <a:extLst>
              <a:ext uri="{FF2B5EF4-FFF2-40B4-BE49-F238E27FC236}">
                <a16:creationId xmlns:a16="http://schemas.microsoft.com/office/drawing/2014/main" id="{D9A1E3CD-BA17-877F-3BDA-29121E49BAF5}"/>
              </a:ext>
            </a:extLst>
          </p:cNvPr>
          <p:cNvSpPr/>
          <p:nvPr/>
        </p:nvSpPr>
        <p:spPr>
          <a:xfrm>
            <a:off x="7728336" y="4040375"/>
            <a:ext cx="631548" cy="412355"/>
          </a:xfrm>
          <a:prstGeom prst="ellipse">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 name="Oval 2">
            <a:extLst>
              <a:ext uri="{FF2B5EF4-FFF2-40B4-BE49-F238E27FC236}">
                <a16:creationId xmlns:a16="http://schemas.microsoft.com/office/drawing/2014/main" id="{2D751ACF-3FAF-C15E-AB91-D96AEC25DA40}"/>
              </a:ext>
            </a:extLst>
          </p:cNvPr>
          <p:cNvSpPr/>
          <p:nvPr/>
        </p:nvSpPr>
        <p:spPr>
          <a:xfrm>
            <a:off x="7765276" y="5493088"/>
            <a:ext cx="557667" cy="313155"/>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cxnSp>
        <p:nvCxnSpPr>
          <p:cNvPr id="5" name="Straight Arrow Connector 4">
            <a:extLst>
              <a:ext uri="{FF2B5EF4-FFF2-40B4-BE49-F238E27FC236}">
                <a16:creationId xmlns:a16="http://schemas.microsoft.com/office/drawing/2014/main" id="{BDF750D8-9DD9-4CC1-0EFE-D1873E8E2791}"/>
              </a:ext>
            </a:extLst>
          </p:cNvPr>
          <p:cNvCxnSpPr>
            <a:cxnSpLocks/>
          </p:cNvCxnSpPr>
          <p:nvPr/>
        </p:nvCxnSpPr>
        <p:spPr>
          <a:xfrm flipV="1">
            <a:off x="4792592" y="4384238"/>
            <a:ext cx="2858608" cy="5178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8A7B7AA-F516-CF69-6821-DCC40597A186}"/>
              </a:ext>
            </a:extLst>
          </p:cNvPr>
          <p:cNvCxnSpPr>
            <a:cxnSpLocks/>
          </p:cNvCxnSpPr>
          <p:nvPr/>
        </p:nvCxnSpPr>
        <p:spPr>
          <a:xfrm>
            <a:off x="4792592" y="5181178"/>
            <a:ext cx="2858608" cy="3900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6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graph with a blue line&#10;&#10;Description automatically generated">
            <a:extLst>
              <a:ext uri="{FF2B5EF4-FFF2-40B4-BE49-F238E27FC236}">
                <a16:creationId xmlns:a16="http://schemas.microsoft.com/office/drawing/2014/main" id="{DE46AD4E-E871-FA78-2407-7B459AA3157F}"/>
              </a:ext>
            </a:extLst>
          </p:cNvPr>
          <p:cNvPicPr>
            <a:picLocks noChangeAspect="1"/>
          </p:cNvPicPr>
          <p:nvPr/>
        </p:nvPicPr>
        <p:blipFill rotWithShape="1">
          <a:blip r:embed="rId2"/>
          <a:srcRect l="1039" t="-225" r="4" b="983"/>
          <a:stretch/>
        </p:blipFill>
        <p:spPr>
          <a:xfrm>
            <a:off x="4650906" y="0"/>
            <a:ext cx="3777508" cy="3366800"/>
          </a:xfrm>
          <a:prstGeom prst="rect">
            <a:avLst/>
          </a:prstGeom>
        </p:spPr>
      </p:pic>
      <p:pic>
        <p:nvPicPr>
          <p:cNvPr id="18" name="Picture 17" descr="A screenshot of a computer error&#10;&#10;Description automatically generated">
            <a:extLst>
              <a:ext uri="{FF2B5EF4-FFF2-40B4-BE49-F238E27FC236}">
                <a16:creationId xmlns:a16="http://schemas.microsoft.com/office/drawing/2014/main" id="{AD9EC9B8-CA91-C64D-3C59-6EB757B2503C}"/>
              </a:ext>
            </a:extLst>
          </p:cNvPr>
          <p:cNvPicPr>
            <a:picLocks noChangeAspect="1"/>
          </p:cNvPicPr>
          <p:nvPr/>
        </p:nvPicPr>
        <p:blipFill rotWithShape="1">
          <a:blip r:embed="rId3"/>
          <a:srcRect l="2156" t="613" r="-407" b="-613"/>
          <a:stretch/>
        </p:blipFill>
        <p:spPr>
          <a:xfrm>
            <a:off x="8471635" y="962084"/>
            <a:ext cx="3677142" cy="1294099"/>
          </a:xfrm>
          <a:prstGeom prst="rect">
            <a:avLst/>
          </a:prstGeom>
        </p:spPr>
      </p:pic>
      <p:sp>
        <p:nvSpPr>
          <p:cNvPr id="53" name="Rectangle 5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4292344-2924-18AE-10B1-12AF83F4B034}"/>
              </a:ext>
            </a:extLst>
          </p:cNvPr>
          <p:cNvSpPr>
            <a:spLocks noGrp="1"/>
          </p:cNvSpPr>
          <p:nvPr>
            <p:ph type="title"/>
          </p:nvPr>
        </p:nvSpPr>
        <p:spPr>
          <a:xfrm>
            <a:off x="402344" y="685247"/>
            <a:ext cx="3659572" cy="862694"/>
          </a:xfrm>
          <a:noFill/>
          <a:ln>
            <a:solidFill>
              <a:schemeClr val="bg1"/>
            </a:solidFill>
          </a:ln>
        </p:spPr>
        <p:txBody>
          <a:bodyPr vert="horz" wrap="square" lIns="182880" tIns="182880" rIns="182880" bIns="182880" rtlCol="0" anchor="ctr">
            <a:normAutofit fontScale="90000"/>
          </a:bodyPr>
          <a:lstStyle/>
          <a:p>
            <a:r>
              <a:rPr lang="en-US" dirty="0">
                <a:solidFill>
                  <a:schemeClr val="bg1"/>
                </a:solidFill>
              </a:rPr>
              <a:t>Random forest (RF)</a:t>
            </a:r>
          </a:p>
        </p:txBody>
      </p:sp>
      <p:sp>
        <p:nvSpPr>
          <p:cNvPr id="24" name="TextBox 23">
            <a:extLst>
              <a:ext uri="{FF2B5EF4-FFF2-40B4-BE49-F238E27FC236}">
                <a16:creationId xmlns:a16="http://schemas.microsoft.com/office/drawing/2014/main" id="{7CD67578-3117-7423-D647-272CBA75ED0A}"/>
              </a:ext>
            </a:extLst>
          </p:cNvPr>
          <p:cNvSpPr txBox="1"/>
          <p:nvPr/>
        </p:nvSpPr>
        <p:spPr>
          <a:xfrm>
            <a:off x="347870" y="2298744"/>
            <a:ext cx="3363974" cy="3415622"/>
          </a:xfrm>
          <a:prstGeom prst="rect">
            <a:avLst/>
          </a:prstGeom>
        </p:spPr>
        <p:txBody>
          <a:bodyPr vert="horz" lIns="91440" tIns="45720" rIns="91440" bIns="45720" rtlCol="0">
            <a:noAutofit/>
          </a:bodyPr>
          <a:lstStyle/>
          <a:p>
            <a:pPr defTabSz="914400">
              <a:lnSpc>
                <a:spcPct val="90000"/>
              </a:lnSpc>
              <a:spcBef>
                <a:spcPts val="1000"/>
              </a:spcBef>
              <a:buClr>
                <a:schemeClr val="accent2"/>
              </a:buClr>
            </a:pPr>
            <a:r>
              <a:rPr lang="en-US" sz="1600" i="1" dirty="0">
                <a:solidFill>
                  <a:schemeClr val="bg1"/>
                </a:solidFill>
              </a:rPr>
              <a:t>recall</a:t>
            </a:r>
            <a:r>
              <a:rPr lang="en-US" sz="1600" dirty="0">
                <a:solidFill>
                  <a:schemeClr val="bg1"/>
                </a:solidFill>
              </a:rPr>
              <a:t> is very good on 1, which indicates model is good at detecting all the survived cases in the dataset, only predicts 46 false negative (FN) cases.  </a:t>
            </a:r>
          </a:p>
          <a:p>
            <a:pPr defTabSz="914400">
              <a:lnSpc>
                <a:spcPct val="90000"/>
              </a:lnSpc>
              <a:spcBef>
                <a:spcPts val="1000"/>
              </a:spcBef>
              <a:buClr>
                <a:schemeClr val="accent2"/>
              </a:buClr>
            </a:pPr>
            <a:r>
              <a:rPr lang="en-US" sz="1600" i="1" dirty="0">
                <a:solidFill>
                  <a:srgbClr val="FF0000"/>
                </a:solidFill>
              </a:rPr>
              <a:t>To conclude, the RF model is not sufficient to maintain a balance between both scores.</a:t>
            </a:r>
          </a:p>
          <a:p>
            <a:pPr defTabSz="914400">
              <a:lnSpc>
                <a:spcPct val="90000"/>
              </a:lnSpc>
              <a:spcBef>
                <a:spcPts val="1000"/>
              </a:spcBef>
              <a:buClr>
                <a:schemeClr val="accent2"/>
              </a:buClr>
            </a:pPr>
            <a:r>
              <a:rPr lang="en-US" sz="1600" dirty="0">
                <a:solidFill>
                  <a:schemeClr val="bg1"/>
                </a:solidFill>
              </a:rPr>
              <a:t>Normally, this trade-off between F1 score and accuracy arises primarily in cases of imbalanced datasets, where the data is not distributed very well or the number of instances in different classes is not equal</a:t>
            </a:r>
          </a:p>
        </p:txBody>
      </p:sp>
      <p:pic>
        <p:nvPicPr>
          <p:cNvPr id="20" name="Picture 19" descr="A graph with numbers and a number&#10;&#10;Description automatically generated with medium confidence">
            <a:extLst>
              <a:ext uri="{FF2B5EF4-FFF2-40B4-BE49-F238E27FC236}">
                <a16:creationId xmlns:a16="http://schemas.microsoft.com/office/drawing/2014/main" id="{4B9F6F73-D651-7FEA-F08A-03D39DEF3D19}"/>
              </a:ext>
            </a:extLst>
          </p:cNvPr>
          <p:cNvPicPr>
            <a:picLocks noChangeAspect="1"/>
          </p:cNvPicPr>
          <p:nvPr/>
        </p:nvPicPr>
        <p:blipFill rotWithShape="1">
          <a:blip r:embed="rId4"/>
          <a:srcRect l="-1" t="-213" r="-1" b="264"/>
          <a:stretch/>
        </p:blipFill>
        <p:spPr>
          <a:xfrm>
            <a:off x="4650906" y="3366800"/>
            <a:ext cx="4139485" cy="3491200"/>
          </a:xfrm>
          <a:prstGeom prst="rect">
            <a:avLst/>
          </a:prstGeom>
        </p:spPr>
      </p:pic>
      <p:sp>
        <p:nvSpPr>
          <p:cNvPr id="2" name="Oval 1">
            <a:extLst>
              <a:ext uri="{FF2B5EF4-FFF2-40B4-BE49-F238E27FC236}">
                <a16:creationId xmlns:a16="http://schemas.microsoft.com/office/drawing/2014/main" id="{A8753E25-8DD4-5A76-F448-61B0FC8C3630}"/>
              </a:ext>
            </a:extLst>
          </p:cNvPr>
          <p:cNvSpPr/>
          <p:nvPr/>
        </p:nvSpPr>
        <p:spPr>
          <a:xfrm>
            <a:off x="5496339" y="5605670"/>
            <a:ext cx="477078" cy="487017"/>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4" name="Straight Arrow Connector 3">
            <a:extLst>
              <a:ext uri="{FF2B5EF4-FFF2-40B4-BE49-F238E27FC236}">
                <a16:creationId xmlns:a16="http://schemas.microsoft.com/office/drawing/2014/main" id="{C4823003-B517-C4E2-97C9-439C1E6FDCC7}"/>
              </a:ext>
            </a:extLst>
          </p:cNvPr>
          <p:cNvCxnSpPr>
            <a:cxnSpLocks/>
          </p:cNvCxnSpPr>
          <p:nvPr/>
        </p:nvCxnSpPr>
        <p:spPr>
          <a:xfrm>
            <a:off x="3409122" y="3095882"/>
            <a:ext cx="2076073" cy="24082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1A68F94-7B87-BA84-56DE-7AC42150B8D2}"/>
              </a:ext>
            </a:extLst>
          </p:cNvPr>
          <p:cNvSpPr/>
          <p:nvPr/>
        </p:nvSpPr>
        <p:spPr>
          <a:xfrm>
            <a:off x="10903226" y="1987826"/>
            <a:ext cx="546653" cy="268357"/>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solidFill>
                <a:schemeClr val="tx1"/>
              </a:solidFill>
            </a:endParaRPr>
          </a:p>
        </p:txBody>
      </p:sp>
      <p:sp>
        <p:nvSpPr>
          <p:cNvPr id="5" name="TextBox 4">
            <a:extLst>
              <a:ext uri="{FF2B5EF4-FFF2-40B4-BE49-F238E27FC236}">
                <a16:creationId xmlns:a16="http://schemas.microsoft.com/office/drawing/2014/main" id="{C5BC7178-52DD-719A-9F1F-23AF7D823438}"/>
              </a:ext>
            </a:extLst>
          </p:cNvPr>
          <p:cNvSpPr txBox="1"/>
          <p:nvPr/>
        </p:nvSpPr>
        <p:spPr>
          <a:xfrm>
            <a:off x="9445909" y="3031742"/>
            <a:ext cx="2702868" cy="1837426"/>
          </a:xfrm>
          <a:prstGeom prst="rect">
            <a:avLst/>
          </a:prstGeom>
          <a:noFill/>
        </p:spPr>
        <p:txBody>
          <a:bodyPr wrap="square">
            <a:spAutoFit/>
          </a:bodyPr>
          <a:lstStyle/>
          <a:p>
            <a:pPr defTabSz="914400">
              <a:lnSpc>
                <a:spcPct val="90000"/>
              </a:lnSpc>
              <a:spcBef>
                <a:spcPts val="1000"/>
              </a:spcBef>
              <a:buClr>
                <a:schemeClr val="accent2"/>
              </a:buClr>
            </a:pPr>
            <a:r>
              <a:rPr lang="en-US" sz="1800" dirty="0"/>
              <a:t>By finding the optimal threshold, we managed to increase the </a:t>
            </a:r>
            <a:r>
              <a:rPr lang="en-US" sz="1800" i="1" dirty="0"/>
              <a:t>precision</a:t>
            </a:r>
            <a:r>
              <a:rPr lang="en-US" sz="1800" dirty="0"/>
              <a:t> score to match predictions with a low accuracy of 22% shown in </a:t>
            </a:r>
            <a:r>
              <a:rPr lang="en-US" sz="1800" b="1" i="1" dirty="0"/>
              <a:t>classification report</a:t>
            </a:r>
            <a:r>
              <a:rPr lang="en-US" sz="1800" dirty="0"/>
              <a:t>.</a:t>
            </a:r>
          </a:p>
        </p:txBody>
      </p:sp>
      <p:sp>
        <p:nvSpPr>
          <p:cNvPr id="8" name="Rectangle 7">
            <a:extLst>
              <a:ext uri="{FF2B5EF4-FFF2-40B4-BE49-F238E27FC236}">
                <a16:creationId xmlns:a16="http://schemas.microsoft.com/office/drawing/2014/main" id="{4B9945C4-DB44-E73B-1623-FFAC135C3B52}"/>
              </a:ext>
            </a:extLst>
          </p:cNvPr>
          <p:cNvSpPr/>
          <p:nvPr/>
        </p:nvSpPr>
        <p:spPr>
          <a:xfrm>
            <a:off x="9445909" y="2999606"/>
            <a:ext cx="2620195" cy="18374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0" name="Straight Arrow Connector 9">
            <a:extLst>
              <a:ext uri="{FF2B5EF4-FFF2-40B4-BE49-F238E27FC236}">
                <a16:creationId xmlns:a16="http://schemas.microsoft.com/office/drawing/2014/main" id="{86635131-311C-14B3-1B66-F353181D5E51}"/>
              </a:ext>
            </a:extLst>
          </p:cNvPr>
          <p:cNvCxnSpPr>
            <a:cxnSpLocks/>
          </p:cNvCxnSpPr>
          <p:nvPr/>
        </p:nvCxnSpPr>
        <p:spPr>
          <a:xfrm flipV="1">
            <a:off x="10529890" y="2299750"/>
            <a:ext cx="452232" cy="6837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7873BCA-B38A-73D6-658D-892EEC3263B2}"/>
              </a:ext>
            </a:extLst>
          </p:cNvPr>
          <p:cNvSpPr/>
          <p:nvPr/>
        </p:nvSpPr>
        <p:spPr>
          <a:xfrm>
            <a:off x="5168348" y="487017"/>
            <a:ext cx="327991" cy="27829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57555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C10D-0863-19E7-7FBB-1DE1BD74409C}"/>
              </a:ext>
            </a:extLst>
          </p:cNvPr>
          <p:cNvSpPr>
            <a:spLocks noGrp="1"/>
          </p:cNvSpPr>
          <p:nvPr>
            <p:ph type="ctrTitle"/>
          </p:nvPr>
        </p:nvSpPr>
        <p:spPr>
          <a:xfrm>
            <a:off x="1482213" y="331802"/>
            <a:ext cx="8991600" cy="1645920"/>
          </a:xfrm>
        </p:spPr>
        <p:txBody>
          <a:bodyPr/>
          <a:lstStyle/>
          <a:p>
            <a:r>
              <a:rPr lang="en-GB" dirty="0"/>
              <a:t>Outline:</a:t>
            </a:r>
          </a:p>
        </p:txBody>
      </p:sp>
      <p:sp>
        <p:nvSpPr>
          <p:cNvPr id="6" name="TextBox 5">
            <a:extLst>
              <a:ext uri="{FF2B5EF4-FFF2-40B4-BE49-F238E27FC236}">
                <a16:creationId xmlns:a16="http://schemas.microsoft.com/office/drawing/2014/main" id="{AAD263A6-63BA-C39D-A404-C42AB08D612A}"/>
              </a:ext>
            </a:extLst>
          </p:cNvPr>
          <p:cNvSpPr txBox="1"/>
          <p:nvPr/>
        </p:nvSpPr>
        <p:spPr>
          <a:xfrm>
            <a:off x="1482213" y="2862208"/>
            <a:ext cx="6845358" cy="1938992"/>
          </a:xfrm>
          <a:prstGeom prst="rect">
            <a:avLst/>
          </a:prstGeom>
          <a:noFill/>
        </p:spPr>
        <p:txBody>
          <a:bodyPr wrap="square" rtlCol="0">
            <a:spAutoFit/>
          </a:bodyPr>
          <a:lstStyle/>
          <a:p>
            <a:pPr marL="285750" indent="-285750">
              <a:buFont typeface="Arial" panose="020B0604020202020204" pitchFamily="34" charset="0"/>
              <a:buChar char="•"/>
            </a:pPr>
            <a:r>
              <a:rPr lang="en-GB" sz="2400" dirty="0"/>
              <a:t>EDA</a:t>
            </a:r>
          </a:p>
          <a:p>
            <a:pPr marL="285750" indent="-285750">
              <a:buFont typeface="Arial" panose="020B0604020202020204" pitchFamily="34" charset="0"/>
              <a:buChar char="•"/>
            </a:pPr>
            <a:r>
              <a:rPr lang="en-GB" sz="2400" dirty="0"/>
              <a:t>Three Machine learning models</a:t>
            </a:r>
          </a:p>
          <a:p>
            <a:pPr marL="285750" indent="-285750">
              <a:buFont typeface="Arial" panose="020B0604020202020204" pitchFamily="34" charset="0"/>
              <a:buChar char="•"/>
            </a:pPr>
            <a:r>
              <a:rPr lang="en-GB" sz="2400" dirty="0"/>
              <a:t>Comparison of models and conclusion </a:t>
            </a:r>
          </a:p>
          <a:p>
            <a:pPr marL="285750" indent="-285750">
              <a:buFont typeface="Arial" panose="020B0604020202020204" pitchFamily="34" charset="0"/>
              <a:buChar char="•"/>
            </a:pPr>
            <a:r>
              <a:rPr lang="en-GB" sz="2400" dirty="0"/>
              <a:t>Understanding data limitations and the topic area</a:t>
            </a:r>
          </a:p>
          <a:p>
            <a:endParaRPr lang="en-NL" sz="2400" dirty="0"/>
          </a:p>
        </p:txBody>
      </p:sp>
    </p:spTree>
    <p:extLst>
      <p:ext uri="{BB962C8B-B14F-4D97-AF65-F5344CB8AC3E}">
        <p14:creationId xmlns:p14="http://schemas.microsoft.com/office/powerpoint/2010/main" val="392096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5FEE-8A4B-F68B-4B25-6A9119BF648B}"/>
              </a:ext>
            </a:extLst>
          </p:cNvPr>
          <p:cNvSpPr>
            <a:spLocks noGrp="1"/>
          </p:cNvSpPr>
          <p:nvPr>
            <p:ph type="title"/>
          </p:nvPr>
        </p:nvSpPr>
        <p:spPr>
          <a:xfrm>
            <a:off x="0" y="1"/>
            <a:ext cx="4979504" cy="685800"/>
          </a:xfrm>
          <a:solidFill>
            <a:srgbClr val="FFFFFF"/>
          </a:solidFill>
          <a:ln>
            <a:solidFill>
              <a:srgbClr val="262626"/>
            </a:solidFill>
          </a:ln>
        </p:spPr>
        <p:txBody>
          <a:bodyPr>
            <a:normAutofit fontScale="90000"/>
          </a:bodyPr>
          <a:lstStyle/>
          <a:p>
            <a:r>
              <a:rPr lang="en-GB" dirty="0"/>
              <a:t>Neural Network (NN)</a:t>
            </a:r>
          </a:p>
        </p:txBody>
      </p:sp>
      <p:sp>
        <p:nvSpPr>
          <p:cNvPr id="3" name="Content Placeholder 2">
            <a:extLst>
              <a:ext uri="{FF2B5EF4-FFF2-40B4-BE49-F238E27FC236}">
                <a16:creationId xmlns:a16="http://schemas.microsoft.com/office/drawing/2014/main" id="{E3A85D12-1E91-5529-0969-29C37F7F39B8}"/>
              </a:ext>
            </a:extLst>
          </p:cNvPr>
          <p:cNvSpPr>
            <a:spLocks/>
          </p:cNvSpPr>
          <p:nvPr/>
        </p:nvSpPr>
        <p:spPr>
          <a:xfrm>
            <a:off x="461005" y="884583"/>
            <a:ext cx="2722557" cy="5768814"/>
          </a:xfrm>
          <a:prstGeom prst="rect">
            <a:avLst/>
          </a:prstGeom>
        </p:spPr>
        <p:txBody>
          <a:bodyPr>
            <a:normAutofit/>
          </a:bodyPr>
          <a:lstStyle/>
          <a:p>
            <a:pPr defTabSz="228600">
              <a:lnSpc>
                <a:spcPct val="90000"/>
              </a:lnSpc>
              <a:spcAft>
                <a:spcPts val="600"/>
              </a:spcAft>
            </a:pPr>
            <a:r>
              <a:rPr lang="en-GB" sz="1400" b="1" kern="1200" dirty="0">
                <a:solidFill>
                  <a:schemeClr val="tx1"/>
                </a:solidFill>
                <a:latin typeface="+mn-lt"/>
                <a:ea typeface="+mn-ea"/>
                <a:cs typeface="+mn-cs"/>
              </a:rPr>
              <a:t>NN model with:</a:t>
            </a:r>
          </a:p>
          <a:p>
            <a:pPr defTabSz="228600">
              <a:lnSpc>
                <a:spcPct val="90000"/>
              </a:lnSpc>
              <a:spcAft>
                <a:spcPts val="600"/>
              </a:spcAft>
            </a:pPr>
            <a:r>
              <a:rPr lang="en-GB" sz="1400" kern="1200" dirty="0">
                <a:solidFill>
                  <a:schemeClr val="tx1"/>
                </a:solidFill>
                <a:latin typeface="+mn-lt"/>
                <a:ea typeface="+mn-ea"/>
                <a:cs typeface="+mn-cs"/>
              </a:rPr>
              <a:t>Input layer - 23    </a:t>
            </a:r>
          </a:p>
          <a:p>
            <a:pPr defTabSz="228600">
              <a:lnSpc>
                <a:spcPct val="90000"/>
              </a:lnSpc>
              <a:spcAft>
                <a:spcPts val="600"/>
              </a:spcAft>
            </a:pPr>
            <a:r>
              <a:rPr lang="en-GB" sz="1400" kern="1200" dirty="0">
                <a:solidFill>
                  <a:schemeClr val="tx1"/>
                </a:solidFill>
                <a:latin typeface="+mn-lt"/>
                <a:ea typeface="+mn-ea"/>
                <a:cs typeface="+mn-cs"/>
              </a:rPr>
              <a:t>Hidden layer - 12 nodes, activation </a:t>
            </a:r>
            <a:r>
              <a:rPr lang="en-GB" sz="1400" kern="1200" dirty="0" err="1">
                <a:solidFill>
                  <a:schemeClr val="tx1"/>
                </a:solidFill>
                <a:latin typeface="+mn-lt"/>
                <a:ea typeface="+mn-ea"/>
                <a:cs typeface="+mn-cs"/>
              </a:rPr>
              <a:t>ReLu</a:t>
            </a:r>
            <a:r>
              <a:rPr lang="en-GB" sz="1400" kern="1200" dirty="0">
                <a:solidFill>
                  <a:schemeClr val="tx1"/>
                </a:solidFill>
                <a:latin typeface="+mn-lt"/>
                <a:ea typeface="+mn-ea"/>
                <a:cs typeface="+mn-cs"/>
              </a:rPr>
              <a:t>, input features    </a:t>
            </a:r>
          </a:p>
          <a:p>
            <a:pPr defTabSz="228600">
              <a:lnSpc>
                <a:spcPct val="90000"/>
              </a:lnSpc>
              <a:spcAft>
                <a:spcPts val="600"/>
              </a:spcAft>
            </a:pPr>
            <a:r>
              <a:rPr lang="en-GB" sz="1400" kern="1200" dirty="0">
                <a:solidFill>
                  <a:schemeClr val="tx1"/>
                </a:solidFill>
                <a:latin typeface="+mn-lt"/>
                <a:ea typeface="+mn-ea"/>
                <a:cs typeface="+mn-cs"/>
              </a:rPr>
              <a:t>Hidden layer - 8 nodes activation </a:t>
            </a:r>
            <a:r>
              <a:rPr lang="en-GB" sz="1400" kern="1200" dirty="0" err="1">
                <a:solidFill>
                  <a:schemeClr val="tx1"/>
                </a:solidFill>
                <a:latin typeface="+mn-lt"/>
                <a:ea typeface="+mn-ea"/>
                <a:cs typeface="+mn-cs"/>
              </a:rPr>
              <a:t>ReLu</a:t>
            </a:r>
            <a:r>
              <a:rPr lang="en-GB" sz="1400" kern="1200" dirty="0">
                <a:solidFill>
                  <a:schemeClr val="tx1"/>
                </a:solidFill>
                <a:latin typeface="+mn-lt"/>
                <a:ea typeface="+mn-ea"/>
                <a:cs typeface="+mn-cs"/>
              </a:rPr>
              <a:t>    </a:t>
            </a:r>
          </a:p>
          <a:p>
            <a:pPr defTabSz="228600">
              <a:lnSpc>
                <a:spcPct val="90000"/>
              </a:lnSpc>
              <a:spcAft>
                <a:spcPts val="600"/>
              </a:spcAft>
            </a:pPr>
            <a:r>
              <a:rPr lang="en-GB" sz="1400" kern="1200" dirty="0">
                <a:solidFill>
                  <a:schemeClr val="tx1"/>
                </a:solidFill>
                <a:latin typeface="+mn-lt"/>
                <a:ea typeface="+mn-ea"/>
                <a:cs typeface="+mn-cs"/>
              </a:rPr>
              <a:t>Output - 1 node, activation sigmoid</a:t>
            </a:r>
          </a:p>
          <a:p>
            <a:pPr defTabSz="228600">
              <a:lnSpc>
                <a:spcPct val="90000"/>
              </a:lnSpc>
              <a:spcAft>
                <a:spcPts val="600"/>
              </a:spcAft>
            </a:pPr>
            <a:endParaRPr lang="en-GB" sz="1200" b="1" dirty="0"/>
          </a:p>
          <a:p>
            <a:pPr defTabSz="228600">
              <a:lnSpc>
                <a:spcPct val="90000"/>
              </a:lnSpc>
              <a:spcAft>
                <a:spcPts val="600"/>
              </a:spcAft>
            </a:pPr>
            <a:r>
              <a:rPr lang="en-GB" sz="1400" b="1" kern="1200" dirty="0">
                <a:solidFill>
                  <a:schemeClr val="tx1"/>
                </a:solidFill>
                <a:latin typeface="+mn-lt"/>
                <a:ea typeface="+mn-ea"/>
                <a:cs typeface="+mn-cs"/>
              </a:rPr>
              <a:t>Tuning Hyperparameters</a:t>
            </a:r>
            <a:r>
              <a:rPr lang="en-GB" sz="600" kern="1200" dirty="0">
                <a:solidFill>
                  <a:schemeClr val="tx1"/>
                </a:solidFill>
                <a:latin typeface="+mn-lt"/>
                <a:ea typeface="+mn-ea"/>
                <a:cs typeface="+mn-cs"/>
              </a:rPr>
              <a:t>: </a:t>
            </a:r>
          </a:p>
          <a:p>
            <a:pPr defTabSz="228600">
              <a:lnSpc>
                <a:spcPct val="90000"/>
              </a:lnSpc>
              <a:spcAft>
                <a:spcPts val="600"/>
              </a:spcAft>
            </a:pPr>
            <a:endParaRPr lang="en-GB" sz="600" kern="1200" dirty="0">
              <a:solidFill>
                <a:schemeClr val="tx1"/>
              </a:solidFill>
              <a:latin typeface="+mn-lt"/>
              <a:ea typeface="+mn-ea"/>
              <a:cs typeface="+mn-cs"/>
            </a:endParaRPr>
          </a:p>
          <a:p>
            <a:pPr defTabSz="228600">
              <a:lnSpc>
                <a:spcPct val="90000"/>
              </a:lnSpc>
              <a:spcAft>
                <a:spcPts val="600"/>
              </a:spcAft>
            </a:pPr>
            <a:endParaRPr lang="en-GB" sz="600" kern="1200" dirty="0">
              <a:solidFill>
                <a:schemeClr val="tx1"/>
              </a:solidFill>
              <a:latin typeface="+mn-lt"/>
              <a:ea typeface="+mn-ea"/>
              <a:cs typeface="+mn-cs"/>
            </a:endParaRPr>
          </a:p>
          <a:p>
            <a:pPr defTabSz="228600">
              <a:lnSpc>
                <a:spcPct val="90000"/>
              </a:lnSpc>
              <a:spcAft>
                <a:spcPts val="600"/>
              </a:spcAft>
            </a:pPr>
            <a:endParaRPr lang="en-GB" sz="600" kern="1200" dirty="0">
              <a:solidFill>
                <a:schemeClr val="tx1"/>
              </a:solidFill>
              <a:latin typeface="+mn-lt"/>
              <a:ea typeface="+mn-ea"/>
              <a:cs typeface="+mn-cs"/>
            </a:endParaRPr>
          </a:p>
          <a:p>
            <a:pPr defTabSz="228600">
              <a:lnSpc>
                <a:spcPct val="90000"/>
              </a:lnSpc>
              <a:spcAft>
                <a:spcPts val="600"/>
              </a:spcAft>
            </a:pPr>
            <a:endParaRPr lang="en-GB" sz="600" kern="1200" dirty="0">
              <a:solidFill>
                <a:schemeClr val="tx1"/>
              </a:solidFill>
              <a:latin typeface="+mn-lt"/>
              <a:ea typeface="+mn-ea"/>
              <a:cs typeface="+mn-cs"/>
            </a:endParaRPr>
          </a:p>
          <a:p>
            <a:pPr defTabSz="228600">
              <a:lnSpc>
                <a:spcPct val="90000"/>
              </a:lnSpc>
              <a:spcAft>
                <a:spcPts val="600"/>
              </a:spcAft>
            </a:pPr>
            <a:endParaRPr lang="en-GB" sz="600" kern="1200" dirty="0">
              <a:solidFill>
                <a:schemeClr val="tx1"/>
              </a:solidFill>
              <a:latin typeface="+mn-lt"/>
              <a:ea typeface="+mn-ea"/>
              <a:cs typeface="+mn-cs"/>
            </a:endParaRPr>
          </a:p>
          <a:p>
            <a:pPr defTabSz="228600">
              <a:lnSpc>
                <a:spcPct val="90000"/>
              </a:lnSpc>
              <a:spcAft>
                <a:spcPts val="600"/>
              </a:spcAft>
            </a:pPr>
            <a:endParaRPr lang="en-GB" sz="1200" kern="1200" dirty="0">
              <a:solidFill>
                <a:schemeClr val="tx1"/>
              </a:solidFill>
              <a:highlight>
                <a:srgbClr val="FFFF00"/>
              </a:highlight>
              <a:latin typeface="+mn-lt"/>
              <a:ea typeface="+mn-ea"/>
              <a:cs typeface="+mn-cs"/>
            </a:endParaRPr>
          </a:p>
          <a:p>
            <a:pPr defTabSz="228600">
              <a:lnSpc>
                <a:spcPct val="90000"/>
              </a:lnSpc>
              <a:spcAft>
                <a:spcPts val="600"/>
              </a:spcAft>
            </a:pPr>
            <a:endParaRPr lang="en-GB" sz="1200" dirty="0">
              <a:highlight>
                <a:srgbClr val="FFFF00"/>
              </a:highlight>
            </a:endParaRPr>
          </a:p>
          <a:p>
            <a:pPr defTabSz="228600">
              <a:lnSpc>
                <a:spcPct val="90000"/>
              </a:lnSpc>
              <a:spcAft>
                <a:spcPts val="600"/>
              </a:spcAft>
            </a:pPr>
            <a:endParaRPr lang="en-GB" sz="1200" dirty="0">
              <a:highlight>
                <a:srgbClr val="FFFF00"/>
              </a:highlight>
            </a:endParaRPr>
          </a:p>
          <a:p>
            <a:pPr defTabSz="228600">
              <a:lnSpc>
                <a:spcPct val="90000"/>
              </a:lnSpc>
              <a:spcAft>
                <a:spcPts val="600"/>
              </a:spcAft>
            </a:pPr>
            <a:endParaRPr lang="en-GB" sz="1200" dirty="0">
              <a:highlight>
                <a:srgbClr val="FFFF00"/>
              </a:highlight>
            </a:endParaRPr>
          </a:p>
          <a:p>
            <a:pPr defTabSz="228600">
              <a:lnSpc>
                <a:spcPct val="90000"/>
              </a:lnSpc>
              <a:spcAft>
                <a:spcPts val="600"/>
              </a:spcAft>
            </a:pPr>
            <a:r>
              <a:rPr lang="en-GB" sz="1400" kern="1200" dirty="0">
                <a:solidFill>
                  <a:schemeClr val="tx1"/>
                </a:solidFill>
                <a:highlight>
                  <a:srgbClr val="FFFF00"/>
                </a:highlight>
                <a:latin typeface="+mn-lt"/>
                <a:ea typeface="+mn-ea"/>
                <a:cs typeface="+mn-cs"/>
              </a:rPr>
              <a:t>Accuracy: 0.783538 using {'batch_size': 20, 'epochs': 30}</a:t>
            </a:r>
          </a:p>
          <a:p>
            <a:pPr defTabSz="228600">
              <a:lnSpc>
                <a:spcPct val="90000"/>
              </a:lnSpc>
              <a:spcAft>
                <a:spcPts val="600"/>
              </a:spcAft>
            </a:pPr>
            <a:r>
              <a:rPr lang="en-GB" sz="1400" kern="1200" dirty="0">
                <a:solidFill>
                  <a:schemeClr val="tx1"/>
                </a:solidFill>
                <a:highlight>
                  <a:srgbClr val="FFFF00"/>
                </a:highlight>
                <a:latin typeface="+mn-lt"/>
                <a:ea typeface="+mn-ea"/>
                <a:cs typeface="+mn-cs"/>
              </a:rPr>
              <a:t>Accuracy: 0.783538 using {'batch_size': 100, 'epochs': 10}</a:t>
            </a:r>
          </a:p>
          <a:p>
            <a:pPr defTabSz="228600">
              <a:lnSpc>
                <a:spcPct val="90000"/>
              </a:lnSpc>
              <a:spcAft>
                <a:spcPts val="600"/>
              </a:spcAft>
            </a:pPr>
            <a:r>
              <a:rPr lang="en-GB" sz="1400" kern="1200" dirty="0">
                <a:solidFill>
                  <a:schemeClr val="tx1"/>
                </a:solidFill>
                <a:highlight>
                  <a:srgbClr val="FFFF00"/>
                </a:highlight>
                <a:latin typeface="+mn-lt"/>
                <a:ea typeface="+mn-ea"/>
                <a:cs typeface="+mn-cs"/>
              </a:rPr>
              <a:t>Accuracy: 0.783538 using {'batch_size’: 200, 'epochs’: 15}</a:t>
            </a:r>
          </a:p>
          <a:p>
            <a:pPr marL="0" indent="0">
              <a:lnSpc>
                <a:spcPct val="90000"/>
              </a:lnSpc>
              <a:spcAft>
                <a:spcPts val="600"/>
              </a:spcAft>
              <a:buNone/>
            </a:pPr>
            <a:endParaRPr lang="en-GB" sz="600" dirty="0"/>
          </a:p>
        </p:txBody>
      </p:sp>
      <p:pic>
        <p:nvPicPr>
          <p:cNvPr id="5" name="Picture 4">
            <a:extLst>
              <a:ext uri="{FF2B5EF4-FFF2-40B4-BE49-F238E27FC236}">
                <a16:creationId xmlns:a16="http://schemas.microsoft.com/office/drawing/2014/main" id="{7F90F20F-C1E7-3A6F-3B65-94ACF8EC3E8C}"/>
              </a:ext>
            </a:extLst>
          </p:cNvPr>
          <p:cNvPicPr>
            <a:picLocks noChangeAspect="1"/>
          </p:cNvPicPr>
          <p:nvPr/>
        </p:nvPicPr>
        <p:blipFill>
          <a:blip r:embed="rId2"/>
          <a:stretch>
            <a:fillRect/>
          </a:stretch>
        </p:blipFill>
        <p:spPr>
          <a:xfrm>
            <a:off x="572403" y="3429000"/>
            <a:ext cx="2297279" cy="1127334"/>
          </a:xfrm>
          <a:prstGeom prst="rect">
            <a:avLst/>
          </a:prstGeom>
        </p:spPr>
      </p:pic>
      <p:pic>
        <p:nvPicPr>
          <p:cNvPr id="6" name="Picture 5">
            <a:extLst>
              <a:ext uri="{FF2B5EF4-FFF2-40B4-BE49-F238E27FC236}">
                <a16:creationId xmlns:a16="http://schemas.microsoft.com/office/drawing/2014/main" id="{05423C8F-B89D-18D2-159A-082B3295A690}"/>
              </a:ext>
            </a:extLst>
          </p:cNvPr>
          <p:cNvPicPr>
            <a:picLocks noChangeAspect="1"/>
          </p:cNvPicPr>
          <p:nvPr/>
        </p:nvPicPr>
        <p:blipFill>
          <a:blip r:embed="rId3"/>
          <a:stretch>
            <a:fillRect/>
          </a:stretch>
        </p:blipFill>
        <p:spPr>
          <a:xfrm>
            <a:off x="7734047" y="776278"/>
            <a:ext cx="4164021" cy="3041180"/>
          </a:xfrm>
          <a:prstGeom prst="rect">
            <a:avLst/>
          </a:prstGeom>
        </p:spPr>
      </p:pic>
      <p:pic>
        <p:nvPicPr>
          <p:cNvPr id="8" name="Picture 7">
            <a:extLst>
              <a:ext uri="{FF2B5EF4-FFF2-40B4-BE49-F238E27FC236}">
                <a16:creationId xmlns:a16="http://schemas.microsoft.com/office/drawing/2014/main" id="{E06522FD-7197-6A3B-0142-7ED72D9174E3}"/>
              </a:ext>
            </a:extLst>
          </p:cNvPr>
          <p:cNvPicPr>
            <a:picLocks noChangeAspect="1"/>
          </p:cNvPicPr>
          <p:nvPr/>
        </p:nvPicPr>
        <p:blipFill>
          <a:blip r:embed="rId4"/>
          <a:stretch>
            <a:fillRect/>
          </a:stretch>
        </p:blipFill>
        <p:spPr>
          <a:xfrm>
            <a:off x="7734047" y="4191910"/>
            <a:ext cx="4164021" cy="1502373"/>
          </a:xfrm>
          <a:prstGeom prst="rect">
            <a:avLst/>
          </a:prstGeom>
        </p:spPr>
      </p:pic>
      <p:sp>
        <p:nvSpPr>
          <p:cNvPr id="9" name="TextBox 8">
            <a:extLst>
              <a:ext uri="{FF2B5EF4-FFF2-40B4-BE49-F238E27FC236}">
                <a16:creationId xmlns:a16="http://schemas.microsoft.com/office/drawing/2014/main" id="{7E1B9D5D-1DD3-C4B1-EA62-670662962C60}"/>
              </a:ext>
            </a:extLst>
          </p:cNvPr>
          <p:cNvSpPr txBox="1"/>
          <p:nvPr/>
        </p:nvSpPr>
        <p:spPr>
          <a:xfrm>
            <a:off x="3700839" y="776278"/>
            <a:ext cx="3669573" cy="5324535"/>
          </a:xfrm>
          <a:prstGeom prst="rect">
            <a:avLst/>
          </a:prstGeom>
          <a:noFill/>
        </p:spPr>
        <p:txBody>
          <a:bodyPr wrap="square" rtlCol="0">
            <a:spAutoFit/>
          </a:bodyPr>
          <a:lstStyle/>
          <a:p>
            <a:pPr defTabSz="228600">
              <a:spcAft>
                <a:spcPts val="600"/>
              </a:spcAft>
            </a:pPr>
            <a:r>
              <a:rPr lang="en-GB" sz="1600" b="1" u="sng" kern="1200" dirty="0">
                <a:solidFill>
                  <a:schemeClr val="tx1"/>
                </a:solidFill>
                <a:latin typeface="+mn-lt"/>
                <a:ea typeface="+mn-ea"/>
                <a:cs typeface="+mn-cs"/>
              </a:rPr>
              <a:t>Analysis:</a:t>
            </a:r>
          </a:p>
          <a:p>
            <a:pPr marL="85725" indent="-85725" defTabSz="228600">
              <a:spcAft>
                <a:spcPts val="600"/>
              </a:spcAft>
              <a:buFont typeface="Arial" panose="020B0604020202020204" pitchFamily="34" charset="0"/>
              <a:buChar char="•"/>
            </a:pPr>
            <a:r>
              <a:rPr lang="en-GB" sz="1600" kern="1200" dirty="0">
                <a:solidFill>
                  <a:schemeClr val="tx1"/>
                </a:solidFill>
                <a:latin typeface="+mn-lt"/>
                <a:ea typeface="+mn-ea"/>
                <a:cs typeface="+mn-cs"/>
              </a:rPr>
              <a:t>We started with a small model, consisting of a small number of layers, utilizing Dense layers where each layer is connected to every node. For our binary classification task, we set our final layer to contain only one neuron with a Sigmoid function. </a:t>
            </a:r>
          </a:p>
          <a:p>
            <a:pPr marL="85725" indent="-85725" defTabSz="228600">
              <a:spcAft>
                <a:spcPts val="600"/>
              </a:spcAft>
              <a:buFont typeface="Arial" panose="020B0604020202020204" pitchFamily="34" charset="0"/>
              <a:buChar char="•"/>
            </a:pPr>
            <a:r>
              <a:rPr lang="en-GB" sz="1600" kern="1200" dirty="0">
                <a:solidFill>
                  <a:schemeClr val="tx1"/>
                </a:solidFill>
                <a:latin typeface="+mn-lt"/>
                <a:ea typeface="+mn-ea"/>
                <a:cs typeface="+mn-cs"/>
              </a:rPr>
              <a:t>Mean squared error for each iteration is quite high</a:t>
            </a:r>
          </a:p>
          <a:p>
            <a:pPr marL="85725" indent="-85725" defTabSz="228600">
              <a:spcAft>
                <a:spcPts val="600"/>
              </a:spcAft>
              <a:buFont typeface="Arial" panose="020B0604020202020204" pitchFamily="34" charset="0"/>
              <a:buChar char="•"/>
            </a:pPr>
            <a:r>
              <a:rPr lang="en-GB" sz="1600" kern="1200" dirty="0">
                <a:solidFill>
                  <a:schemeClr val="tx1"/>
                </a:solidFill>
                <a:latin typeface="+mn-lt"/>
                <a:ea typeface="+mn-ea"/>
                <a:cs typeface="+mn-cs"/>
              </a:rPr>
              <a:t>However, our model is not learning well with 78% accuracy shown in classification report. </a:t>
            </a:r>
          </a:p>
          <a:p>
            <a:pPr marL="85725" indent="-85725" defTabSz="228600">
              <a:spcAft>
                <a:spcPts val="600"/>
              </a:spcAft>
              <a:buFont typeface="Arial" panose="020B0604020202020204" pitchFamily="34" charset="0"/>
              <a:buChar char="•"/>
            </a:pPr>
            <a:r>
              <a:rPr lang="en-GB" sz="1600" kern="1200" dirty="0">
                <a:solidFill>
                  <a:schemeClr val="tx1"/>
                </a:solidFill>
                <a:latin typeface="+mn-lt"/>
                <a:ea typeface="+mn-ea"/>
                <a:cs typeface="+mn-cs"/>
              </a:rPr>
              <a:t>We tried to get the better accuracy for different batch size and epochs highlighted by yellow.  Noticeably, we concluded a result that </a:t>
            </a:r>
            <a:r>
              <a:rPr lang="en-GB" sz="1600" i="1" kern="1200" dirty="0">
                <a:solidFill>
                  <a:schemeClr val="tx1"/>
                </a:solidFill>
                <a:latin typeface="+mn-lt"/>
                <a:ea typeface="+mn-ea"/>
                <a:cs typeface="+mn-cs"/>
              </a:rPr>
              <a:t>efficiency of the model is bounded by 78% accuracy </a:t>
            </a:r>
            <a:r>
              <a:rPr lang="en-GB" sz="1600" kern="1200" dirty="0">
                <a:solidFill>
                  <a:schemeClr val="tx1"/>
                </a:solidFill>
                <a:latin typeface="+mn-lt"/>
                <a:ea typeface="+mn-ea"/>
                <a:cs typeface="+mn-cs"/>
              </a:rPr>
              <a:t>with different batch size and epochs for this sample dataset.</a:t>
            </a:r>
            <a:endParaRPr lang="en-NL" sz="1600" dirty="0"/>
          </a:p>
        </p:txBody>
      </p:sp>
      <p:sp>
        <p:nvSpPr>
          <p:cNvPr id="4" name="Right Brace 3">
            <a:extLst>
              <a:ext uri="{FF2B5EF4-FFF2-40B4-BE49-F238E27FC236}">
                <a16:creationId xmlns:a16="http://schemas.microsoft.com/office/drawing/2014/main" id="{1250BAAF-CFC7-51E4-2A0C-416CF7BF4691}"/>
              </a:ext>
            </a:extLst>
          </p:cNvPr>
          <p:cNvSpPr/>
          <p:nvPr/>
        </p:nvSpPr>
        <p:spPr>
          <a:xfrm>
            <a:off x="2795246" y="5122893"/>
            <a:ext cx="148871" cy="128214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10" name="Straight Arrow Connector 9">
            <a:extLst>
              <a:ext uri="{FF2B5EF4-FFF2-40B4-BE49-F238E27FC236}">
                <a16:creationId xmlns:a16="http://schemas.microsoft.com/office/drawing/2014/main" id="{FC4690E6-19D9-0B8A-9406-91E50335E832}"/>
              </a:ext>
            </a:extLst>
          </p:cNvPr>
          <p:cNvCxnSpPr>
            <a:cxnSpLocks/>
          </p:cNvCxnSpPr>
          <p:nvPr/>
        </p:nvCxnSpPr>
        <p:spPr>
          <a:xfrm flipH="1">
            <a:off x="3004950" y="4770783"/>
            <a:ext cx="811676" cy="7275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24940C1-3D12-C986-28DD-4A56B56FD74A}"/>
              </a:ext>
            </a:extLst>
          </p:cNvPr>
          <p:cNvCxnSpPr>
            <a:cxnSpLocks/>
          </p:cNvCxnSpPr>
          <p:nvPr/>
        </p:nvCxnSpPr>
        <p:spPr>
          <a:xfrm flipV="1">
            <a:off x="6866430" y="2385391"/>
            <a:ext cx="756883" cy="5367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770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5FEE-8A4B-F68B-4B25-6A9119BF648B}"/>
              </a:ext>
            </a:extLst>
          </p:cNvPr>
          <p:cNvSpPr>
            <a:spLocks noGrp="1"/>
          </p:cNvSpPr>
          <p:nvPr>
            <p:ph type="title"/>
          </p:nvPr>
        </p:nvSpPr>
        <p:spPr>
          <a:xfrm>
            <a:off x="2733040" y="221359"/>
            <a:ext cx="6431280" cy="731520"/>
          </a:xfrm>
        </p:spPr>
        <p:txBody>
          <a:bodyPr>
            <a:normAutofit fontScale="90000"/>
          </a:bodyPr>
          <a:lstStyle/>
          <a:p>
            <a:r>
              <a:rPr lang="en-GB" dirty="0"/>
              <a:t>Neural Network (NN)</a:t>
            </a:r>
          </a:p>
        </p:txBody>
      </p:sp>
      <p:sp>
        <p:nvSpPr>
          <p:cNvPr id="17" name="TextBox 16">
            <a:extLst>
              <a:ext uri="{FF2B5EF4-FFF2-40B4-BE49-F238E27FC236}">
                <a16:creationId xmlns:a16="http://schemas.microsoft.com/office/drawing/2014/main" id="{47F0039A-AB94-A172-D61B-9D460E301F73}"/>
              </a:ext>
            </a:extLst>
          </p:cNvPr>
          <p:cNvSpPr txBox="1"/>
          <p:nvPr/>
        </p:nvSpPr>
        <p:spPr>
          <a:xfrm>
            <a:off x="-49696" y="1261140"/>
            <a:ext cx="2733040" cy="3354765"/>
          </a:xfrm>
          <a:prstGeom prst="rect">
            <a:avLst/>
          </a:prstGeom>
          <a:noFill/>
        </p:spPr>
        <p:txBody>
          <a:bodyPr wrap="square">
            <a:spAutoFit/>
          </a:bodyPr>
          <a:lstStyle/>
          <a:p>
            <a:r>
              <a:rPr lang="en-GB" sz="1200" b="1" dirty="0"/>
              <a:t>    </a:t>
            </a:r>
            <a:r>
              <a:rPr lang="en-GB" sz="1400" b="1" dirty="0"/>
              <a:t>NN model with</a:t>
            </a:r>
            <a:r>
              <a:rPr lang="en-GB" dirty="0"/>
              <a:t>:</a:t>
            </a:r>
          </a:p>
          <a:p>
            <a:pPr marL="171450" indent="-171450">
              <a:buFont typeface="Arial" panose="020B0604020202020204" pitchFamily="34" charset="0"/>
              <a:buChar char="•"/>
            </a:pPr>
            <a:r>
              <a:rPr lang="en-GB" sz="1400" dirty="0"/>
              <a:t>Input layer - 23    </a:t>
            </a:r>
          </a:p>
          <a:p>
            <a:pPr marL="171450" indent="-171450">
              <a:buFont typeface="Arial" panose="020B0604020202020204" pitchFamily="34" charset="0"/>
              <a:buChar char="•"/>
            </a:pPr>
            <a:r>
              <a:rPr lang="en-GB" sz="1400" dirty="0"/>
              <a:t>Hidden layer – 20 or 90 nodes activation </a:t>
            </a:r>
            <a:r>
              <a:rPr lang="en-GB" sz="1400" dirty="0" err="1"/>
              <a:t>ReLu</a:t>
            </a:r>
            <a:r>
              <a:rPr lang="en-GB" sz="1400" dirty="0"/>
              <a:t>, input features, </a:t>
            </a:r>
          </a:p>
          <a:p>
            <a:pPr marL="171450" indent="-171450">
              <a:buFont typeface="Arial" panose="020B0604020202020204" pitchFamily="34" charset="0"/>
              <a:buChar char="•"/>
            </a:pPr>
            <a:r>
              <a:rPr lang="en-GB" sz="1400" dirty="0"/>
              <a:t>Dropout(0,6) </a:t>
            </a:r>
          </a:p>
          <a:p>
            <a:pPr marL="171450" indent="-171450">
              <a:buFont typeface="Arial" panose="020B0604020202020204" pitchFamily="34" charset="0"/>
              <a:buChar char="•"/>
            </a:pPr>
            <a:r>
              <a:rPr lang="en-GB" sz="1400" dirty="0"/>
              <a:t>Hidden layer – 20 or 90 nodes activation </a:t>
            </a:r>
            <a:r>
              <a:rPr lang="en-GB" sz="1400" dirty="0" err="1"/>
              <a:t>ReLu</a:t>
            </a:r>
            <a:r>
              <a:rPr lang="en-GB" sz="1400" dirty="0"/>
              <a:t>,</a:t>
            </a:r>
          </a:p>
          <a:p>
            <a:pPr marL="171450" indent="-171450">
              <a:buFont typeface="Arial" panose="020B0604020202020204" pitchFamily="34" charset="0"/>
              <a:buChar char="•"/>
            </a:pPr>
            <a:r>
              <a:rPr lang="en-GB" sz="1400" dirty="0"/>
              <a:t>Dropout(0,4) </a:t>
            </a:r>
          </a:p>
          <a:p>
            <a:pPr marL="171450" indent="-171450">
              <a:buFont typeface="Arial" panose="020B0604020202020204" pitchFamily="34" charset="0"/>
              <a:buChar char="•"/>
            </a:pPr>
            <a:r>
              <a:rPr lang="en-GB" sz="1400" dirty="0"/>
              <a:t>Output - 1 node, activation sigmoi</a:t>
            </a:r>
            <a:r>
              <a:rPr lang="en-GB" sz="1200" dirty="0"/>
              <a:t>d</a:t>
            </a:r>
          </a:p>
          <a:p>
            <a:pPr marL="0" indent="0">
              <a:buNone/>
            </a:pPr>
            <a:endParaRPr lang="en-GB" sz="1200" dirty="0"/>
          </a:p>
          <a:p>
            <a:pPr marL="0" indent="0">
              <a:buNone/>
            </a:pPr>
            <a:r>
              <a:rPr lang="en-GB" sz="1200" dirty="0"/>
              <a:t>    </a:t>
            </a:r>
            <a:r>
              <a:rPr lang="en-GB" sz="1400" b="1" dirty="0"/>
              <a:t>Tuning Hyperparameters</a:t>
            </a:r>
            <a:r>
              <a:rPr lang="en-GB" sz="1200" b="1" dirty="0"/>
              <a:t>:</a:t>
            </a:r>
            <a:r>
              <a:rPr lang="en-GB" sz="1200" dirty="0"/>
              <a:t> </a:t>
            </a:r>
          </a:p>
          <a:p>
            <a:r>
              <a:rPr lang="en-GB" sz="1400" dirty="0"/>
              <a:t>    Epochs = 15</a:t>
            </a:r>
          </a:p>
          <a:p>
            <a:r>
              <a:rPr lang="en-GB" sz="1400" dirty="0"/>
              <a:t>    Batch_size = [1200, 2500]</a:t>
            </a:r>
          </a:p>
          <a:p>
            <a:r>
              <a:rPr lang="en-GB" sz="1400" dirty="0"/>
              <a:t>    Optimizer = [</a:t>
            </a:r>
            <a:r>
              <a:rPr lang="en-GB" sz="1400" dirty="0" err="1"/>
              <a:t>adam</a:t>
            </a:r>
            <a:r>
              <a:rPr lang="en-GB" sz="1400" dirty="0"/>
              <a:t>]</a:t>
            </a:r>
          </a:p>
        </p:txBody>
      </p:sp>
      <p:pic>
        <p:nvPicPr>
          <p:cNvPr id="20" name="Picture 19">
            <a:extLst>
              <a:ext uri="{FF2B5EF4-FFF2-40B4-BE49-F238E27FC236}">
                <a16:creationId xmlns:a16="http://schemas.microsoft.com/office/drawing/2014/main" id="{C0413349-DB57-67FB-CA7F-A1136F91A946}"/>
              </a:ext>
            </a:extLst>
          </p:cNvPr>
          <p:cNvPicPr>
            <a:picLocks noChangeAspect="1"/>
          </p:cNvPicPr>
          <p:nvPr/>
        </p:nvPicPr>
        <p:blipFill>
          <a:blip r:embed="rId3"/>
          <a:stretch>
            <a:fillRect/>
          </a:stretch>
        </p:blipFill>
        <p:spPr>
          <a:xfrm>
            <a:off x="2911735" y="1261140"/>
            <a:ext cx="4251242" cy="3330229"/>
          </a:xfrm>
          <a:prstGeom prst="rect">
            <a:avLst/>
          </a:prstGeom>
        </p:spPr>
      </p:pic>
      <p:pic>
        <p:nvPicPr>
          <p:cNvPr id="30" name="Picture 29">
            <a:extLst>
              <a:ext uri="{FF2B5EF4-FFF2-40B4-BE49-F238E27FC236}">
                <a16:creationId xmlns:a16="http://schemas.microsoft.com/office/drawing/2014/main" id="{33A6BFD1-7EE7-A690-0840-0C73A3BA5E07}"/>
              </a:ext>
            </a:extLst>
          </p:cNvPr>
          <p:cNvPicPr>
            <a:picLocks noChangeAspect="1"/>
          </p:cNvPicPr>
          <p:nvPr/>
        </p:nvPicPr>
        <p:blipFill>
          <a:blip r:embed="rId4"/>
          <a:stretch>
            <a:fillRect/>
          </a:stretch>
        </p:blipFill>
        <p:spPr>
          <a:xfrm>
            <a:off x="7653745" y="4899632"/>
            <a:ext cx="4168501" cy="1737009"/>
          </a:xfrm>
          <a:prstGeom prst="rect">
            <a:avLst/>
          </a:prstGeom>
        </p:spPr>
      </p:pic>
      <p:pic>
        <p:nvPicPr>
          <p:cNvPr id="32" name="Picture 31">
            <a:extLst>
              <a:ext uri="{FF2B5EF4-FFF2-40B4-BE49-F238E27FC236}">
                <a16:creationId xmlns:a16="http://schemas.microsoft.com/office/drawing/2014/main" id="{B428C99B-86C4-31F1-5AE2-E41654314334}"/>
              </a:ext>
            </a:extLst>
          </p:cNvPr>
          <p:cNvPicPr>
            <a:picLocks noChangeAspect="1"/>
          </p:cNvPicPr>
          <p:nvPr/>
        </p:nvPicPr>
        <p:blipFill>
          <a:blip r:embed="rId5"/>
          <a:stretch>
            <a:fillRect/>
          </a:stretch>
        </p:blipFill>
        <p:spPr>
          <a:xfrm>
            <a:off x="7653745" y="1261141"/>
            <a:ext cx="4168501" cy="3330229"/>
          </a:xfrm>
          <a:prstGeom prst="rect">
            <a:avLst/>
          </a:prstGeom>
        </p:spPr>
      </p:pic>
      <p:sp>
        <p:nvSpPr>
          <p:cNvPr id="34" name="TextBox 33">
            <a:extLst>
              <a:ext uri="{FF2B5EF4-FFF2-40B4-BE49-F238E27FC236}">
                <a16:creationId xmlns:a16="http://schemas.microsoft.com/office/drawing/2014/main" id="{0BBD9F17-EBC4-8BE6-683F-F5DCCA4CA24B}"/>
              </a:ext>
            </a:extLst>
          </p:cNvPr>
          <p:cNvSpPr txBox="1"/>
          <p:nvPr/>
        </p:nvSpPr>
        <p:spPr>
          <a:xfrm>
            <a:off x="0" y="4591369"/>
            <a:ext cx="7257136" cy="2308324"/>
          </a:xfrm>
          <a:prstGeom prst="rect">
            <a:avLst/>
          </a:prstGeom>
          <a:noFill/>
        </p:spPr>
        <p:txBody>
          <a:bodyPr wrap="square" rtlCol="0">
            <a:spAutoFit/>
          </a:bodyPr>
          <a:lstStyle/>
          <a:p>
            <a:r>
              <a:rPr lang="en-GB" b="1" u="sng" dirty="0"/>
              <a:t>Analysis:</a:t>
            </a:r>
            <a:r>
              <a:rPr lang="en-GB" dirty="0"/>
              <a:t> The model is trained again with more nodes. Decreasing dropouts can be used to prevent overfitting.  We can notice the model is learning better with improved precision and recall and accuracy is still good and does not drop rapidly. Even though we still have F1 score – accuracy trade off issue due to unbalanced nature of our data.  As we have limited match information in our 5% sample dataset , our model is unable to learn effectively. </a:t>
            </a:r>
            <a:r>
              <a:rPr lang="en-GB" i="1" dirty="0">
                <a:solidFill>
                  <a:srgbClr val="FF0000"/>
                </a:solidFill>
              </a:rPr>
              <a:t>Overall, the NN model may provide a good balance between F1 score and accuracy. </a:t>
            </a:r>
            <a:endParaRPr lang="en-NL" i="1" dirty="0">
              <a:solidFill>
                <a:srgbClr val="FF0000"/>
              </a:solidFill>
            </a:endParaRPr>
          </a:p>
        </p:txBody>
      </p:sp>
      <p:sp>
        <p:nvSpPr>
          <p:cNvPr id="3" name="Oval 2">
            <a:extLst>
              <a:ext uri="{FF2B5EF4-FFF2-40B4-BE49-F238E27FC236}">
                <a16:creationId xmlns:a16="http://schemas.microsoft.com/office/drawing/2014/main" id="{A4D0FB4F-E5B1-B673-EF55-01E9C470A9A9}"/>
              </a:ext>
            </a:extLst>
          </p:cNvPr>
          <p:cNvSpPr/>
          <p:nvPr/>
        </p:nvSpPr>
        <p:spPr>
          <a:xfrm>
            <a:off x="10436087" y="6341165"/>
            <a:ext cx="616226" cy="295475"/>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401971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9E06-747A-8027-150E-76B2F8C2F47D}"/>
              </a:ext>
            </a:extLst>
          </p:cNvPr>
          <p:cNvSpPr>
            <a:spLocks noGrp="1"/>
          </p:cNvSpPr>
          <p:nvPr>
            <p:ph type="title"/>
          </p:nvPr>
        </p:nvSpPr>
        <p:spPr>
          <a:xfrm>
            <a:off x="765313" y="99392"/>
            <a:ext cx="10356574" cy="614994"/>
          </a:xfrm>
        </p:spPr>
        <p:txBody>
          <a:bodyPr>
            <a:normAutofit fontScale="90000"/>
          </a:bodyPr>
          <a:lstStyle/>
          <a:p>
            <a:r>
              <a:rPr lang="en-GB" dirty="0"/>
              <a:t>Comparison between Models and Conclusion</a:t>
            </a:r>
          </a:p>
        </p:txBody>
      </p:sp>
      <p:pic>
        <p:nvPicPr>
          <p:cNvPr id="5" name="Picture 4">
            <a:extLst>
              <a:ext uri="{FF2B5EF4-FFF2-40B4-BE49-F238E27FC236}">
                <a16:creationId xmlns:a16="http://schemas.microsoft.com/office/drawing/2014/main" id="{4D2B7658-0E74-074A-20C6-537EF60823C0}"/>
              </a:ext>
            </a:extLst>
          </p:cNvPr>
          <p:cNvPicPr>
            <a:picLocks noChangeAspect="1"/>
          </p:cNvPicPr>
          <p:nvPr/>
        </p:nvPicPr>
        <p:blipFill>
          <a:blip r:embed="rId3"/>
          <a:stretch>
            <a:fillRect/>
          </a:stretch>
        </p:blipFill>
        <p:spPr>
          <a:xfrm>
            <a:off x="11501" y="1435496"/>
            <a:ext cx="3824155" cy="4330735"/>
          </a:xfrm>
          <a:prstGeom prst="rect">
            <a:avLst/>
          </a:prstGeom>
        </p:spPr>
      </p:pic>
      <p:sp>
        <p:nvSpPr>
          <p:cNvPr id="8" name="TextBox 7">
            <a:extLst>
              <a:ext uri="{FF2B5EF4-FFF2-40B4-BE49-F238E27FC236}">
                <a16:creationId xmlns:a16="http://schemas.microsoft.com/office/drawing/2014/main" id="{E6545891-CD16-3D20-71D8-7E7CBC4DA90C}"/>
              </a:ext>
            </a:extLst>
          </p:cNvPr>
          <p:cNvSpPr txBox="1"/>
          <p:nvPr/>
        </p:nvSpPr>
        <p:spPr>
          <a:xfrm flipH="1">
            <a:off x="4281082" y="1087825"/>
            <a:ext cx="3629835" cy="5670783"/>
          </a:xfrm>
          <a:prstGeom prst="rect">
            <a:avLst/>
          </a:prstGeom>
          <a:noFill/>
        </p:spPr>
        <p:txBody>
          <a:bodyPr wrap="square" rtlCol="0">
            <a:spAutoFit/>
          </a:bodyPr>
          <a:lstStyle/>
          <a:p>
            <a:pPr marL="163449" indent="-163449" defTabSz="261518">
              <a:spcAft>
                <a:spcPts val="528"/>
              </a:spcAft>
              <a:buFont typeface="Arial" panose="020B0604020202020204" pitchFamily="34" charset="0"/>
              <a:buChar char="•"/>
            </a:pPr>
            <a:r>
              <a:rPr lang="en-GB" sz="1400" b="1" kern="1200" dirty="0">
                <a:solidFill>
                  <a:schemeClr val="tx1"/>
                </a:solidFill>
                <a:latin typeface="+mn-lt"/>
                <a:ea typeface="+mn-ea"/>
                <a:cs typeface="+mn-cs"/>
              </a:rPr>
              <a:t>All models provide consistency for accuracy score with 78%. </a:t>
            </a:r>
          </a:p>
          <a:p>
            <a:pPr marL="163449" indent="-163449" defTabSz="261518">
              <a:spcAft>
                <a:spcPts val="528"/>
              </a:spcAft>
              <a:buFont typeface="Arial" panose="020B0604020202020204" pitchFamily="34" charset="0"/>
              <a:buChar char="•"/>
            </a:pPr>
            <a:r>
              <a:rPr lang="en-GB" sz="1400" b="1" kern="1200" dirty="0">
                <a:solidFill>
                  <a:schemeClr val="tx1"/>
                </a:solidFill>
                <a:latin typeface="+mn-lt"/>
                <a:ea typeface="+mn-ea"/>
                <a:cs typeface="+mn-cs"/>
              </a:rPr>
              <a:t>As we improved the F1 score , the accuracy becomes very low in LR and RF  models, but not in NN model. After comparing the errors produced by the models, we concluded that the most optimal choice might be to use Neural Network. Even though its recall and precision are lower on 1, but quite higher on 0 than other models. However, NN model gives a better balance between F1 score and high accuracy as compared to other models, shown in classification reports.</a:t>
            </a:r>
          </a:p>
          <a:p>
            <a:pPr marL="163449" indent="-163449" defTabSz="261518">
              <a:spcAft>
                <a:spcPts val="528"/>
              </a:spcAft>
              <a:buFont typeface="Arial" panose="020B0604020202020204" pitchFamily="34" charset="0"/>
              <a:buChar char="•"/>
            </a:pPr>
            <a:r>
              <a:rPr lang="en-GB" sz="1400" b="1" kern="1200" dirty="0">
                <a:solidFill>
                  <a:schemeClr val="tx1"/>
                </a:solidFill>
                <a:latin typeface="+mn-lt"/>
                <a:ea typeface="+mn-ea"/>
                <a:cs typeface="+mn-cs"/>
              </a:rPr>
              <a:t>For further analysis, Neural Network can handle </a:t>
            </a:r>
            <a:r>
              <a:rPr lang="en-GB" sz="1400" b="1" i="1" kern="1200" dirty="0">
                <a:solidFill>
                  <a:schemeClr val="tx1"/>
                </a:solidFill>
                <a:latin typeface="+mn-lt"/>
                <a:ea typeface="+mn-ea"/>
                <a:cs typeface="+mn-cs"/>
              </a:rPr>
              <a:t>F1 score – accuracy trade off</a:t>
            </a:r>
            <a:r>
              <a:rPr lang="en-GB" sz="1400" b="1" kern="1200" dirty="0">
                <a:solidFill>
                  <a:schemeClr val="tx1"/>
                </a:solidFill>
                <a:latin typeface="+mn-lt"/>
                <a:ea typeface="+mn-ea"/>
                <a:cs typeface="+mn-cs"/>
              </a:rPr>
              <a:t> issue with collecting more data or for large dataset. </a:t>
            </a:r>
          </a:p>
          <a:p>
            <a:pPr marL="163449" indent="-163449" defTabSz="261518">
              <a:spcAft>
                <a:spcPts val="528"/>
              </a:spcAft>
              <a:buFont typeface="Arial" panose="020B0604020202020204" pitchFamily="34" charset="0"/>
              <a:buChar char="•"/>
            </a:pPr>
            <a:r>
              <a:rPr lang="en-GB" sz="1400" b="1" kern="1200" dirty="0">
                <a:solidFill>
                  <a:schemeClr val="tx1"/>
                </a:solidFill>
                <a:latin typeface="+mn-lt"/>
                <a:ea typeface="+mn-ea"/>
                <a:cs typeface="+mn-cs"/>
              </a:rPr>
              <a:t>However, it is important to note none of the models achieve optimal results, so we would recommend conducting further feature engineering, and considering large data set so our models can learn better.</a:t>
            </a:r>
            <a:endParaRPr lang="en-NL" sz="1400" b="1" dirty="0"/>
          </a:p>
        </p:txBody>
      </p:sp>
      <p:pic>
        <p:nvPicPr>
          <p:cNvPr id="9" name="Picture 8">
            <a:extLst>
              <a:ext uri="{FF2B5EF4-FFF2-40B4-BE49-F238E27FC236}">
                <a16:creationId xmlns:a16="http://schemas.microsoft.com/office/drawing/2014/main" id="{D57BA59A-39E5-0E2E-1C0A-9BA48EFADE6C}"/>
              </a:ext>
            </a:extLst>
          </p:cNvPr>
          <p:cNvPicPr>
            <a:picLocks noChangeAspect="1"/>
          </p:cNvPicPr>
          <p:nvPr/>
        </p:nvPicPr>
        <p:blipFill>
          <a:blip r:embed="rId4"/>
          <a:stretch>
            <a:fillRect/>
          </a:stretch>
        </p:blipFill>
        <p:spPr>
          <a:xfrm>
            <a:off x="8835118" y="5276562"/>
            <a:ext cx="3356882" cy="1379642"/>
          </a:xfrm>
          <a:prstGeom prst="rect">
            <a:avLst/>
          </a:prstGeom>
        </p:spPr>
      </p:pic>
      <p:pic>
        <p:nvPicPr>
          <p:cNvPr id="10" name="Picture 9">
            <a:extLst>
              <a:ext uri="{FF2B5EF4-FFF2-40B4-BE49-F238E27FC236}">
                <a16:creationId xmlns:a16="http://schemas.microsoft.com/office/drawing/2014/main" id="{7327AEB0-2B14-C5EB-14C7-7AE9C48657CB}"/>
              </a:ext>
            </a:extLst>
          </p:cNvPr>
          <p:cNvPicPr>
            <a:picLocks noChangeAspect="1"/>
          </p:cNvPicPr>
          <p:nvPr/>
        </p:nvPicPr>
        <p:blipFill>
          <a:blip r:embed="rId5"/>
          <a:stretch>
            <a:fillRect/>
          </a:stretch>
        </p:blipFill>
        <p:spPr>
          <a:xfrm>
            <a:off x="8835118" y="3429000"/>
            <a:ext cx="3356882" cy="1379642"/>
          </a:xfrm>
          <a:prstGeom prst="rect">
            <a:avLst/>
          </a:prstGeom>
        </p:spPr>
      </p:pic>
      <p:pic>
        <p:nvPicPr>
          <p:cNvPr id="11" name="Picture 10">
            <a:extLst>
              <a:ext uri="{FF2B5EF4-FFF2-40B4-BE49-F238E27FC236}">
                <a16:creationId xmlns:a16="http://schemas.microsoft.com/office/drawing/2014/main" id="{9B663714-F4B5-EB05-D53E-E67964FEE5F1}"/>
              </a:ext>
            </a:extLst>
          </p:cNvPr>
          <p:cNvPicPr>
            <a:picLocks noChangeAspect="1"/>
          </p:cNvPicPr>
          <p:nvPr/>
        </p:nvPicPr>
        <p:blipFill>
          <a:blip r:embed="rId6"/>
          <a:stretch>
            <a:fillRect/>
          </a:stretch>
        </p:blipFill>
        <p:spPr>
          <a:xfrm>
            <a:off x="8801769" y="1435497"/>
            <a:ext cx="3356882" cy="1343065"/>
          </a:xfrm>
          <a:prstGeom prst="rect">
            <a:avLst/>
          </a:prstGeom>
        </p:spPr>
      </p:pic>
      <p:sp>
        <p:nvSpPr>
          <p:cNvPr id="12" name="TextBox 11">
            <a:extLst>
              <a:ext uri="{FF2B5EF4-FFF2-40B4-BE49-F238E27FC236}">
                <a16:creationId xmlns:a16="http://schemas.microsoft.com/office/drawing/2014/main" id="{C78F3A3E-B8E3-25F1-7F19-3494D9761EF4}"/>
              </a:ext>
            </a:extLst>
          </p:cNvPr>
          <p:cNvSpPr txBox="1"/>
          <p:nvPr/>
        </p:nvSpPr>
        <p:spPr>
          <a:xfrm>
            <a:off x="8801769" y="1087825"/>
            <a:ext cx="1756740" cy="276999"/>
          </a:xfrm>
          <a:prstGeom prst="rect">
            <a:avLst/>
          </a:prstGeom>
          <a:noFill/>
        </p:spPr>
        <p:txBody>
          <a:bodyPr wrap="square" rtlCol="0">
            <a:spAutoFit/>
          </a:bodyPr>
          <a:lstStyle/>
          <a:p>
            <a:pPr defTabSz="261518">
              <a:spcAft>
                <a:spcPts val="528"/>
              </a:spcAft>
            </a:pPr>
            <a:r>
              <a:rPr lang="en-GB" sz="1200" b="1" kern="1200" dirty="0">
                <a:solidFill>
                  <a:schemeClr val="tx1"/>
                </a:solidFill>
                <a:latin typeface="+mn-lt"/>
                <a:ea typeface="+mn-ea"/>
                <a:cs typeface="+mn-cs"/>
              </a:rPr>
              <a:t>Logistic Regression</a:t>
            </a:r>
            <a:endParaRPr lang="en-NL" sz="1200" b="1" dirty="0"/>
          </a:p>
        </p:txBody>
      </p:sp>
      <p:sp>
        <p:nvSpPr>
          <p:cNvPr id="15" name="TextBox 14">
            <a:extLst>
              <a:ext uri="{FF2B5EF4-FFF2-40B4-BE49-F238E27FC236}">
                <a16:creationId xmlns:a16="http://schemas.microsoft.com/office/drawing/2014/main" id="{A92EC0A9-2EF5-8D6D-36B1-60533738B89D}"/>
              </a:ext>
            </a:extLst>
          </p:cNvPr>
          <p:cNvSpPr txBox="1"/>
          <p:nvPr/>
        </p:nvSpPr>
        <p:spPr>
          <a:xfrm>
            <a:off x="8801769" y="2988734"/>
            <a:ext cx="1618037" cy="276999"/>
          </a:xfrm>
          <a:prstGeom prst="rect">
            <a:avLst/>
          </a:prstGeom>
          <a:noFill/>
        </p:spPr>
        <p:txBody>
          <a:bodyPr wrap="square">
            <a:spAutoFit/>
          </a:bodyPr>
          <a:lstStyle/>
          <a:p>
            <a:pPr defTabSz="261518">
              <a:spcAft>
                <a:spcPts val="528"/>
              </a:spcAft>
            </a:pPr>
            <a:r>
              <a:rPr lang="en-GB" sz="1200" b="1" kern="1200" dirty="0">
                <a:solidFill>
                  <a:schemeClr val="tx1"/>
                </a:solidFill>
                <a:latin typeface="+mn-lt"/>
                <a:ea typeface="+mn-ea"/>
                <a:cs typeface="+mn-cs"/>
              </a:rPr>
              <a:t>Random Forest</a:t>
            </a:r>
            <a:endParaRPr lang="en-NL" sz="1200" b="1" dirty="0"/>
          </a:p>
        </p:txBody>
      </p:sp>
      <p:sp>
        <p:nvSpPr>
          <p:cNvPr id="17" name="TextBox 16">
            <a:extLst>
              <a:ext uri="{FF2B5EF4-FFF2-40B4-BE49-F238E27FC236}">
                <a16:creationId xmlns:a16="http://schemas.microsoft.com/office/drawing/2014/main" id="{D42A7AA2-7809-40A1-2919-9EA64FED9ECD}"/>
              </a:ext>
            </a:extLst>
          </p:cNvPr>
          <p:cNvSpPr txBox="1"/>
          <p:nvPr/>
        </p:nvSpPr>
        <p:spPr>
          <a:xfrm>
            <a:off x="8801769" y="4949312"/>
            <a:ext cx="1547093" cy="276999"/>
          </a:xfrm>
          <a:prstGeom prst="rect">
            <a:avLst/>
          </a:prstGeom>
          <a:noFill/>
        </p:spPr>
        <p:txBody>
          <a:bodyPr wrap="square">
            <a:spAutoFit/>
          </a:bodyPr>
          <a:lstStyle/>
          <a:p>
            <a:pPr defTabSz="261518">
              <a:spcAft>
                <a:spcPts val="528"/>
              </a:spcAft>
            </a:pPr>
            <a:r>
              <a:rPr lang="en-GB" sz="1200" b="1" kern="1200" dirty="0">
                <a:solidFill>
                  <a:schemeClr val="tx1"/>
                </a:solidFill>
                <a:latin typeface="+mn-lt"/>
                <a:ea typeface="+mn-ea"/>
                <a:cs typeface="+mn-cs"/>
              </a:rPr>
              <a:t>Neural Network</a:t>
            </a:r>
            <a:endParaRPr lang="en-NL" sz="1200" b="1" dirty="0"/>
          </a:p>
        </p:txBody>
      </p:sp>
      <p:cxnSp>
        <p:nvCxnSpPr>
          <p:cNvPr id="16" name="Straight Arrow Connector 15">
            <a:extLst>
              <a:ext uri="{FF2B5EF4-FFF2-40B4-BE49-F238E27FC236}">
                <a16:creationId xmlns:a16="http://schemas.microsoft.com/office/drawing/2014/main" id="{FF628978-BC9C-B158-5F04-E49FC2A84986}"/>
              </a:ext>
            </a:extLst>
          </p:cNvPr>
          <p:cNvCxnSpPr/>
          <p:nvPr/>
        </p:nvCxnSpPr>
        <p:spPr>
          <a:xfrm flipH="1">
            <a:off x="3896139" y="1304752"/>
            <a:ext cx="536713" cy="1921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D12B4FB3-862B-337C-1D14-110A83B6E51F}"/>
              </a:ext>
            </a:extLst>
          </p:cNvPr>
          <p:cNvSpPr/>
          <p:nvPr/>
        </p:nvSpPr>
        <p:spPr>
          <a:xfrm>
            <a:off x="8356343" y="1878496"/>
            <a:ext cx="445426" cy="406510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20" name="Straight Arrow Connector 19">
            <a:extLst>
              <a:ext uri="{FF2B5EF4-FFF2-40B4-BE49-F238E27FC236}">
                <a16:creationId xmlns:a16="http://schemas.microsoft.com/office/drawing/2014/main" id="{1F8B4EFE-4874-6DD8-697D-6964641D7DD1}"/>
              </a:ext>
            </a:extLst>
          </p:cNvPr>
          <p:cNvCxnSpPr/>
          <p:nvPr/>
        </p:nvCxnSpPr>
        <p:spPr>
          <a:xfrm>
            <a:off x="7802217" y="2355574"/>
            <a:ext cx="695740" cy="5565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2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3389-D136-5408-A7F4-F33AB411F70D}"/>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B6BD1953-FD3F-FABA-0F3D-01F4C22C6842}"/>
              </a:ext>
            </a:extLst>
          </p:cNvPr>
          <p:cNvSpPr>
            <a:spLocks noGrp="1"/>
          </p:cNvSpPr>
          <p:nvPr>
            <p:ph idx="1"/>
          </p:nvPr>
        </p:nvSpPr>
        <p:spPr/>
        <p:txBody>
          <a:bodyPr>
            <a:normAutofit/>
          </a:bodyPr>
          <a:lstStyle/>
          <a:p>
            <a:r>
              <a:rPr lang="en-GB" dirty="0"/>
              <a:t>We know that machine learning models can be sensitive to sample size</a:t>
            </a:r>
          </a:p>
          <a:p>
            <a:r>
              <a:rPr lang="en-GB" dirty="0"/>
              <a:t>What might look like a pattern on a big scale might be spurious correlations and what might look like a significant amount on a smaller scale might be caused by a sampling bias</a:t>
            </a:r>
          </a:p>
          <a:p>
            <a:r>
              <a:rPr lang="en-GB" dirty="0"/>
              <a:t>It's important to note that this is particularly important for medical data</a:t>
            </a:r>
          </a:p>
          <a:p>
            <a:r>
              <a:rPr lang="en-GB" dirty="0"/>
              <a:t>This likely contributed to prevalent in this case study</a:t>
            </a:r>
          </a:p>
        </p:txBody>
      </p:sp>
    </p:spTree>
    <p:extLst>
      <p:ext uri="{BB962C8B-B14F-4D97-AF65-F5344CB8AC3E}">
        <p14:creationId xmlns:p14="http://schemas.microsoft.com/office/powerpoint/2010/main" val="42339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EBBA1CB4-EDAD-A570-B465-03FB2245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314" y="325991"/>
            <a:ext cx="6741242" cy="6128403"/>
          </a:xfrm>
          <a:prstGeom prst="rect">
            <a:avLst/>
          </a:prstGeom>
        </p:spPr>
      </p:pic>
      <p:sp>
        <p:nvSpPr>
          <p:cNvPr id="2" name="Title 1">
            <a:extLst>
              <a:ext uri="{FF2B5EF4-FFF2-40B4-BE49-F238E27FC236}">
                <a16:creationId xmlns:a16="http://schemas.microsoft.com/office/drawing/2014/main" id="{C9293389-D136-5408-A7F4-F33AB411F70D}"/>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sz="2400" dirty="0">
                <a:solidFill>
                  <a:schemeClr val="bg1"/>
                </a:solidFill>
              </a:rPr>
              <a:t>Sample size and statistical power</a:t>
            </a:r>
            <a:br>
              <a:rPr lang="en-GB" sz="2400" dirty="0">
                <a:solidFill>
                  <a:schemeClr val="bg1"/>
                </a:solidFill>
              </a:rPr>
            </a:br>
            <a:r>
              <a:rPr lang="en-GB" sz="2400" dirty="0">
                <a:solidFill>
                  <a:schemeClr val="bg1"/>
                </a:solidFill>
              </a:rPr>
              <a:t>trade off</a:t>
            </a:r>
          </a:p>
        </p:txBody>
      </p:sp>
      <p:sp>
        <p:nvSpPr>
          <p:cNvPr id="3" name="Content Placeholder 2">
            <a:extLst>
              <a:ext uri="{FF2B5EF4-FFF2-40B4-BE49-F238E27FC236}">
                <a16:creationId xmlns:a16="http://schemas.microsoft.com/office/drawing/2014/main" id="{B6BD1953-FD3F-FABA-0F3D-01F4C22C6842}"/>
              </a:ext>
            </a:extLst>
          </p:cNvPr>
          <p:cNvSpPr>
            <a:spLocks noGrp="1"/>
          </p:cNvSpPr>
          <p:nvPr>
            <p:ph idx="1"/>
          </p:nvPr>
        </p:nvSpPr>
        <p:spPr>
          <a:xfrm>
            <a:off x="643468" y="2638044"/>
            <a:ext cx="3363974" cy="3415622"/>
          </a:xfrm>
        </p:spPr>
        <p:txBody>
          <a:bodyPr>
            <a:normAutofit/>
          </a:bodyPr>
          <a:lstStyle/>
          <a:p>
            <a:r>
              <a:rPr lang="en-GB" dirty="0">
                <a:solidFill>
                  <a:schemeClr val="bg1"/>
                </a:solidFill>
              </a:rPr>
              <a:t>Hypertension and presence of other cancers which have a statistically significant relationship with survival</a:t>
            </a:r>
          </a:p>
          <a:p>
            <a:r>
              <a:rPr lang="en-GB" dirty="0">
                <a:solidFill>
                  <a:schemeClr val="bg1"/>
                </a:solidFill>
              </a:rPr>
              <a:t>Potentially these patterns were not picked up by the model because of the sample size we selected (because of computational limitations)</a:t>
            </a:r>
          </a:p>
        </p:txBody>
      </p:sp>
      <p:cxnSp>
        <p:nvCxnSpPr>
          <p:cNvPr id="9" name="Straight Arrow Connector 8">
            <a:extLst>
              <a:ext uri="{FF2B5EF4-FFF2-40B4-BE49-F238E27FC236}">
                <a16:creationId xmlns:a16="http://schemas.microsoft.com/office/drawing/2014/main" id="{8F4F9ED0-60A2-EA98-094A-C093D6B195E9}"/>
              </a:ext>
            </a:extLst>
          </p:cNvPr>
          <p:cNvCxnSpPr>
            <a:cxnSpLocks/>
          </p:cNvCxnSpPr>
          <p:nvPr/>
        </p:nvCxnSpPr>
        <p:spPr>
          <a:xfrm flipH="1">
            <a:off x="6181725" y="914263"/>
            <a:ext cx="4452408" cy="858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1BCE337-4A39-AEA9-3DA1-21B08132F79E}"/>
              </a:ext>
            </a:extLst>
          </p:cNvPr>
          <p:cNvCxnSpPr>
            <a:cxnSpLocks/>
          </p:cNvCxnSpPr>
          <p:nvPr/>
        </p:nvCxnSpPr>
        <p:spPr>
          <a:xfrm flipH="1">
            <a:off x="6008914" y="1028700"/>
            <a:ext cx="4625219" cy="28575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178E91DD-4050-1F0C-ABCA-DD63DE3448F0}"/>
              </a:ext>
            </a:extLst>
          </p:cNvPr>
          <p:cNvCxnSpPr>
            <a:cxnSpLocks/>
          </p:cNvCxnSpPr>
          <p:nvPr/>
        </p:nvCxnSpPr>
        <p:spPr>
          <a:xfrm flipH="1">
            <a:off x="6008914" y="914263"/>
            <a:ext cx="4625219" cy="30431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9DFB3A4-F8C5-01A2-EB40-B66AFFE29D19}"/>
              </a:ext>
            </a:extLst>
          </p:cNvPr>
          <p:cNvSpPr txBox="1"/>
          <p:nvPr/>
        </p:nvSpPr>
        <p:spPr>
          <a:xfrm>
            <a:off x="5568247" y="218940"/>
            <a:ext cx="719242" cy="369332"/>
          </a:xfrm>
          <a:prstGeom prst="rect">
            <a:avLst/>
          </a:prstGeom>
          <a:noFill/>
        </p:spPr>
        <p:txBody>
          <a:bodyPr wrap="square" rtlCol="0">
            <a:spAutoFit/>
          </a:bodyPr>
          <a:lstStyle/>
          <a:p>
            <a:r>
              <a:rPr lang="en-GB" dirty="0"/>
              <a:t>0.05 </a:t>
            </a:r>
          </a:p>
        </p:txBody>
      </p:sp>
      <p:sp>
        <p:nvSpPr>
          <p:cNvPr id="4" name="Rectangle 3">
            <a:extLst>
              <a:ext uri="{FF2B5EF4-FFF2-40B4-BE49-F238E27FC236}">
                <a16:creationId xmlns:a16="http://schemas.microsoft.com/office/drawing/2014/main" id="{4168676B-C811-B8B2-4272-5F0260A4AD6D}"/>
              </a:ext>
            </a:extLst>
          </p:cNvPr>
          <p:cNvSpPr/>
          <p:nvPr/>
        </p:nvSpPr>
        <p:spPr>
          <a:xfrm>
            <a:off x="10634133" y="809625"/>
            <a:ext cx="965200" cy="31432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9A5B620B-0A03-3F76-FBA0-E926247AC506}"/>
              </a:ext>
            </a:extLst>
          </p:cNvPr>
          <p:cNvCxnSpPr>
            <a:cxnSpLocks/>
            <a:stCxn id="3" idx="3"/>
          </p:cNvCxnSpPr>
          <p:nvPr/>
        </p:nvCxnSpPr>
        <p:spPr>
          <a:xfrm>
            <a:off x="4007442" y="4345855"/>
            <a:ext cx="1108844" cy="10099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5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93389-D136-5408-A7F4-F33AB411F70D}"/>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sz="2400" dirty="0">
                <a:solidFill>
                  <a:schemeClr val="bg1"/>
                </a:solidFill>
              </a:rPr>
              <a:t>Sample size and statistical power</a:t>
            </a:r>
            <a:br>
              <a:rPr lang="en-GB" sz="2400" dirty="0">
                <a:solidFill>
                  <a:schemeClr val="bg1"/>
                </a:solidFill>
              </a:rPr>
            </a:br>
            <a:r>
              <a:rPr lang="en-GB" sz="2400" dirty="0">
                <a:solidFill>
                  <a:schemeClr val="bg1"/>
                </a:solidFill>
              </a:rPr>
              <a:t>trade off</a:t>
            </a:r>
          </a:p>
        </p:txBody>
      </p:sp>
      <p:sp>
        <p:nvSpPr>
          <p:cNvPr id="3" name="Content Placeholder 2">
            <a:extLst>
              <a:ext uri="{FF2B5EF4-FFF2-40B4-BE49-F238E27FC236}">
                <a16:creationId xmlns:a16="http://schemas.microsoft.com/office/drawing/2014/main" id="{B6BD1953-FD3F-FABA-0F3D-01F4C22C6842}"/>
              </a:ext>
            </a:extLst>
          </p:cNvPr>
          <p:cNvSpPr>
            <a:spLocks noGrp="1"/>
          </p:cNvSpPr>
          <p:nvPr>
            <p:ph idx="1"/>
          </p:nvPr>
        </p:nvSpPr>
        <p:spPr>
          <a:xfrm>
            <a:off x="8763000" y="23866"/>
            <a:ext cx="3363974" cy="1298957"/>
          </a:xfrm>
        </p:spPr>
        <p:txBody>
          <a:bodyPr>
            <a:normAutofit/>
          </a:bodyPr>
          <a:lstStyle/>
          <a:p>
            <a:pPr marL="0" indent="0">
              <a:buNone/>
            </a:pPr>
            <a:r>
              <a:rPr lang="en-GB" dirty="0">
                <a:solidFill>
                  <a:schemeClr val="tx1"/>
                </a:solidFill>
              </a:rPr>
              <a:t>OR = 1: No association</a:t>
            </a:r>
          </a:p>
          <a:p>
            <a:pPr marL="0" indent="0">
              <a:buNone/>
            </a:pPr>
            <a:r>
              <a:rPr lang="en-GB" dirty="0">
                <a:solidFill>
                  <a:schemeClr val="tx1"/>
                </a:solidFill>
              </a:rPr>
              <a:t>OR &gt; 1: Positive association.</a:t>
            </a:r>
          </a:p>
          <a:p>
            <a:pPr marL="0" indent="0">
              <a:buNone/>
            </a:pPr>
            <a:r>
              <a:rPr lang="en-GB" dirty="0">
                <a:solidFill>
                  <a:schemeClr val="tx1"/>
                </a:solidFill>
              </a:rPr>
              <a:t>OR &lt; 1: Negative association. </a:t>
            </a:r>
          </a:p>
        </p:txBody>
      </p:sp>
      <p:graphicFrame>
        <p:nvGraphicFramePr>
          <p:cNvPr id="6" name="Table 5">
            <a:extLst>
              <a:ext uri="{FF2B5EF4-FFF2-40B4-BE49-F238E27FC236}">
                <a16:creationId xmlns:a16="http://schemas.microsoft.com/office/drawing/2014/main" id="{7C238625-0A2F-848A-5897-CF80FE1045FF}"/>
              </a:ext>
            </a:extLst>
          </p:cNvPr>
          <p:cNvGraphicFramePr>
            <a:graphicFrameLocks noGrp="1"/>
          </p:cNvGraphicFramePr>
          <p:nvPr>
            <p:extLst>
              <p:ext uri="{D42A27DB-BD31-4B8C-83A1-F6EECF244321}">
                <p14:modId xmlns:p14="http://schemas.microsoft.com/office/powerpoint/2010/main" val="3054993004"/>
              </p:ext>
            </p:extLst>
          </p:nvPr>
        </p:nvGraphicFramePr>
        <p:xfrm>
          <a:off x="5493706" y="1815555"/>
          <a:ext cx="5370237" cy="2175933"/>
        </p:xfrm>
        <a:graphic>
          <a:graphicData uri="http://schemas.openxmlformats.org/drawingml/2006/table">
            <a:tbl>
              <a:tblPr firstRow="1" bandRow="1">
                <a:tableStyleId>{5C22544A-7EE6-4342-B048-85BDC9FD1C3A}</a:tableStyleId>
              </a:tblPr>
              <a:tblGrid>
                <a:gridCol w="1790079">
                  <a:extLst>
                    <a:ext uri="{9D8B030D-6E8A-4147-A177-3AD203B41FA5}">
                      <a16:colId xmlns:a16="http://schemas.microsoft.com/office/drawing/2014/main" val="3092116755"/>
                    </a:ext>
                  </a:extLst>
                </a:gridCol>
                <a:gridCol w="1790079">
                  <a:extLst>
                    <a:ext uri="{9D8B030D-6E8A-4147-A177-3AD203B41FA5}">
                      <a16:colId xmlns:a16="http://schemas.microsoft.com/office/drawing/2014/main" val="1513392537"/>
                    </a:ext>
                  </a:extLst>
                </a:gridCol>
                <a:gridCol w="1790079">
                  <a:extLst>
                    <a:ext uri="{9D8B030D-6E8A-4147-A177-3AD203B41FA5}">
                      <a16:colId xmlns:a16="http://schemas.microsoft.com/office/drawing/2014/main" val="1090026944"/>
                    </a:ext>
                  </a:extLst>
                </a:gridCol>
              </a:tblGrid>
              <a:tr h="725311">
                <a:tc>
                  <a:txBody>
                    <a:bodyPr/>
                    <a:lstStyle/>
                    <a:p>
                      <a:r>
                        <a:rPr lang="en-GB" dirty="0"/>
                        <a:t>Parameters</a:t>
                      </a:r>
                    </a:p>
                  </a:txBody>
                  <a:tcPr/>
                </a:tc>
                <a:tc>
                  <a:txBody>
                    <a:bodyPr/>
                    <a:lstStyle/>
                    <a:p>
                      <a:r>
                        <a:rPr lang="en-GB" dirty="0"/>
                        <a:t>Odds Ratio (OR)</a:t>
                      </a:r>
                    </a:p>
                  </a:txBody>
                  <a:tcPr/>
                </a:tc>
                <a:tc>
                  <a:txBody>
                    <a:bodyPr/>
                    <a:lstStyle/>
                    <a:p>
                      <a:r>
                        <a:rPr lang="en-GB" dirty="0"/>
                        <a:t>P-value</a:t>
                      </a:r>
                    </a:p>
                  </a:txBody>
                  <a:tcPr/>
                </a:tc>
                <a:extLst>
                  <a:ext uri="{0D108BD9-81ED-4DB2-BD59-A6C34878D82A}">
                    <a16:rowId xmlns:a16="http://schemas.microsoft.com/office/drawing/2014/main" val="3012309221"/>
                  </a:ext>
                </a:extLst>
              </a:tr>
              <a:tr h="725311">
                <a:tc>
                  <a:txBody>
                    <a:bodyPr/>
                    <a:lstStyle/>
                    <a:p>
                      <a:r>
                        <a:rPr lang="en-GB" dirty="0"/>
                        <a:t>Hypertension</a:t>
                      </a:r>
                    </a:p>
                  </a:txBody>
                  <a:tcPr/>
                </a:tc>
                <a:tc>
                  <a:txBody>
                    <a:bodyPr/>
                    <a:lstStyle/>
                    <a:p>
                      <a:r>
                        <a:rPr lang="en-GB" dirty="0"/>
                        <a:t>1.0061</a:t>
                      </a:r>
                    </a:p>
                  </a:txBody>
                  <a:tcPr/>
                </a:tc>
                <a:tc>
                  <a:txBody>
                    <a:bodyPr/>
                    <a:lstStyle/>
                    <a:p>
                      <a:r>
                        <a:rPr lang="en-GB" dirty="0"/>
                        <a:t>0.0224</a:t>
                      </a:r>
                    </a:p>
                  </a:txBody>
                  <a:tcPr/>
                </a:tc>
                <a:extLst>
                  <a:ext uri="{0D108BD9-81ED-4DB2-BD59-A6C34878D82A}">
                    <a16:rowId xmlns:a16="http://schemas.microsoft.com/office/drawing/2014/main" val="3117855809"/>
                  </a:ext>
                </a:extLst>
              </a:tr>
              <a:tr h="725311">
                <a:tc>
                  <a:txBody>
                    <a:bodyPr/>
                    <a:lstStyle/>
                    <a:p>
                      <a:r>
                        <a:rPr lang="en-GB" dirty="0"/>
                        <a:t>Other Cancers</a:t>
                      </a:r>
                    </a:p>
                  </a:txBody>
                  <a:tcPr/>
                </a:tc>
                <a:tc>
                  <a:txBody>
                    <a:bodyPr/>
                    <a:lstStyle/>
                    <a:p>
                      <a:r>
                        <a:rPr lang="en-GB" dirty="0"/>
                        <a:t>0.9886</a:t>
                      </a:r>
                    </a:p>
                  </a:txBody>
                  <a:tcPr/>
                </a:tc>
                <a:tc>
                  <a:txBody>
                    <a:bodyPr/>
                    <a:lstStyle/>
                    <a:p>
                      <a:r>
                        <a:rPr lang="en-GB" dirty="0"/>
                        <a:t>0.0477</a:t>
                      </a:r>
                    </a:p>
                  </a:txBody>
                  <a:tcPr/>
                </a:tc>
                <a:extLst>
                  <a:ext uri="{0D108BD9-81ED-4DB2-BD59-A6C34878D82A}">
                    <a16:rowId xmlns:a16="http://schemas.microsoft.com/office/drawing/2014/main" val="3199974034"/>
                  </a:ext>
                </a:extLst>
              </a:tr>
            </a:tbl>
          </a:graphicData>
        </a:graphic>
      </p:graphicFrame>
      <p:sp>
        <p:nvSpPr>
          <p:cNvPr id="7" name="TextBox 6">
            <a:extLst>
              <a:ext uri="{FF2B5EF4-FFF2-40B4-BE49-F238E27FC236}">
                <a16:creationId xmlns:a16="http://schemas.microsoft.com/office/drawing/2014/main" id="{1810A6E2-F089-9FC3-BEDD-D932B0676F1C}"/>
              </a:ext>
            </a:extLst>
          </p:cNvPr>
          <p:cNvSpPr txBox="1"/>
          <p:nvPr/>
        </p:nvSpPr>
        <p:spPr>
          <a:xfrm>
            <a:off x="669256" y="2645646"/>
            <a:ext cx="3496394" cy="2308324"/>
          </a:xfrm>
          <a:prstGeom prst="rect">
            <a:avLst/>
          </a:prstGeom>
          <a:noFill/>
        </p:spPr>
        <p:txBody>
          <a:bodyPr wrap="square" rtlCol="0">
            <a:spAutoFit/>
          </a:bodyPr>
          <a:lstStyle/>
          <a:p>
            <a:r>
              <a:rPr lang="en-GB" dirty="0">
                <a:solidFill>
                  <a:schemeClr val="bg1"/>
                </a:solidFill>
              </a:rPr>
              <a:t>Even when a p value is significance it does not indicate the size of association </a:t>
            </a:r>
          </a:p>
          <a:p>
            <a:endParaRPr lang="en-GB" dirty="0">
              <a:solidFill>
                <a:schemeClr val="bg1"/>
              </a:solidFill>
            </a:endParaRPr>
          </a:p>
          <a:p>
            <a:r>
              <a:rPr lang="en-GB" dirty="0">
                <a:solidFill>
                  <a:schemeClr val="bg1"/>
                </a:solidFill>
              </a:rPr>
              <a:t>Running odds ratio suggests that even our parameters which are significant only have a small influence on survival</a:t>
            </a:r>
          </a:p>
        </p:txBody>
      </p:sp>
      <p:cxnSp>
        <p:nvCxnSpPr>
          <p:cNvPr id="17" name="Straight Arrow Connector 16">
            <a:extLst>
              <a:ext uri="{FF2B5EF4-FFF2-40B4-BE49-F238E27FC236}">
                <a16:creationId xmlns:a16="http://schemas.microsoft.com/office/drawing/2014/main" id="{D8F77717-03DD-3DA7-965B-3584AE9F7A16}"/>
              </a:ext>
            </a:extLst>
          </p:cNvPr>
          <p:cNvCxnSpPr/>
          <p:nvPr/>
        </p:nvCxnSpPr>
        <p:spPr>
          <a:xfrm flipH="1" flipV="1">
            <a:off x="7992532" y="2939178"/>
            <a:ext cx="770468" cy="153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0733ED-E90C-0296-0D34-4DDF94EB765B}"/>
              </a:ext>
            </a:extLst>
          </p:cNvPr>
          <p:cNvSpPr txBox="1"/>
          <p:nvPr/>
        </p:nvSpPr>
        <p:spPr>
          <a:xfrm>
            <a:off x="7857068" y="4540503"/>
            <a:ext cx="3361268" cy="646331"/>
          </a:xfrm>
          <a:prstGeom prst="rect">
            <a:avLst/>
          </a:prstGeom>
          <a:noFill/>
        </p:spPr>
        <p:txBody>
          <a:bodyPr wrap="square" rtlCol="0">
            <a:spAutoFit/>
          </a:bodyPr>
          <a:lstStyle/>
          <a:p>
            <a:r>
              <a:rPr lang="en-GB" dirty="0"/>
              <a:t>Having hypertension is a slight risk for lung cancer mortality</a:t>
            </a:r>
          </a:p>
        </p:txBody>
      </p:sp>
      <p:cxnSp>
        <p:nvCxnSpPr>
          <p:cNvPr id="20" name="Straight Arrow Connector 19">
            <a:extLst>
              <a:ext uri="{FF2B5EF4-FFF2-40B4-BE49-F238E27FC236}">
                <a16:creationId xmlns:a16="http://schemas.microsoft.com/office/drawing/2014/main" id="{608D29A4-00F5-31D6-E46A-15A54F0EE5FC}"/>
              </a:ext>
            </a:extLst>
          </p:cNvPr>
          <p:cNvCxnSpPr/>
          <p:nvPr/>
        </p:nvCxnSpPr>
        <p:spPr>
          <a:xfrm flipV="1">
            <a:off x="7154333" y="3808790"/>
            <a:ext cx="389467" cy="731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84A6EB0-457A-C85E-81D4-B54777AE66E1}"/>
              </a:ext>
            </a:extLst>
          </p:cNvPr>
          <p:cNvSpPr txBox="1"/>
          <p:nvPr/>
        </p:nvSpPr>
        <p:spPr>
          <a:xfrm>
            <a:off x="5579533" y="4520424"/>
            <a:ext cx="2120901" cy="1200329"/>
          </a:xfrm>
          <a:prstGeom prst="rect">
            <a:avLst/>
          </a:prstGeom>
          <a:noFill/>
        </p:spPr>
        <p:txBody>
          <a:bodyPr wrap="square" rtlCol="0">
            <a:spAutoFit/>
          </a:bodyPr>
          <a:lstStyle/>
          <a:p>
            <a:r>
              <a:rPr lang="en-GB" dirty="0"/>
              <a:t>Having other cancers present slightly decreases risk of mortality</a:t>
            </a:r>
          </a:p>
        </p:txBody>
      </p:sp>
    </p:spTree>
    <p:extLst>
      <p:ext uri="{BB962C8B-B14F-4D97-AF65-F5344CB8AC3E}">
        <p14:creationId xmlns:p14="http://schemas.microsoft.com/office/powerpoint/2010/main" val="8726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93389-D136-5408-A7F4-F33AB411F70D}"/>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sz="2400" dirty="0">
                <a:solidFill>
                  <a:schemeClr val="bg1"/>
                </a:solidFill>
              </a:rPr>
              <a:t>Published literature patterns and findings</a:t>
            </a:r>
          </a:p>
        </p:txBody>
      </p:sp>
      <p:sp>
        <p:nvSpPr>
          <p:cNvPr id="7" name="TextBox 6">
            <a:extLst>
              <a:ext uri="{FF2B5EF4-FFF2-40B4-BE49-F238E27FC236}">
                <a16:creationId xmlns:a16="http://schemas.microsoft.com/office/drawing/2014/main" id="{1810A6E2-F089-9FC3-BEDD-D932B0676F1C}"/>
              </a:ext>
            </a:extLst>
          </p:cNvPr>
          <p:cNvSpPr txBox="1"/>
          <p:nvPr/>
        </p:nvSpPr>
        <p:spPr>
          <a:xfrm>
            <a:off x="610787" y="2645646"/>
            <a:ext cx="3496394" cy="3693319"/>
          </a:xfrm>
          <a:prstGeom prst="rect">
            <a:avLst/>
          </a:prstGeom>
          <a:noFill/>
        </p:spPr>
        <p:txBody>
          <a:bodyPr wrap="square" rtlCol="0">
            <a:spAutoFit/>
          </a:bodyPr>
          <a:lstStyle/>
          <a:p>
            <a:r>
              <a:rPr lang="en-GB" dirty="0">
                <a:solidFill>
                  <a:schemeClr val="bg1"/>
                </a:solidFill>
              </a:rPr>
              <a:t>Our models did seem to pick up on features that are commonly reported on such as BMI and age</a:t>
            </a:r>
          </a:p>
          <a:p>
            <a:endParaRPr lang="en-GB" dirty="0">
              <a:solidFill>
                <a:schemeClr val="bg1"/>
              </a:solidFill>
            </a:endParaRPr>
          </a:p>
          <a:p>
            <a:r>
              <a:rPr lang="en-GB" dirty="0">
                <a:solidFill>
                  <a:schemeClr val="bg1"/>
                </a:solidFill>
              </a:rPr>
              <a:t>Publications on this topic show very high heterogeneity (contrasting conclusions)</a:t>
            </a:r>
          </a:p>
          <a:p>
            <a:endParaRPr lang="en-GB" dirty="0">
              <a:solidFill>
                <a:schemeClr val="bg1"/>
              </a:solidFill>
            </a:endParaRPr>
          </a:p>
          <a:p>
            <a:r>
              <a:rPr lang="en-GB" dirty="0">
                <a:solidFill>
                  <a:schemeClr val="bg1"/>
                </a:solidFill>
              </a:rPr>
              <a:t>This suggests they might not be reliable predictors and more research is needed</a:t>
            </a:r>
          </a:p>
          <a:p>
            <a:endParaRPr lang="en-GB" dirty="0">
              <a:solidFill>
                <a:schemeClr val="bg1"/>
              </a:solidFill>
            </a:endParaRPr>
          </a:p>
          <a:p>
            <a:endParaRPr lang="en-GB" dirty="0">
              <a:solidFill>
                <a:schemeClr val="bg1"/>
              </a:solidFill>
            </a:endParaRPr>
          </a:p>
        </p:txBody>
      </p:sp>
      <p:pic>
        <p:nvPicPr>
          <p:cNvPr id="4" name="Content Placeholder 4">
            <a:extLst>
              <a:ext uri="{FF2B5EF4-FFF2-40B4-BE49-F238E27FC236}">
                <a16:creationId xmlns:a16="http://schemas.microsoft.com/office/drawing/2014/main" id="{FF82AABC-02D7-C0B0-6768-D7715EB06641}"/>
              </a:ext>
            </a:extLst>
          </p:cNvPr>
          <p:cNvPicPr>
            <a:picLocks noChangeAspect="1"/>
          </p:cNvPicPr>
          <p:nvPr/>
        </p:nvPicPr>
        <p:blipFill>
          <a:blip r:embed="rId2"/>
          <a:stretch>
            <a:fillRect/>
          </a:stretch>
        </p:blipFill>
        <p:spPr>
          <a:xfrm>
            <a:off x="5348439" y="3281430"/>
            <a:ext cx="5968999" cy="3491865"/>
          </a:xfrm>
          <a:prstGeom prst="rect">
            <a:avLst/>
          </a:prstGeom>
        </p:spPr>
      </p:pic>
      <p:pic>
        <p:nvPicPr>
          <p:cNvPr id="5" name="Picture 4">
            <a:extLst>
              <a:ext uri="{FF2B5EF4-FFF2-40B4-BE49-F238E27FC236}">
                <a16:creationId xmlns:a16="http://schemas.microsoft.com/office/drawing/2014/main" id="{1A7E6B1F-4700-9CA0-61E2-3FBD975971D8}"/>
              </a:ext>
            </a:extLst>
          </p:cNvPr>
          <p:cNvPicPr>
            <a:picLocks noChangeAspect="1"/>
          </p:cNvPicPr>
          <p:nvPr/>
        </p:nvPicPr>
        <p:blipFill>
          <a:blip r:embed="rId3"/>
          <a:stretch>
            <a:fillRect/>
          </a:stretch>
        </p:blipFill>
        <p:spPr>
          <a:xfrm>
            <a:off x="5348439" y="600210"/>
            <a:ext cx="5968999" cy="2596515"/>
          </a:xfrm>
          <a:prstGeom prst="rect">
            <a:avLst/>
          </a:prstGeom>
        </p:spPr>
      </p:pic>
      <p:sp>
        <p:nvSpPr>
          <p:cNvPr id="11" name="Rectangle 10">
            <a:extLst>
              <a:ext uri="{FF2B5EF4-FFF2-40B4-BE49-F238E27FC236}">
                <a16:creationId xmlns:a16="http://schemas.microsoft.com/office/drawing/2014/main" id="{8CF4B679-1A6A-87CD-E3BD-735562E64CEE}"/>
              </a:ext>
            </a:extLst>
          </p:cNvPr>
          <p:cNvSpPr/>
          <p:nvPr/>
        </p:nvSpPr>
        <p:spPr>
          <a:xfrm>
            <a:off x="9351749" y="882347"/>
            <a:ext cx="542925" cy="23143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D544409E-8DA6-FE3C-3F32-8BC9B5BF2D86}"/>
              </a:ext>
            </a:extLst>
          </p:cNvPr>
          <p:cNvCxnSpPr>
            <a:cxnSpLocks/>
            <a:stCxn id="14" idx="2"/>
            <a:endCxn id="11" idx="0"/>
          </p:cNvCxnSpPr>
          <p:nvPr/>
        </p:nvCxnSpPr>
        <p:spPr>
          <a:xfrm flipH="1">
            <a:off x="9623212" y="590968"/>
            <a:ext cx="1419073" cy="291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C5CD50-8070-A46F-C9A5-4CFC066A1132}"/>
              </a:ext>
            </a:extLst>
          </p:cNvPr>
          <p:cNvSpPr txBox="1"/>
          <p:nvPr/>
        </p:nvSpPr>
        <p:spPr>
          <a:xfrm>
            <a:off x="9784985" y="-55363"/>
            <a:ext cx="2514600" cy="646331"/>
          </a:xfrm>
          <a:prstGeom prst="rect">
            <a:avLst/>
          </a:prstGeom>
          <a:noFill/>
        </p:spPr>
        <p:txBody>
          <a:bodyPr wrap="square" rtlCol="0">
            <a:spAutoFit/>
          </a:bodyPr>
          <a:lstStyle/>
          <a:p>
            <a:r>
              <a:rPr lang="en-GB" dirty="0"/>
              <a:t>Not a lot of agreement between studies</a:t>
            </a:r>
          </a:p>
        </p:txBody>
      </p:sp>
    </p:spTree>
    <p:extLst>
      <p:ext uri="{BB962C8B-B14F-4D97-AF65-F5344CB8AC3E}">
        <p14:creationId xmlns:p14="http://schemas.microsoft.com/office/powerpoint/2010/main" val="10265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58276-4A41-8A8B-B784-226729CF8D69}"/>
              </a:ext>
            </a:extLst>
          </p:cNvPr>
          <p:cNvSpPr>
            <a:spLocks noGrp="1"/>
          </p:cNvSpPr>
          <p:nvPr>
            <p:ph type="title"/>
          </p:nvPr>
        </p:nvSpPr>
        <p:spPr>
          <a:xfrm>
            <a:off x="2231136" y="467418"/>
            <a:ext cx="7729728" cy="1188720"/>
          </a:xfrm>
          <a:solidFill>
            <a:srgbClr val="FFFFFF"/>
          </a:solidFill>
        </p:spPr>
        <p:txBody>
          <a:bodyPr>
            <a:normAutofit/>
          </a:bodyPr>
          <a:lstStyle/>
          <a:p>
            <a:r>
              <a:rPr lang="en-GB"/>
              <a:t>Conclusion</a:t>
            </a:r>
          </a:p>
        </p:txBody>
      </p:sp>
      <p:sp>
        <p:nvSpPr>
          <p:cNvPr id="3" name="Content Placeholder 2">
            <a:extLst>
              <a:ext uri="{FF2B5EF4-FFF2-40B4-BE49-F238E27FC236}">
                <a16:creationId xmlns:a16="http://schemas.microsoft.com/office/drawing/2014/main" id="{327A3B26-BEF3-A838-C140-2B900151C370}"/>
              </a:ext>
            </a:extLst>
          </p:cNvPr>
          <p:cNvSpPr>
            <a:spLocks noGrp="1"/>
          </p:cNvSpPr>
          <p:nvPr>
            <p:ph idx="1"/>
          </p:nvPr>
        </p:nvSpPr>
        <p:spPr>
          <a:xfrm>
            <a:off x="1706062" y="2291262"/>
            <a:ext cx="8779512" cy="2879256"/>
          </a:xfrm>
        </p:spPr>
        <p:txBody>
          <a:bodyPr>
            <a:normAutofit/>
          </a:bodyPr>
          <a:lstStyle/>
          <a:p>
            <a:r>
              <a:rPr lang="en-GB" dirty="0">
                <a:solidFill>
                  <a:srgbClr val="404040"/>
                </a:solidFill>
              </a:rPr>
              <a:t>Predictors of mortality in lung cancer is a topical and highly debated topic</a:t>
            </a:r>
          </a:p>
          <a:p>
            <a:r>
              <a:rPr lang="en-GB" dirty="0">
                <a:solidFill>
                  <a:srgbClr val="404040"/>
                </a:solidFill>
              </a:rPr>
              <a:t>Much like any disease there are many factors that can influence outcome </a:t>
            </a:r>
          </a:p>
          <a:p>
            <a:r>
              <a:rPr lang="en-GB" dirty="0">
                <a:solidFill>
                  <a:srgbClr val="404040"/>
                </a:solidFill>
              </a:rPr>
              <a:t>As previously stated a larger dataset would help with feature selection and identifying strong predictors</a:t>
            </a:r>
          </a:p>
          <a:p>
            <a:r>
              <a:rPr lang="en-GB" dirty="0">
                <a:solidFill>
                  <a:srgbClr val="404040"/>
                </a:solidFill>
              </a:rPr>
              <a:t>There may be other unrecorded confounding effects which were not controlled for that influenced </a:t>
            </a:r>
            <a:r>
              <a:rPr lang="en-GB">
                <a:solidFill>
                  <a:srgbClr val="404040"/>
                </a:solidFill>
              </a:rPr>
              <a:t>data distribution</a:t>
            </a:r>
            <a:endParaRPr lang="en-GB" dirty="0">
              <a:solidFill>
                <a:srgbClr val="404040"/>
              </a:solidFill>
            </a:endParaRPr>
          </a:p>
          <a:p>
            <a:endParaRPr lang="en-GB" dirty="0">
              <a:solidFill>
                <a:srgbClr val="404040"/>
              </a:solidFill>
            </a:endParaRPr>
          </a:p>
        </p:txBody>
      </p:sp>
    </p:spTree>
    <p:extLst>
      <p:ext uri="{BB962C8B-B14F-4D97-AF65-F5344CB8AC3E}">
        <p14:creationId xmlns:p14="http://schemas.microsoft.com/office/powerpoint/2010/main" val="2790418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DCD6-1515-0617-3D5F-A2EB81E5314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9A33C48E-50B1-D10A-0C1C-EC7820B13DF0}"/>
              </a:ext>
            </a:extLst>
          </p:cNvPr>
          <p:cNvSpPr>
            <a:spLocks noGrp="1"/>
          </p:cNvSpPr>
          <p:nvPr>
            <p:ph idx="1"/>
          </p:nvPr>
        </p:nvSpPr>
        <p:spPr/>
        <p:txBody>
          <a:bodyPr/>
          <a:lstStyle/>
          <a:p>
            <a:r>
              <a:rPr lang="en-GB" dirty="0">
                <a:hlinkClick r:id="rId2"/>
              </a:rPr>
              <a:t>https://www.ncbi.nlm.nih.gov/pmc/articles/PMC4296634/</a:t>
            </a:r>
            <a:endParaRPr lang="en-GB" dirty="0"/>
          </a:p>
          <a:p>
            <a:endParaRPr lang="en-GB" dirty="0"/>
          </a:p>
          <a:p>
            <a:r>
              <a:rPr lang="en-GB" dirty="0">
                <a:hlinkClick r:id="rId3"/>
              </a:rPr>
              <a:t>https://www.ncbi.nlm.nih.gov/pmc/articles/PMC10754488/</a:t>
            </a:r>
            <a:endParaRPr lang="en-GB" dirty="0"/>
          </a:p>
          <a:p>
            <a:endParaRPr lang="en-GB" dirty="0"/>
          </a:p>
          <a:p>
            <a:r>
              <a:rPr lang="en-GB" dirty="0">
                <a:hlinkClick r:id="rId4"/>
              </a:rPr>
              <a:t>https://www.sciencedirect.com/science/article/pii/S0085253815529748</a:t>
            </a:r>
            <a:endParaRPr lang="en-GB" dirty="0"/>
          </a:p>
          <a:p>
            <a:endParaRPr lang="en-GB" dirty="0"/>
          </a:p>
          <a:p>
            <a:endParaRPr lang="en-GB" dirty="0"/>
          </a:p>
        </p:txBody>
      </p:sp>
    </p:spTree>
    <p:extLst>
      <p:ext uri="{BB962C8B-B14F-4D97-AF65-F5344CB8AC3E}">
        <p14:creationId xmlns:p14="http://schemas.microsoft.com/office/powerpoint/2010/main" val="343706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1FF7E-C53C-29BD-1508-E3C11BD1E255}"/>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a:solidFill>
                  <a:schemeClr val="bg1"/>
                </a:solidFill>
              </a:rPr>
              <a:t>Data distribution</a:t>
            </a:r>
          </a:p>
        </p:txBody>
      </p:sp>
      <p:pic>
        <p:nvPicPr>
          <p:cNvPr id="11" name="Content Placeholder 8" descr="A group of graphs on a black background&#10;&#10;Description automatically generated">
            <a:extLst>
              <a:ext uri="{FF2B5EF4-FFF2-40B4-BE49-F238E27FC236}">
                <a16:creationId xmlns:a16="http://schemas.microsoft.com/office/drawing/2014/main" id="{7A3BCAF4-5732-B455-287C-ABA0B7E86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882" y="393292"/>
            <a:ext cx="7083318" cy="6071416"/>
          </a:xfrm>
          <a:prstGeom prst="rect">
            <a:avLst/>
          </a:prstGeom>
        </p:spPr>
      </p:pic>
      <p:sp>
        <p:nvSpPr>
          <p:cNvPr id="13" name="Oval 12">
            <a:extLst>
              <a:ext uri="{FF2B5EF4-FFF2-40B4-BE49-F238E27FC236}">
                <a16:creationId xmlns:a16="http://schemas.microsoft.com/office/drawing/2014/main" id="{B2C0CEB9-1F12-E33F-0AE5-E1322949FA9A}"/>
              </a:ext>
            </a:extLst>
          </p:cNvPr>
          <p:cNvSpPr/>
          <p:nvPr/>
        </p:nvSpPr>
        <p:spPr>
          <a:xfrm>
            <a:off x="5512192" y="5084062"/>
            <a:ext cx="2548677" cy="58078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4D05BEE-02ED-5056-FF64-A2E97EFD21CD}"/>
              </a:ext>
            </a:extLst>
          </p:cNvPr>
          <p:cNvSpPr/>
          <p:nvPr/>
        </p:nvSpPr>
        <p:spPr>
          <a:xfrm>
            <a:off x="8999855" y="3305908"/>
            <a:ext cx="2799422" cy="17781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7FB3099-7D3C-8854-2AEF-DE961D8A878E}"/>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indent="-285750">
              <a:buFont typeface="Arial" panose="020B0604020202020204" pitchFamily="34" charset="0"/>
              <a:buChar char="•"/>
            </a:pPr>
            <a:r>
              <a:rPr lang="en-GB" dirty="0">
                <a:solidFill>
                  <a:schemeClr val="bg1"/>
                </a:solidFill>
              </a:rPr>
              <a:t>Non normal data</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Similar distributions between outcomes and parameters suggests homogenous data</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endParaRPr lang="en-GB"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81212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1FF7E-C53C-29BD-1508-E3C11BD1E255}"/>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900">
                <a:solidFill>
                  <a:schemeClr val="bg1"/>
                </a:solidFill>
              </a:rPr>
              <a:t>Data distribution</a:t>
            </a:r>
          </a:p>
        </p:txBody>
      </p:sp>
      <p:sp>
        <p:nvSpPr>
          <p:cNvPr id="7" name="TextBox 6">
            <a:extLst>
              <a:ext uri="{FF2B5EF4-FFF2-40B4-BE49-F238E27FC236}">
                <a16:creationId xmlns:a16="http://schemas.microsoft.com/office/drawing/2014/main" id="{21BC7BA1-7923-1289-BE32-FDA393D6C41F}"/>
              </a:ext>
            </a:extLst>
          </p:cNvPr>
          <p:cNvSpPr txBox="1"/>
          <p:nvPr/>
        </p:nvSpPr>
        <p:spPr>
          <a:xfrm>
            <a:off x="699777" y="4352544"/>
            <a:ext cx="3415288" cy="1239894"/>
          </a:xfrm>
          <a:prstGeom prst="rect">
            <a:avLst/>
          </a:prstGeom>
        </p:spPr>
        <p:txBody>
          <a:bodyPr vert="horz" lIns="91440" tIns="45720" rIns="91440" bIns="45720" rtlCol="0">
            <a:normAutofit/>
          </a:bodyPr>
          <a:lstStyle/>
          <a:p>
            <a:pPr algn="ctr" defTabSz="914400">
              <a:spcBef>
                <a:spcPts val="1000"/>
              </a:spcBef>
              <a:buClr>
                <a:schemeClr val="accent2"/>
              </a:buClr>
            </a:pPr>
            <a:r>
              <a:rPr lang="en-US" sz="2000" dirty="0">
                <a:solidFill>
                  <a:schemeClr val="bg1"/>
                </a:solidFill>
              </a:rPr>
              <a:t>No differences in treatment length between cancer stage or treatment duration</a:t>
            </a:r>
          </a:p>
        </p:txBody>
      </p:sp>
      <p:pic>
        <p:nvPicPr>
          <p:cNvPr id="8" name="Content Placeholder 7" descr="A screenshot of a computer screen&#10;&#10;Description automatically generated">
            <a:extLst>
              <a:ext uri="{FF2B5EF4-FFF2-40B4-BE49-F238E27FC236}">
                <a16:creationId xmlns:a16="http://schemas.microsoft.com/office/drawing/2014/main" id="{2CAF0BA4-E42A-90AC-47C4-3DD71C256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8532" y="316706"/>
            <a:ext cx="7262017" cy="6224587"/>
          </a:xfrm>
        </p:spPr>
      </p:pic>
    </p:spTree>
    <p:extLst>
      <p:ext uri="{BB962C8B-B14F-4D97-AF65-F5344CB8AC3E}">
        <p14:creationId xmlns:p14="http://schemas.microsoft.com/office/powerpoint/2010/main" val="286455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2C55-7C8A-0771-4E5A-199781F5E1F3}"/>
              </a:ext>
            </a:extLst>
          </p:cNvPr>
          <p:cNvSpPr>
            <a:spLocks noGrp="1"/>
          </p:cNvSpPr>
          <p:nvPr>
            <p:ph type="title"/>
          </p:nvPr>
        </p:nvSpPr>
        <p:spPr>
          <a:xfrm>
            <a:off x="247650" y="165100"/>
            <a:ext cx="2752725" cy="1978025"/>
          </a:xfrm>
        </p:spPr>
        <p:txBody>
          <a:bodyPr>
            <a:normAutofit/>
          </a:bodyPr>
          <a:lstStyle/>
          <a:p>
            <a:r>
              <a:rPr lang="en-GB" dirty="0"/>
              <a:t>Mortality vs country</a:t>
            </a:r>
          </a:p>
        </p:txBody>
      </p:sp>
      <p:pic>
        <p:nvPicPr>
          <p:cNvPr id="5" name="Content Placeholder 4" descr="A map of europe with numbers and a black background&#10;&#10;Description automatically generated">
            <a:extLst>
              <a:ext uri="{FF2B5EF4-FFF2-40B4-BE49-F238E27FC236}">
                <a16:creationId xmlns:a16="http://schemas.microsoft.com/office/drawing/2014/main" id="{905BCBEB-7900-9FF4-1E98-3A2CBA001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0804" y="-180445"/>
            <a:ext cx="7667513" cy="7667513"/>
          </a:xfrm>
        </p:spPr>
      </p:pic>
      <p:sp>
        <p:nvSpPr>
          <p:cNvPr id="15" name="Oval 14">
            <a:extLst>
              <a:ext uri="{FF2B5EF4-FFF2-40B4-BE49-F238E27FC236}">
                <a16:creationId xmlns:a16="http://schemas.microsoft.com/office/drawing/2014/main" id="{A19A4576-72B8-52ED-A509-DA024A650AE4}"/>
              </a:ext>
            </a:extLst>
          </p:cNvPr>
          <p:cNvSpPr/>
          <p:nvPr/>
        </p:nvSpPr>
        <p:spPr>
          <a:xfrm>
            <a:off x="6724690" y="3333749"/>
            <a:ext cx="916385" cy="838201"/>
          </a:xfrm>
          <a:prstGeom prst="ellipse">
            <a:avLst/>
          </a:pr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6" name="Oval 15">
            <a:extLst>
              <a:ext uri="{FF2B5EF4-FFF2-40B4-BE49-F238E27FC236}">
                <a16:creationId xmlns:a16="http://schemas.microsoft.com/office/drawing/2014/main" id="{9A141CA0-8E6E-09FF-0DC4-43D9A1BB52D4}"/>
              </a:ext>
            </a:extLst>
          </p:cNvPr>
          <p:cNvSpPr/>
          <p:nvPr/>
        </p:nvSpPr>
        <p:spPr>
          <a:xfrm>
            <a:off x="8993204" y="1411287"/>
            <a:ext cx="1040210" cy="731838"/>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7" name="TextBox 16">
            <a:extLst>
              <a:ext uri="{FF2B5EF4-FFF2-40B4-BE49-F238E27FC236}">
                <a16:creationId xmlns:a16="http://schemas.microsoft.com/office/drawing/2014/main" id="{A06E422F-B850-82E4-F3C7-98FBD4CFB44C}"/>
              </a:ext>
            </a:extLst>
          </p:cNvPr>
          <p:cNvSpPr txBox="1"/>
          <p:nvPr/>
        </p:nvSpPr>
        <p:spPr>
          <a:xfrm>
            <a:off x="383777" y="2595085"/>
            <a:ext cx="3248025" cy="1477328"/>
          </a:xfrm>
          <a:prstGeom prst="rect">
            <a:avLst/>
          </a:prstGeom>
          <a:noFill/>
        </p:spPr>
        <p:txBody>
          <a:bodyPr wrap="square" rtlCol="0">
            <a:spAutoFit/>
          </a:bodyPr>
          <a:lstStyle/>
          <a:p>
            <a:r>
              <a:rPr lang="en-GB" dirty="0"/>
              <a:t>Small variation in mortality though no significant different between country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cxnSp>
        <p:nvCxnSpPr>
          <p:cNvPr id="7" name="Straight Arrow Connector 6">
            <a:extLst>
              <a:ext uri="{FF2B5EF4-FFF2-40B4-BE49-F238E27FC236}">
                <a16:creationId xmlns:a16="http://schemas.microsoft.com/office/drawing/2014/main" id="{740F7227-B83A-D9B9-7E5D-4B2E03D69A9C}"/>
              </a:ext>
            </a:extLst>
          </p:cNvPr>
          <p:cNvCxnSpPr/>
          <p:nvPr/>
        </p:nvCxnSpPr>
        <p:spPr>
          <a:xfrm flipH="1" flipV="1">
            <a:off x="7641075" y="3893574"/>
            <a:ext cx="3017093" cy="4424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533342-7D8D-9A65-E79F-2C65BFBFDD20}"/>
              </a:ext>
            </a:extLst>
          </p:cNvPr>
          <p:cNvCxnSpPr/>
          <p:nvPr/>
        </p:nvCxnSpPr>
        <p:spPr>
          <a:xfrm flipH="1" flipV="1">
            <a:off x="9753600" y="2143125"/>
            <a:ext cx="980363" cy="2028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D083CD-EF45-D89E-8C0C-4DA589AE2CDC}"/>
              </a:ext>
            </a:extLst>
          </p:cNvPr>
          <p:cNvSpPr txBox="1"/>
          <p:nvPr/>
        </p:nvSpPr>
        <p:spPr>
          <a:xfrm>
            <a:off x="10601401" y="3850161"/>
            <a:ext cx="1373178" cy="1200329"/>
          </a:xfrm>
          <a:prstGeom prst="rect">
            <a:avLst/>
          </a:prstGeom>
          <a:noFill/>
        </p:spPr>
        <p:txBody>
          <a:bodyPr wrap="square" rtlCol="0">
            <a:spAutoFit/>
          </a:bodyPr>
          <a:lstStyle/>
          <a:p>
            <a:r>
              <a:rPr lang="en-GB" dirty="0"/>
              <a:t>1.2% difference between max and min</a:t>
            </a:r>
          </a:p>
        </p:txBody>
      </p:sp>
    </p:spTree>
    <p:extLst>
      <p:ext uri="{BB962C8B-B14F-4D97-AF65-F5344CB8AC3E}">
        <p14:creationId xmlns:p14="http://schemas.microsoft.com/office/powerpoint/2010/main" val="99299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9B413-EAB3-C6E4-6D52-2893A73F382C}"/>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Health parameters vs countries</a:t>
            </a:r>
          </a:p>
        </p:txBody>
      </p:sp>
      <p:sp>
        <p:nvSpPr>
          <p:cNvPr id="3" name="Content Placeholder 2">
            <a:extLst>
              <a:ext uri="{FF2B5EF4-FFF2-40B4-BE49-F238E27FC236}">
                <a16:creationId xmlns:a16="http://schemas.microsoft.com/office/drawing/2014/main" id="{45B1DE74-6198-375F-EA57-C21FCA1E9599}"/>
              </a:ext>
            </a:extLst>
          </p:cNvPr>
          <p:cNvSpPr>
            <a:spLocks noGrp="1"/>
          </p:cNvSpPr>
          <p:nvPr>
            <p:ph idx="1"/>
          </p:nvPr>
        </p:nvSpPr>
        <p:spPr>
          <a:xfrm>
            <a:off x="643468" y="2638044"/>
            <a:ext cx="3363974" cy="3415622"/>
          </a:xfrm>
        </p:spPr>
        <p:txBody>
          <a:bodyPr>
            <a:normAutofit/>
          </a:bodyPr>
          <a:lstStyle/>
          <a:p>
            <a:r>
              <a:rPr lang="en-GB" dirty="0">
                <a:solidFill>
                  <a:schemeClr val="bg1"/>
                </a:solidFill>
              </a:rPr>
              <a:t>Creating a scaled health metric combining commodities to map distribution across Europe.</a:t>
            </a:r>
          </a:p>
          <a:p>
            <a:r>
              <a:rPr lang="en-GB" dirty="0">
                <a:solidFill>
                  <a:schemeClr val="bg1"/>
                </a:solidFill>
              </a:rPr>
              <a:t>This score included: hypertension, asthma, cirrhosis, </a:t>
            </a:r>
          </a:p>
        </p:txBody>
      </p:sp>
      <p:pic>
        <p:nvPicPr>
          <p:cNvPr id="4" name="Content Placeholder 4" descr="A map of europe with blue squares&#10;&#10;Description automatically generated">
            <a:extLst>
              <a:ext uri="{FF2B5EF4-FFF2-40B4-BE49-F238E27FC236}">
                <a16:creationId xmlns:a16="http://schemas.microsoft.com/office/drawing/2014/main" id="{663C1FE8-728C-3EEC-52E2-1568DB2B2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777" y="-20297"/>
            <a:ext cx="7077166" cy="7078925"/>
          </a:xfrm>
          <a:prstGeom prst="rect">
            <a:avLst/>
          </a:prstGeom>
        </p:spPr>
      </p:pic>
      <p:sp>
        <p:nvSpPr>
          <p:cNvPr id="5" name="Oval 4">
            <a:extLst>
              <a:ext uri="{FF2B5EF4-FFF2-40B4-BE49-F238E27FC236}">
                <a16:creationId xmlns:a16="http://schemas.microsoft.com/office/drawing/2014/main" id="{5DE366A8-05F8-1A52-2837-D5FB14A348A9}"/>
              </a:ext>
            </a:extLst>
          </p:cNvPr>
          <p:cNvSpPr/>
          <p:nvPr/>
        </p:nvSpPr>
        <p:spPr>
          <a:xfrm>
            <a:off x="10197072" y="4604731"/>
            <a:ext cx="809709" cy="731838"/>
          </a:xfrm>
          <a:prstGeom prst="ellipse">
            <a:avLst/>
          </a:pr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Oval 5">
            <a:extLst>
              <a:ext uri="{FF2B5EF4-FFF2-40B4-BE49-F238E27FC236}">
                <a16:creationId xmlns:a16="http://schemas.microsoft.com/office/drawing/2014/main" id="{C09197CD-9C4D-E14A-D12D-7407746E19DB}"/>
              </a:ext>
            </a:extLst>
          </p:cNvPr>
          <p:cNvSpPr/>
          <p:nvPr/>
        </p:nvSpPr>
        <p:spPr>
          <a:xfrm>
            <a:off x="6835862" y="3284764"/>
            <a:ext cx="1040210" cy="731838"/>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cxnSp>
        <p:nvCxnSpPr>
          <p:cNvPr id="7" name="Straight Arrow Connector 6">
            <a:extLst>
              <a:ext uri="{FF2B5EF4-FFF2-40B4-BE49-F238E27FC236}">
                <a16:creationId xmlns:a16="http://schemas.microsoft.com/office/drawing/2014/main" id="{B8996D60-A8F2-5A5B-06C3-D85572C4AFFA}"/>
              </a:ext>
            </a:extLst>
          </p:cNvPr>
          <p:cNvCxnSpPr>
            <a:cxnSpLocks/>
            <a:stCxn id="9" idx="0"/>
            <a:endCxn id="5" idx="5"/>
          </p:cNvCxnSpPr>
          <p:nvPr/>
        </p:nvCxnSpPr>
        <p:spPr>
          <a:xfrm flipH="1" flipV="1">
            <a:off x="10888202" y="5229394"/>
            <a:ext cx="564714" cy="3572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817E7D4-1769-EAB9-6A37-15ED6EC1791A}"/>
              </a:ext>
            </a:extLst>
          </p:cNvPr>
          <p:cNvCxnSpPr>
            <a:cxnSpLocks/>
            <a:stCxn id="9" idx="0"/>
          </p:cNvCxnSpPr>
          <p:nvPr/>
        </p:nvCxnSpPr>
        <p:spPr>
          <a:xfrm flipH="1" flipV="1">
            <a:off x="7876072" y="3886200"/>
            <a:ext cx="3576844" cy="1700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D99BDDB-51BB-3F55-1EF7-95CB01F919FB}"/>
              </a:ext>
            </a:extLst>
          </p:cNvPr>
          <p:cNvSpPr txBox="1"/>
          <p:nvPr/>
        </p:nvSpPr>
        <p:spPr>
          <a:xfrm>
            <a:off x="10766327" y="5586608"/>
            <a:ext cx="1373178" cy="1200329"/>
          </a:xfrm>
          <a:prstGeom prst="rect">
            <a:avLst/>
          </a:prstGeom>
          <a:noFill/>
        </p:spPr>
        <p:txBody>
          <a:bodyPr wrap="square" rtlCol="0">
            <a:spAutoFit/>
          </a:bodyPr>
          <a:lstStyle/>
          <a:p>
            <a:r>
              <a:rPr lang="en-GB" dirty="0"/>
              <a:t>0.04 difference between max and min</a:t>
            </a:r>
          </a:p>
        </p:txBody>
      </p:sp>
    </p:spTree>
    <p:extLst>
      <p:ext uri="{BB962C8B-B14F-4D97-AF65-F5344CB8AC3E}">
        <p14:creationId xmlns:p14="http://schemas.microsoft.com/office/powerpoint/2010/main" val="381907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9B413-EAB3-C6E4-6D52-2893A73F382C}"/>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Smoking across Europe</a:t>
            </a:r>
          </a:p>
        </p:txBody>
      </p:sp>
      <p:sp>
        <p:nvSpPr>
          <p:cNvPr id="3" name="Content Placeholder 2">
            <a:extLst>
              <a:ext uri="{FF2B5EF4-FFF2-40B4-BE49-F238E27FC236}">
                <a16:creationId xmlns:a16="http://schemas.microsoft.com/office/drawing/2014/main" id="{45B1DE74-6198-375F-EA57-C21FCA1E9599}"/>
              </a:ext>
            </a:extLst>
          </p:cNvPr>
          <p:cNvSpPr>
            <a:spLocks noGrp="1"/>
          </p:cNvSpPr>
          <p:nvPr>
            <p:ph idx="1"/>
          </p:nvPr>
        </p:nvSpPr>
        <p:spPr>
          <a:xfrm>
            <a:off x="643468" y="2638044"/>
            <a:ext cx="3363974" cy="3415622"/>
          </a:xfrm>
        </p:spPr>
        <p:txBody>
          <a:bodyPr>
            <a:normAutofit/>
          </a:bodyPr>
          <a:lstStyle/>
          <a:p>
            <a:r>
              <a:rPr lang="en-GB" dirty="0">
                <a:solidFill>
                  <a:schemeClr val="bg1"/>
                </a:solidFill>
              </a:rPr>
              <a:t>Similar trend, not much variation</a:t>
            </a:r>
          </a:p>
          <a:p>
            <a:endParaRPr lang="en-GB" dirty="0">
              <a:solidFill>
                <a:schemeClr val="bg1"/>
              </a:solidFill>
            </a:endParaRPr>
          </a:p>
        </p:txBody>
      </p:sp>
      <p:pic>
        <p:nvPicPr>
          <p:cNvPr id="8" name="Picture 7" descr="A map of europe with different colored countries/regions&#10;&#10;Description automatically generated">
            <a:extLst>
              <a:ext uri="{FF2B5EF4-FFF2-40B4-BE49-F238E27FC236}">
                <a16:creationId xmlns:a16="http://schemas.microsoft.com/office/drawing/2014/main" id="{7DE410F3-290C-F890-02C1-C4A56394D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720" y="207121"/>
            <a:ext cx="10739595" cy="6443757"/>
          </a:xfrm>
          <a:prstGeom prst="rect">
            <a:avLst/>
          </a:prstGeom>
        </p:spPr>
      </p:pic>
    </p:spTree>
    <p:extLst>
      <p:ext uri="{BB962C8B-B14F-4D97-AF65-F5344CB8AC3E}">
        <p14:creationId xmlns:p14="http://schemas.microsoft.com/office/powerpoint/2010/main" val="133581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4" descr="A map of europe with blue squares&#10;&#10;Description automatically generated">
            <a:extLst>
              <a:ext uri="{FF2B5EF4-FFF2-40B4-BE49-F238E27FC236}">
                <a16:creationId xmlns:a16="http://schemas.microsoft.com/office/drawing/2014/main" id="{48CAD1C0-4A14-7657-64D7-55B2B8FA2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57" y="1491343"/>
            <a:ext cx="3517119" cy="3517119"/>
          </a:xfrm>
          <a:prstGeom prst="rect">
            <a:avLst/>
          </a:prstGeom>
        </p:spPr>
      </p:pic>
      <p:cxnSp>
        <p:nvCxnSpPr>
          <p:cNvPr id="11" name="Straight Connector 1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map of europe with different colored countries/regions&#10;&#10;Description automatically generated">
            <a:extLst>
              <a:ext uri="{FF2B5EF4-FFF2-40B4-BE49-F238E27FC236}">
                <a16:creationId xmlns:a16="http://schemas.microsoft.com/office/drawing/2014/main" id="{923E6F3E-F164-63A2-9789-09D82EED2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22" y="1469572"/>
            <a:ext cx="5861868" cy="3517119"/>
          </a:xfrm>
          <a:prstGeom prst="rect">
            <a:avLst/>
          </a:prstGeom>
        </p:spPr>
      </p:pic>
      <p:cxnSp>
        <p:nvCxnSpPr>
          <p:cNvPr id="13" name="Straight Connector 1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map of europe with numbers and a black background&#10;&#10;Description automatically generated">
            <a:extLst>
              <a:ext uri="{FF2B5EF4-FFF2-40B4-BE49-F238E27FC236}">
                <a16:creationId xmlns:a16="http://schemas.microsoft.com/office/drawing/2014/main" id="{FECDC188-D5B7-0032-DD71-EFCF09E8B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1421" y="1470989"/>
            <a:ext cx="3537474" cy="3537474"/>
          </a:xfrm>
          <a:prstGeom prst="rect">
            <a:avLst/>
          </a:prstGeom>
        </p:spPr>
      </p:pic>
      <p:sp>
        <p:nvSpPr>
          <p:cNvPr id="7" name="TextBox 6">
            <a:extLst>
              <a:ext uri="{FF2B5EF4-FFF2-40B4-BE49-F238E27FC236}">
                <a16:creationId xmlns:a16="http://schemas.microsoft.com/office/drawing/2014/main" id="{FD433FA7-F766-F3A3-BDDF-CF222B71CBAC}"/>
              </a:ext>
            </a:extLst>
          </p:cNvPr>
          <p:cNvSpPr txBox="1"/>
          <p:nvPr/>
        </p:nvSpPr>
        <p:spPr>
          <a:xfrm>
            <a:off x="315686" y="5776478"/>
            <a:ext cx="11876314" cy="646331"/>
          </a:xfrm>
          <a:prstGeom prst="rect">
            <a:avLst/>
          </a:prstGeom>
          <a:noFill/>
        </p:spPr>
        <p:txBody>
          <a:bodyPr wrap="square" rtlCol="0">
            <a:spAutoFit/>
          </a:bodyPr>
          <a:lstStyle/>
          <a:p>
            <a:r>
              <a:rPr lang="en-GB" dirty="0"/>
              <a:t>We can’t see many patterns, especially considering the range of results is so small</a:t>
            </a:r>
          </a:p>
          <a:p>
            <a:r>
              <a:rPr lang="en-GB" dirty="0"/>
              <a:t>Suggests that health and smoking habits do not greatly differ by region</a:t>
            </a:r>
          </a:p>
        </p:txBody>
      </p:sp>
    </p:spTree>
    <p:extLst>
      <p:ext uri="{BB962C8B-B14F-4D97-AF65-F5344CB8AC3E}">
        <p14:creationId xmlns:p14="http://schemas.microsoft.com/office/powerpoint/2010/main" val="2523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75B90-1E89-7FA7-BD1C-93FECD2FD6A9}"/>
              </a:ext>
            </a:extLst>
          </p:cNvPr>
          <p:cNvSpPr>
            <a:spLocks noGrp="1"/>
          </p:cNvSpPr>
          <p:nvPr>
            <p:ph type="title"/>
          </p:nvPr>
        </p:nvSpPr>
        <p:spPr>
          <a:xfrm>
            <a:off x="435429" y="250371"/>
            <a:ext cx="3632828" cy="1944961"/>
          </a:xfrm>
          <a:noFill/>
          <a:ln>
            <a:solidFill>
              <a:schemeClr val="bg1"/>
            </a:solidFill>
          </a:ln>
        </p:spPr>
        <p:txBody>
          <a:bodyPr vert="horz" lIns="274320" tIns="182880" rIns="274320" bIns="182880" rtlCol="0" anchor="ctr" anchorCtr="1">
            <a:normAutofit/>
          </a:bodyPr>
          <a:lstStyle/>
          <a:p>
            <a:r>
              <a:rPr lang="en-US" sz="3200" dirty="0">
                <a:solidFill>
                  <a:schemeClr val="bg1"/>
                </a:solidFill>
              </a:rPr>
              <a:t>Continuous variables vs survival</a:t>
            </a:r>
          </a:p>
        </p:txBody>
      </p:sp>
      <p:pic>
        <p:nvPicPr>
          <p:cNvPr id="9" name="Content Placeholder 8" descr="A screenshot of a computer screen&#10;&#10;Description automatically generated">
            <a:extLst>
              <a:ext uri="{FF2B5EF4-FFF2-40B4-BE49-F238E27FC236}">
                <a16:creationId xmlns:a16="http://schemas.microsoft.com/office/drawing/2014/main" id="{AC218508-F138-0A61-73C7-66EF40FB6C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4749" y="250371"/>
            <a:ext cx="7416798" cy="6357257"/>
          </a:xfrm>
        </p:spPr>
      </p:pic>
      <p:sp>
        <p:nvSpPr>
          <p:cNvPr id="14" name="Oval 13">
            <a:extLst>
              <a:ext uri="{FF2B5EF4-FFF2-40B4-BE49-F238E27FC236}">
                <a16:creationId xmlns:a16="http://schemas.microsoft.com/office/drawing/2014/main" id="{F9733C08-5DDB-F850-7AD1-18AC43E34717}"/>
              </a:ext>
            </a:extLst>
          </p:cNvPr>
          <p:cNvSpPr/>
          <p:nvPr/>
        </p:nvSpPr>
        <p:spPr>
          <a:xfrm>
            <a:off x="5112774" y="21769"/>
            <a:ext cx="1864969" cy="222613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7924A664-79C2-300D-A601-660FF4720C85}"/>
              </a:ext>
            </a:extLst>
          </p:cNvPr>
          <p:cNvSpPr/>
          <p:nvPr/>
        </p:nvSpPr>
        <p:spPr>
          <a:xfrm>
            <a:off x="10028903" y="0"/>
            <a:ext cx="2163098" cy="236220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297F52A-6D86-9CA1-85F9-5EB20BFC1D82}"/>
              </a:ext>
            </a:extLst>
          </p:cNvPr>
          <p:cNvSpPr txBox="1"/>
          <p:nvPr/>
        </p:nvSpPr>
        <p:spPr>
          <a:xfrm>
            <a:off x="738177" y="3073181"/>
            <a:ext cx="3207290" cy="2308324"/>
          </a:xfrm>
          <a:prstGeom prst="rect">
            <a:avLst/>
          </a:prstGeom>
          <a:noFill/>
        </p:spPr>
        <p:txBody>
          <a:bodyPr wrap="square" rtlCol="0">
            <a:spAutoFit/>
          </a:bodyPr>
          <a:lstStyle/>
          <a:p>
            <a:r>
              <a:rPr lang="en-GB" dirty="0">
                <a:solidFill>
                  <a:schemeClr val="bg1"/>
                </a:solidFill>
              </a:rPr>
              <a:t>Mortality rate fluctuates at young and older ages.</a:t>
            </a:r>
          </a:p>
          <a:p>
            <a:r>
              <a:rPr lang="en-GB" dirty="0">
                <a:solidFill>
                  <a:schemeClr val="bg1"/>
                </a:solidFill>
              </a:rPr>
              <a:t>(Mann-Whitney U Test, U= 2269126354.5, p =  0.452</a:t>
            </a:r>
          </a:p>
          <a:p>
            <a:r>
              <a:rPr lang="en-GB" dirty="0">
                <a:solidFill>
                  <a:schemeClr val="bg1"/>
                </a:solidFill>
              </a:rPr>
              <a:t>T test suggests while not significant the mean age of survival is higher than for patient that did not survive</a:t>
            </a:r>
          </a:p>
        </p:txBody>
      </p:sp>
      <p:cxnSp>
        <p:nvCxnSpPr>
          <p:cNvPr id="7" name="Straight Arrow Connector 6">
            <a:extLst>
              <a:ext uri="{FF2B5EF4-FFF2-40B4-BE49-F238E27FC236}">
                <a16:creationId xmlns:a16="http://schemas.microsoft.com/office/drawing/2014/main" id="{5AEFAF67-0C52-4FF1-C42E-F3EE6F06A948}"/>
              </a:ext>
            </a:extLst>
          </p:cNvPr>
          <p:cNvCxnSpPr>
            <a:cxnSpLocks/>
            <a:stCxn id="4" idx="3"/>
          </p:cNvCxnSpPr>
          <p:nvPr/>
        </p:nvCxnSpPr>
        <p:spPr>
          <a:xfrm flipV="1">
            <a:off x="3945467" y="2005781"/>
            <a:ext cx="1511267" cy="222156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B864EF-4DEA-922C-99A7-6F33FF3A7E53}"/>
              </a:ext>
            </a:extLst>
          </p:cNvPr>
          <p:cNvCxnSpPr>
            <a:cxnSpLocks/>
            <a:stCxn id="4" idx="3"/>
          </p:cNvCxnSpPr>
          <p:nvPr/>
        </p:nvCxnSpPr>
        <p:spPr>
          <a:xfrm flipV="1">
            <a:off x="3945467" y="2005781"/>
            <a:ext cx="6407901" cy="222156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7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4"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5266</TotalTime>
  <Words>2115</Words>
  <Application>Microsoft Office PowerPoint</Application>
  <PresentationFormat>Widescreen</PresentationFormat>
  <Paragraphs>189</Paragraphs>
  <Slides>28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Arial</vt:lpstr>
      <vt:lpstr>Gill Sans MT</vt:lpstr>
      <vt:lpstr>Parcel</vt:lpstr>
      <vt:lpstr>Lung cancer mortality</vt:lpstr>
      <vt:lpstr>Outline:</vt:lpstr>
      <vt:lpstr>Data distribution</vt:lpstr>
      <vt:lpstr>Data distribution</vt:lpstr>
      <vt:lpstr>Mortality vs country</vt:lpstr>
      <vt:lpstr>Health parameters vs countries</vt:lpstr>
      <vt:lpstr>Smoking across Europe</vt:lpstr>
      <vt:lpstr>PowerPoint Presentation</vt:lpstr>
      <vt:lpstr>Continuous variables vs survival</vt:lpstr>
      <vt:lpstr>Continuous variables vs survival</vt:lpstr>
      <vt:lpstr>Continuous variables vs survival</vt:lpstr>
      <vt:lpstr>Health parameters</vt:lpstr>
      <vt:lpstr>Machine learning Models </vt:lpstr>
      <vt:lpstr>Steps for Data preparation for Models</vt:lpstr>
      <vt:lpstr>Logistic regression (LG)</vt:lpstr>
      <vt:lpstr>Logistic regression</vt:lpstr>
      <vt:lpstr>Logistic regression</vt:lpstr>
      <vt:lpstr>Random forest (RF)</vt:lpstr>
      <vt:lpstr>Random forest (RF)</vt:lpstr>
      <vt:lpstr>Neural Network (NN)</vt:lpstr>
      <vt:lpstr>Neural Network (NN)</vt:lpstr>
      <vt:lpstr>Comparison between Models and Conclusion</vt:lpstr>
      <vt:lpstr>limitations</vt:lpstr>
      <vt:lpstr>Sample size and statistical power trade off</vt:lpstr>
      <vt:lpstr>Sample size and statistical power trade off</vt:lpstr>
      <vt:lpstr>Published literature patterns and findings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Amaia Urquia</dc:creator>
  <cp:lastModifiedBy>Rabia Afzal</cp:lastModifiedBy>
  <cp:revision>70</cp:revision>
  <dcterms:created xsi:type="dcterms:W3CDTF">2024-06-09T13:57:29Z</dcterms:created>
  <dcterms:modified xsi:type="dcterms:W3CDTF">2024-06-18T19:37:59Z</dcterms:modified>
</cp:coreProperties>
</file>