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70" r:id="rId12"/>
    <p:sldId id="267" r:id="rId13"/>
    <p:sldId id="269" r:id="rId14"/>
    <p:sldId id="268" r:id="rId1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786" y="108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2024/9/2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55023" y="2315845"/>
            <a:ext cx="475805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正则表达式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分组和分支结构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DC0500-6B66-3DF1-A8DD-B7DD4F6F24F7}"/>
              </a:ext>
            </a:extLst>
          </p:cNvPr>
          <p:cNvSpPr txBox="1"/>
          <p:nvPr/>
        </p:nvSpPr>
        <p:spPr>
          <a:xfrm>
            <a:off x="727911" y="1497932"/>
            <a:ext cx="5047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分组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分组捕获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分支结构（或操作：</a:t>
            </a:r>
            <a:r>
              <a:rPr lang="en-US" altLang="zh-CN" dirty="0"/>
              <a:t>|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41B57-62AE-2B28-46DB-44E92DF4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贪婪匹配与惰性匹配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EC5A68-8BF3-9043-58DE-A3A1599F9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5073B"/>
                </a:solidFill>
                <a:effectLst/>
                <a:latin typeface="PingFang-SC-Regular"/>
              </a:rPr>
              <a:t>贪婪匹配：在匹配过程中，会尽可能多地匹配符合模式的字符串。也就是说，它会尽可能多地读取字符，直到无法再匹配为止。</a:t>
            </a:r>
            <a:endParaRPr lang="en-US" altLang="zh-CN" b="0" i="0" dirty="0">
              <a:solidFill>
                <a:srgbClr val="05073B"/>
              </a:solidFill>
              <a:effectLst/>
              <a:latin typeface="PingFang-SC-Regular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5073B"/>
                </a:solidFill>
                <a:effectLst/>
                <a:latin typeface="PingFang-SC-Regular"/>
              </a:rPr>
              <a:t>确保匹配到尽可能长的符合模式的字符串时，就用贪婪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5073B"/>
                </a:solidFill>
                <a:latin typeface="PingFang-SC-Regular"/>
              </a:rPr>
              <a:t>比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PingFang-SC-Regular"/>
              </a:rPr>
              <a:t>如，在解析</a:t>
            </a:r>
            <a:r>
              <a:rPr lang="en-US" altLang="zh-CN" b="0" i="0" dirty="0">
                <a:solidFill>
                  <a:srgbClr val="05073B"/>
                </a:solidFill>
                <a:effectLst/>
                <a:latin typeface="PingFang-SC-Regular"/>
              </a:rPr>
              <a:t>HTML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PingFang-SC-Regular"/>
              </a:rPr>
              <a:t>标签或处理复杂文本数据时，贪婪匹配可以一次性匹配到尽可能多的有效内容。</a:t>
            </a:r>
          </a:p>
          <a:p>
            <a:endParaRPr lang="en-US" altLang="zh-CN" b="0" i="0" dirty="0">
              <a:solidFill>
                <a:srgbClr val="05073B"/>
              </a:solidFill>
              <a:effectLst/>
              <a:latin typeface="PingFang-SC-Regular"/>
            </a:endParaRPr>
          </a:p>
          <a:p>
            <a:r>
              <a:rPr lang="zh-CN" altLang="en-US" b="0" i="0" dirty="0">
                <a:solidFill>
                  <a:srgbClr val="05073B"/>
                </a:solidFill>
                <a:effectLst/>
                <a:latin typeface="PingFang-SC-Regular"/>
              </a:rPr>
              <a:t>惰性匹配：在匹配过程中，会尽可能少地匹配符合模式的字符串。也就是说，它会尽可能少地读取字符，一旦找到符合模式的字符串就立即停止匹配。</a:t>
            </a:r>
            <a:endParaRPr lang="en-US" altLang="zh-CN" b="0" i="0" dirty="0">
              <a:solidFill>
                <a:srgbClr val="05073B"/>
              </a:solidFill>
              <a:effectLst/>
              <a:latin typeface="PingFang-SC-Regular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5073B"/>
                </a:solidFill>
                <a:effectLst/>
                <a:latin typeface="PingFang-SC-Regular"/>
              </a:rPr>
              <a:t>需要精确控制匹配的长度，或者避免贪婪匹配导致的过度匹配问题时，就用惰性</a:t>
            </a:r>
            <a:endParaRPr lang="en-US" altLang="zh-CN" b="0" i="0" dirty="0">
              <a:solidFill>
                <a:srgbClr val="05073B"/>
              </a:solidFill>
              <a:effectLst/>
              <a:latin typeface="PingFang-SC-Regular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5073B"/>
                </a:solidFill>
                <a:latin typeface="PingFang-SC-Regular"/>
              </a:rPr>
              <a:t>比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PingFang-SC-Regular"/>
              </a:rPr>
              <a:t>如，在提取特定格式的数据（如电话号码、邮箱地址等）时，惰性匹配可以精确匹配到所需的内容，避免将不必要的字符也纳入匹配结果中。</a:t>
            </a:r>
          </a:p>
          <a:p>
            <a:pPr lvl="1"/>
            <a:endParaRPr lang="zh-CN" altLang="en-US" b="0" i="0" dirty="0">
              <a:solidFill>
                <a:srgbClr val="05073B"/>
              </a:solidFill>
              <a:effectLst/>
              <a:latin typeface="PingFang-SC-Regular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29F5BA-BA36-37AE-B977-2A9B86C79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71" y="3257550"/>
            <a:ext cx="3924300" cy="342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85BE72-3A99-FB4F-5775-10A30E776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5355055"/>
            <a:ext cx="43338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26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正则插件推荐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any-rule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26F3EC8-0445-94FE-F74D-DA71DC34CA59}"/>
              </a:ext>
            </a:extLst>
          </p:cNvPr>
          <p:cNvSpPr txBox="1"/>
          <p:nvPr/>
        </p:nvSpPr>
        <p:spPr>
          <a:xfrm>
            <a:off x="955135" y="942130"/>
            <a:ext cx="9402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练习题：</a:t>
            </a:r>
            <a:br>
              <a:rPr lang="en-US" altLang="zh-CN" dirty="0"/>
            </a:br>
            <a:r>
              <a:rPr lang="en-US" altLang="zh-CN" dirty="0"/>
              <a:t>1.</a:t>
            </a:r>
            <a:r>
              <a:rPr lang="zh-CN" altLang="en-US" dirty="0"/>
              <a:t>密码匹配 </a:t>
            </a:r>
            <a:r>
              <a:rPr lang="en-US" altLang="zh-CN" dirty="0"/>
              <a:t>(6-16</a:t>
            </a:r>
            <a:r>
              <a:rPr lang="zh-CN" altLang="en-US" dirty="0"/>
              <a:t>位字符、数字或者下划线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匹配</a:t>
            </a:r>
            <a:r>
              <a:rPr lang="en-US" altLang="zh-CN" dirty="0"/>
              <a:t>16</a:t>
            </a:r>
            <a:r>
              <a:rPr lang="zh-CN" altLang="en-US" dirty="0"/>
              <a:t>进制颜色值</a:t>
            </a:r>
            <a:r>
              <a:rPr lang="en-US" altLang="zh-CN" dirty="0"/>
              <a:t>(</a:t>
            </a:r>
            <a:r>
              <a:rPr lang="zh-CN" altLang="en-US" dirty="0"/>
              <a:t>比如</a:t>
            </a:r>
            <a:r>
              <a:rPr lang="en-US" altLang="zh-CN" dirty="0"/>
              <a:t>: #f0f0f0, #fff)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匹配</a:t>
            </a:r>
            <a:r>
              <a:rPr lang="en-US" altLang="zh-CN" dirty="0"/>
              <a:t>24</a:t>
            </a:r>
            <a:r>
              <a:rPr lang="zh-CN" altLang="en-US" dirty="0"/>
              <a:t>小时制的时间 </a:t>
            </a:r>
            <a:r>
              <a:rPr lang="en-US" altLang="zh-CN" dirty="0"/>
              <a:t>(</a:t>
            </a:r>
            <a:r>
              <a:rPr lang="zh-CN" altLang="en-US" dirty="0"/>
              <a:t>比如： </a:t>
            </a:r>
            <a:r>
              <a:rPr lang="en-US" altLang="zh-CN" dirty="0"/>
              <a:t>23</a:t>
            </a:r>
            <a:r>
              <a:rPr lang="zh-CN" altLang="en-US" dirty="0"/>
              <a:t>：</a:t>
            </a:r>
            <a:r>
              <a:rPr lang="en-US" altLang="zh-CN" dirty="0"/>
              <a:t>59</a:t>
            </a:r>
            <a:r>
              <a:rPr lang="zh-CN" altLang="en-US" dirty="0"/>
              <a:t>， </a:t>
            </a:r>
            <a:r>
              <a:rPr lang="en-US" altLang="zh-CN" dirty="0"/>
              <a:t>08</a:t>
            </a:r>
            <a:r>
              <a:rPr lang="zh-CN" altLang="en-US" dirty="0"/>
              <a:t>：</a:t>
            </a:r>
            <a:r>
              <a:rPr lang="en-US" altLang="zh-CN" dirty="0"/>
              <a:t>29)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手机号脱敏（比如：</a:t>
            </a:r>
            <a:r>
              <a:rPr lang="en-US" altLang="zh-CN" dirty="0"/>
              <a:t>15005138813 -&gt; 150****8813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验证</a:t>
            </a:r>
            <a:r>
              <a:rPr lang="en-US" altLang="zh-CN" dirty="0"/>
              <a:t>IPv4</a:t>
            </a:r>
            <a:r>
              <a:rPr lang="zh-CN" altLang="en-US" dirty="0"/>
              <a:t>地址</a:t>
            </a:r>
            <a:r>
              <a:rPr lang="en-US" altLang="zh-CN" dirty="0"/>
              <a:t>(iPv4</a:t>
            </a:r>
            <a:r>
              <a:rPr lang="zh-CN" altLang="en-US" dirty="0"/>
              <a:t>的</a:t>
            </a:r>
            <a:r>
              <a:rPr lang="en-US" altLang="zh-CN" dirty="0" err="1"/>
              <a:t>ip</a:t>
            </a:r>
            <a:r>
              <a:rPr lang="zh-CN" altLang="en-US" dirty="0"/>
              <a:t>地址都是（</a:t>
            </a:r>
            <a:r>
              <a:rPr lang="en-US" altLang="zh-CN" dirty="0"/>
              <a:t>1-255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（</a:t>
            </a:r>
            <a:r>
              <a:rPr lang="en-US" altLang="zh-CN" dirty="0"/>
              <a:t>0-255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（</a:t>
            </a:r>
            <a:r>
              <a:rPr lang="en-US" altLang="zh-CN" dirty="0"/>
              <a:t>0-255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zh-CN" altLang="en-US" dirty="0"/>
              <a:t>（</a:t>
            </a:r>
            <a:r>
              <a:rPr lang="en-US" altLang="zh-CN" dirty="0"/>
              <a:t>0~255</a:t>
            </a:r>
            <a:r>
              <a:rPr lang="zh-CN" altLang="en-US" dirty="0"/>
              <a:t>）的格式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895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CE54B2-4FD3-33B9-91BF-2963FD9DF60C}"/>
              </a:ext>
            </a:extLst>
          </p:cNvPr>
          <p:cNvSpPr txBox="1"/>
          <p:nvPr/>
        </p:nvSpPr>
        <p:spPr>
          <a:xfrm>
            <a:off x="751974" y="601579"/>
            <a:ext cx="400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其他的缩写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5C0567-7F8C-1848-1641-5D63C70C2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25" y="409575"/>
            <a:ext cx="554355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7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8980" y="488315"/>
            <a:ext cx="10463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正则表达式的定义</a:t>
            </a:r>
            <a:r>
              <a:rPr lang="en-US" altLang="zh-CN"/>
              <a:t>:</a:t>
            </a:r>
            <a:r>
              <a:rPr lang="zh-CN" altLang="en-US"/>
              <a:t>匹配字符串的规则</a:t>
            </a:r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用户注册密码格式的检测</a:t>
            </a:r>
          </a:p>
          <a:p>
            <a:r>
              <a:rPr lang="en-US" altLang="zh-CN"/>
              <a:t>2.</a:t>
            </a:r>
            <a:r>
              <a:rPr lang="zh-CN" altLang="en-US"/>
              <a:t>输入的手机号格式是否正确</a:t>
            </a:r>
          </a:p>
          <a:p>
            <a:r>
              <a:rPr lang="en-US" altLang="zh-CN"/>
              <a:t>3.</a:t>
            </a:r>
            <a:r>
              <a:rPr lang="zh-CN" altLang="en-US"/>
              <a:t>脏话屏蔽</a:t>
            </a:r>
            <a:r>
              <a:rPr lang="en-US" altLang="zh-CN"/>
              <a:t>(</a:t>
            </a:r>
            <a:r>
              <a:rPr lang="zh-CN" altLang="en-US"/>
              <a:t>你是</a:t>
            </a:r>
            <a:r>
              <a:rPr lang="en-US" altLang="zh-CN"/>
              <a:t>*****)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定义</a:t>
            </a:r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BFC994-7ACF-ADFB-E97B-01D8DFCE30AC}"/>
              </a:ext>
            </a:extLst>
          </p:cNvPr>
          <p:cNvSpPr txBox="1"/>
          <p:nvPr/>
        </p:nvSpPr>
        <p:spPr>
          <a:xfrm>
            <a:off x="1534027" y="1834816"/>
            <a:ext cx="7309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```</a:t>
            </a: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变量名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 /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表达式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dirty="0"/>
              <a:t>比如</a:t>
            </a:r>
            <a:endParaRPr lang="en-US" altLang="zh-CN" dirty="0"/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zh-CN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zh-CN" alt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前端</a:t>
            </a:r>
            <a:r>
              <a:rPr lang="en-US" altLang="zh-CN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br>
              <a:rPr lang="en-US" altLang="zh-CN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···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多种函数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1.test:</a:t>
            </a:r>
            <a:r>
              <a:rPr lang="zh-CN" altLang="en-US" dirty="0"/>
              <a:t>查看正则表达式与指定的字符串是否匹配</a:t>
            </a:r>
            <a:endParaRPr lang="en-US" altLang="zh-CN" dirty="0"/>
          </a:p>
          <a:p>
            <a:r>
              <a:rPr lang="en-US" altLang="zh-CN" dirty="0"/>
              <a:t>2.exec:</a:t>
            </a:r>
            <a:r>
              <a:rPr lang="zh-CN" altLang="en-US" dirty="0"/>
              <a:t>查找符合规则的字符串</a:t>
            </a:r>
            <a:endParaRPr lang="en-US" altLang="zh-CN" dirty="0"/>
          </a:p>
          <a:p>
            <a:r>
              <a:rPr lang="en-US" altLang="zh-CN" dirty="0"/>
              <a:t>3.replace:</a:t>
            </a:r>
            <a:r>
              <a:rPr lang="zh-CN" altLang="en-US" dirty="0"/>
              <a:t>替换字符串中符合规则的字符</a:t>
            </a:r>
            <a:endParaRPr lang="en-US" altLang="zh-CN" dirty="0"/>
          </a:p>
          <a:p>
            <a:r>
              <a:rPr lang="en-US" altLang="zh-CN" dirty="0"/>
              <a:t>4.match:</a:t>
            </a:r>
            <a:r>
              <a:rPr lang="zh-CN" altLang="en-US" dirty="0"/>
              <a:t>在字符串内检索指定的值，或找到一个或者多个正则表达式的匹配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修饰符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1.i:</a:t>
            </a:r>
            <a:r>
              <a:rPr lang="zh-CN" altLang="en-US" dirty="0"/>
              <a:t>忽略大小写</a:t>
            </a:r>
            <a:endParaRPr lang="en-US" altLang="zh-CN" dirty="0"/>
          </a:p>
          <a:p>
            <a:r>
              <a:rPr lang="en-US" altLang="zh-CN" dirty="0"/>
              <a:t>2.g:</a:t>
            </a:r>
            <a:r>
              <a:rPr lang="zh-CN" altLang="en-US" dirty="0"/>
              <a:t>全局匹配</a:t>
            </a:r>
            <a:endParaRPr lang="en-US" altLang="zh-CN" dirty="0"/>
          </a:p>
          <a:p>
            <a:r>
              <a:rPr lang="en-US" altLang="zh-CN" dirty="0"/>
              <a:t>3.m:</a:t>
            </a:r>
            <a:r>
              <a:rPr lang="zh-CN" altLang="en-US" b="0" i="0" dirty="0">
                <a:solidFill>
                  <a:srgbClr val="555666"/>
                </a:solidFill>
                <a:effectLst/>
                <a:latin typeface="-apple-system"/>
              </a:rPr>
              <a:t>在每行的开头和结尾生效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元字符</a:t>
            </a:r>
            <a:r>
              <a:rPr lang="en-US" altLang="zh-CN"/>
              <a:t>(</a:t>
            </a:r>
            <a:r>
              <a:rPr lang="zh-CN" altLang="en-US"/>
              <a:t>特殊含义的字符</a:t>
            </a:r>
            <a:r>
              <a:rPr lang="en-US" altLang="zh-CN"/>
              <a:t>)</a:t>
            </a:r>
            <a:r>
              <a:rPr lang="zh-CN" altLang="en-US"/>
              <a:t>－边界符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93495" y="1969770"/>
            <a:ext cx="22694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1.^:</a:t>
            </a:r>
            <a:r>
              <a:rPr lang="zh-CN" altLang="en-US"/>
              <a:t>匹配行首的文本</a:t>
            </a:r>
            <a:endParaRPr lang="en-US" altLang="zh-CN"/>
          </a:p>
          <a:p>
            <a:r>
              <a:rPr lang="en-US" altLang="zh-CN"/>
              <a:t>2.$:</a:t>
            </a:r>
            <a:r>
              <a:rPr lang="zh-CN" altLang="en-US"/>
              <a:t>匹配行尾的文本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元字符</a:t>
            </a:r>
            <a:r>
              <a:rPr lang="en-US" altLang="zh-CN"/>
              <a:t>(</a:t>
            </a:r>
            <a:r>
              <a:rPr lang="zh-CN" altLang="en-US"/>
              <a:t>特殊含义的字符</a:t>
            </a:r>
            <a:r>
              <a:rPr lang="en-US" altLang="zh-CN"/>
              <a:t>)</a:t>
            </a:r>
            <a:r>
              <a:rPr lang="zh-CN" altLang="en-US"/>
              <a:t>－量词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23570" y="2265045"/>
            <a:ext cx="250190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1.*:</a:t>
            </a:r>
            <a:r>
              <a:rPr lang="zh-CN" altLang="en-US"/>
              <a:t>重复</a:t>
            </a:r>
            <a:r>
              <a:rPr lang="en-US" altLang="zh-CN"/>
              <a:t>0</a:t>
            </a:r>
            <a:r>
              <a:rPr lang="zh-CN" altLang="en-US"/>
              <a:t>次或多次</a:t>
            </a:r>
            <a:endParaRPr lang="en-US" altLang="zh-CN"/>
          </a:p>
          <a:p>
            <a:r>
              <a:rPr lang="en-US" altLang="zh-CN"/>
              <a:t>2.+:</a:t>
            </a:r>
            <a:r>
              <a:rPr lang="zh-CN" altLang="en-US"/>
              <a:t>重复</a:t>
            </a:r>
            <a:r>
              <a:rPr lang="en-US" altLang="zh-CN"/>
              <a:t>1</a:t>
            </a:r>
            <a:r>
              <a:rPr lang="zh-CN" altLang="en-US"/>
              <a:t>次或更多</a:t>
            </a:r>
            <a:endParaRPr lang="en-US" altLang="zh-CN"/>
          </a:p>
          <a:p>
            <a:r>
              <a:rPr lang="en-US" altLang="zh-CN"/>
              <a:t>3.?:</a:t>
            </a:r>
            <a:r>
              <a:rPr lang="zh-CN" altLang="en-US"/>
              <a:t>重复</a:t>
            </a:r>
            <a:r>
              <a:rPr lang="en-US" altLang="zh-CN"/>
              <a:t>0</a:t>
            </a:r>
            <a:r>
              <a:rPr lang="zh-CN" altLang="en-US"/>
              <a:t>次或</a:t>
            </a:r>
            <a:r>
              <a:rPr lang="en-US" altLang="zh-CN"/>
              <a:t>1</a:t>
            </a:r>
            <a:r>
              <a:rPr lang="zh-CN" altLang="en-US"/>
              <a:t>次</a:t>
            </a:r>
            <a:endParaRPr lang="en-US" altLang="zh-CN"/>
          </a:p>
          <a:p>
            <a:r>
              <a:rPr lang="en-US" altLang="zh-CN"/>
              <a:t>4.{n}:</a:t>
            </a:r>
            <a:r>
              <a:rPr lang="zh-CN" altLang="en-US"/>
              <a:t>重复</a:t>
            </a:r>
            <a:r>
              <a:rPr lang="en-US" altLang="zh-CN"/>
              <a:t>n</a:t>
            </a:r>
            <a:r>
              <a:rPr lang="zh-CN" altLang="en-US"/>
              <a:t>次</a:t>
            </a:r>
            <a:endParaRPr lang="en-US" altLang="zh-CN"/>
          </a:p>
          <a:p>
            <a:r>
              <a:rPr lang="en-US" altLang="zh-CN"/>
              <a:t>5.{n,}:</a:t>
            </a:r>
            <a:r>
              <a:rPr lang="zh-CN" altLang="en-US"/>
              <a:t>重复</a:t>
            </a:r>
            <a:r>
              <a:rPr lang="en-US" altLang="zh-CN"/>
              <a:t>n</a:t>
            </a:r>
            <a:r>
              <a:rPr lang="zh-CN" altLang="en-US"/>
              <a:t>次或更多</a:t>
            </a:r>
            <a:endParaRPr lang="en-US" altLang="zh-CN"/>
          </a:p>
          <a:p>
            <a:r>
              <a:rPr lang="en-US" altLang="zh-CN"/>
              <a:t>6.{n,m}:</a:t>
            </a:r>
            <a:r>
              <a:rPr lang="zh-CN" altLang="en-US"/>
              <a:t>重复</a:t>
            </a:r>
            <a:r>
              <a:rPr lang="en-US" altLang="zh-CN"/>
              <a:t>n</a:t>
            </a:r>
            <a:r>
              <a:rPr lang="zh-CN" altLang="en-US"/>
              <a:t>到</a:t>
            </a:r>
            <a:r>
              <a:rPr lang="en-US" altLang="zh-CN"/>
              <a:t>m</a:t>
            </a:r>
            <a:r>
              <a:rPr lang="zh-CN" altLang="en-US"/>
              <a:t>次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元字符</a:t>
            </a:r>
            <a:r>
              <a:rPr lang="en-US" altLang="zh-CN"/>
              <a:t>(</a:t>
            </a:r>
            <a:r>
              <a:rPr lang="zh-CN" altLang="en-US"/>
              <a:t>特殊含义的字符</a:t>
            </a:r>
            <a:r>
              <a:rPr lang="en-US" altLang="zh-CN"/>
              <a:t>)</a:t>
            </a:r>
            <a:r>
              <a:rPr lang="zh-CN" altLang="en-US"/>
              <a:t>－字符类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103721" y="2496366"/>
            <a:ext cx="290385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1.[]</a:t>
            </a:r>
            <a:r>
              <a:rPr lang="zh-CN" altLang="en-US" dirty="0"/>
              <a:t>匹配字符集合</a:t>
            </a:r>
            <a:endParaRPr lang="en-US" altLang="zh-CN" dirty="0"/>
          </a:p>
          <a:p>
            <a:r>
              <a:rPr lang="en-US" altLang="zh-CN" dirty="0"/>
              <a:t>2.[-]</a:t>
            </a:r>
            <a:r>
              <a:rPr lang="zh-CN" altLang="en-US" dirty="0"/>
              <a:t>范围选择</a:t>
            </a:r>
            <a:endParaRPr lang="en-US" altLang="zh-CN" dirty="0"/>
          </a:p>
          <a:p>
            <a:r>
              <a:rPr lang="en-US" altLang="zh-CN" dirty="0"/>
              <a:t>3.[^]</a:t>
            </a:r>
            <a:r>
              <a:rPr lang="zh-CN" altLang="en-US" dirty="0"/>
              <a:t>取反</a:t>
            </a:r>
            <a:endParaRPr lang="en-US" altLang="zh-CN" dirty="0"/>
          </a:p>
          <a:p>
            <a:r>
              <a:rPr lang="en-US" altLang="zh-CN" dirty="0"/>
              <a:t>4.’.’</a:t>
            </a:r>
            <a:r>
              <a:rPr lang="zh-CN" altLang="en-US" dirty="0"/>
              <a:t>除换行符外的任意字符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预定义</a:t>
            </a:r>
            <a:r>
              <a:rPr lang="en-US" altLang="zh-CN" dirty="0"/>
              <a:t>:</a:t>
            </a:r>
            <a:r>
              <a:rPr lang="zh-CN" altLang="en-US" dirty="0"/>
              <a:t>简写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556</Words>
  <Application>Microsoft Office PowerPoint</Application>
  <PresentationFormat>宽屏</PresentationFormat>
  <Paragraphs>56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-apple-system</vt:lpstr>
      <vt:lpstr>PingFang SC</vt:lpstr>
      <vt:lpstr>PingFang-SC-Regular</vt:lpstr>
      <vt:lpstr>宋体</vt:lpstr>
      <vt:lpstr>Arial</vt:lpstr>
      <vt:lpstr>Arial Black</vt:lpstr>
      <vt:lpstr>Calibri</vt:lpstr>
      <vt:lpstr>Consolas</vt:lpstr>
      <vt:lpstr>Office 主题​​</vt:lpstr>
      <vt:lpstr>PowerPoint 演示文稿</vt:lpstr>
      <vt:lpstr>PowerPoint 演示文稿</vt:lpstr>
      <vt:lpstr>用处</vt:lpstr>
      <vt:lpstr>定义</vt:lpstr>
      <vt:lpstr>多种函数</vt:lpstr>
      <vt:lpstr>修饰符</vt:lpstr>
      <vt:lpstr>元字符(特殊含义的字符)－边界符</vt:lpstr>
      <vt:lpstr>元字符(特殊含义的字符)－量词</vt:lpstr>
      <vt:lpstr>元字符(特殊含义的字符)－字符类</vt:lpstr>
      <vt:lpstr>分组和分支结构</vt:lpstr>
      <vt:lpstr>贪婪匹配与惰性匹配</vt:lpstr>
      <vt:lpstr>正则插件推荐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琼芳 蒋</cp:lastModifiedBy>
  <cp:revision>8</cp:revision>
  <dcterms:created xsi:type="dcterms:W3CDTF">2024-09-02T06:43:37Z</dcterms:created>
  <dcterms:modified xsi:type="dcterms:W3CDTF">2024-09-02T12:17:30Z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2052-11.8.2.11719</vt:lpwstr>
  </property>
  <property fmtid="{D5CDD505-2E9C-101B-9397-08002B2CF9AE}" pid="3" name="ICV">
    <vt:lpwstr/>
  </property>
</Properties>
</file>