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2" r:id="rId5"/>
    <p:sldId id="349" r:id="rId6"/>
    <p:sldId id="355" r:id="rId7"/>
    <p:sldId id="356" r:id="rId8"/>
    <p:sldId id="358" r:id="rId9"/>
    <p:sldId id="357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D7D31"/>
    <a:srgbClr val="2C5568"/>
    <a:srgbClr val="EF8943"/>
    <a:srgbClr val="F2A16A"/>
    <a:srgbClr val="34627C"/>
    <a:srgbClr val="1D323E"/>
    <a:srgbClr val="297FB8"/>
    <a:srgbClr val="121618"/>
    <a:srgbClr val="57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EDD7C-C227-43C6-834B-3B46827446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 userDrawn="1"/>
        </p:nvSpPr>
        <p:spPr>
          <a:xfrm>
            <a:off x="1305719" y="1154277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2800" y="3036406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1258006" y="2792725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0">
        <p14:switch dir="r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直角三角形 28"/>
          <p:cNvSpPr/>
          <p:nvPr/>
        </p:nvSpPr>
        <p:spPr>
          <a:xfrm rot="5400000" flipH="1" flipV="1">
            <a:off x="7263947" y="1929946"/>
            <a:ext cx="5798457" cy="4057650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589796" flipH="1">
            <a:off x="1804099" y="-2508992"/>
            <a:ext cx="7372562" cy="3833643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0073" y="2454076"/>
            <a:ext cx="6898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 数据展示</a:t>
            </a:r>
            <a:endParaRPr lang="zh-CN" altLang="en-US" sz="54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62546" y="3557911"/>
            <a:ext cx="6153906" cy="0"/>
          </a:xfrm>
          <a:prstGeom prst="line">
            <a:avLst/>
          </a:prstGeom>
          <a:ln w="22225">
            <a:solidFill>
              <a:srgbClr val="3462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2183" y="423507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</a:t>
            </a:r>
            <a:r>
              <a:rPr lang="zh-CN" altLang="en-US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：代伟华</a:t>
            </a:r>
            <a:endParaRPr lang="zh-CN" altLang="en-US" sz="2000" dirty="0" smtClean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46851" y="4234749"/>
            <a:ext cx="2189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2021.9.27</a:t>
            </a:r>
            <a:endParaRPr lang="zh-CN" altLang="en-US" sz="20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 b="26681"/>
          <a:stretch>
            <a:fillRect/>
          </a:stretch>
        </p:blipFill>
        <p:spPr>
          <a:xfrm>
            <a:off x="6666592" y="0"/>
            <a:ext cx="5525408" cy="5027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25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25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25"/>
                            </p:stCondLst>
                            <p:childTnLst>
                              <p:par>
                                <p:cTn id="3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30" grpId="0"/>
      <p:bldP spid="30" grpId="1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9466"/>
            <a:ext cx="5494656" cy="619066"/>
            <a:chOff x="0" y="-9466"/>
            <a:chExt cx="5494656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20560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前端介绍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2" name="文本框 1"/>
          <p:cNvSpPr txBox="1"/>
          <p:nvPr/>
        </p:nvSpPr>
        <p:spPr>
          <a:xfrm>
            <a:off x="1369695" y="1120775"/>
            <a:ext cx="8285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前端使用：</a:t>
            </a:r>
            <a:endParaRPr lang="zh-CN" altLang="en-US"/>
          </a:p>
          <a:p>
            <a:pPr algn="l"/>
            <a:r>
              <a:rPr lang="en-US" altLang="zh-CN"/>
              <a:t>Vue 2.6.11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Echarts 4.9.0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Element UI 2.4.5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axios 0.18.0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9466"/>
            <a:ext cx="5494656" cy="619066"/>
            <a:chOff x="0" y="-9466"/>
            <a:chExt cx="5494656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20560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后端介绍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3" name="文本框 2"/>
          <p:cNvSpPr txBox="1"/>
          <p:nvPr/>
        </p:nvSpPr>
        <p:spPr>
          <a:xfrm>
            <a:off x="1544320" y="1219835"/>
            <a:ext cx="232600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ea typeface="+mn-lt"/>
                <a:cs typeface="+mn-lt"/>
              </a:rPr>
              <a:t>后端使用：</a:t>
            </a:r>
            <a:endParaRPr lang="zh-CN" altLang="en-US">
              <a:ea typeface="+mn-lt"/>
              <a:cs typeface="+mn-lt"/>
            </a:endParaRPr>
          </a:p>
          <a:p>
            <a:pPr algn="l"/>
            <a:r>
              <a:rPr lang="zh-CN" altLang="en-US">
                <a:ea typeface="+mn-lt"/>
                <a:cs typeface="+mn-lt"/>
              </a:rPr>
              <a:t>spring-boot 2.3.7</a:t>
            </a:r>
            <a:endParaRPr lang="zh-CN" altLang="en-US">
              <a:ea typeface="+mn-lt"/>
              <a:cs typeface="+mn-lt"/>
            </a:endParaRPr>
          </a:p>
          <a:p>
            <a:pPr algn="l"/>
            <a:endParaRPr lang="zh-CN" altLang="en-US">
              <a:ea typeface="+mn-lt"/>
              <a:cs typeface="+mn-lt"/>
            </a:endParaRPr>
          </a:p>
          <a:p>
            <a:pPr algn="l"/>
            <a:r>
              <a:rPr lang="zh-CN" altLang="en-US">
                <a:ea typeface="+mn-lt"/>
                <a:cs typeface="+mn-lt"/>
              </a:rPr>
              <a:t>mybatis-plu</a:t>
            </a:r>
            <a:r>
              <a:rPr lang="en-US" altLang="zh-CN">
                <a:ea typeface="+mn-lt"/>
                <a:cs typeface="+mn-lt"/>
              </a:rPr>
              <a:t>s </a:t>
            </a:r>
            <a:r>
              <a:rPr lang="zh-CN" altLang="en-US">
                <a:ea typeface="+mn-lt"/>
                <a:cs typeface="+mn-lt"/>
              </a:rPr>
              <a:t>3.4.3.2</a:t>
            </a:r>
            <a:endParaRPr lang="zh-CN" altLang="en-US">
              <a:ea typeface="+mn-lt"/>
              <a:cs typeface="+mn-lt"/>
            </a:endParaRPr>
          </a:p>
          <a:p>
            <a:pPr algn="l"/>
            <a:endParaRPr lang="zh-CN" altLang="en-US">
              <a:ea typeface="+mn-lt"/>
              <a:cs typeface="+mn-lt"/>
            </a:endParaRPr>
          </a:p>
          <a:p>
            <a:pPr algn="l"/>
            <a:r>
              <a:rPr lang="en-US" altLang="zh-CN">
                <a:ea typeface="+mn-lt"/>
                <a:cs typeface="+mn-lt"/>
              </a:rPr>
              <a:t>Maven 3.8.2</a:t>
            </a:r>
            <a:endParaRPr lang="en-US" altLang="zh-CN">
              <a:ea typeface="+mn-lt"/>
              <a:cs typeface="+mn-lt"/>
            </a:endParaRPr>
          </a:p>
          <a:p>
            <a:pPr algn="l"/>
            <a:endParaRPr lang="zh-CN" altLang="en-US">
              <a:ea typeface="+mn-lt"/>
              <a:cs typeface="+mn-lt"/>
            </a:endParaRPr>
          </a:p>
          <a:p>
            <a:pPr algn="l"/>
            <a:r>
              <a:rPr lang="en-US" altLang="zh-CN">
                <a:ea typeface="+mn-lt"/>
                <a:cs typeface="+mn-lt"/>
              </a:rPr>
              <a:t>MySQL 5.7</a:t>
            </a:r>
            <a:endParaRPr lang="en-US" altLang="zh-CN">
              <a:ea typeface="+mn-lt"/>
              <a:cs typeface="+mn-lt"/>
            </a:endParaRPr>
          </a:p>
          <a:p>
            <a:pPr algn="l"/>
            <a:endParaRPr lang="zh-CN" altLang="en-US">
              <a:ea typeface="+mn-lt"/>
              <a:cs typeface="+mn-lt"/>
            </a:endParaRPr>
          </a:p>
          <a:p>
            <a:pPr algn="l"/>
            <a:endParaRPr lang="zh-CN" altLang="en-US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9466"/>
            <a:ext cx="5494656" cy="619066"/>
            <a:chOff x="0" y="-9466"/>
            <a:chExt cx="5494656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20560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实验介绍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2" name="文本框 1"/>
          <p:cNvSpPr txBox="1"/>
          <p:nvPr/>
        </p:nvSpPr>
        <p:spPr>
          <a:xfrm>
            <a:off x="1369695" y="1301750"/>
            <a:ext cx="673036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实验流程：</a:t>
            </a:r>
            <a:endParaRPr lang="zh-CN" altLang="en-US"/>
          </a:p>
          <a:p>
            <a:pPr algn="l"/>
            <a:r>
              <a:rPr lang="zh-CN" altLang="en-US"/>
              <a:t>因为是前后端分离开发，所以先进行前端或者后端开发都可以。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后端开发流程：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创建</a:t>
            </a:r>
            <a:r>
              <a:rPr lang="en-US" altLang="zh-CN"/>
              <a:t>Spring-Boot</a:t>
            </a:r>
            <a:r>
              <a:rPr lang="zh-CN" altLang="en-US"/>
              <a:t>项目，在</a:t>
            </a:r>
            <a:r>
              <a:rPr lang="en-US" altLang="zh-CN"/>
              <a:t>pom.xml</a:t>
            </a:r>
            <a:r>
              <a:rPr lang="zh-CN" altLang="en-US"/>
              <a:t>文件中写入需要用到的类库；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填写数据库信息，编写业务代码。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前端开发流程：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创建</a:t>
            </a:r>
            <a:r>
              <a:rPr lang="en-US" altLang="zh-CN"/>
              <a:t>Vue</a:t>
            </a:r>
            <a:r>
              <a:rPr lang="zh-CN" altLang="en-US"/>
              <a:t>项目，在package.json写入需要用到的类库；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Echarts</a:t>
            </a:r>
            <a:r>
              <a:rPr lang="zh-CN" altLang="en-US"/>
              <a:t>和</a:t>
            </a:r>
            <a:r>
              <a:rPr lang="en-US" altLang="zh-CN"/>
              <a:t>Element UI</a:t>
            </a:r>
            <a:r>
              <a:rPr lang="zh-CN" altLang="en-US"/>
              <a:t>进行图表开发。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前后端联调：</a:t>
            </a:r>
            <a:endParaRPr lang="zh-CN" altLang="en-US"/>
          </a:p>
          <a:p>
            <a:pPr algn="l"/>
            <a:r>
              <a:rPr lang="zh-CN" altLang="en-US"/>
              <a:t>使用</a:t>
            </a:r>
            <a:r>
              <a:rPr lang="en-US" altLang="zh-CN"/>
              <a:t>axios</a:t>
            </a:r>
            <a:r>
              <a:rPr lang="zh-CN" altLang="en-US"/>
              <a:t>向后端接口发起请求并解析数据。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9466"/>
            <a:ext cx="5494656" cy="619066"/>
            <a:chOff x="0" y="-9466"/>
            <a:chExt cx="5494656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20560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3" name="文本框 2"/>
          <p:cNvSpPr txBox="1"/>
          <p:nvPr/>
        </p:nvSpPr>
        <p:spPr>
          <a:xfrm>
            <a:off x="835025" y="1108710"/>
            <a:ext cx="94894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跨域问题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为什么会出现跨域问题？</a:t>
            </a:r>
            <a:endParaRPr lang="zh-CN" altLang="en-US"/>
          </a:p>
          <a:p>
            <a:pPr algn="l"/>
            <a:r>
              <a:rPr lang="zh-CN" altLang="en-US"/>
              <a:t>出于浏览器的同源策略限制。同源策略（Sameoriginpolicy）是一种约定，它是浏览器最核心也最基本的安全功能，如果缺少了同源策略，则浏览器的正常功能可能都会受到影响。可以说Web是构建在同源策略基础之上的，浏览器只是针对同源策略的一种实现。</a:t>
            </a:r>
            <a:endParaRPr lang="zh-CN" altLang="en-US"/>
          </a:p>
          <a:p>
            <a:pPr algn="l"/>
            <a:r>
              <a:rPr lang="zh-CN" altLang="en-US"/>
              <a:t>同源策略会阻止一个域的javascript脚本和另外一个域的内容进行交互。所谓同源（即指在同一个域）就是两个页面具有相同的协议（protocol），主机（host）和端口号（port）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什么是跨域？</a:t>
            </a:r>
            <a:endParaRPr lang="zh-CN" altLang="en-US"/>
          </a:p>
          <a:p>
            <a:pPr algn="l"/>
            <a:r>
              <a:rPr lang="zh-CN" altLang="en-US"/>
              <a:t>当一个请求url的协议、域名、端口三者之间任意一个与当前页面url不同即为跨域。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9466"/>
            <a:ext cx="5494656" cy="619066"/>
            <a:chOff x="0" y="-9466"/>
            <a:chExt cx="5494656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20560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3" name="文本框 2"/>
          <p:cNvSpPr txBox="1"/>
          <p:nvPr/>
        </p:nvSpPr>
        <p:spPr>
          <a:xfrm>
            <a:off x="577215" y="660400"/>
            <a:ext cx="9489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跨域问题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3" name="图片 12" descr="v2-5fa29773fc875bf58e4513fdba402bf0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019175"/>
            <a:ext cx="9998075" cy="560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9466"/>
            <a:ext cx="5494656" cy="619066"/>
            <a:chOff x="0" y="-9466"/>
            <a:chExt cx="5494656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20560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3" name="文本框 2"/>
          <p:cNvSpPr txBox="1"/>
          <p:nvPr/>
        </p:nvSpPr>
        <p:spPr>
          <a:xfrm>
            <a:off x="1129030" y="1070610"/>
            <a:ext cx="104698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解决方案：</a:t>
            </a:r>
            <a:endParaRPr lang="zh-CN" altLang="en-US"/>
          </a:p>
          <a:p>
            <a:pPr algn="l"/>
            <a:r>
              <a:rPr lang="zh-CN" altLang="en-US"/>
              <a:t>后端解决方案：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返回新的CorsFilter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重写 WebMvcConfigurer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使用注解 @CrossOrigin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手动设置响应头 (HttpServletResponse)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5.</a:t>
            </a:r>
            <a:r>
              <a:rPr lang="zh-CN" altLang="en-US"/>
              <a:t>自定web filter 实现跨域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其实无论哪种方案，最终目的都是修改响应头，向响应头中添加浏览器所要求的数据，进而实现跨域。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直角三角形 28"/>
          <p:cNvSpPr/>
          <p:nvPr/>
        </p:nvSpPr>
        <p:spPr>
          <a:xfrm rot="5400000" flipH="1" flipV="1">
            <a:off x="7263947" y="1929946"/>
            <a:ext cx="5798457" cy="4057650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589796" flipH="1">
            <a:off x="1804099" y="-2508992"/>
            <a:ext cx="7372562" cy="3833643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9143" y="3106221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您的观看和聆听</a:t>
            </a:r>
            <a:endParaRPr lang="zh-CN" altLang="en-US" sz="66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2686" y="4208786"/>
            <a:ext cx="6153906" cy="0"/>
          </a:xfrm>
          <a:prstGeom prst="line">
            <a:avLst/>
          </a:prstGeom>
          <a:ln w="22225">
            <a:solidFill>
              <a:srgbClr val="3462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9143" y="170393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96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9143" y="539077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</a:t>
            </a:r>
            <a:r>
              <a:rPr lang="zh-CN" altLang="en-US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：代伟华</a:t>
            </a:r>
            <a:endParaRPr lang="zh-CN" altLang="en-US" sz="2000" dirty="0" smtClean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21096" y="5389179"/>
            <a:ext cx="2189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2021.9.27</a:t>
            </a:r>
            <a:endParaRPr lang="zh-CN" altLang="en-US" sz="20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 b="26681"/>
          <a:stretch>
            <a:fillRect/>
          </a:stretch>
        </p:blipFill>
        <p:spPr>
          <a:xfrm>
            <a:off x="6666592" y="0"/>
            <a:ext cx="5525408" cy="5027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469143" y="4295127"/>
            <a:ext cx="44791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profile presentation ppt</a:t>
            </a:r>
            <a:endParaRPr lang="zh-CN" altLang="en-US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42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3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25"/>
                            </p:stCondLst>
                            <p:childTnLst>
                              <p:par>
                                <p:cTn id="4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48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9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25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30" grpId="0"/>
      <p:bldP spid="30" grpId="1"/>
      <p:bldP spid="36" grpId="0"/>
      <p:bldP spid="36" grpId="1"/>
      <p:bldP spid="37" grpId="0"/>
      <p:bldP spid="39" grpId="0"/>
      <p:bldP spid="12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演示</Application>
  <PresentationFormat>宽屏</PresentationFormat>
  <Paragraphs>97</Paragraphs>
  <Slides>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等线 Light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corina</cp:lastModifiedBy>
  <cp:revision>151</cp:revision>
  <dcterms:created xsi:type="dcterms:W3CDTF">2021-09-27T01:28:53Z</dcterms:created>
  <dcterms:modified xsi:type="dcterms:W3CDTF">2021-09-27T01:28:53Z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