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62" r:id="rId3"/>
    <p:sldId id="257" r:id="rId4"/>
    <p:sldId id="263" r:id="rId5"/>
    <p:sldId id="258" r:id="rId6"/>
    <p:sldId id="264" r:id="rId7"/>
    <p:sldId id="259" r:id="rId8"/>
    <p:sldId id="265" r:id="rId9"/>
    <p:sldId id="260" r:id="rId10"/>
    <p:sldId id="266"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303943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F080A7-43CF-4679-8B01-57B182A56185}"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1409030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402526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2917932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55683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17376257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14913807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2737150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1632209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2336722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3704779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F080A7-43CF-4679-8B01-57B182A56185}"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344655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F080A7-43CF-4679-8B01-57B182A56185}" type="datetimeFigureOut">
              <a:rPr lang="en-IN" smtClean="0"/>
              <a:t>31-01-2025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3719034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4064231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404954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EF080A7-43CF-4679-8B01-57B182A56185}" type="datetimeFigureOut">
              <a:rPr lang="en-IN" smtClean="0"/>
              <a:t>31-01-2025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173317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F080A7-43CF-4679-8B01-57B182A56185}" type="datetimeFigureOut">
              <a:rPr lang="en-IN" smtClean="0"/>
              <a:t>31-01-2025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EF7F85-05CA-4397-8D19-A16C1108674C}" type="slidenum">
              <a:rPr lang="en-IN" smtClean="0"/>
              <a:t>‹#›</a:t>
            </a:fld>
            <a:endParaRPr lang="en-IN"/>
          </a:p>
        </p:txBody>
      </p:sp>
    </p:spTree>
    <p:extLst>
      <p:ext uri="{BB962C8B-B14F-4D97-AF65-F5344CB8AC3E}">
        <p14:creationId xmlns:p14="http://schemas.microsoft.com/office/powerpoint/2010/main" val="347636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EF080A7-43CF-4679-8B01-57B182A56185}" type="datetimeFigureOut">
              <a:rPr lang="en-IN" smtClean="0"/>
              <a:t>31-01-2025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8EF7F85-05CA-4397-8D19-A16C1108674C}" type="slidenum">
              <a:rPr lang="en-IN" smtClean="0"/>
              <a:t>‹#›</a:t>
            </a:fld>
            <a:endParaRPr lang="en-IN"/>
          </a:p>
        </p:txBody>
      </p:sp>
    </p:spTree>
    <p:extLst>
      <p:ext uri="{BB962C8B-B14F-4D97-AF65-F5344CB8AC3E}">
        <p14:creationId xmlns:p14="http://schemas.microsoft.com/office/powerpoint/2010/main" val="353497313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B539-BFF5-4A9E-6B95-3DBE00285643}"/>
              </a:ext>
            </a:extLst>
          </p:cNvPr>
          <p:cNvSpPr>
            <a:spLocks noGrp="1"/>
          </p:cNvSpPr>
          <p:nvPr>
            <p:ph type="ctrTitle"/>
          </p:nvPr>
        </p:nvSpPr>
        <p:spPr>
          <a:xfrm>
            <a:off x="1154955" y="1447800"/>
            <a:ext cx="8825658" cy="3329581"/>
          </a:xfrm>
        </p:spPr>
        <p:txBody>
          <a:bodyPr/>
          <a:lstStyle/>
          <a:p>
            <a:r>
              <a:rPr lang="en-IN" dirty="0"/>
              <a:t>Assignment 2</a:t>
            </a:r>
            <a:br>
              <a:rPr lang="en-IN" dirty="0"/>
            </a:br>
            <a:r>
              <a:rPr lang="en-IN" sz="3600" dirty="0"/>
              <a:t>Report on different algorithms to find Minimum and Maximum elements in a array of n size.</a:t>
            </a:r>
          </a:p>
        </p:txBody>
      </p:sp>
      <p:sp>
        <p:nvSpPr>
          <p:cNvPr id="3" name="Subtitle 2">
            <a:extLst>
              <a:ext uri="{FF2B5EF4-FFF2-40B4-BE49-F238E27FC236}">
                <a16:creationId xmlns:a16="http://schemas.microsoft.com/office/drawing/2014/main" id="{5AB1BD4C-57CC-FA89-4322-0C0932EEE969}"/>
              </a:ext>
            </a:extLst>
          </p:cNvPr>
          <p:cNvSpPr>
            <a:spLocks noGrp="1"/>
          </p:cNvSpPr>
          <p:nvPr>
            <p:ph type="subTitle" idx="1"/>
          </p:nvPr>
        </p:nvSpPr>
        <p:spPr/>
        <p:txBody>
          <a:bodyPr/>
          <a:lstStyle/>
          <a:p>
            <a:r>
              <a:rPr lang="en-IN" dirty="0"/>
              <a:t>Sayak Sen</a:t>
            </a:r>
          </a:p>
          <a:p>
            <a:r>
              <a:rPr lang="en-IN" dirty="0"/>
              <a:t>2023CSB047</a:t>
            </a:r>
          </a:p>
        </p:txBody>
      </p:sp>
    </p:spTree>
    <p:extLst>
      <p:ext uri="{BB962C8B-B14F-4D97-AF65-F5344CB8AC3E}">
        <p14:creationId xmlns:p14="http://schemas.microsoft.com/office/powerpoint/2010/main" val="3167119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26E6AF-0BDC-C624-D4AD-89EE089BA820}"/>
              </a:ext>
            </a:extLst>
          </p:cNvPr>
          <p:cNvSpPr>
            <a:spLocks noGrp="1"/>
          </p:cNvSpPr>
          <p:nvPr>
            <p:ph idx="1"/>
          </p:nvPr>
        </p:nvSpPr>
        <p:spPr>
          <a:xfrm>
            <a:off x="393290" y="766916"/>
            <a:ext cx="9979742" cy="6091084"/>
          </a:xfrm>
        </p:spPr>
        <p:txBody>
          <a:bodyPr>
            <a:normAutofit fontScale="92500" lnSpcReduction="20000"/>
          </a:bodyPr>
          <a:lstStyle/>
          <a:p>
            <a:r>
              <a:rPr lang="en-US" b="1" dirty="0"/>
              <a:t>Tournament Method</a:t>
            </a:r>
            <a:endParaRPr lang="en-US" dirty="0"/>
          </a:p>
          <a:p>
            <a:r>
              <a:rPr lang="en-US" dirty="0"/>
              <a:t>The tournament method mimics a single-elimination tournament. It pairs elements and compares them, with the "winners" (smaller elements) advancing. The overall winner is the minimum. The second minimum must have "lost" to the minimum at some point.</a:t>
            </a:r>
          </a:p>
          <a:p>
            <a:pPr>
              <a:buFont typeface="Arial" panose="020B0604020202020204" pitchFamily="34" charset="0"/>
              <a:buChar char="•"/>
            </a:pPr>
            <a:r>
              <a:rPr lang="en-US" b="1" dirty="0"/>
              <a:t>Runtime Complexity:</a:t>
            </a:r>
            <a:r>
              <a:rPr lang="en-US" dirty="0"/>
              <a:t> Building the tournament tree takes O(n) comparisons. Finding the second minimum by traversing the path also takes O(log n) comparisons (the height of the tree). The overall complexity is dominated by the tree building, making it O(n).</a:t>
            </a:r>
          </a:p>
          <a:p>
            <a:pPr>
              <a:buFont typeface="Arial" panose="020B0604020202020204" pitchFamily="34" charset="0"/>
              <a:buChar char="•"/>
            </a:pPr>
            <a:r>
              <a:rPr lang="en-US" b="1" dirty="0"/>
              <a:t>Advantages:</a:t>
            </a:r>
            <a:r>
              <a:rPr lang="en-US" dirty="0"/>
              <a:t> Can be efficient in practice, particularly if you need to find the k-</a:t>
            </a:r>
            <a:r>
              <a:rPr lang="en-US" dirty="0" err="1"/>
              <a:t>th</a:t>
            </a:r>
            <a:r>
              <a:rPr lang="en-US" dirty="0"/>
              <a:t> smallest element (not just the second smallest).</a:t>
            </a:r>
          </a:p>
          <a:p>
            <a:pPr>
              <a:buFont typeface="Arial" panose="020B0604020202020204" pitchFamily="34" charset="0"/>
              <a:buChar char="•"/>
            </a:pPr>
            <a:r>
              <a:rPr lang="en-US" b="1" dirty="0"/>
              <a:t>Disadvantages:</a:t>
            </a:r>
            <a:r>
              <a:rPr lang="en-US" dirty="0"/>
              <a:t> More complex to implement than the naive approach. Requires building and storing the tournament tree.</a:t>
            </a:r>
          </a:p>
          <a:p>
            <a:r>
              <a:rPr lang="en-US" b="1" dirty="0"/>
              <a:t>4. Comparison</a:t>
            </a:r>
            <a:endParaRPr lang="en-US" dirty="0"/>
          </a:p>
          <a:p>
            <a:r>
              <a:rPr lang="en-US" dirty="0"/>
              <a:t>All three methods have a time complexity of O(n). In practice, the naive approach is often the simplest and most efficient for finding the minimum and second minimum. The tournament method and divide-and-conquer method are more complex to implement. The tournament method can be advantageous if you need to find the k-</a:t>
            </a:r>
            <a:r>
              <a:rPr lang="en-US" dirty="0" err="1"/>
              <a:t>th</a:t>
            </a:r>
            <a:r>
              <a:rPr lang="en-US" dirty="0"/>
              <a:t> smallest element, as it provides a basis for more general selection algorithms. The divide-and-conquer method, while offering a different perspective, usually doesn't provide performance benefits in this specific scenario.</a:t>
            </a:r>
          </a:p>
          <a:p>
            <a:endParaRPr lang="en-IN" dirty="0"/>
          </a:p>
        </p:txBody>
      </p:sp>
    </p:spTree>
    <p:extLst>
      <p:ext uri="{BB962C8B-B14F-4D97-AF65-F5344CB8AC3E}">
        <p14:creationId xmlns:p14="http://schemas.microsoft.com/office/powerpoint/2010/main" val="373577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EA47D-4E34-BC49-B6E7-E66A7D0E3A3F}"/>
              </a:ext>
            </a:extLst>
          </p:cNvPr>
          <p:cNvSpPr>
            <a:spLocks noGrp="1"/>
          </p:cNvSpPr>
          <p:nvPr>
            <p:ph type="title"/>
          </p:nvPr>
        </p:nvSpPr>
        <p:spPr/>
        <p:txBody>
          <a:bodyPr>
            <a:normAutofit fontScale="90000"/>
          </a:bodyPr>
          <a:lstStyle/>
          <a:p>
            <a:r>
              <a:rPr lang="en-IN" dirty="0"/>
              <a:t>Tournament Method to find min and second min in array</a:t>
            </a:r>
            <a:br>
              <a:rPr lang="en-IN" dirty="0"/>
            </a:br>
            <a:r>
              <a:rPr lang="en-IN" dirty="0"/>
              <a:t>Comparisons = n-1 + </a:t>
            </a:r>
            <a:r>
              <a:rPr lang="en-IN" dirty="0" err="1"/>
              <a:t>logn</a:t>
            </a:r>
            <a:endParaRPr lang="en-IN" dirty="0"/>
          </a:p>
        </p:txBody>
      </p:sp>
      <p:pic>
        <p:nvPicPr>
          <p:cNvPr id="5" name="Content Placeholder 4">
            <a:extLst>
              <a:ext uri="{FF2B5EF4-FFF2-40B4-BE49-F238E27FC236}">
                <a16:creationId xmlns:a16="http://schemas.microsoft.com/office/drawing/2014/main" id="{30855257-F844-371E-C318-E9A4946592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543" y="2467896"/>
            <a:ext cx="9404722" cy="3780503"/>
          </a:xfrm>
        </p:spPr>
      </p:pic>
    </p:spTree>
    <p:extLst>
      <p:ext uri="{BB962C8B-B14F-4D97-AF65-F5344CB8AC3E}">
        <p14:creationId xmlns:p14="http://schemas.microsoft.com/office/powerpoint/2010/main" val="291567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D3E1E-620F-CAA5-C053-5993157C085B}"/>
              </a:ext>
            </a:extLst>
          </p:cNvPr>
          <p:cNvSpPr>
            <a:spLocks noGrp="1"/>
          </p:cNvSpPr>
          <p:nvPr>
            <p:ph type="title"/>
          </p:nvPr>
        </p:nvSpPr>
        <p:spPr/>
        <p:txBody>
          <a:bodyPr/>
          <a:lstStyle/>
          <a:p>
            <a:r>
              <a:rPr lang="en-IN" dirty="0"/>
              <a:t>1.Analysis : Finding Min and Max Element</a:t>
            </a:r>
          </a:p>
        </p:txBody>
      </p:sp>
      <p:sp>
        <p:nvSpPr>
          <p:cNvPr id="6" name="Rectangle 2">
            <a:extLst>
              <a:ext uri="{FF2B5EF4-FFF2-40B4-BE49-F238E27FC236}">
                <a16:creationId xmlns:a16="http://schemas.microsoft.com/office/drawing/2014/main" id="{DAF684C5-48A9-328A-506A-7A0EA0E8CB59}"/>
              </a:ext>
            </a:extLst>
          </p:cNvPr>
          <p:cNvSpPr>
            <a:spLocks noGrp="1" noChangeArrowheads="1"/>
          </p:cNvSpPr>
          <p:nvPr>
            <p:ph idx="1"/>
          </p:nvPr>
        </p:nvSpPr>
        <p:spPr bwMode="auto">
          <a:xfrm>
            <a:off x="838200" y="2016134"/>
            <a:ext cx="977080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Naive Approach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naive approach iterates through the array once, keeping track of the current minimum and maximum values encountered so far. It initializes both the minimum and maximum to the first element of the array. Then, for each subsequent element, it compares the element to the current minimum and maximum, updating them if necessary.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Runtime Complexity:</a:t>
            </a:r>
            <a:r>
              <a:rPr kumimoji="0" lang="en-US" altLang="en-US" sz="1800" b="0" i="0" u="none" strike="noStrike" cap="none" normalizeH="0" baseline="0" dirty="0">
                <a:ln>
                  <a:noFill/>
                </a:ln>
                <a:solidFill>
                  <a:schemeClr val="tx1"/>
                </a:solidFill>
                <a:effectLst/>
                <a:latin typeface="Arial" panose="020B0604020202020204" pitchFamily="34" charset="0"/>
              </a:rPr>
              <a:t> The naive approach has a time complexity of O(n), where n is the number of elements in the array. This is because it iterates through the array once.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 Simple to understand and implement.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Disadvantages:</a:t>
            </a:r>
            <a:r>
              <a:rPr kumimoji="0" lang="en-US" altLang="en-US" sz="1800" b="0" i="0" u="none" strike="noStrike" cap="none" normalizeH="0" baseline="0" dirty="0">
                <a:ln>
                  <a:noFill/>
                </a:ln>
                <a:solidFill>
                  <a:schemeClr val="tx1"/>
                </a:solidFill>
                <a:effectLst/>
                <a:latin typeface="Arial" panose="020B0604020202020204" pitchFamily="34" charset="0"/>
              </a:rPr>
              <a:t> While linear time is efficient, there might be algorithms that can theoretically achieve the same result with fewer comparisons.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9905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FF56B-4A6A-EC51-753B-77ECA99F9701}"/>
              </a:ext>
            </a:extLst>
          </p:cNvPr>
          <p:cNvSpPr>
            <a:spLocks noGrp="1"/>
          </p:cNvSpPr>
          <p:nvPr>
            <p:ph type="title"/>
          </p:nvPr>
        </p:nvSpPr>
        <p:spPr/>
        <p:txBody>
          <a:bodyPr>
            <a:normAutofit fontScale="90000"/>
          </a:bodyPr>
          <a:lstStyle/>
          <a:p>
            <a:r>
              <a:rPr lang="en-IN" dirty="0"/>
              <a:t>Naïve Algorithm to find min and max in array</a:t>
            </a:r>
            <a:br>
              <a:rPr lang="en-IN" dirty="0"/>
            </a:br>
            <a:r>
              <a:rPr lang="en-IN" dirty="0"/>
              <a:t>Comparisons = 2n-2</a:t>
            </a:r>
          </a:p>
        </p:txBody>
      </p:sp>
      <p:pic>
        <p:nvPicPr>
          <p:cNvPr id="5" name="Content Placeholder 4">
            <a:extLst>
              <a:ext uri="{FF2B5EF4-FFF2-40B4-BE49-F238E27FC236}">
                <a16:creationId xmlns:a16="http://schemas.microsoft.com/office/drawing/2014/main" id="{AA72130E-A3A0-36C7-14B6-86D062CEEF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1045" y="2369574"/>
            <a:ext cx="9404723" cy="4277032"/>
          </a:xfrm>
        </p:spPr>
      </p:pic>
    </p:spTree>
    <p:extLst>
      <p:ext uri="{BB962C8B-B14F-4D97-AF65-F5344CB8AC3E}">
        <p14:creationId xmlns:p14="http://schemas.microsoft.com/office/powerpoint/2010/main" val="221990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29E6A8-D680-2865-97E9-7A6FFE9FABA0}"/>
              </a:ext>
            </a:extLst>
          </p:cNvPr>
          <p:cNvSpPr>
            <a:spLocks noGrp="1"/>
          </p:cNvSpPr>
          <p:nvPr>
            <p:ph idx="1"/>
          </p:nvPr>
        </p:nvSpPr>
        <p:spPr>
          <a:xfrm>
            <a:off x="0" y="1170038"/>
            <a:ext cx="11965858" cy="5545393"/>
          </a:xfrm>
        </p:spPr>
        <p:txBody>
          <a:bodyPr>
            <a:normAutofit fontScale="77500" lnSpcReduction="20000"/>
          </a:bodyPr>
          <a:lstStyle/>
          <a:p>
            <a:r>
              <a:rPr lang="en-US" b="1" dirty="0"/>
              <a:t>Divide-and-Conquer Approach</a:t>
            </a:r>
            <a:endParaRPr lang="en-US" dirty="0"/>
          </a:p>
          <a:p>
            <a:r>
              <a:rPr lang="en-US" dirty="0"/>
              <a:t>The divide-and-conquer approach recursively divides the array into smaller subproblems until the subproblems become trivial (i.e., containing one or two elements). It then combines the results from the subproblems to find the overall minimum and maximum.</a:t>
            </a:r>
          </a:p>
          <a:p>
            <a:pPr>
              <a:buFont typeface="Arial" panose="020B0604020202020204" pitchFamily="34" charset="0"/>
              <a:buChar char="•"/>
            </a:pPr>
            <a:r>
              <a:rPr lang="en-US" b="1" dirty="0"/>
              <a:t>Runtime Complexity:</a:t>
            </a:r>
            <a:r>
              <a:rPr lang="en-US" dirty="0"/>
              <a:t> The divide-and-conquer approach also has a time complexity of O(n). While the recursive calls might seem complex, the total number of comparisons made is still proportional to n.</a:t>
            </a:r>
          </a:p>
          <a:p>
            <a:pPr>
              <a:buFont typeface="Arial" panose="020B0604020202020204" pitchFamily="34" charset="0"/>
              <a:buChar char="•"/>
            </a:pPr>
            <a:r>
              <a:rPr lang="en-US" b="1" dirty="0"/>
              <a:t>Advantages:</a:t>
            </a:r>
            <a:r>
              <a:rPr lang="en-US" dirty="0"/>
              <a:t> Can be more efficient in practice for certain types of data or hardware architectures due to better cache utilization or parallelization possibilities (though the basic algorithm as described is not parallel). Provides a different perspective on the problem.</a:t>
            </a:r>
          </a:p>
          <a:p>
            <a:pPr>
              <a:buFont typeface="Arial" panose="020B0604020202020204" pitchFamily="34" charset="0"/>
              <a:buChar char="•"/>
            </a:pPr>
            <a:r>
              <a:rPr lang="en-US" b="1" dirty="0"/>
              <a:t>Disadvantages:</a:t>
            </a:r>
            <a:r>
              <a:rPr lang="en-US" dirty="0"/>
              <a:t> More complex to implement than the naive approach due to the recursion. The overhead of recursion can sometimes make it slower in practice for smaller datasets.</a:t>
            </a:r>
          </a:p>
          <a:p>
            <a:r>
              <a:rPr lang="en-US" b="1" dirty="0"/>
              <a:t>3. Comparison</a:t>
            </a:r>
            <a:endParaRPr lang="en-US" dirty="0"/>
          </a:p>
          <a:p>
            <a:r>
              <a:rPr lang="en-US" dirty="0"/>
              <a:t>Both the naive and divide-and-conquer approaches have the same time complexity of O(n). In most practical scenarios, the naive approach is often preferred due to its simplicity and lower overhead. The divide-and-conquer approach might offer some performance benefits for very large datasets or in specific hardware environments, but its increased complexity often outweighs these potential benefits in simpler cases.</a:t>
            </a:r>
          </a:p>
          <a:p>
            <a:r>
              <a:rPr lang="en-US" b="1" dirty="0"/>
              <a:t>4. Conclusion</a:t>
            </a:r>
            <a:endParaRPr lang="en-US" dirty="0"/>
          </a:p>
          <a:p>
            <a:r>
              <a:rPr lang="en-US" dirty="0"/>
              <a:t>Finding the minimum and maximum values in an array is a fundamental problem in computer science. While multiple algorithms exist, the naive and divide-and-conquer approaches are two common and effective methods. The naive approach is usually the most practical choice due to its ease of implementation and comparable performance. The divide-and-conquer approach offers an alternative perspective and could be more efficient in specialized situations.</a:t>
            </a:r>
          </a:p>
          <a:p>
            <a:endParaRPr lang="en-IN" dirty="0"/>
          </a:p>
        </p:txBody>
      </p:sp>
    </p:spTree>
    <p:extLst>
      <p:ext uri="{BB962C8B-B14F-4D97-AF65-F5344CB8AC3E}">
        <p14:creationId xmlns:p14="http://schemas.microsoft.com/office/powerpoint/2010/main" val="4250392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0564-5CFE-6ADA-31B3-B1251E356464}"/>
              </a:ext>
            </a:extLst>
          </p:cNvPr>
          <p:cNvSpPr>
            <a:spLocks noGrp="1"/>
          </p:cNvSpPr>
          <p:nvPr>
            <p:ph type="title"/>
          </p:nvPr>
        </p:nvSpPr>
        <p:spPr/>
        <p:txBody>
          <a:bodyPr>
            <a:normAutofit fontScale="90000"/>
          </a:bodyPr>
          <a:lstStyle/>
          <a:p>
            <a:r>
              <a:rPr lang="en-IN" dirty="0"/>
              <a:t>Divide and Conquer to find min and max element in array</a:t>
            </a:r>
            <a:br>
              <a:rPr lang="en-IN" dirty="0"/>
            </a:br>
            <a:r>
              <a:rPr lang="en-IN" dirty="0"/>
              <a:t>Comparisons = 2n-2</a:t>
            </a:r>
          </a:p>
        </p:txBody>
      </p:sp>
      <p:pic>
        <p:nvPicPr>
          <p:cNvPr id="5" name="Content Placeholder 4">
            <a:extLst>
              <a:ext uri="{FF2B5EF4-FFF2-40B4-BE49-F238E27FC236}">
                <a16:creationId xmlns:a16="http://schemas.microsoft.com/office/drawing/2014/main" id="{C2DA0C1B-5637-D0E8-78E2-AA7DF5661A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587" y="2261226"/>
            <a:ext cx="10314039" cy="4444374"/>
          </a:xfrm>
        </p:spPr>
      </p:pic>
    </p:spTree>
    <p:extLst>
      <p:ext uri="{BB962C8B-B14F-4D97-AF65-F5344CB8AC3E}">
        <p14:creationId xmlns:p14="http://schemas.microsoft.com/office/powerpoint/2010/main" val="281162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F3679-79F5-2619-0FAB-9F002AB8CC95}"/>
              </a:ext>
            </a:extLst>
          </p:cNvPr>
          <p:cNvSpPr>
            <a:spLocks noGrp="1"/>
          </p:cNvSpPr>
          <p:nvPr>
            <p:ph type="title"/>
          </p:nvPr>
        </p:nvSpPr>
        <p:spPr>
          <a:xfrm>
            <a:off x="224413" y="452718"/>
            <a:ext cx="10492748" cy="1191664"/>
          </a:xfrm>
        </p:spPr>
        <p:txBody>
          <a:bodyPr/>
          <a:lstStyle/>
          <a:p>
            <a:r>
              <a:rPr lang="en-IN"/>
              <a:t>2.Analysis </a:t>
            </a:r>
            <a:r>
              <a:rPr lang="en-IN" dirty="0"/>
              <a:t>: Finding Min and Second Min in an array</a:t>
            </a:r>
          </a:p>
        </p:txBody>
      </p:sp>
      <p:sp>
        <p:nvSpPr>
          <p:cNvPr id="4" name="Rectangle 1">
            <a:extLst>
              <a:ext uri="{FF2B5EF4-FFF2-40B4-BE49-F238E27FC236}">
                <a16:creationId xmlns:a16="http://schemas.microsoft.com/office/drawing/2014/main" id="{F0DE0B4A-B6B6-8166-E879-EE16C7286FF3}"/>
              </a:ext>
            </a:extLst>
          </p:cNvPr>
          <p:cNvSpPr>
            <a:spLocks noGrp="1" noChangeArrowheads="1"/>
          </p:cNvSpPr>
          <p:nvPr>
            <p:ph idx="1"/>
          </p:nvPr>
        </p:nvSpPr>
        <p:spPr bwMode="auto">
          <a:xfrm>
            <a:off x="224413" y="2363542"/>
            <a:ext cx="1174317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Naive Approach</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naive approach iterates through the array, keeping track of the current minimum and second minimum values encountered so far. It initializes the minimum and second minimum to the first two elements (handling edge cases where the array has fewer than two elements). Then, for each subsequent element, it compares the element to the current minimum and second minimum, updating them if necessary.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Runtime Complexity:</a:t>
            </a:r>
            <a:r>
              <a:rPr kumimoji="0" lang="en-US" altLang="en-US" sz="1800" b="0" i="0" u="none" strike="noStrike" cap="none" normalizeH="0" baseline="0" dirty="0">
                <a:ln>
                  <a:noFill/>
                </a:ln>
                <a:solidFill>
                  <a:schemeClr val="tx1"/>
                </a:solidFill>
                <a:effectLst/>
                <a:latin typeface="Arial" panose="020B0604020202020204" pitchFamily="34" charset="0"/>
              </a:rPr>
              <a:t> O(n), where n is the number of elements in the array, due to a single pass through the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Advantages:</a:t>
            </a:r>
            <a:r>
              <a:rPr kumimoji="0" lang="en-US" altLang="en-US" sz="1800" b="0" i="0" u="none" strike="noStrike" cap="none" normalizeH="0" baseline="0" dirty="0">
                <a:ln>
                  <a:noFill/>
                </a:ln>
                <a:solidFill>
                  <a:schemeClr val="tx1"/>
                </a:solidFill>
                <a:effectLst/>
                <a:latin typeface="Arial" panose="020B0604020202020204" pitchFamily="34" charset="0"/>
              </a:rPr>
              <a:t> Simple to understand and implement.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Disadvantages:</a:t>
            </a:r>
            <a:r>
              <a:rPr kumimoji="0" lang="en-US" altLang="en-US" sz="1800" b="0" i="0" u="none" strike="noStrike" cap="none" normalizeH="0" baseline="0" dirty="0">
                <a:ln>
                  <a:noFill/>
                </a:ln>
                <a:solidFill>
                  <a:schemeClr val="tx1"/>
                </a:solidFill>
                <a:effectLst/>
                <a:latin typeface="Arial" panose="020B0604020202020204" pitchFamily="34" charset="0"/>
              </a:rPr>
              <a:t> Can potentially perform more comparisons than necessary.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076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F6D7-E8D8-618A-D588-5A48B573D9BE}"/>
              </a:ext>
            </a:extLst>
          </p:cNvPr>
          <p:cNvSpPr>
            <a:spLocks noGrp="1"/>
          </p:cNvSpPr>
          <p:nvPr>
            <p:ph type="title"/>
          </p:nvPr>
        </p:nvSpPr>
        <p:spPr/>
        <p:txBody>
          <a:bodyPr>
            <a:normAutofit fontScale="90000"/>
          </a:bodyPr>
          <a:lstStyle/>
          <a:p>
            <a:r>
              <a:rPr lang="en-IN" dirty="0"/>
              <a:t>Naïve Algorithm to find min and second min in array</a:t>
            </a:r>
            <a:br>
              <a:rPr lang="en-IN" dirty="0"/>
            </a:br>
            <a:r>
              <a:rPr lang="en-IN" dirty="0"/>
              <a:t>Comparisons = n-1</a:t>
            </a:r>
          </a:p>
        </p:txBody>
      </p:sp>
      <p:pic>
        <p:nvPicPr>
          <p:cNvPr id="5" name="Content Placeholder 4">
            <a:extLst>
              <a:ext uri="{FF2B5EF4-FFF2-40B4-BE49-F238E27FC236}">
                <a16:creationId xmlns:a16="http://schemas.microsoft.com/office/drawing/2014/main" id="{D9BEC6B2-17D3-A925-4F63-B9F4D25F15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511" y="2254033"/>
            <a:ext cx="8829366" cy="4422069"/>
          </a:xfrm>
        </p:spPr>
      </p:pic>
    </p:spTree>
    <p:extLst>
      <p:ext uri="{BB962C8B-B14F-4D97-AF65-F5344CB8AC3E}">
        <p14:creationId xmlns:p14="http://schemas.microsoft.com/office/powerpoint/2010/main" val="3689527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E17E6B-AE09-4108-21FE-79B3C513ED0E}"/>
              </a:ext>
            </a:extLst>
          </p:cNvPr>
          <p:cNvSpPr>
            <a:spLocks noGrp="1"/>
          </p:cNvSpPr>
          <p:nvPr>
            <p:ph idx="1"/>
          </p:nvPr>
        </p:nvSpPr>
        <p:spPr>
          <a:xfrm>
            <a:off x="560439" y="688258"/>
            <a:ext cx="10284541" cy="5560141"/>
          </a:xfrm>
        </p:spPr>
        <p:txBody>
          <a:bodyPr>
            <a:normAutofit/>
          </a:bodyPr>
          <a:lstStyle/>
          <a:p>
            <a:r>
              <a:rPr lang="en-US" b="1" dirty="0"/>
              <a:t>Divide-and-Conquer Approach</a:t>
            </a:r>
            <a:endParaRPr lang="en-US" dirty="0"/>
          </a:p>
          <a:p>
            <a:r>
              <a:rPr lang="en-US" dirty="0"/>
              <a:t>The divide-and-conquer approach recursively divides the array into smaller subproblems. The base cases handle arrays of size 1 or 2. The results from the subproblems are then combined.</a:t>
            </a:r>
          </a:p>
          <a:p>
            <a:endParaRPr lang="en-US" dirty="0"/>
          </a:p>
          <a:p>
            <a:pPr>
              <a:buFont typeface="Arial" panose="020B0604020202020204" pitchFamily="34" charset="0"/>
              <a:buChar char="•"/>
            </a:pPr>
            <a:r>
              <a:rPr lang="en-US" b="1" dirty="0"/>
              <a:t>Runtime Complexity:</a:t>
            </a:r>
            <a:r>
              <a:rPr lang="en-US" dirty="0"/>
              <a:t> O(n). The recurrence relation is similar to merge sort, leading to linear time complexity.</a:t>
            </a:r>
          </a:p>
          <a:p>
            <a:pPr>
              <a:buFont typeface="Arial" panose="020B0604020202020204" pitchFamily="34" charset="0"/>
              <a:buChar char="•"/>
            </a:pPr>
            <a:endParaRPr lang="en-US" dirty="0"/>
          </a:p>
          <a:p>
            <a:pPr>
              <a:buFont typeface="Arial" panose="020B0604020202020204" pitchFamily="34" charset="0"/>
              <a:buChar char="•"/>
            </a:pPr>
            <a:r>
              <a:rPr lang="en-US" b="1" dirty="0"/>
              <a:t>Advantages:</a:t>
            </a:r>
            <a:r>
              <a:rPr lang="en-US" dirty="0"/>
              <a:t> Provides a different algorithmic approach.</a:t>
            </a:r>
          </a:p>
          <a:p>
            <a:pPr>
              <a:buFont typeface="Arial" panose="020B0604020202020204" pitchFamily="34" charset="0"/>
              <a:buChar char="•"/>
            </a:pPr>
            <a:endParaRPr lang="en-US" dirty="0"/>
          </a:p>
          <a:p>
            <a:pPr>
              <a:buFont typeface="Arial" panose="020B0604020202020204" pitchFamily="34" charset="0"/>
              <a:buChar char="•"/>
            </a:pPr>
            <a:r>
              <a:rPr lang="en-US" b="1" dirty="0"/>
              <a:t>Disadvantages:</a:t>
            </a:r>
            <a:r>
              <a:rPr lang="en-US" dirty="0"/>
              <a:t> More complex to implement due to recursion. The overhead of recursion can be significant for smaller datasets.</a:t>
            </a:r>
          </a:p>
          <a:p>
            <a:endParaRPr lang="en-IN" dirty="0"/>
          </a:p>
        </p:txBody>
      </p:sp>
    </p:spTree>
    <p:extLst>
      <p:ext uri="{BB962C8B-B14F-4D97-AF65-F5344CB8AC3E}">
        <p14:creationId xmlns:p14="http://schemas.microsoft.com/office/powerpoint/2010/main" val="259468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596EE-2F49-19C3-E139-3682E481F03E}"/>
              </a:ext>
            </a:extLst>
          </p:cNvPr>
          <p:cNvSpPr>
            <a:spLocks noGrp="1"/>
          </p:cNvSpPr>
          <p:nvPr>
            <p:ph type="title"/>
          </p:nvPr>
        </p:nvSpPr>
        <p:spPr/>
        <p:txBody>
          <a:bodyPr>
            <a:normAutofit fontScale="90000"/>
          </a:bodyPr>
          <a:lstStyle/>
          <a:p>
            <a:r>
              <a:rPr lang="en-IN" dirty="0"/>
              <a:t>Divide and Conquer to find min and second min in array</a:t>
            </a:r>
            <a:br>
              <a:rPr lang="en-IN" dirty="0"/>
            </a:br>
            <a:r>
              <a:rPr lang="en-IN" dirty="0"/>
              <a:t>Comparisons = n-1</a:t>
            </a:r>
          </a:p>
        </p:txBody>
      </p:sp>
      <p:pic>
        <p:nvPicPr>
          <p:cNvPr id="5" name="Content Placeholder 4">
            <a:extLst>
              <a:ext uri="{FF2B5EF4-FFF2-40B4-BE49-F238E27FC236}">
                <a16:creationId xmlns:a16="http://schemas.microsoft.com/office/drawing/2014/main" id="{F29914D1-2C4F-D295-B3D1-A9A7D863D8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7690" y="2379405"/>
            <a:ext cx="8967019" cy="4296697"/>
          </a:xfrm>
        </p:spPr>
      </p:pic>
    </p:spTree>
    <p:extLst>
      <p:ext uri="{BB962C8B-B14F-4D97-AF65-F5344CB8AC3E}">
        <p14:creationId xmlns:p14="http://schemas.microsoft.com/office/powerpoint/2010/main" val="474375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28</TotalTime>
  <Words>988</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Assignment 2 Report on different algorithms to find Minimum and Maximum elements in a array of n size.</vt:lpstr>
      <vt:lpstr>1.Analysis : Finding Min and Max Element</vt:lpstr>
      <vt:lpstr>Naïve Algorithm to find min and max in array Comparisons = 2n-2</vt:lpstr>
      <vt:lpstr>PowerPoint Presentation</vt:lpstr>
      <vt:lpstr>Divide and Conquer to find min and max element in array Comparisons = 2n-2</vt:lpstr>
      <vt:lpstr>2.Analysis : Finding Min and Second Min in an array</vt:lpstr>
      <vt:lpstr>Naïve Algorithm to find min and second min in array Comparisons = n-1</vt:lpstr>
      <vt:lpstr>PowerPoint Presentation</vt:lpstr>
      <vt:lpstr>Divide and Conquer to find min and second min in array Comparisons = n-1</vt:lpstr>
      <vt:lpstr>PowerPoint Presentation</vt:lpstr>
      <vt:lpstr>Tournament Method to find min and second min in array Comparisons = n-1 + logn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Sayak Sen</dc:creator>
  <cp:lastModifiedBy>Sayak Sen</cp:lastModifiedBy>
  <cp:revision>3</cp:revision>
  <dcterms:created xsi:type="dcterms:W3CDTF">2025-01-30T18:50:43Z</dcterms:created>
  <dcterms:modified xsi:type="dcterms:W3CDTF">2025-01-31T06:08:13Z</dcterms:modified>
</cp:coreProperties>
</file>