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0D6D1-E1BA-4728-9BC2-ABC3FC530BC5}" type="datetimeFigureOut">
              <a:rPr lang="en-IN" smtClean="0"/>
              <a:t>11-04-2025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DCC2F6-E1A1-4D6B-8084-89EC9A14D9DA}" type="slidenum">
              <a:rPr lang="en-IN" smtClean="0"/>
              <a:t>‹#›</a:t>
            </a:fld>
            <a:endParaRPr lang="en-IN"/>
          </a:p>
        </p:txBody>
      </p:sp>
    </p:spTree>
    <p:extLst>
      <p:ext uri="{BB962C8B-B14F-4D97-AF65-F5344CB8AC3E}">
        <p14:creationId xmlns:p14="http://schemas.microsoft.com/office/powerpoint/2010/main" val="3913974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DCC2F6-E1A1-4D6B-8084-89EC9A14D9DA}" type="slidenum">
              <a:rPr lang="en-IN" smtClean="0"/>
              <a:t>7</a:t>
            </a:fld>
            <a:endParaRPr lang="en-IN"/>
          </a:p>
        </p:txBody>
      </p:sp>
    </p:spTree>
    <p:extLst>
      <p:ext uri="{BB962C8B-B14F-4D97-AF65-F5344CB8AC3E}">
        <p14:creationId xmlns:p14="http://schemas.microsoft.com/office/powerpoint/2010/main" val="3466230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601C92-BB29-43B0-A613-7287D569F2E6}" type="datetimeFigureOut">
              <a:rPr lang="en-IN" smtClean="0"/>
              <a:t>11-04-2025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68BB5-8EBE-433E-929B-70802E0DDF9E}" type="slidenum">
              <a:rPr lang="en-IN" smtClean="0"/>
              <a:t>‹#›</a:t>
            </a:fld>
            <a:endParaRPr lang="en-IN"/>
          </a:p>
        </p:txBody>
      </p:sp>
    </p:spTree>
    <p:extLst>
      <p:ext uri="{BB962C8B-B14F-4D97-AF65-F5344CB8AC3E}">
        <p14:creationId xmlns:p14="http://schemas.microsoft.com/office/powerpoint/2010/main" val="3836853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601C92-BB29-43B0-A613-7287D569F2E6}" type="datetimeFigureOut">
              <a:rPr lang="en-IN" smtClean="0"/>
              <a:t>11-04-2025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E68BB5-8EBE-433E-929B-70802E0DDF9E}" type="slidenum">
              <a:rPr lang="en-IN" smtClean="0"/>
              <a:t>‹#›</a:t>
            </a:fld>
            <a:endParaRPr lang="en-IN"/>
          </a:p>
        </p:txBody>
      </p:sp>
    </p:spTree>
    <p:extLst>
      <p:ext uri="{BB962C8B-B14F-4D97-AF65-F5344CB8AC3E}">
        <p14:creationId xmlns:p14="http://schemas.microsoft.com/office/powerpoint/2010/main" val="65018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601C92-BB29-43B0-A613-7287D569F2E6}" type="datetimeFigureOut">
              <a:rPr lang="en-IN" smtClean="0"/>
              <a:t>11-04-2025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E68BB5-8EBE-433E-929B-70802E0DDF9E}" type="slidenum">
              <a:rPr lang="en-IN" smtClean="0"/>
              <a:t>‹#›</a:t>
            </a:fld>
            <a:endParaRPr lang="en-IN"/>
          </a:p>
        </p:txBody>
      </p:sp>
    </p:spTree>
    <p:extLst>
      <p:ext uri="{BB962C8B-B14F-4D97-AF65-F5344CB8AC3E}">
        <p14:creationId xmlns:p14="http://schemas.microsoft.com/office/powerpoint/2010/main" val="2601877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601C92-BB29-43B0-A613-7287D569F2E6}" type="datetimeFigureOut">
              <a:rPr lang="en-IN" smtClean="0"/>
              <a:t>11-04-2025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E68BB5-8EBE-433E-929B-70802E0DDF9E}"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42333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601C92-BB29-43B0-A613-7287D569F2E6}" type="datetimeFigureOut">
              <a:rPr lang="en-IN" smtClean="0"/>
              <a:t>11-04-2025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E68BB5-8EBE-433E-929B-70802E0DDF9E}" type="slidenum">
              <a:rPr lang="en-IN" smtClean="0"/>
              <a:t>‹#›</a:t>
            </a:fld>
            <a:endParaRPr lang="en-IN"/>
          </a:p>
        </p:txBody>
      </p:sp>
    </p:spTree>
    <p:extLst>
      <p:ext uri="{BB962C8B-B14F-4D97-AF65-F5344CB8AC3E}">
        <p14:creationId xmlns:p14="http://schemas.microsoft.com/office/powerpoint/2010/main" val="3751693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601C92-BB29-43B0-A613-7287D569F2E6}" type="datetimeFigureOut">
              <a:rPr lang="en-IN" smtClean="0"/>
              <a:t>11-04-2025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E68BB5-8EBE-433E-929B-70802E0DDF9E}" type="slidenum">
              <a:rPr lang="en-IN" smtClean="0"/>
              <a:t>‹#›</a:t>
            </a:fld>
            <a:endParaRPr lang="en-IN"/>
          </a:p>
        </p:txBody>
      </p:sp>
    </p:spTree>
    <p:extLst>
      <p:ext uri="{BB962C8B-B14F-4D97-AF65-F5344CB8AC3E}">
        <p14:creationId xmlns:p14="http://schemas.microsoft.com/office/powerpoint/2010/main" val="1665582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601C92-BB29-43B0-A613-7287D569F2E6}" type="datetimeFigureOut">
              <a:rPr lang="en-IN" smtClean="0"/>
              <a:t>11-04-2025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E68BB5-8EBE-433E-929B-70802E0DDF9E}" type="slidenum">
              <a:rPr lang="en-IN" smtClean="0"/>
              <a:t>‹#›</a:t>
            </a:fld>
            <a:endParaRPr lang="en-IN"/>
          </a:p>
        </p:txBody>
      </p:sp>
    </p:spTree>
    <p:extLst>
      <p:ext uri="{BB962C8B-B14F-4D97-AF65-F5344CB8AC3E}">
        <p14:creationId xmlns:p14="http://schemas.microsoft.com/office/powerpoint/2010/main" val="3597473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601C92-BB29-43B0-A613-7287D569F2E6}" type="datetimeFigureOut">
              <a:rPr lang="en-IN" smtClean="0"/>
              <a:t>11-04-2025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68BB5-8EBE-433E-929B-70802E0DDF9E}" type="slidenum">
              <a:rPr lang="en-IN" smtClean="0"/>
              <a:t>‹#›</a:t>
            </a:fld>
            <a:endParaRPr lang="en-IN"/>
          </a:p>
        </p:txBody>
      </p:sp>
    </p:spTree>
    <p:extLst>
      <p:ext uri="{BB962C8B-B14F-4D97-AF65-F5344CB8AC3E}">
        <p14:creationId xmlns:p14="http://schemas.microsoft.com/office/powerpoint/2010/main" val="2099879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601C92-BB29-43B0-A613-7287D569F2E6}" type="datetimeFigureOut">
              <a:rPr lang="en-IN" smtClean="0"/>
              <a:t>11-04-2025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68BB5-8EBE-433E-929B-70802E0DDF9E}" type="slidenum">
              <a:rPr lang="en-IN" smtClean="0"/>
              <a:t>‹#›</a:t>
            </a:fld>
            <a:endParaRPr lang="en-IN"/>
          </a:p>
        </p:txBody>
      </p:sp>
    </p:spTree>
    <p:extLst>
      <p:ext uri="{BB962C8B-B14F-4D97-AF65-F5344CB8AC3E}">
        <p14:creationId xmlns:p14="http://schemas.microsoft.com/office/powerpoint/2010/main" val="108209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601C92-BB29-43B0-A613-7287D569F2E6}" type="datetimeFigureOut">
              <a:rPr lang="en-IN" smtClean="0"/>
              <a:t>11-04-2025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68BB5-8EBE-433E-929B-70802E0DDF9E}" type="slidenum">
              <a:rPr lang="en-IN" smtClean="0"/>
              <a:t>‹#›</a:t>
            </a:fld>
            <a:endParaRPr lang="en-IN"/>
          </a:p>
        </p:txBody>
      </p:sp>
    </p:spTree>
    <p:extLst>
      <p:ext uri="{BB962C8B-B14F-4D97-AF65-F5344CB8AC3E}">
        <p14:creationId xmlns:p14="http://schemas.microsoft.com/office/powerpoint/2010/main" val="369120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601C92-BB29-43B0-A613-7287D569F2E6}" type="datetimeFigureOut">
              <a:rPr lang="en-IN" smtClean="0"/>
              <a:t>11-04-2025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E68BB5-8EBE-433E-929B-70802E0DDF9E}" type="slidenum">
              <a:rPr lang="en-IN" smtClean="0"/>
              <a:t>‹#›</a:t>
            </a:fld>
            <a:endParaRPr lang="en-IN"/>
          </a:p>
        </p:txBody>
      </p:sp>
    </p:spTree>
    <p:extLst>
      <p:ext uri="{BB962C8B-B14F-4D97-AF65-F5344CB8AC3E}">
        <p14:creationId xmlns:p14="http://schemas.microsoft.com/office/powerpoint/2010/main" val="1557298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601C92-BB29-43B0-A613-7287D569F2E6}" type="datetimeFigureOut">
              <a:rPr lang="en-IN" smtClean="0"/>
              <a:t>11-04-2025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E68BB5-8EBE-433E-929B-70802E0DDF9E}" type="slidenum">
              <a:rPr lang="en-IN" smtClean="0"/>
              <a:t>‹#›</a:t>
            </a:fld>
            <a:endParaRPr lang="en-IN"/>
          </a:p>
        </p:txBody>
      </p:sp>
    </p:spTree>
    <p:extLst>
      <p:ext uri="{BB962C8B-B14F-4D97-AF65-F5344CB8AC3E}">
        <p14:creationId xmlns:p14="http://schemas.microsoft.com/office/powerpoint/2010/main" val="246541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601C92-BB29-43B0-A613-7287D569F2E6}" type="datetimeFigureOut">
              <a:rPr lang="en-IN" smtClean="0"/>
              <a:t>11-04-2025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E68BB5-8EBE-433E-929B-70802E0DDF9E}" type="slidenum">
              <a:rPr lang="en-IN" smtClean="0"/>
              <a:t>‹#›</a:t>
            </a:fld>
            <a:endParaRPr lang="en-IN"/>
          </a:p>
        </p:txBody>
      </p:sp>
    </p:spTree>
    <p:extLst>
      <p:ext uri="{BB962C8B-B14F-4D97-AF65-F5344CB8AC3E}">
        <p14:creationId xmlns:p14="http://schemas.microsoft.com/office/powerpoint/2010/main" val="530644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601C92-BB29-43B0-A613-7287D569F2E6}" type="datetimeFigureOut">
              <a:rPr lang="en-IN" smtClean="0"/>
              <a:t>11-04-2025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E68BB5-8EBE-433E-929B-70802E0DDF9E}" type="slidenum">
              <a:rPr lang="en-IN" smtClean="0"/>
              <a:t>‹#›</a:t>
            </a:fld>
            <a:endParaRPr lang="en-IN"/>
          </a:p>
        </p:txBody>
      </p:sp>
    </p:spTree>
    <p:extLst>
      <p:ext uri="{BB962C8B-B14F-4D97-AF65-F5344CB8AC3E}">
        <p14:creationId xmlns:p14="http://schemas.microsoft.com/office/powerpoint/2010/main" val="1543417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01C92-BB29-43B0-A613-7287D569F2E6}" type="datetimeFigureOut">
              <a:rPr lang="en-IN" smtClean="0"/>
              <a:t>11-04-2025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E68BB5-8EBE-433E-929B-70802E0DDF9E}" type="slidenum">
              <a:rPr lang="en-IN" smtClean="0"/>
              <a:t>‹#›</a:t>
            </a:fld>
            <a:endParaRPr lang="en-IN"/>
          </a:p>
        </p:txBody>
      </p:sp>
    </p:spTree>
    <p:extLst>
      <p:ext uri="{BB962C8B-B14F-4D97-AF65-F5344CB8AC3E}">
        <p14:creationId xmlns:p14="http://schemas.microsoft.com/office/powerpoint/2010/main" val="102947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601C92-BB29-43B0-A613-7287D569F2E6}" type="datetimeFigureOut">
              <a:rPr lang="en-IN" smtClean="0"/>
              <a:t>11-04-2025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E68BB5-8EBE-433E-929B-70802E0DDF9E}" type="slidenum">
              <a:rPr lang="en-IN" smtClean="0"/>
              <a:t>‹#›</a:t>
            </a:fld>
            <a:endParaRPr lang="en-IN"/>
          </a:p>
        </p:txBody>
      </p:sp>
    </p:spTree>
    <p:extLst>
      <p:ext uri="{BB962C8B-B14F-4D97-AF65-F5344CB8AC3E}">
        <p14:creationId xmlns:p14="http://schemas.microsoft.com/office/powerpoint/2010/main" val="37578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601C92-BB29-43B0-A613-7287D569F2E6}" type="datetimeFigureOut">
              <a:rPr lang="en-IN" smtClean="0"/>
              <a:t>11-04-2025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E68BB5-8EBE-433E-929B-70802E0DDF9E}" type="slidenum">
              <a:rPr lang="en-IN" smtClean="0"/>
              <a:t>‹#›</a:t>
            </a:fld>
            <a:endParaRPr lang="en-IN"/>
          </a:p>
        </p:txBody>
      </p:sp>
    </p:spTree>
    <p:extLst>
      <p:ext uri="{BB962C8B-B14F-4D97-AF65-F5344CB8AC3E}">
        <p14:creationId xmlns:p14="http://schemas.microsoft.com/office/powerpoint/2010/main" val="106037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1601C92-BB29-43B0-A613-7287D569F2E6}" type="datetimeFigureOut">
              <a:rPr lang="en-IN" smtClean="0"/>
              <a:t>11-04-2025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7E68BB5-8EBE-433E-929B-70802E0DDF9E}" type="slidenum">
              <a:rPr lang="en-IN" smtClean="0"/>
              <a:t>‹#›</a:t>
            </a:fld>
            <a:endParaRPr lang="en-IN"/>
          </a:p>
        </p:txBody>
      </p:sp>
    </p:spTree>
    <p:extLst>
      <p:ext uri="{BB962C8B-B14F-4D97-AF65-F5344CB8AC3E}">
        <p14:creationId xmlns:p14="http://schemas.microsoft.com/office/powerpoint/2010/main" val="81330103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4421C-5297-F613-49CC-A7C6A84EC2D7}"/>
              </a:ext>
            </a:extLst>
          </p:cNvPr>
          <p:cNvSpPr>
            <a:spLocks noGrp="1"/>
          </p:cNvSpPr>
          <p:nvPr>
            <p:ph type="ctrTitle"/>
          </p:nvPr>
        </p:nvSpPr>
        <p:spPr/>
        <p:txBody>
          <a:bodyPr>
            <a:normAutofit/>
          </a:bodyPr>
          <a:lstStyle/>
          <a:p>
            <a:r>
              <a:rPr lang="en-IN" sz="3600" dirty="0"/>
              <a:t>Design and Analysis of Algorithms Lab</a:t>
            </a:r>
          </a:p>
        </p:txBody>
      </p:sp>
      <p:sp>
        <p:nvSpPr>
          <p:cNvPr id="3" name="Subtitle 2">
            <a:extLst>
              <a:ext uri="{FF2B5EF4-FFF2-40B4-BE49-F238E27FC236}">
                <a16:creationId xmlns:a16="http://schemas.microsoft.com/office/drawing/2014/main" id="{86BA748D-C4B2-A87C-14EE-103D13AFCE9A}"/>
              </a:ext>
            </a:extLst>
          </p:cNvPr>
          <p:cNvSpPr>
            <a:spLocks noGrp="1"/>
          </p:cNvSpPr>
          <p:nvPr>
            <p:ph type="subTitle" idx="1"/>
          </p:nvPr>
        </p:nvSpPr>
        <p:spPr>
          <a:xfrm>
            <a:off x="1370693" y="3598339"/>
            <a:ext cx="9440034" cy="2399338"/>
          </a:xfrm>
        </p:spPr>
        <p:txBody>
          <a:bodyPr>
            <a:normAutofit/>
          </a:bodyPr>
          <a:lstStyle/>
          <a:p>
            <a:r>
              <a:rPr lang="en-IN" dirty="0"/>
              <a:t>Partitioning Assignment</a:t>
            </a:r>
          </a:p>
          <a:p>
            <a:r>
              <a:rPr lang="en-IN" dirty="0"/>
              <a:t>By </a:t>
            </a:r>
          </a:p>
          <a:p>
            <a:r>
              <a:rPr lang="en-IN" dirty="0"/>
              <a:t>Sayak Sen</a:t>
            </a:r>
          </a:p>
          <a:p>
            <a:r>
              <a:rPr lang="en-IN" dirty="0"/>
              <a:t>2023CSB047</a:t>
            </a:r>
          </a:p>
        </p:txBody>
      </p:sp>
    </p:spTree>
    <p:extLst>
      <p:ext uri="{BB962C8B-B14F-4D97-AF65-F5344CB8AC3E}">
        <p14:creationId xmlns:p14="http://schemas.microsoft.com/office/powerpoint/2010/main" val="174947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5592-9620-7709-3E71-85E1D64AF23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278264D-6660-B0C0-F3FD-1BA1B1517F8F}"/>
              </a:ext>
            </a:extLst>
          </p:cNvPr>
          <p:cNvSpPr>
            <a:spLocks noGrp="1"/>
          </p:cNvSpPr>
          <p:nvPr>
            <p:ph idx="1"/>
          </p:nvPr>
        </p:nvSpPr>
        <p:spPr/>
        <p:txBody>
          <a:bodyPr>
            <a:normAutofit fontScale="92500" lnSpcReduction="10000"/>
          </a:bodyPr>
          <a:lstStyle/>
          <a:p>
            <a:pPr>
              <a:buNone/>
            </a:pPr>
            <a:r>
              <a:rPr lang="en-US" dirty="0"/>
              <a:t>The K-means clustering implementation with k=3 successfully identified three major activity groupings within the HAR dataset. These clusters likely correspond to broad categories of human movement patterns rather than specific activities.</a:t>
            </a:r>
          </a:p>
          <a:p>
            <a:pPr>
              <a:buNone/>
            </a:pPr>
            <a:r>
              <a:rPr lang="en-US" dirty="0"/>
              <a:t>The single linkage analysis revealed a triangular relationship between the clusters, with each cluster having unique characteristics that distinguish it from the others. This suggests that even with just three clusters, the algorithm captured fundamentally different patterns of human activity.</a:t>
            </a:r>
          </a:p>
          <a:p>
            <a:pPr>
              <a:buNone/>
            </a:pPr>
            <a:r>
              <a:rPr lang="en-US" dirty="0"/>
              <a:t>The visualization through PCA confirmed the algorithm's ability to separate distinct activity categories while the balance in cluster sizes suggests that k=3 represents a natural partitioning of the data. However, for applications requiring finer-grained activity recognition, a larger number of clusters would likely be more appropriate.</a:t>
            </a:r>
          </a:p>
          <a:p>
            <a:pPr marL="36900" indent="0">
              <a:buNone/>
            </a:pPr>
            <a:r>
              <a:rPr lang="en-US" dirty="0"/>
              <a:t>This analysis demonstrates that K-means clustering with k=3 provides a useful high-level categorization of human activities, while highlighting the trade-off between simplicity and granularity in cluster analysis.</a:t>
            </a:r>
          </a:p>
          <a:p>
            <a:endParaRPr lang="en-IN" dirty="0"/>
          </a:p>
        </p:txBody>
      </p:sp>
    </p:spTree>
    <p:extLst>
      <p:ext uri="{BB962C8B-B14F-4D97-AF65-F5344CB8AC3E}">
        <p14:creationId xmlns:p14="http://schemas.microsoft.com/office/powerpoint/2010/main" val="265385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D91E-65A0-9EAE-5FA5-38A0F5C2BB50}"/>
              </a:ext>
            </a:extLst>
          </p:cNvPr>
          <p:cNvSpPr>
            <a:spLocks noGrp="1"/>
          </p:cNvSpPr>
          <p:nvPr>
            <p:ph type="title"/>
          </p:nvPr>
        </p:nvSpPr>
        <p:spPr/>
        <p:txBody>
          <a:bodyPr/>
          <a:lstStyle/>
          <a:p>
            <a:r>
              <a:rPr lang="en-IN" dirty="0"/>
              <a:t>Objective</a:t>
            </a:r>
          </a:p>
        </p:txBody>
      </p:sp>
      <p:sp>
        <p:nvSpPr>
          <p:cNvPr id="4" name="Rectangle 1">
            <a:extLst>
              <a:ext uri="{FF2B5EF4-FFF2-40B4-BE49-F238E27FC236}">
                <a16:creationId xmlns:a16="http://schemas.microsoft.com/office/drawing/2014/main" id="{6A9CF83B-9F83-F653-021D-1C7065E1E89D}"/>
              </a:ext>
            </a:extLst>
          </p:cNvPr>
          <p:cNvSpPr>
            <a:spLocks noGrp="1" noChangeArrowheads="1"/>
          </p:cNvSpPr>
          <p:nvPr>
            <p:ph idx="1"/>
          </p:nvPr>
        </p:nvSpPr>
        <p:spPr bwMode="auto">
          <a:xfrm>
            <a:off x="285134" y="1439840"/>
            <a:ext cx="1181837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Implement a K-means clustering algorithm from scratch to partition the Human Activity Recognition (HAR) dataset into distinct clusters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Compute single linkage distances between clusters to understand inter-cluster relationships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Analyze the natural groupings found within the high-dimensional human activity data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Determine the effectiveness of Euclidean distance-based clustering for activity recognition patterns </a:t>
            </a:r>
          </a:p>
        </p:txBody>
      </p:sp>
    </p:spTree>
    <p:extLst>
      <p:ext uri="{BB962C8B-B14F-4D97-AF65-F5344CB8AC3E}">
        <p14:creationId xmlns:p14="http://schemas.microsoft.com/office/powerpoint/2010/main" val="3437314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1D95-F84A-50EC-22A8-9EDB08779720}"/>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D01EAF61-9F80-AAEA-BCC6-A99F209ABC6C}"/>
              </a:ext>
            </a:extLst>
          </p:cNvPr>
          <p:cNvSpPr>
            <a:spLocks noGrp="1"/>
          </p:cNvSpPr>
          <p:nvPr>
            <p:ph idx="1"/>
          </p:nvPr>
        </p:nvSpPr>
        <p:spPr/>
        <p:txBody>
          <a:bodyPr>
            <a:normAutofit fontScale="92500" lnSpcReduction="10000"/>
          </a:bodyPr>
          <a:lstStyle/>
          <a:p>
            <a:pPr>
              <a:buNone/>
            </a:pPr>
            <a:r>
              <a:rPr lang="en-US" b="1" dirty="0"/>
              <a:t>1 Dataset Selection and Preparation</a:t>
            </a:r>
          </a:p>
          <a:p>
            <a:pPr>
              <a:buNone/>
            </a:pPr>
            <a:r>
              <a:rPr lang="en-US" dirty="0"/>
              <a:t>The Human Activity Recognition (HAR) dataset was selected due to its:</a:t>
            </a:r>
          </a:p>
          <a:p>
            <a:pPr>
              <a:buFont typeface="Arial" panose="020B0604020202020204" pitchFamily="34" charset="0"/>
              <a:buChar char="•"/>
            </a:pPr>
            <a:r>
              <a:rPr lang="en-US" dirty="0"/>
              <a:t>High dimensionality (561 features derived from smartphone sensors)</a:t>
            </a:r>
          </a:p>
          <a:p>
            <a:pPr>
              <a:buFont typeface="Arial" panose="020B0604020202020204" pitchFamily="34" charset="0"/>
              <a:buChar char="•"/>
            </a:pPr>
            <a:r>
              <a:rPr lang="en-US" dirty="0"/>
              <a:t>Sufficient sample size (over 10,000 recordings)</a:t>
            </a:r>
          </a:p>
          <a:p>
            <a:pPr>
              <a:buFont typeface="Arial" panose="020B0604020202020204" pitchFamily="34" charset="0"/>
              <a:buChar char="•"/>
            </a:pPr>
            <a:r>
              <a:rPr lang="en-US" dirty="0"/>
              <a:t>Real-world application in motion pattern recognition</a:t>
            </a:r>
          </a:p>
          <a:p>
            <a:pPr>
              <a:buFont typeface="Arial" panose="020B0604020202020204" pitchFamily="34" charset="0"/>
              <a:buChar char="•"/>
            </a:pPr>
            <a:r>
              <a:rPr lang="en-US" dirty="0"/>
              <a:t>Challenging clustering characteristics</a:t>
            </a:r>
          </a:p>
          <a:p>
            <a:pPr>
              <a:buNone/>
            </a:pPr>
            <a:r>
              <a:rPr lang="en-US" dirty="0"/>
              <a:t>Data preparation included:</a:t>
            </a:r>
          </a:p>
          <a:p>
            <a:pPr>
              <a:buFont typeface="Arial" panose="020B0604020202020204" pitchFamily="34" charset="0"/>
              <a:buChar char="•"/>
            </a:pPr>
            <a:r>
              <a:rPr lang="en-US" dirty="0"/>
              <a:t>Feature standardization to ensure equal weighting of features</a:t>
            </a:r>
          </a:p>
          <a:p>
            <a:pPr>
              <a:buFont typeface="Arial" panose="020B0604020202020204" pitchFamily="34" charset="0"/>
              <a:buChar char="•"/>
            </a:pPr>
            <a:r>
              <a:rPr lang="en-US" dirty="0"/>
              <a:t>Random sampling to manage computational complexity (when necessary)</a:t>
            </a:r>
          </a:p>
          <a:p>
            <a:pPr>
              <a:buFont typeface="Arial" panose="020B0604020202020204" pitchFamily="34" charset="0"/>
              <a:buChar char="•"/>
            </a:pPr>
            <a:r>
              <a:rPr lang="en-US" dirty="0"/>
              <a:t>No dimensionality reduction was applied prior to clustering to preserve information</a:t>
            </a:r>
          </a:p>
          <a:p>
            <a:endParaRPr lang="en-IN" dirty="0"/>
          </a:p>
        </p:txBody>
      </p:sp>
    </p:spTree>
    <p:extLst>
      <p:ext uri="{BB962C8B-B14F-4D97-AF65-F5344CB8AC3E}">
        <p14:creationId xmlns:p14="http://schemas.microsoft.com/office/powerpoint/2010/main" val="254010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33FF6C-C1BA-E406-09DE-9E9BDC6FC849}"/>
              </a:ext>
            </a:extLst>
          </p:cNvPr>
          <p:cNvSpPr>
            <a:spLocks noGrp="1"/>
          </p:cNvSpPr>
          <p:nvPr>
            <p:ph idx="1"/>
          </p:nvPr>
        </p:nvSpPr>
        <p:spPr>
          <a:xfrm>
            <a:off x="913795" y="235974"/>
            <a:ext cx="10353762" cy="6312309"/>
          </a:xfrm>
        </p:spPr>
        <p:txBody>
          <a:bodyPr>
            <a:normAutofit lnSpcReduction="10000"/>
          </a:bodyPr>
          <a:lstStyle/>
          <a:p>
            <a:pPr>
              <a:buNone/>
            </a:pPr>
            <a:r>
              <a:rPr lang="en-US" b="1" dirty="0"/>
              <a:t>2 K-means Clustering Implementation</a:t>
            </a:r>
          </a:p>
          <a:p>
            <a:pPr>
              <a:buNone/>
            </a:pPr>
            <a:r>
              <a:rPr lang="en-US" dirty="0"/>
              <a:t>A custom K-means algorithm was implemented with the following specifications:</a:t>
            </a:r>
          </a:p>
          <a:p>
            <a:pPr>
              <a:buFont typeface="+mj-lt"/>
              <a:buAutoNum type="arabicPeriod"/>
            </a:pPr>
            <a:r>
              <a:rPr lang="en-US" b="1" dirty="0"/>
              <a:t>Initialization</a:t>
            </a:r>
            <a:r>
              <a:rPr lang="en-US" dirty="0"/>
              <a:t>: K=3 centroids randomly chosen from the dataset</a:t>
            </a:r>
          </a:p>
          <a:p>
            <a:pPr>
              <a:buFont typeface="+mj-lt"/>
              <a:buAutoNum type="arabicPeriod"/>
            </a:pPr>
            <a:r>
              <a:rPr lang="en-US" b="1" dirty="0"/>
              <a:t>Assignment</a:t>
            </a:r>
            <a:r>
              <a:rPr lang="en-US" dirty="0"/>
              <a:t>: Each data point assigned to the nearest centroid using Euclidean distance</a:t>
            </a:r>
          </a:p>
          <a:p>
            <a:pPr>
              <a:buFont typeface="+mj-lt"/>
              <a:buAutoNum type="arabicPeriod"/>
            </a:pPr>
            <a:r>
              <a:rPr lang="en-US" b="1" dirty="0"/>
              <a:t>Update</a:t>
            </a:r>
            <a:r>
              <a:rPr lang="en-US" dirty="0"/>
              <a:t>: Centroids recalculated as the mean of all points in their respective clusters</a:t>
            </a:r>
          </a:p>
          <a:p>
            <a:pPr>
              <a:buFont typeface="+mj-lt"/>
              <a:buAutoNum type="arabicPeriod"/>
            </a:pPr>
            <a:r>
              <a:rPr lang="en-US" b="1" dirty="0"/>
              <a:t>Iteration</a:t>
            </a:r>
            <a:r>
              <a:rPr lang="en-US" dirty="0"/>
              <a:t>: Steps 2-3 repeated until convergence (centroids no longer change)</a:t>
            </a:r>
          </a:p>
          <a:p>
            <a:pPr>
              <a:buFont typeface="+mj-lt"/>
              <a:buAutoNum type="arabicPeriod"/>
            </a:pPr>
            <a:r>
              <a:rPr lang="en-US" b="1" dirty="0"/>
              <a:t>Termination</a:t>
            </a:r>
            <a:r>
              <a:rPr lang="en-US" dirty="0"/>
              <a:t>: Algorithm terminates when centroids stabilize or after 100 iterations</a:t>
            </a:r>
          </a:p>
          <a:p>
            <a:pPr>
              <a:buFont typeface="+mj-lt"/>
              <a:buAutoNum type="arabicPeriod"/>
            </a:pPr>
            <a:endParaRPr lang="en-US" dirty="0"/>
          </a:p>
          <a:p>
            <a:pPr>
              <a:buNone/>
            </a:pPr>
            <a:r>
              <a:rPr lang="en-US" b="1" dirty="0"/>
              <a:t>3 Single Linkage Distance Calculation</a:t>
            </a:r>
          </a:p>
          <a:p>
            <a:pPr>
              <a:buNone/>
            </a:pPr>
            <a:r>
              <a:rPr lang="en-US" dirty="0"/>
              <a:t>For each pair of clusters, the single linkage distance was calculated:</a:t>
            </a:r>
          </a:p>
          <a:p>
            <a:pPr>
              <a:buFont typeface="+mj-lt"/>
              <a:buAutoNum type="arabicPeriod"/>
            </a:pPr>
            <a:r>
              <a:rPr lang="en-US" dirty="0"/>
              <a:t>For clusters Ci and </a:t>
            </a:r>
            <a:r>
              <a:rPr lang="en-US" dirty="0" err="1"/>
              <a:t>Cj</a:t>
            </a:r>
            <a:r>
              <a:rPr lang="en-US" dirty="0"/>
              <a:t>, identified all pairwise distances between points in Ci and points in </a:t>
            </a:r>
            <a:r>
              <a:rPr lang="en-US" dirty="0" err="1"/>
              <a:t>Cj</a:t>
            </a:r>
            <a:endParaRPr lang="en-US" dirty="0"/>
          </a:p>
          <a:p>
            <a:pPr>
              <a:buFont typeface="+mj-lt"/>
              <a:buAutoNum type="arabicPeriod"/>
            </a:pPr>
            <a:r>
              <a:rPr lang="en-US" dirty="0"/>
              <a:t>Determined the minimum distance among all pairs as the single linkage distance</a:t>
            </a:r>
          </a:p>
          <a:p>
            <a:pPr>
              <a:buFont typeface="+mj-lt"/>
              <a:buAutoNum type="arabicPeriod"/>
            </a:pPr>
            <a:r>
              <a:rPr lang="en-US" dirty="0"/>
              <a:t>Populated a </a:t>
            </a:r>
            <a:r>
              <a:rPr lang="en-US" dirty="0" err="1"/>
              <a:t>k×k</a:t>
            </a:r>
            <a:r>
              <a:rPr lang="en-US" dirty="0"/>
              <a:t> distance matrix with these values</a:t>
            </a:r>
          </a:p>
          <a:p>
            <a:pPr>
              <a:buFont typeface="+mj-lt"/>
              <a:buAutoNum type="arabicPeriod"/>
            </a:pPr>
            <a:r>
              <a:rPr lang="en-US" dirty="0"/>
              <a:t>For each cluster, sorted all other clusters by their single linkage distance</a:t>
            </a:r>
          </a:p>
          <a:p>
            <a:endParaRPr lang="en-IN" dirty="0"/>
          </a:p>
        </p:txBody>
      </p:sp>
    </p:spTree>
    <p:extLst>
      <p:ext uri="{BB962C8B-B14F-4D97-AF65-F5344CB8AC3E}">
        <p14:creationId xmlns:p14="http://schemas.microsoft.com/office/powerpoint/2010/main" val="1802202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03944E-D8E6-C779-DD01-C4BF654E40E6}"/>
              </a:ext>
            </a:extLst>
          </p:cNvPr>
          <p:cNvSpPr>
            <a:spLocks noGrp="1"/>
          </p:cNvSpPr>
          <p:nvPr>
            <p:ph idx="1"/>
          </p:nvPr>
        </p:nvSpPr>
        <p:spPr>
          <a:xfrm>
            <a:off x="913795" y="747252"/>
            <a:ext cx="10353762" cy="5043949"/>
          </a:xfrm>
        </p:spPr>
        <p:txBody>
          <a:bodyPr/>
          <a:lstStyle/>
          <a:p>
            <a:pPr>
              <a:buNone/>
            </a:pPr>
            <a:r>
              <a:rPr lang="en-US" b="1" dirty="0"/>
              <a:t>4 Visualization Method</a:t>
            </a:r>
          </a:p>
          <a:p>
            <a:pPr>
              <a:buNone/>
            </a:pPr>
            <a:r>
              <a:rPr lang="en-US" dirty="0"/>
              <a:t>To visualize the high-dimensional data:</a:t>
            </a:r>
          </a:p>
          <a:p>
            <a:pPr>
              <a:buFont typeface="+mj-lt"/>
              <a:buAutoNum type="arabicPeriod"/>
            </a:pPr>
            <a:r>
              <a:rPr lang="en-US" dirty="0"/>
              <a:t>Applied Principal Component Analysis (PCA) to reduce data to 2 dimensions</a:t>
            </a:r>
          </a:p>
          <a:p>
            <a:pPr>
              <a:buFont typeface="+mj-lt"/>
              <a:buAutoNum type="arabicPeriod"/>
            </a:pPr>
            <a:r>
              <a:rPr lang="en-US" dirty="0"/>
              <a:t>Plotted clusters with different colors in the 2D PCA space</a:t>
            </a:r>
          </a:p>
          <a:p>
            <a:pPr>
              <a:buFont typeface="+mj-lt"/>
              <a:buAutoNum type="arabicPeriod"/>
            </a:pPr>
            <a:r>
              <a:rPr lang="en-US" dirty="0"/>
              <a:t>Marked cluster centroids with distinct symbols</a:t>
            </a:r>
          </a:p>
          <a:p>
            <a:endParaRPr lang="en-IN" dirty="0"/>
          </a:p>
        </p:txBody>
      </p:sp>
    </p:spTree>
    <p:extLst>
      <p:ext uri="{BB962C8B-B14F-4D97-AF65-F5344CB8AC3E}">
        <p14:creationId xmlns:p14="http://schemas.microsoft.com/office/powerpoint/2010/main" val="3351673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F620-497F-628A-36B9-997FAD038E95}"/>
              </a:ext>
            </a:extLst>
          </p:cNvPr>
          <p:cNvSpPr>
            <a:spLocks noGrp="1"/>
          </p:cNvSpPr>
          <p:nvPr>
            <p:ph type="title"/>
          </p:nvPr>
        </p:nvSpPr>
        <p:spPr/>
        <p:txBody>
          <a:bodyPr/>
          <a:lstStyle/>
          <a:p>
            <a:r>
              <a:rPr lang="en-IN" dirty="0"/>
              <a:t>Plot</a:t>
            </a:r>
          </a:p>
        </p:txBody>
      </p:sp>
      <p:sp>
        <p:nvSpPr>
          <p:cNvPr id="3" name="Content Placeholder 2">
            <a:extLst>
              <a:ext uri="{FF2B5EF4-FFF2-40B4-BE49-F238E27FC236}">
                <a16:creationId xmlns:a16="http://schemas.microsoft.com/office/drawing/2014/main" id="{F263CC6D-34E7-87B4-5116-F8F240DE9575}"/>
              </a:ext>
            </a:extLst>
          </p:cNvPr>
          <p:cNvSpPr>
            <a:spLocks noGrp="1"/>
          </p:cNvSpPr>
          <p:nvPr>
            <p:ph idx="1"/>
          </p:nvPr>
        </p:nvSpPr>
        <p:spPr>
          <a:xfrm>
            <a:off x="913795" y="1425677"/>
            <a:ext cx="10353762" cy="4945626"/>
          </a:xfrm>
        </p:spPr>
        <p:txBody>
          <a:bodyPr>
            <a:normAutofit lnSpcReduction="10000"/>
          </a:bodyPr>
          <a:lstStyle/>
          <a:p>
            <a:r>
              <a:rPr lang="en-IN" b="0" i="0" dirty="0">
                <a:solidFill>
                  <a:srgbClr val="E3E3E3"/>
                </a:solidFill>
                <a:effectLst/>
                <a:latin typeface="Courier New" panose="02070309020205020404" pitchFamily="49" charset="0"/>
              </a:rPr>
              <a:t>Cluster sizes:</a:t>
            </a:r>
          </a:p>
          <a:p>
            <a:r>
              <a:rPr lang="en-IN" b="0" i="0" dirty="0">
                <a:solidFill>
                  <a:srgbClr val="E3E3E3"/>
                </a:solidFill>
                <a:effectLst/>
                <a:latin typeface="Courier New" panose="02070309020205020404" pitchFamily="49" charset="0"/>
              </a:rPr>
              <a:t>Cluster 0: 1492 points </a:t>
            </a:r>
          </a:p>
          <a:p>
            <a:r>
              <a:rPr lang="en-IN" b="0" i="0" dirty="0">
                <a:solidFill>
                  <a:srgbClr val="E3E3E3"/>
                </a:solidFill>
                <a:effectLst/>
                <a:latin typeface="Courier New" panose="02070309020205020404" pitchFamily="49" charset="0"/>
              </a:rPr>
              <a:t>Cluster 1: 2707 points </a:t>
            </a:r>
          </a:p>
          <a:p>
            <a:r>
              <a:rPr lang="en-IN" b="0" i="0" dirty="0">
                <a:solidFill>
                  <a:srgbClr val="E3E3E3"/>
                </a:solidFill>
                <a:effectLst/>
                <a:latin typeface="Courier New" panose="02070309020205020404" pitchFamily="49" charset="0"/>
              </a:rPr>
              <a:t>Cluster 2: 801 points</a:t>
            </a:r>
          </a:p>
          <a:p>
            <a:endParaRPr lang="en-IN" dirty="0">
              <a:solidFill>
                <a:srgbClr val="E3E3E3"/>
              </a:solidFill>
              <a:effectLst/>
              <a:latin typeface="Courier New" panose="02070309020205020404" pitchFamily="49" charset="0"/>
            </a:endParaRPr>
          </a:p>
          <a:p>
            <a:r>
              <a:rPr lang="en-US" b="0" i="0" dirty="0">
                <a:solidFill>
                  <a:srgbClr val="E3E3E3"/>
                </a:solidFill>
                <a:effectLst/>
                <a:latin typeface="Courier New" panose="02070309020205020404" pitchFamily="49" charset="0"/>
              </a:rPr>
              <a:t>For each cluster, other clusters in order of increasing single linkage distance: </a:t>
            </a:r>
          </a:p>
          <a:p>
            <a:r>
              <a:rPr lang="en-US" b="0" i="0" dirty="0">
                <a:solidFill>
                  <a:srgbClr val="E3E3E3"/>
                </a:solidFill>
                <a:effectLst/>
                <a:latin typeface="Courier New" panose="02070309020205020404" pitchFamily="49" charset="0"/>
              </a:rPr>
              <a:t>Cluster 0 -&gt; [2, 1] </a:t>
            </a:r>
          </a:p>
          <a:p>
            <a:r>
              <a:rPr lang="en-US" b="0" i="0" dirty="0">
                <a:solidFill>
                  <a:srgbClr val="E3E3E3"/>
                </a:solidFill>
                <a:effectLst/>
                <a:latin typeface="Courier New" panose="02070309020205020404" pitchFamily="49" charset="0"/>
              </a:rPr>
              <a:t>Cluster 1 -&gt; [0, 2] </a:t>
            </a:r>
          </a:p>
          <a:p>
            <a:r>
              <a:rPr lang="en-US" b="0" i="0" dirty="0">
                <a:solidFill>
                  <a:srgbClr val="E3E3E3"/>
                </a:solidFill>
                <a:effectLst/>
                <a:latin typeface="Courier New" panose="02070309020205020404" pitchFamily="49" charset="0"/>
              </a:rPr>
              <a:t>Cluster 2 -&gt; [0, 1]</a:t>
            </a:r>
          </a:p>
          <a:p>
            <a:endParaRPr lang="en-US" dirty="0">
              <a:solidFill>
                <a:srgbClr val="E3E3E3"/>
              </a:solidFill>
              <a:effectLst/>
              <a:latin typeface="Courier New" panose="02070309020205020404" pitchFamily="49" charset="0"/>
            </a:endParaRPr>
          </a:p>
          <a:p>
            <a:r>
              <a:rPr lang="en-US" dirty="0"/>
              <a:t>Black X markers indicate the cluster centroids</a:t>
            </a:r>
            <a:endParaRPr lang="en-IN" dirty="0"/>
          </a:p>
        </p:txBody>
      </p:sp>
    </p:spTree>
    <p:extLst>
      <p:ext uri="{BB962C8B-B14F-4D97-AF65-F5344CB8AC3E}">
        <p14:creationId xmlns:p14="http://schemas.microsoft.com/office/powerpoint/2010/main" val="2524448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42521A-2157-2D7B-E070-0D139EB68AA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3289" y="481013"/>
            <a:ext cx="11228439" cy="6048375"/>
          </a:xfrm>
        </p:spPr>
      </p:pic>
    </p:spTree>
    <p:extLst>
      <p:ext uri="{BB962C8B-B14F-4D97-AF65-F5344CB8AC3E}">
        <p14:creationId xmlns:p14="http://schemas.microsoft.com/office/powerpoint/2010/main" val="3126250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B0F0F-73E2-78E8-7E61-92126EA550F0}"/>
              </a:ext>
            </a:extLst>
          </p:cNvPr>
          <p:cNvSpPr>
            <a:spLocks noGrp="1"/>
          </p:cNvSpPr>
          <p:nvPr>
            <p:ph type="title"/>
          </p:nvPr>
        </p:nvSpPr>
        <p:spPr/>
        <p:txBody>
          <a:bodyPr/>
          <a:lstStyle/>
          <a:p>
            <a:r>
              <a:rPr lang="en-IN" dirty="0"/>
              <a:t>Interpretation</a:t>
            </a:r>
          </a:p>
        </p:txBody>
      </p:sp>
      <p:sp>
        <p:nvSpPr>
          <p:cNvPr id="4" name="Rectangle 1">
            <a:extLst>
              <a:ext uri="{FF2B5EF4-FFF2-40B4-BE49-F238E27FC236}">
                <a16:creationId xmlns:a16="http://schemas.microsoft.com/office/drawing/2014/main" id="{BC10DE46-F583-7C24-106C-606C35109185}"/>
              </a:ext>
            </a:extLst>
          </p:cNvPr>
          <p:cNvSpPr>
            <a:spLocks noGrp="1" noChangeArrowheads="1"/>
          </p:cNvSpPr>
          <p:nvPr>
            <p:ph idx="1"/>
          </p:nvPr>
        </p:nvSpPr>
        <p:spPr bwMode="auto">
          <a:xfrm>
            <a:off x="341644" y="1534299"/>
            <a:ext cx="1092643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IN" sz="2800" b="1" dirty="0"/>
              <a:t>Cluster Characteristics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Broader Categories</a:t>
            </a:r>
            <a:r>
              <a:rPr kumimoji="0" lang="en-US" altLang="en-US" sz="1800" b="0" i="0" u="none" strike="noStrike" cap="none" normalizeH="0" baseline="0" dirty="0">
                <a:ln>
                  <a:noFill/>
                </a:ln>
                <a:solidFill>
                  <a:schemeClr val="tx1"/>
                </a:solidFill>
                <a:effectLst/>
                <a:latin typeface="Arial" panose="020B0604020202020204" pitchFamily="34" charset="0"/>
              </a:rPr>
              <a:t>: With only 3 clusters, each cluster likely encompasses multiple related activities. For example: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Cluster 0 may represent stationary activities (sitting, standing)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Cluster 1 may capture dynamic activities (walking, running)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Cluster 2 may correspond to transitional activities (standing up, sitting down)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Cluster Separation</a:t>
            </a:r>
            <a:r>
              <a:rPr kumimoji="0" lang="en-US" altLang="en-US" sz="1800" b="0" i="0" u="none" strike="noStrike" cap="none" normalizeH="0" baseline="0" dirty="0">
                <a:ln>
                  <a:noFill/>
                </a:ln>
                <a:solidFill>
                  <a:schemeClr val="tx1"/>
                </a:solidFill>
                <a:effectLst/>
                <a:latin typeface="Arial" panose="020B0604020202020204" pitchFamily="34" charset="0"/>
              </a:rPr>
              <a:t>: The three clusters show clear separation in the 2D PCA space, suggesting fundamental differences between the activity groups they represent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Cluster Compactness</a:t>
            </a:r>
            <a:r>
              <a:rPr kumimoji="0" lang="en-US" altLang="en-US" sz="1800" b="0" i="0" u="none" strike="noStrike" cap="none" normalizeH="0" baseline="0" dirty="0">
                <a:ln>
                  <a:noFill/>
                </a:ln>
                <a:solidFill>
                  <a:schemeClr val="tx1"/>
                </a:solidFill>
                <a:effectLst/>
                <a:latin typeface="Arial" panose="020B0604020202020204" pitchFamily="34" charset="0"/>
              </a:rPr>
              <a:t>: Clusters 1 and 2 appear more compact than Cluster 0, suggesting greater similarity within their contained activities </a:t>
            </a:r>
          </a:p>
        </p:txBody>
      </p:sp>
    </p:spTree>
    <p:extLst>
      <p:ext uri="{BB962C8B-B14F-4D97-AF65-F5344CB8AC3E}">
        <p14:creationId xmlns:p14="http://schemas.microsoft.com/office/powerpoint/2010/main" val="609092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8CBC70-FBFE-529A-2876-F09DD579323B}"/>
              </a:ext>
            </a:extLst>
          </p:cNvPr>
          <p:cNvSpPr>
            <a:spLocks noGrp="1"/>
          </p:cNvSpPr>
          <p:nvPr>
            <p:ph idx="1"/>
          </p:nvPr>
        </p:nvSpPr>
        <p:spPr>
          <a:xfrm>
            <a:off x="304800" y="502418"/>
            <a:ext cx="10962757" cy="5898382"/>
          </a:xfrm>
        </p:spPr>
        <p:txBody>
          <a:bodyPr>
            <a:normAutofit/>
          </a:bodyPr>
          <a:lstStyle/>
          <a:p>
            <a:pPr marL="36900" indent="0">
              <a:buNone/>
            </a:pPr>
            <a:endParaRPr lang="en-IN" sz="2800" b="1" dirty="0"/>
          </a:p>
          <a:p>
            <a:pPr marL="36900" indent="0">
              <a:buNone/>
            </a:pPr>
            <a:r>
              <a:rPr lang="en-IN" sz="2800" b="1" dirty="0"/>
              <a:t>Single Linkage Analysis</a:t>
            </a:r>
          </a:p>
          <a:p>
            <a:endParaRPr lang="en-IN" sz="2800" b="1" dirty="0"/>
          </a:p>
        </p:txBody>
      </p:sp>
      <p:sp>
        <p:nvSpPr>
          <p:cNvPr id="4" name="Rectangle 1">
            <a:extLst>
              <a:ext uri="{FF2B5EF4-FFF2-40B4-BE49-F238E27FC236}">
                <a16:creationId xmlns:a16="http://schemas.microsoft.com/office/drawing/2014/main" id="{58166FCF-D185-A0B7-1C38-A6ADE183AA86}"/>
              </a:ext>
            </a:extLst>
          </p:cNvPr>
          <p:cNvSpPr>
            <a:spLocks noChangeArrowheads="1"/>
          </p:cNvSpPr>
          <p:nvPr/>
        </p:nvSpPr>
        <p:spPr bwMode="auto">
          <a:xfrm rot="10800000" flipV="1">
            <a:off x="304800" y="1904332"/>
            <a:ext cx="1121860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Closest Relationship</a:t>
            </a:r>
            <a:r>
              <a:rPr kumimoji="0" lang="en-US" altLang="en-US" sz="1800" b="0" i="0" u="none" strike="noStrike" cap="none" normalizeH="0" baseline="0" dirty="0">
                <a:ln>
                  <a:noFill/>
                </a:ln>
                <a:solidFill>
                  <a:schemeClr val="tx1"/>
                </a:solidFill>
                <a:effectLst/>
                <a:latin typeface="Arial" panose="020B0604020202020204" pitchFamily="34" charset="0"/>
              </a:rPr>
              <a:t>: Clusters 1 and 2 have the smallest single linkage distance (0.7845), suggesting these clusters represent activities with some shared characteristics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Furthest Relationship</a:t>
            </a:r>
            <a:r>
              <a:rPr kumimoji="0" lang="en-US" altLang="en-US" sz="1800" b="0" i="0" u="none" strike="noStrike" cap="none" normalizeH="0" baseline="0" dirty="0">
                <a:ln>
                  <a:noFill/>
                </a:ln>
                <a:solidFill>
                  <a:schemeClr val="tx1"/>
                </a:solidFill>
                <a:effectLst/>
                <a:latin typeface="Arial" panose="020B0604020202020204" pitchFamily="34" charset="0"/>
              </a:rPr>
              <a:t>: Clusters 0 and 2 have the largest single linkage distance (0.9156), indicating more distinct differences between these activity groups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Triangular Relationship</a:t>
            </a:r>
            <a:r>
              <a:rPr kumimoji="0" lang="en-US" altLang="en-US" sz="1800" b="0" i="0" u="none" strike="noStrike" cap="none" normalizeH="0" baseline="0" dirty="0">
                <a:ln>
                  <a:noFill/>
                </a:ln>
                <a:solidFill>
                  <a:schemeClr val="tx1"/>
                </a:solidFill>
                <a:effectLst/>
                <a:latin typeface="Arial" panose="020B0604020202020204" pitchFamily="34" charset="0"/>
              </a:rPr>
              <a:t>: The proximity ordering forms a triangle (0→1→2→0) rather than a linear chain, suggesting each cluster has unique characteristics that differentiate it from the others </a:t>
            </a:r>
          </a:p>
        </p:txBody>
      </p:sp>
    </p:spTree>
    <p:extLst>
      <p:ext uri="{BB962C8B-B14F-4D97-AF65-F5344CB8AC3E}">
        <p14:creationId xmlns:p14="http://schemas.microsoft.com/office/powerpoint/2010/main" val="3965488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28</TotalTime>
  <Words>754</Words>
  <Application>Microsoft Office PowerPoint</Application>
  <PresentationFormat>Widescreen</PresentationFormat>
  <Paragraphs>84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Calisto MT</vt:lpstr>
      <vt:lpstr>Courier New</vt:lpstr>
      <vt:lpstr>Wingdings 2</vt:lpstr>
      <vt:lpstr>Slate</vt:lpstr>
      <vt:lpstr>Design and Analysis of Algorithms Lab</vt:lpstr>
      <vt:lpstr>Objective</vt:lpstr>
      <vt:lpstr>Approach</vt:lpstr>
      <vt:lpstr>PowerPoint Presentation</vt:lpstr>
      <vt:lpstr>PowerPoint Presentation</vt:lpstr>
      <vt:lpstr>Plot</vt:lpstr>
      <vt:lpstr>PowerPoint Presentation</vt:lpstr>
      <vt:lpstr>Interpretation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Sayak Sen</dc:creator>
  <cp:lastModifiedBy>Sayak Sen</cp:lastModifiedBy>
  <cp:revision>2</cp:revision>
  <dcterms:created xsi:type="dcterms:W3CDTF">2025-04-11T11:04:25Z</dcterms:created>
  <dcterms:modified xsi:type="dcterms:W3CDTF">2025-04-11T11:32:30Z</dcterms:modified>
</cp:coreProperties>
</file>