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Lst>
  <p:sldSz cx="6858000" cy="9144000" type="letter"/>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2362"/>
    <a:srgbClr val="231F20"/>
    <a:srgbClr val="000000"/>
    <a:srgbClr val="95A3AB"/>
    <a:srgbClr val="F3C727"/>
    <a:srgbClr val="FFC000"/>
    <a:srgbClr val="4E3B30"/>
    <a:srgbClr val="7B4A3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63" autoAdjust="0"/>
    <p:restoredTop sz="94723" autoAdjust="0"/>
  </p:normalViewPr>
  <p:slideViewPr>
    <p:cSldViewPr snapToGrid="0">
      <p:cViewPr varScale="1">
        <p:scale>
          <a:sx n="116" d="100"/>
          <a:sy n="116" d="100"/>
        </p:scale>
        <p:origin x="449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ia Blunt" userId="338e0c09-a449-4a75-b645-9869f61f6122" providerId="ADAL" clId="{E4DBAB2D-E512-4BED-B88E-43724C18AC22}"/>
    <pc:docChg chg="custSel modSld">
      <pc:chgData name="Patricia Blunt" userId="338e0c09-a449-4a75-b645-9869f61f6122" providerId="ADAL" clId="{E4DBAB2D-E512-4BED-B88E-43724C18AC22}" dt="2023-01-30T20:01:00.727" v="8" actId="113"/>
      <pc:docMkLst>
        <pc:docMk/>
      </pc:docMkLst>
      <pc:sldChg chg="addSp delSp modSp mod">
        <pc:chgData name="Patricia Blunt" userId="338e0c09-a449-4a75-b645-9869f61f6122" providerId="ADAL" clId="{E4DBAB2D-E512-4BED-B88E-43724C18AC22}" dt="2023-01-30T20:01:00.727" v="8" actId="113"/>
        <pc:sldMkLst>
          <pc:docMk/>
          <pc:sldMk cId="4051105898" sldId="256"/>
        </pc:sldMkLst>
        <pc:spChg chg="mod">
          <ac:chgData name="Patricia Blunt" userId="338e0c09-a449-4a75-b645-9869f61f6122" providerId="ADAL" clId="{E4DBAB2D-E512-4BED-B88E-43724C18AC22}" dt="2023-01-30T20:00:57.195" v="7" actId="113"/>
          <ac:spMkLst>
            <pc:docMk/>
            <pc:sldMk cId="4051105898" sldId="256"/>
            <ac:spMk id="15" creationId="{D717F0C6-13FE-41E4-9E0A-C94A3EB6E55D}"/>
          </ac:spMkLst>
        </pc:spChg>
        <pc:spChg chg="mod">
          <ac:chgData name="Patricia Blunt" userId="338e0c09-a449-4a75-b645-9869f61f6122" providerId="ADAL" clId="{E4DBAB2D-E512-4BED-B88E-43724C18AC22}" dt="2023-01-30T20:01:00.727" v="8" actId="113"/>
          <ac:spMkLst>
            <pc:docMk/>
            <pc:sldMk cId="4051105898" sldId="256"/>
            <ac:spMk id="34" creationId="{00000000-0000-0000-0000-000000000000}"/>
          </ac:spMkLst>
        </pc:spChg>
        <pc:cxnChg chg="add del">
          <ac:chgData name="Patricia Blunt" userId="338e0c09-a449-4a75-b645-9869f61f6122" providerId="ADAL" clId="{E4DBAB2D-E512-4BED-B88E-43724C18AC22}" dt="2023-01-30T19:38:56.567" v="6" actId="478"/>
          <ac:cxnSpMkLst>
            <pc:docMk/>
            <pc:sldMk cId="4051105898" sldId="256"/>
            <ac:cxnSpMk id="3" creationId="{44266AC2-7725-3FFD-200A-98A1FED4A5D3}"/>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0B2B4E-0582-4E73-B093-750EC857C3CF}"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E5A69-5DC8-4846-A73A-07109D479676}" type="slidenum">
              <a:rPr lang="en-US" smtClean="0"/>
              <a:t>‹#›</a:t>
            </a:fld>
            <a:endParaRPr lang="en-US"/>
          </a:p>
        </p:txBody>
      </p:sp>
    </p:spTree>
    <p:extLst>
      <p:ext uri="{BB962C8B-B14F-4D97-AF65-F5344CB8AC3E}">
        <p14:creationId xmlns:p14="http://schemas.microsoft.com/office/powerpoint/2010/main" val="2853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B2B4E-0582-4E73-B093-750EC857C3CF}"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E5A69-5DC8-4846-A73A-07109D479676}" type="slidenum">
              <a:rPr lang="en-US" smtClean="0"/>
              <a:t>‹#›</a:t>
            </a:fld>
            <a:endParaRPr lang="en-US"/>
          </a:p>
        </p:txBody>
      </p:sp>
    </p:spTree>
    <p:extLst>
      <p:ext uri="{BB962C8B-B14F-4D97-AF65-F5344CB8AC3E}">
        <p14:creationId xmlns:p14="http://schemas.microsoft.com/office/powerpoint/2010/main" val="498144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B2B4E-0582-4E73-B093-750EC857C3CF}"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E5A69-5DC8-4846-A73A-07109D479676}" type="slidenum">
              <a:rPr lang="en-US" smtClean="0"/>
              <a:t>‹#›</a:t>
            </a:fld>
            <a:endParaRPr lang="en-US"/>
          </a:p>
        </p:txBody>
      </p:sp>
    </p:spTree>
    <p:extLst>
      <p:ext uri="{BB962C8B-B14F-4D97-AF65-F5344CB8AC3E}">
        <p14:creationId xmlns:p14="http://schemas.microsoft.com/office/powerpoint/2010/main" val="321860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0B2B4E-0582-4E73-B093-750EC857C3CF}"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E5A69-5DC8-4846-A73A-07109D479676}" type="slidenum">
              <a:rPr lang="en-US" smtClean="0"/>
              <a:t>‹#›</a:t>
            </a:fld>
            <a:endParaRPr lang="en-US"/>
          </a:p>
        </p:txBody>
      </p:sp>
    </p:spTree>
    <p:extLst>
      <p:ext uri="{BB962C8B-B14F-4D97-AF65-F5344CB8AC3E}">
        <p14:creationId xmlns:p14="http://schemas.microsoft.com/office/powerpoint/2010/main" val="1448527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0B2B4E-0582-4E73-B093-750EC857C3CF}"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5E5A69-5DC8-4846-A73A-07109D479676}" type="slidenum">
              <a:rPr lang="en-US" smtClean="0"/>
              <a:t>‹#›</a:t>
            </a:fld>
            <a:endParaRPr lang="en-US"/>
          </a:p>
        </p:txBody>
      </p:sp>
    </p:spTree>
    <p:extLst>
      <p:ext uri="{BB962C8B-B14F-4D97-AF65-F5344CB8AC3E}">
        <p14:creationId xmlns:p14="http://schemas.microsoft.com/office/powerpoint/2010/main" val="327565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0B2B4E-0582-4E73-B093-750EC857C3CF}"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5E5A69-5DC8-4846-A73A-07109D479676}" type="slidenum">
              <a:rPr lang="en-US" smtClean="0"/>
              <a:t>‹#›</a:t>
            </a:fld>
            <a:endParaRPr lang="en-US"/>
          </a:p>
        </p:txBody>
      </p:sp>
    </p:spTree>
    <p:extLst>
      <p:ext uri="{BB962C8B-B14F-4D97-AF65-F5344CB8AC3E}">
        <p14:creationId xmlns:p14="http://schemas.microsoft.com/office/powerpoint/2010/main" val="264004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340100"/>
            <a:ext cx="2901255"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340100"/>
            <a:ext cx="2915543"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0B2B4E-0582-4E73-B093-750EC857C3CF}" type="datetimeFigureOut">
              <a:rPr lang="en-US" smtClean="0"/>
              <a:t>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5E5A69-5DC8-4846-A73A-07109D479676}" type="slidenum">
              <a:rPr lang="en-US" smtClean="0"/>
              <a:t>‹#›</a:t>
            </a:fld>
            <a:endParaRPr lang="en-US"/>
          </a:p>
        </p:txBody>
      </p:sp>
    </p:spTree>
    <p:extLst>
      <p:ext uri="{BB962C8B-B14F-4D97-AF65-F5344CB8AC3E}">
        <p14:creationId xmlns:p14="http://schemas.microsoft.com/office/powerpoint/2010/main" val="31945681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0B2B4E-0582-4E73-B093-750EC857C3CF}" type="datetimeFigureOut">
              <a:rPr lang="en-US" smtClean="0"/>
              <a:t>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5E5A69-5DC8-4846-A73A-07109D479676}" type="slidenum">
              <a:rPr lang="en-US" smtClean="0"/>
              <a:t>‹#›</a:t>
            </a:fld>
            <a:endParaRPr lang="en-US"/>
          </a:p>
        </p:txBody>
      </p:sp>
    </p:spTree>
    <p:extLst>
      <p:ext uri="{BB962C8B-B14F-4D97-AF65-F5344CB8AC3E}">
        <p14:creationId xmlns:p14="http://schemas.microsoft.com/office/powerpoint/2010/main" val="62165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0B2B4E-0582-4E73-B093-750EC857C3CF}" type="datetimeFigureOut">
              <a:rPr lang="en-US" smtClean="0"/>
              <a:t>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5E5A69-5DC8-4846-A73A-07109D479676}" type="slidenum">
              <a:rPr lang="en-US" smtClean="0"/>
              <a:t>‹#›</a:t>
            </a:fld>
            <a:endParaRPr lang="en-US"/>
          </a:p>
        </p:txBody>
      </p:sp>
    </p:spTree>
    <p:extLst>
      <p:ext uri="{BB962C8B-B14F-4D97-AF65-F5344CB8AC3E}">
        <p14:creationId xmlns:p14="http://schemas.microsoft.com/office/powerpoint/2010/main" val="2340855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F70B2B4E-0582-4E73-B093-750EC857C3CF}"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5E5A69-5DC8-4846-A73A-07109D479676}" type="slidenum">
              <a:rPr lang="en-US" smtClean="0"/>
              <a:t>‹#›</a:t>
            </a:fld>
            <a:endParaRPr lang="en-US"/>
          </a:p>
        </p:txBody>
      </p:sp>
    </p:spTree>
    <p:extLst>
      <p:ext uri="{BB962C8B-B14F-4D97-AF65-F5344CB8AC3E}">
        <p14:creationId xmlns:p14="http://schemas.microsoft.com/office/powerpoint/2010/main" val="3710768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F70B2B4E-0582-4E73-B093-750EC857C3CF}"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5E5A69-5DC8-4846-A73A-07109D479676}" type="slidenum">
              <a:rPr lang="en-US" smtClean="0"/>
              <a:t>‹#›</a:t>
            </a:fld>
            <a:endParaRPr lang="en-US"/>
          </a:p>
        </p:txBody>
      </p:sp>
    </p:spTree>
    <p:extLst>
      <p:ext uri="{BB962C8B-B14F-4D97-AF65-F5344CB8AC3E}">
        <p14:creationId xmlns:p14="http://schemas.microsoft.com/office/powerpoint/2010/main" val="3129873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F70B2B4E-0582-4E73-B093-750EC857C3CF}" type="datetimeFigureOut">
              <a:rPr lang="en-US" smtClean="0"/>
              <a:t>1/30/2023</a:t>
            </a:fld>
            <a:endParaRPr lang="en-US"/>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B05E5A69-5DC8-4846-A73A-07109D479676}" type="slidenum">
              <a:rPr lang="en-US" smtClean="0"/>
              <a:t>‹#›</a:t>
            </a:fld>
            <a:endParaRPr lang="en-US"/>
          </a:p>
        </p:txBody>
      </p:sp>
    </p:spTree>
    <p:extLst>
      <p:ext uri="{BB962C8B-B14F-4D97-AF65-F5344CB8AC3E}">
        <p14:creationId xmlns:p14="http://schemas.microsoft.com/office/powerpoint/2010/main" val="33710600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duotone>
              <a:prstClr val="black"/>
              <a:srgbClr val="95A3AB">
                <a:tint val="45000"/>
                <a:satMod val="400000"/>
              </a:srgbClr>
            </a:duotone>
            <a:extLst>
              <a:ext uri="{28A0092B-C50C-407E-A947-70E740481C1C}">
                <a14:useLocalDpi xmlns:a14="http://schemas.microsoft.com/office/drawing/2010/main" val="0"/>
              </a:ext>
            </a:extLst>
          </a:blip>
          <a:stretch>
            <a:fillRect/>
          </a:stretch>
        </p:blipFill>
        <p:spPr>
          <a:xfrm>
            <a:off x="152400" y="152858"/>
            <a:ext cx="917946" cy="929082"/>
          </a:xfrm>
          <a:prstGeom prst="rect">
            <a:avLst/>
          </a:prstGeom>
          <a:noFill/>
          <a:ln>
            <a:noFill/>
          </a:ln>
        </p:spPr>
      </p:pic>
      <p:sp>
        <p:nvSpPr>
          <p:cNvPr id="5" name="Rectangle 4"/>
          <p:cNvSpPr/>
          <p:nvPr/>
        </p:nvSpPr>
        <p:spPr>
          <a:xfrm>
            <a:off x="1079046" y="194326"/>
            <a:ext cx="5674179" cy="400110"/>
          </a:xfrm>
          <a:prstGeom prst="rect">
            <a:avLst/>
          </a:prstGeom>
          <a:noFill/>
        </p:spPr>
        <p:txBody>
          <a:bodyPr wrap="square" lIns="91440" tIns="45720" rIns="91440" bIns="45720">
            <a:spAutoFit/>
          </a:bodyPr>
          <a:lstStyle/>
          <a:p>
            <a:r>
              <a:rPr lang="en-US" sz="1600" b="0" cap="none" spc="0" dirty="0">
                <a:ln w="0">
                  <a:solidFill>
                    <a:srgbClr val="231F20"/>
                  </a:solidFill>
                </a:ln>
                <a:solidFill>
                  <a:srgbClr val="95A3AB"/>
                </a:solidFill>
                <a:effectLst>
                  <a:outerShdw blurRad="38100" dist="19050" dir="2700000" algn="tl" rotWithShape="0">
                    <a:schemeClr val="dk1">
                      <a:alpha val="40000"/>
                    </a:schemeClr>
                  </a:outerShdw>
                </a:effectLst>
              </a:rPr>
              <a:t>Superior Court of California | County of Los Angeles</a:t>
            </a:r>
            <a:r>
              <a:rPr lang="en-US" sz="2000" b="0" cap="none" spc="0" dirty="0">
                <a:ln w="0">
                  <a:solidFill>
                    <a:srgbClr val="231F20"/>
                  </a:solidFill>
                </a:ln>
                <a:solidFill>
                  <a:srgbClr val="95A3AB"/>
                </a:solidFill>
                <a:effectLst>
                  <a:outerShdw blurRad="38100" dist="19050" dir="2700000" algn="tl" rotWithShape="0">
                    <a:schemeClr val="dk1">
                      <a:alpha val="40000"/>
                    </a:schemeClr>
                  </a:outerShdw>
                </a:effectLst>
              </a:rPr>
              <a:t>	</a:t>
            </a:r>
          </a:p>
        </p:txBody>
      </p:sp>
      <p:graphicFrame>
        <p:nvGraphicFramePr>
          <p:cNvPr id="7" name="Table 6"/>
          <p:cNvGraphicFramePr>
            <a:graphicFrameLocks noGrp="1"/>
          </p:cNvGraphicFramePr>
          <p:nvPr>
            <p:extLst>
              <p:ext uri="{D42A27DB-BD31-4B8C-83A1-F6EECF244321}">
                <p14:modId xmlns:p14="http://schemas.microsoft.com/office/powerpoint/2010/main" val="1614550379"/>
              </p:ext>
            </p:extLst>
          </p:nvPr>
        </p:nvGraphicFramePr>
        <p:xfrm>
          <a:off x="1079046" y="592988"/>
          <a:ext cx="6187925" cy="320040"/>
        </p:xfrm>
        <a:graphic>
          <a:graphicData uri="http://schemas.openxmlformats.org/drawingml/2006/table">
            <a:tbl>
              <a:tblPr/>
              <a:tblGrid>
                <a:gridCol w="6187925">
                  <a:extLst>
                    <a:ext uri="{9D8B030D-6E8A-4147-A177-3AD203B41FA5}">
                      <a16:colId xmlns:a16="http://schemas.microsoft.com/office/drawing/2014/main" val="1195297403"/>
                    </a:ext>
                  </a:extLst>
                </a:gridCol>
              </a:tblGrid>
              <a:tr h="0">
                <a:tc>
                  <a:txBody>
                    <a:bodyPr/>
                    <a:lstStyle/>
                    <a:p>
                      <a:pPr marL="0" marR="0" algn="l">
                        <a:spcBef>
                          <a:spcPts val="0"/>
                        </a:spcBef>
                        <a:spcAft>
                          <a:spcPts val="0"/>
                        </a:spcAft>
                      </a:pPr>
                      <a:r>
                        <a:rPr lang="en-US" sz="2100" b="1" cap="all" spc="0" dirty="0">
                          <a:solidFill>
                            <a:srgbClr val="0070C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Civil mediation</a:t>
                      </a:r>
                      <a:r>
                        <a:rPr lang="en-US" sz="2100" b="1" cap="all" spc="0" baseline="0" dirty="0">
                          <a:solidFill>
                            <a:srgbClr val="0070C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 </a:t>
                      </a:r>
                      <a:r>
                        <a:rPr lang="en-US" sz="2100" b="1" cap="all" spc="0" dirty="0">
                          <a:solidFill>
                            <a:srgbClr val="0070C0"/>
                          </a:solidFill>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VENDOR resource list</a:t>
                      </a:r>
                    </a:p>
                  </a:txBody>
                  <a:tcPr marL="114300" marR="114300" marT="0" marB="0">
                    <a:lnL>
                      <a:noFill/>
                    </a:lnL>
                    <a:lnR>
                      <a:noFill/>
                    </a:lnR>
                    <a:lnT>
                      <a:noFill/>
                    </a:lnT>
                    <a:lnB>
                      <a:noFill/>
                    </a:lnB>
                  </a:tcPr>
                </a:tc>
                <a:extLst>
                  <a:ext uri="{0D108BD9-81ED-4DB2-BD59-A6C34878D82A}">
                    <a16:rowId xmlns:a16="http://schemas.microsoft.com/office/drawing/2014/main" val="1023243563"/>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237054579"/>
              </p:ext>
            </p:extLst>
          </p:nvPr>
        </p:nvGraphicFramePr>
        <p:xfrm>
          <a:off x="161925" y="1071378"/>
          <a:ext cx="6534150" cy="1604967"/>
        </p:xfrm>
        <a:graphic>
          <a:graphicData uri="http://schemas.openxmlformats.org/drawingml/2006/table">
            <a:tbl>
              <a:tblPr/>
              <a:tblGrid>
                <a:gridCol w="6534150">
                  <a:extLst>
                    <a:ext uri="{9D8B030D-6E8A-4147-A177-3AD203B41FA5}">
                      <a16:colId xmlns:a16="http://schemas.microsoft.com/office/drawing/2014/main" val="967196955"/>
                    </a:ext>
                  </a:extLst>
                </a:gridCol>
              </a:tblGrid>
              <a:tr h="1604967">
                <a:tc>
                  <a:txBody>
                    <a:bodyPr/>
                    <a:lstStyle/>
                    <a:p>
                      <a:pPr marL="0" marR="0" algn="ctr">
                        <a:spcBef>
                          <a:spcPts val="200"/>
                        </a:spcBef>
                        <a:spcAft>
                          <a:spcPts val="0"/>
                        </a:spcAft>
                      </a:pPr>
                      <a:r>
                        <a:rPr lang="en-US" sz="3200" b="1" dirty="0">
                          <a:solidFill>
                            <a:srgbClr val="000000"/>
                          </a:solidFill>
                          <a:effectLst>
                            <a:outerShdw blurRad="50800" dist="38100" dir="8100000" algn="tr" rotWithShape="0">
                              <a:prstClr val="black">
                                <a:alpha val="40000"/>
                              </a:prstClr>
                            </a:outerShdw>
                          </a:effectLst>
                          <a:latin typeface="Century Gothic" panose="020B0502020202020204" pitchFamily="34" charset="0"/>
                          <a:ea typeface="Times New Roman" panose="02020603050405020304" pitchFamily="18" charset="0"/>
                          <a:cs typeface="Times New Roman" panose="02020603050405020304" pitchFamily="18" charset="0"/>
                        </a:rPr>
                        <a:t>MEDIATION SERVICES </a:t>
                      </a:r>
                    </a:p>
                    <a:p>
                      <a:pPr marL="0" marR="0" algn="ctr">
                        <a:spcBef>
                          <a:spcPts val="200"/>
                        </a:spcBef>
                        <a:spcAft>
                          <a:spcPts val="0"/>
                        </a:spcAft>
                      </a:pPr>
                      <a:r>
                        <a:rPr lang="en-US" sz="3200" b="1" dirty="0">
                          <a:solidFill>
                            <a:srgbClr val="000000"/>
                          </a:solidFill>
                          <a:effectLst>
                            <a:outerShdw blurRad="50800" dist="38100" dir="8100000" algn="tr" rotWithShape="0">
                              <a:prstClr val="black">
                                <a:alpha val="40000"/>
                              </a:prstClr>
                            </a:outerShdw>
                          </a:effectLst>
                          <a:latin typeface="Century Gothic" panose="020B0502020202020204" pitchFamily="34" charset="0"/>
                          <a:ea typeface="Times New Roman" panose="02020603050405020304" pitchFamily="18" charset="0"/>
                          <a:cs typeface="Times New Roman" panose="02020603050405020304" pitchFamily="18" charset="0"/>
                        </a:rPr>
                        <a:t>FOR CIVIL CASES</a:t>
                      </a:r>
                    </a:p>
                  </a:txBody>
                  <a:tcPr marL="114300" marR="114300" marT="0" marB="0">
                    <a:lnL>
                      <a:noFill/>
                    </a:lnL>
                    <a:lnR>
                      <a:noFill/>
                    </a:lnR>
                    <a:lnT>
                      <a:noFill/>
                    </a:lnT>
                    <a:lnB>
                      <a:noFill/>
                    </a:lnB>
                  </a:tcPr>
                </a:tc>
                <a:extLst>
                  <a:ext uri="{0D108BD9-81ED-4DB2-BD59-A6C34878D82A}">
                    <a16:rowId xmlns:a16="http://schemas.microsoft.com/office/drawing/2014/main" val="2096211441"/>
                  </a:ext>
                </a:extLst>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859190128"/>
              </p:ext>
            </p:extLst>
          </p:nvPr>
        </p:nvGraphicFramePr>
        <p:xfrm>
          <a:off x="104775" y="2097174"/>
          <a:ext cx="6698431" cy="7046826"/>
        </p:xfrm>
        <a:graphic>
          <a:graphicData uri="http://schemas.openxmlformats.org/drawingml/2006/table">
            <a:tbl>
              <a:tblPr/>
              <a:tblGrid>
                <a:gridCol w="6698431">
                  <a:extLst>
                    <a:ext uri="{9D8B030D-6E8A-4147-A177-3AD203B41FA5}">
                      <a16:colId xmlns:a16="http://schemas.microsoft.com/office/drawing/2014/main" val="2411238412"/>
                    </a:ext>
                  </a:extLst>
                </a:gridCol>
              </a:tblGrid>
              <a:tr h="7046826">
                <a:tc>
                  <a:txBody>
                    <a:bodyPr/>
                    <a:lstStyle/>
                    <a:p>
                      <a:pPr marL="0" marR="0" algn="ctr">
                        <a:lnSpc>
                          <a:spcPct val="107000"/>
                        </a:lnSpc>
                        <a:spcBef>
                          <a:spcPts val="0"/>
                        </a:spcBef>
                        <a:spcAft>
                          <a:spcPts val="0"/>
                        </a:spcAft>
                      </a:pPr>
                      <a:endParaRPr lang="en-US" sz="1600" b="1" dirty="0">
                        <a:solidFill>
                          <a:srgbClr val="4E3B30"/>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endParaRPr lang="en-US" sz="1400" b="1" dirty="0">
                        <a:solidFill>
                          <a:srgbClr val="4E3B30"/>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marR="0" lvl="0" indent="-342900" algn="l">
                        <a:lnSpc>
                          <a:spcPct val="107000"/>
                        </a:lnSpc>
                        <a:spcBef>
                          <a:spcPts val="0"/>
                        </a:spcBef>
                        <a:spcAft>
                          <a:spcPts val="0"/>
                        </a:spcAft>
                        <a:buFont typeface="Symbol" panose="05050102010706020507" pitchFamily="18" charset="2"/>
                        <a:buChar char=""/>
                      </a:pPr>
                      <a:r>
                        <a:rPr lang="en-US" sz="1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to</a:t>
                      </a:r>
                      <a:r>
                        <a:rPr lang="en-US" sz="1200" b="1" baseline="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settle their active civil case before trial</a:t>
                      </a:r>
                      <a:endParaRPr lang="en-US" sz="1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marR="0" lvl="0" indent="-342900" algn="l" defTabSz="6858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US" sz="1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reduced-cost</a:t>
                      </a:r>
                      <a:r>
                        <a:rPr lang="en-US" sz="1200" b="1" baseline="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or free (for selected cases) mediation with attorney mediators or retired judges</a:t>
                      </a:r>
                      <a:endParaRPr lang="en-US" sz="1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342900" marR="0" lvl="0" indent="-342900" algn="l" defTabSz="685800" rtl="0" eaLnBrk="1" fontAlgn="auto" latinLnBrk="0" hangingPunct="1">
                        <a:lnSpc>
                          <a:spcPct val="107000"/>
                        </a:lnSpc>
                        <a:spcBef>
                          <a:spcPts val="0"/>
                        </a:spcBef>
                        <a:spcAft>
                          <a:spcPts val="0"/>
                        </a:spcAft>
                        <a:buClrTx/>
                        <a:buSzTx/>
                        <a:buFont typeface="Symbol" panose="05050102010706020507" pitchFamily="18" charset="2"/>
                        <a:buChar char=""/>
                        <a:tabLst/>
                        <a:defRPr/>
                      </a:pPr>
                      <a:r>
                        <a:rPr lang="en-US" sz="1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the option of mediation in person or by phone</a:t>
                      </a:r>
                      <a:r>
                        <a:rPr lang="en-US" sz="1200" b="1" baseline="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or </a:t>
                      </a:r>
                      <a:r>
                        <a:rPr lang="en-US" sz="1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videoconference</a:t>
                      </a:r>
                    </a:p>
                    <a:p>
                      <a:pPr marL="457200" marR="0" algn="l">
                        <a:lnSpc>
                          <a:spcPct val="107000"/>
                        </a:lnSpc>
                        <a:spcBef>
                          <a:spcPts val="0"/>
                        </a:spcBef>
                        <a:spcAft>
                          <a:spcPts val="0"/>
                        </a:spcAft>
                      </a:pPr>
                      <a:r>
                        <a:rPr lang="en-US" sz="200" b="1" dirty="0">
                          <a:solidFill>
                            <a:srgbClr val="4E3B3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900" b="1" dirty="0">
                        <a:solidFill>
                          <a:srgbClr val="4E3B30"/>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0" marR="0" algn="ctr">
                        <a:spcBef>
                          <a:spcPts val="0"/>
                        </a:spcBef>
                        <a:spcAft>
                          <a:spcPts val="600"/>
                        </a:spcAft>
                      </a:pPr>
                      <a:r>
                        <a:rPr lang="en-US" sz="1300" b="1" dirty="0">
                          <a:solidFill>
                            <a:srgbClr val="FFFFFF"/>
                          </a:solidFill>
                          <a:effectLst/>
                          <a:latin typeface="Century Gothic" panose="020B0502020202020204" pitchFamily="34" charset="0"/>
                          <a:ea typeface="Times New Roman" panose="02020603050405020304" pitchFamily="18" charset="0"/>
                          <a:cs typeface="Times New Roman" panose="02020603050405020304" pitchFamily="18" charset="0"/>
                        </a:rPr>
                        <a:t>These </a:t>
                      </a:r>
                      <a:r>
                        <a:rPr lang="en-US" sz="1000" b="1" dirty="0">
                          <a:solidFill>
                            <a:srgbClr val="FFFFFF"/>
                          </a:solidFill>
                          <a:effectLst/>
                          <a:latin typeface="Century Gothic" panose="020B0502020202020204" pitchFamily="34" charset="0"/>
                          <a:ea typeface="Times New Roman" panose="02020603050405020304" pitchFamily="18" charset="0"/>
                          <a:cs typeface="Times New Roman" panose="02020603050405020304" pitchFamily="18" charset="0"/>
                        </a:rPr>
                        <a:t>organizations</a:t>
                      </a:r>
                      <a:r>
                        <a:rPr lang="en-US" sz="1300" b="1" dirty="0">
                          <a:solidFill>
                            <a:srgbClr val="FFFFFF"/>
                          </a:solidFill>
                          <a:effectLst/>
                          <a:latin typeface="Century Gothic" panose="020B0502020202020204" pitchFamily="34" charset="0"/>
                          <a:ea typeface="Times New Roman" panose="02020603050405020304" pitchFamily="18" charset="0"/>
                          <a:cs typeface="Times New Roman" panose="02020603050405020304" pitchFamily="18" charset="0"/>
                        </a:rPr>
                        <a:t> </a:t>
                      </a:r>
                      <a:r>
                        <a:rPr lang="en-US" sz="500" b="1" dirty="0">
                          <a:solidFill>
                            <a:srgbClr val="4E3B3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900" b="1" dirty="0">
                        <a:solidFill>
                          <a:srgbClr val="4E3B30"/>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0" marR="0" algn="ctr">
                        <a:spcBef>
                          <a:spcPts val="0"/>
                        </a:spcBef>
                        <a:spcAft>
                          <a:spcPts val="600"/>
                        </a:spcAft>
                      </a:pPr>
                      <a:endParaRPr lang="en-US" sz="1100" dirty="0">
                        <a:effectLst/>
                      </a:endParaRPr>
                    </a:p>
                    <a:p>
                      <a:pPr marL="0" marR="0" algn="ctr">
                        <a:spcBef>
                          <a:spcPts val="0"/>
                        </a:spcBef>
                        <a:spcAft>
                          <a:spcPts val="600"/>
                        </a:spcAft>
                      </a:pPr>
                      <a:endParaRPr lang="en-US" sz="1100" dirty="0">
                        <a:effectLst/>
                      </a:endParaRPr>
                    </a:p>
                    <a:p>
                      <a:pPr marL="0" marR="0" algn="ctr">
                        <a:spcBef>
                          <a:spcPts val="0"/>
                        </a:spcBef>
                        <a:spcAft>
                          <a:spcPts val="0"/>
                        </a:spcAft>
                      </a:pPr>
                      <a:endParaRPr lang="en-US" sz="1100" dirty="0">
                        <a:effectLst/>
                      </a:endParaRPr>
                    </a:p>
                    <a:p>
                      <a:pPr marL="0" marR="0" algn="ctr">
                        <a:spcBef>
                          <a:spcPts val="0"/>
                        </a:spcBef>
                        <a:spcAft>
                          <a:spcPts val="0"/>
                        </a:spcAft>
                      </a:pPr>
                      <a:endParaRPr lang="en-US" sz="1400" b="1" baseline="0" dirty="0">
                        <a:solidFill>
                          <a:srgbClr val="4E3B30"/>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0" marR="0" algn="ctr">
                        <a:spcBef>
                          <a:spcPts val="0"/>
                        </a:spcBef>
                        <a:spcAft>
                          <a:spcPts val="0"/>
                        </a:spcAft>
                      </a:pPr>
                      <a:endParaRPr lang="en-US" sz="1400" b="1" baseline="0" dirty="0">
                        <a:solidFill>
                          <a:srgbClr val="4E3B30"/>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0" marR="0" algn="ctr">
                        <a:spcBef>
                          <a:spcPts val="0"/>
                        </a:spcBef>
                        <a:spcAft>
                          <a:spcPts val="0"/>
                        </a:spcAft>
                      </a:pPr>
                      <a:endParaRPr lang="en-US" sz="1800" b="1" baseline="0" dirty="0">
                        <a:solidFill>
                          <a:srgbClr val="4E3B30"/>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0" marR="0" algn="ctr">
                        <a:spcBef>
                          <a:spcPts val="0"/>
                        </a:spcBef>
                        <a:spcAft>
                          <a:spcPts val="0"/>
                        </a:spcAft>
                      </a:pPr>
                      <a:endParaRPr lang="en-US" sz="1000" b="1" baseline="0" dirty="0">
                        <a:solidFill>
                          <a:srgbClr val="4E3B30"/>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0" marR="0" algn="ctr">
                        <a:spcBef>
                          <a:spcPts val="0"/>
                        </a:spcBef>
                        <a:spcAft>
                          <a:spcPts val="0"/>
                        </a:spcAft>
                      </a:pPr>
                      <a:endParaRPr lang="en-US" sz="600" b="1" baseline="0" dirty="0">
                        <a:solidFill>
                          <a:srgbClr val="4E3B30"/>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0" marR="0" algn="ctr">
                        <a:spcBef>
                          <a:spcPts val="0"/>
                        </a:spcBef>
                        <a:spcAft>
                          <a:spcPts val="0"/>
                        </a:spcAft>
                      </a:pPr>
                      <a:endParaRPr lang="en-US" sz="1600" b="1" baseline="0"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0" marR="0" algn="ctr">
                        <a:spcBef>
                          <a:spcPts val="0"/>
                        </a:spcBef>
                        <a:spcAft>
                          <a:spcPts val="0"/>
                        </a:spcAft>
                      </a:pPr>
                      <a:endParaRPr lang="en-US" sz="1600" b="1" baseline="0"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0" marR="0" algn="ctr">
                        <a:spcBef>
                          <a:spcPts val="0"/>
                        </a:spcBef>
                        <a:spcAft>
                          <a:spcPts val="0"/>
                        </a:spcAft>
                      </a:pPr>
                      <a:endParaRPr lang="en-US" sz="1600" b="1" baseline="0"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0" marR="0" algn="ctr">
                        <a:spcBef>
                          <a:spcPts val="0"/>
                        </a:spcBef>
                        <a:spcAft>
                          <a:spcPts val="0"/>
                        </a:spcAft>
                      </a:pPr>
                      <a:endParaRPr lang="en-US" sz="800" b="1" baseline="0"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0" marR="0" algn="ctr">
                        <a:spcBef>
                          <a:spcPts val="0"/>
                        </a:spcBef>
                        <a:spcAft>
                          <a:spcPts val="0"/>
                        </a:spcAft>
                      </a:pPr>
                      <a:endParaRPr lang="en-US" sz="1400" b="1" baseline="0"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0" marR="0" algn="ctr">
                        <a:spcBef>
                          <a:spcPts val="0"/>
                        </a:spcBef>
                        <a:spcAft>
                          <a:spcPts val="0"/>
                        </a:spcAft>
                      </a:pPr>
                      <a:r>
                        <a:rPr lang="en-US" sz="1400" b="1" baseline="0"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If all parties agree to mediation, you may </a:t>
                      </a:r>
                    </a:p>
                    <a:p>
                      <a:pPr marL="0" marR="0" algn="ctr">
                        <a:spcBef>
                          <a:spcPts val="0"/>
                        </a:spcBef>
                        <a:spcAft>
                          <a:spcPts val="0"/>
                        </a:spcAft>
                      </a:pPr>
                      <a:r>
                        <a:rPr lang="en-US" sz="1400" b="1" baseline="0"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con</a:t>
                      </a:r>
                      <a:r>
                        <a:rPr lang="en-US" sz="1400" b="1"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tact these</a:t>
                      </a:r>
                      <a:r>
                        <a:rPr lang="en-US" sz="1400" b="1" baseline="0"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 organizations</a:t>
                      </a:r>
                      <a:r>
                        <a:rPr lang="en-US" sz="1400" b="1"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 to request a</a:t>
                      </a:r>
                      <a:r>
                        <a:rPr lang="en-US" sz="1400" b="1" baseline="0"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 </a:t>
                      </a:r>
                    </a:p>
                    <a:p>
                      <a:pPr marL="0" marR="0" algn="ctr">
                        <a:spcBef>
                          <a:spcPts val="0"/>
                        </a:spcBef>
                        <a:spcAft>
                          <a:spcPts val="0"/>
                        </a:spcAft>
                      </a:pPr>
                      <a:r>
                        <a:rPr lang="en-US" sz="1400" b="1" u="none"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a:t>
                      </a:r>
                      <a:r>
                        <a:rPr lang="en-US" sz="1400" b="1" u="sng"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RESOURCE</a:t>
                      </a:r>
                      <a:r>
                        <a:rPr lang="en-US" sz="1400" b="1" u="sng" baseline="0"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 LIST MEDIATION.</a:t>
                      </a:r>
                      <a:r>
                        <a:rPr lang="en-US" sz="1400" b="1" u="none" baseline="0"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a:t>
                      </a:r>
                      <a:r>
                        <a:rPr lang="en-US" sz="1400" b="1" u="none"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en-US" sz="1400" b="1"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0" marR="0" algn="ctr">
                        <a:spcBef>
                          <a:spcPts val="0"/>
                        </a:spcBef>
                        <a:spcAft>
                          <a:spcPts val="0"/>
                        </a:spcAft>
                      </a:pPr>
                      <a:endParaRPr lang="en-US" sz="1200" b="1" dirty="0">
                        <a:solidFill>
                          <a:srgbClr val="4E3B30"/>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0" marR="0" algn="ctr">
                        <a:lnSpc>
                          <a:spcPct val="107000"/>
                        </a:lnSpc>
                        <a:spcBef>
                          <a:spcPts val="0"/>
                        </a:spcBef>
                        <a:spcAft>
                          <a:spcPts val="0"/>
                        </a:spcAft>
                      </a:pPr>
                      <a:r>
                        <a:rPr lang="en-US" sz="1400" b="1"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Fo</a:t>
                      </a:r>
                      <a:r>
                        <a:rPr lang="en-US" sz="1400" b="1" baseline="0"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r more </a:t>
                      </a:r>
                      <a:r>
                        <a:rPr lang="en-US" sz="1400" b="1"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information and </a:t>
                      </a:r>
                      <a:r>
                        <a:rPr lang="en-US" sz="1500" b="1"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FAQs </a:t>
                      </a:r>
                      <a:r>
                        <a:rPr lang="en-US" sz="1400" b="1"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about the Civil Mediation Vendor</a:t>
                      </a:r>
                      <a:br>
                        <a:rPr lang="en-US" sz="1400" b="1"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br>
                      <a:r>
                        <a:rPr lang="en-US" sz="1400" b="1"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Resource List, visit www.lacourt.org/ADR.Res.List</a:t>
                      </a:r>
                      <a:endParaRPr lang="en-US" sz="400" b="1" u="none" baseline="0" dirty="0">
                        <a:solidFill>
                          <a:srgbClr val="4E3B30"/>
                        </a:solidFill>
                        <a:effectLst/>
                        <a:uFillTx/>
                        <a:latin typeface="Century Gothic" panose="020B0502020202020204" pitchFamily="34" charset="0"/>
                        <a:cs typeface="Times New Roman" panose="02020603050405020304" pitchFamily="18" charset="0"/>
                      </a:endParaRPr>
                    </a:p>
                    <a:p>
                      <a:pPr marL="0" marR="0" indent="0" algn="ctr" defTabSz="685800" rtl="0" eaLnBrk="1" fontAlgn="auto" latinLnBrk="0" hangingPunct="1">
                        <a:lnSpc>
                          <a:spcPct val="100000"/>
                        </a:lnSpc>
                        <a:spcBef>
                          <a:spcPts val="0"/>
                        </a:spcBef>
                        <a:spcAft>
                          <a:spcPts val="0"/>
                        </a:spcAft>
                        <a:buClrTx/>
                        <a:buSzTx/>
                        <a:buFontTx/>
                        <a:buNone/>
                        <a:tabLst/>
                        <a:defRPr/>
                      </a:pPr>
                      <a:endParaRPr lang="en-US" sz="400" b="1" dirty="0">
                        <a:solidFill>
                          <a:srgbClr val="4E3B30"/>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US" sz="900" b="1"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NOTE:</a:t>
                      </a:r>
                      <a:r>
                        <a:rPr lang="en-US" sz="900" b="0"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 This service is only available for a limited number of selected active civil cases. It may not be available for your case. </a:t>
                      </a:r>
                      <a:r>
                        <a:rPr lang="en-US" sz="900" b="1" i="1"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It is NOT</a:t>
                      </a:r>
                      <a:r>
                        <a:rPr lang="en-US" sz="900" b="1" i="1" baseline="0"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 </a:t>
                      </a:r>
                      <a:r>
                        <a:rPr lang="en-US" sz="900" b="1" i="1"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available for small claims, civil harassments, family law or probate.</a:t>
                      </a:r>
                      <a:r>
                        <a:rPr lang="en-US" sz="700" b="0"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 </a:t>
                      </a:r>
                    </a:p>
                    <a:p>
                      <a:pPr marL="0" marR="0" algn="just">
                        <a:lnSpc>
                          <a:spcPct val="107000"/>
                        </a:lnSpc>
                        <a:spcBef>
                          <a:spcPts val="0"/>
                        </a:spcBef>
                        <a:spcAft>
                          <a:spcPts val="0"/>
                        </a:spcAft>
                      </a:pPr>
                      <a:endParaRPr lang="en-US" sz="900" b="1" dirty="0">
                        <a:solidFill>
                          <a:srgbClr val="4E3B30"/>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US" sz="900" b="1"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DISCLAIMER: </a:t>
                      </a:r>
                      <a:r>
                        <a:rPr lang="en-US" sz="900" b="0"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The Los Angeles</a:t>
                      </a:r>
                      <a:r>
                        <a:rPr lang="en-US" sz="900" b="0" baseline="0"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 County Superior Court </a:t>
                      </a:r>
                      <a:r>
                        <a:rPr lang="en-US" sz="900" b="0"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provides this list as a public service. The Court does not endorse, recommend, or make any warranty as to the qualifications or competency of any provider on this list. Inclusion on this list is based on the representations of the provider. The Court assumes no responsibility or liability of any kind for any act or omission of any provider on this list.</a:t>
                      </a:r>
                      <a:endParaRPr lang="en-US" sz="200" dirty="0">
                        <a:solidFill>
                          <a:schemeClr val="bg2">
                            <a:lumMod val="50000"/>
                          </a:schemeClr>
                        </a:solidFill>
                      </a:endParaRPr>
                    </a:p>
                    <a:p>
                      <a:pPr marL="0" marR="0" indent="0" algn="ctr" defTabSz="685800" rtl="0" eaLnBrk="1" fontAlgn="auto" latinLnBrk="0" hangingPunct="1">
                        <a:lnSpc>
                          <a:spcPct val="100000"/>
                        </a:lnSpc>
                        <a:spcBef>
                          <a:spcPts val="0"/>
                        </a:spcBef>
                        <a:spcAft>
                          <a:spcPts val="400"/>
                        </a:spcAft>
                        <a:buClrTx/>
                        <a:buSzTx/>
                        <a:buFontTx/>
                        <a:buNone/>
                        <a:tabLst/>
                        <a:defRPr/>
                      </a:pPr>
                      <a:endParaRPr lang="en-US" sz="300" dirty="0">
                        <a:solidFill>
                          <a:schemeClr val="bg2">
                            <a:lumMod val="50000"/>
                          </a:schemeClr>
                        </a:solidFill>
                      </a:endParaRPr>
                    </a:p>
                    <a:p>
                      <a:pPr marL="0" marR="0" indent="0" algn="ctr" defTabSz="685800" rtl="0" eaLnBrk="1" fontAlgn="auto" latinLnBrk="0" hangingPunct="1">
                        <a:lnSpc>
                          <a:spcPct val="100000"/>
                        </a:lnSpc>
                        <a:spcBef>
                          <a:spcPts val="0"/>
                        </a:spcBef>
                        <a:spcAft>
                          <a:spcPts val="400"/>
                        </a:spcAft>
                        <a:buClrTx/>
                        <a:buSzTx/>
                        <a:buFontTx/>
                        <a:buNone/>
                        <a:tabLst/>
                        <a:defRPr/>
                      </a:pPr>
                      <a:r>
                        <a:rPr lang="en-US" sz="1000" dirty="0">
                          <a:solidFill>
                            <a:schemeClr val="bg2">
                              <a:lumMod val="50000"/>
                            </a:schemeClr>
                          </a:solidFill>
                        </a:rPr>
                        <a:t>01.30.2023</a:t>
                      </a:r>
                    </a:p>
                  </a:txBody>
                  <a:tcPr marL="94299" marR="94299" marT="0" marB="0">
                    <a:lnL>
                      <a:noFill/>
                    </a:lnL>
                    <a:lnR>
                      <a:noFill/>
                    </a:lnR>
                    <a:lnT>
                      <a:noFill/>
                    </a:lnT>
                    <a:lnB>
                      <a:noFill/>
                    </a:lnB>
                  </a:tcPr>
                </a:tc>
                <a:extLst>
                  <a:ext uri="{0D108BD9-81ED-4DB2-BD59-A6C34878D82A}">
                    <a16:rowId xmlns:a16="http://schemas.microsoft.com/office/drawing/2014/main" val="2891112360"/>
                  </a:ext>
                </a:extLst>
              </a:tr>
            </a:tbl>
          </a:graphicData>
        </a:graphic>
      </p:graphicFrame>
      <p:cxnSp>
        <p:nvCxnSpPr>
          <p:cNvPr id="17" name="Straight Connector 16"/>
          <p:cNvCxnSpPr/>
          <p:nvPr/>
        </p:nvCxnSpPr>
        <p:spPr>
          <a:xfrm flipV="1">
            <a:off x="1152525" y="977507"/>
            <a:ext cx="5705475" cy="25780"/>
          </a:xfrm>
          <a:prstGeom prst="line">
            <a:avLst/>
          </a:prstGeom>
          <a:ln w="38100">
            <a:solidFill>
              <a:srgbClr val="0070C0"/>
            </a:solidFill>
          </a:ln>
        </p:spPr>
        <p:style>
          <a:lnRef idx="1">
            <a:schemeClr val="accent4"/>
          </a:lnRef>
          <a:fillRef idx="0">
            <a:schemeClr val="accent4"/>
          </a:fillRef>
          <a:effectRef idx="0">
            <a:schemeClr val="accent4"/>
          </a:effectRef>
          <a:fontRef idx="minor">
            <a:schemeClr val="tx1"/>
          </a:fontRef>
        </p:style>
      </p:cxnSp>
      <p:sp>
        <p:nvSpPr>
          <p:cNvPr id="32" name="Rectangle 31"/>
          <p:cNvSpPr/>
          <p:nvPr/>
        </p:nvSpPr>
        <p:spPr>
          <a:xfrm>
            <a:off x="85725" y="3443165"/>
            <a:ext cx="6667500" cy="342265"/>
          </a:xfrm>
          <a:prstGeom prst="rect">
            <a:avLst/>
          </a:prstGeom>
          <a:solidFill>
            <a:srgbClr val="0070C0"/>
          </a:solidFill>
          <a:ln w="12700" cap="flat" cmpd="sng" algn="ctr">
            <a:noFill/>
            <a:prstDash val="solid"/>
            <a:miter lim="800000"/>
          </a:ln>
          <a:effectLst/>
        </p:spPr>
        <p:txBody>
          <a:bodyPr rot="0" spcFirstLastPara="0"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kumimoji="0" lang="en-US" sz="2000" b="1" i="0" u="none" strike="noStrike" kern="0" cap="none" spc="0" normalizeH="0" baseline="0" noProof="0" dirty="0">
                <a:ln>
                  <a:noFill/>
                </a:ln>
                <a:solidFill>
                  <a:srgbClr val="FFFFFF"/>
                </a:solidFill>
                <a:effectLst/>
                <a:uLnTx/>
                <a:uFillTx/>
                <a:latin typeface="Century Gothic" panose="020B0502020202020204"/>
                <a:ea typeface="Times New Roman" panose="02020603050405020304" pitchFamily="18" charset="0"/>
                <a:cs typeface="Times New Roman" panose="02020603050405020304" pitchFamily="18" charset="0"/>
              </a:rPr>
              <a:t>THESE ORGANIZATIONS</a:t>
            </a:r>
            <a:r>
              <a:rPr kumimoji="0" lang="en-US" sz="2000" b="1" i="0" u="none" strike="noStrike" kern="0" cap="none" spc="0" normalizeH="0" noProof="0" dirty="0">
                <a:ln>
                  <a:noFill/>
                </a:ln>
                <a:solidFill>
                  <a:srgbClr val="FFFFFF"/>
                </a:solidFill>
                <a:effectLst/>
                <a:uLnTx/>
                <a:uFillTx/>
                <a:latin typeface="Century Gothic" panose="020B0502020202020204"/>
                <a:ea typeface="Times New Roman" panose="02020603050405020304" pitchFamily="18" charset="0"/>
                <a:cs typeface="Times New Roman" panose="02020603050405020304" pitchFamily="18" charset="0"/>
              </a:rPr>
              <a:t> </a:t>
            </a:r>
            <a:r>
              <a:rPr kumimoji="0" lang="en-US" sz="2000" b="1" i="0" u="none" strike="noStrike" kern="0" cap="none" spc="0" normalizeH="0" baseline="0" noProof="0" dirty="0">
                <a:ln>
                  <a:noFill/>
                </a:ln>
                <a:solidFill>
                  <a:srgbClr val="FFFFFF"/>
                </a:solidFill>
                <a:effectLst/>
                <a:uLnTx/>
                <a:uFillTx/>
                <a:latin typeface="Century Gothic" panose="020B0502020202020204"/>
                <a:ea typeface="Times New Roman" panose="02020603050405020304" pitchFamily="18" charset="0"/>
                <a:cs typeface="Times New Roman" panose="02020603050405020304" pitchFamily="18" charset="0"/>
              </a:rPr>
              <a:t>MAY BE ABLE TO HELP</a:t>
            </a:r>
            <a:endParaRPr kumimoji="0" lang="en-US" sz="2000" b="1" i="0" u="none" strike="noStrike" kern="0" cap="none" spc="0" normalizeH="0" baseline="0" noProof="0" dirty="0">
              <a:ln>
                <a:noFill/>
              </a:ln>
              <a:solidFill>
                <a:srgbClr val="4E3B30"/>
              </a:solidFill>
              <a:effectLst/>
              <a:uLnTx/>
              <a:uFillTx/>
              <a:latin typeface="Century Gothic" panose="020B0502020202020204"/>
              <a:ea typeface="Times New Roman" panose="02020603050405020304" pitchFamily="18" charset="0"/>
              <a:cs typeface="Times New Roman" panose="02020603050405020304" pitchFamily="18" charset="0"/>
            </a:endParaRPr>
          </a:p>
        </p:txBody>
      </p:sp>
      <p:sp>
        <p:nvSpPr>
          <p:cNvPr id="34" name="Text Box 2"/>
          <p:cNvSpPr txBox="1">
            <a:spLocks noChangeArrowheads="1"/>
          </p:cNvSpPr>
          <p:nvPr/>
        </p:nvSpPr>
        <p:spPr bwMode="auto">
          <a:xfrm>
            <a:off x="3916136" y="4081192"/>
            <a:ext cx="2114846" cy="2141952"/>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ctr">
              <a:spcAft>
                <a:spcPts val="100"/>
              </a:spcAft>
            </a:pPr>
            <a:endParaRPr lang="en-US" sz="500" b="1"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marL="0" marR="0" algn="ctr">
              <a:spcAft>
                <a:spcPts val="100"/>
              </a:spcAft>
            </a:pPr>
            <a:r>
              <a:rPr lang="en-US" b="1"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MCLA</a:t>
            </a:r>
          </a:p>
          <a:p>
            <a:pPr marL="0" marR="0" algn="ctr">
              <a:spcAft>
                <a:spcPts val="100"/>
              </a:spcAft>
            </a:pPr>
            <a:r>
              <a:rPr lang="en-US" sz="1200" dirty="0">
                <a:solidFill>
                  <a:srgbClr val="231F20"/>
                </a:solidFill>
                <a:latin typeface="Century Gothic" panose="020B0502020202020204" pitchFamily="34" charset="0"/>
                <a:ea typeface="Times New Roman" panose="02020603050405020304" pitchFamily="18" charset="0"/>
                <a:cs typeface="Times New Roman" panose="02020603050405020304" pitchFamily="18" charset="0"/>
              </a:rPr>
              <a:t>Myer </a:t>
            </a:r>
            <a:r>
              <a:rPr lang="en-US" sz="1200" dirty="0" err="1">
                <a:solidFill>
                  <a:srgbClr val="231F20"/>
                </a:solidFill>
                <a:latin typeface="Century Gothic" panose="020B0502020202020204" pitchFamily="34" charset="0"/>
                <a:ea typeface="Times New Roman" panose="02020603050405020304" pitchFamily="18" charset="0"/>
                <a:cs typeface="Times New Roman" panose="02020603050405020304" pitchFamily="18" charset="0"/>
              </a:rPr>
              <a:t>Sankary</a:t>
            </a:r>
            <a:r>
              <a:rPr lang="en-US" sz="1200" dirty="0">
                <a:solidFill>
                  <a:srgbClr val="231F20"/>
                </a:solidFill>
                <a:latin typeface="Century Gothic" panose="020B0502020202020204" pitchFamily="34" charset="0"/>
                <a:ea typeface="Times New Roman" panose="02020603050405020304" pitchFamily="18" charset="0"/>
                <a:cs typeface="Times New Roman" panose="02020603050405020304" pitchFamily="18" charset="0"/>
              </a:rPr>
              <a:t>, Esq. </a:t>
            </a:r>
          </a:p>
          <a:p>
            <a:pPr marL="0" marR="0" algn="ctr">
              <a:spcAft>
                <a:spcPts val="100"/>
              </a:spcAft>
            </a:pPr>
            <a:r>
              <a:rPr lang="en-US" sz="1000" dirty="0">
                <a:solidFill>
                  <a:srgbClr val="231F20"/>
                </a:solidFill>
                <a:latin typeface="Century Gothic" panose="020B0502020202020204" pitchFamily="34" charset="0"/>
                <a:ea typeface="Times New Roman" panose="02020603050405020304" pitchFamily="18" charset="0"/>
                <a:cs typeface="Times New Roman" panose="02020603050405020304" pitchFamily="18" charset="0"/>
              </a:rPr>
              <a:t>Program Director</a:t>
            </a:r>
            <a:br>
              <a:rPr lang="en-US" sz="1200" dirty="0">
                <a:solidFill>
                  <a:srgbClr val="231F20"/>
                </a:solidFill>
                <a:latin typeface="Century Gothic" panose="020B0502020202020204" pitchFamily="34" charset="0"/>
                <a:ea typeface="Times New Roman" panose="02020603050405020304" pitchFamily="18" charset="0"/>
                <a:cs typeface="Times New Roman" panose="02020603050405020304" pitchFamily="18" charset="0"/>
              </a:rPr>
            </a:br>
            <a:r>
              <a:rPr lang="en-US" sz="1200" dirty="0" err="1">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Wendee</a:t>
            </a:r>
            <a:r>
              <a:rPr lang="en-US" sz="1200"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 Berman</a:t>
            </a:r>
          </a:p>
          <a:p>
            <a:pPr marL="0" marR="0" algn="ctr"/>
            <a:r>
              <a:rPr lang="en-US" sz="1000"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t>Program Manager</a:t>
            </a:r>
            <a:br>
              <a:rPr lang="en-US" sz="1200"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rPr>
            </a:br>
            <a:r>
              <a:rPr lang="en-US" sz="1200" dirty="0">
                <a:effectLst/>
                <a:latin typeface="Century Gothic" panose="020B0502020202020204" pitchFamily="34" charset="0"/>
                <a:ea typeface="Calibri" panose="020F0502020204030204" pitchFamily="34" charset="0"/>
              </a:rPr>
              <a:t>Devin Tucker </a:t>
            </a:r>
            <a:br>
              <a:rPr lang="en-US" sz="1200" dirty="0">
                <a:latin typeface="Century Gothic" panose="020B0502020202020204" pitchFamily="34" charset="0"/>
                <a:ea typeface="Calibri" panose="020F0502020204030204" pitchFamily="34" charset="0"/>
              </a:rPr>
            </a:br>
            <a:r>
              <a:rPr lang="en-US" sz="1000" dirty="0">
                <a:latin typeface="Century Gothic" panose="020B0502020202020204" pitchFamily="34" charset="0"/>
                <a:ea typeface="Calibri" panose="020F0502020204030204" pitchFamily="34" charset="0"/>
              </a:rPr>
              <a:t>P</a:t>
            </a:r>
            <a:r>
              <a:rPr lang="en-US" sz="1000" dirty="0">
                <a:effectLst/>
                <a:latin typeface="Century Gothic" panose="020B0502020202020204" pitchFamily="34" charset="0"/>
                <a:ea typeface="Calibri" panose="020F0502020204030204" pitchFamily="34" charset="0"/>
              </a:rPr>
              <a:t>rogram </a:t>
            </a:r>
            <a:r>
              <a:rPr lang="en-US" sz="1000" dirty="0">
                <a:latin typeface="Century Gothic" panose="020B0502020202020204" pitchFamily="34" charset="0"/>
                <a:ea typeface="Calibri" panose="020F0502020204030204" pitchFamily="34" charset="0"/>
              </a:rPr>
              <a:t>A</a:t>
            </a:r>
            <a:r>
              <a:rPr lang="en-US" sz="1000" dirty="0">
                <a:effectLst/>
                <a:latin typeface="Century Gothic" panose="020B0502020202020204" pitchFamily="34" charset="0"/>
                <a:ea typeface="Calibri" panose="020F0502020204030204" pitchFamily="34" charset="0"/>
              </a:rPr>
              <a:t>dministrator</a:t>
            </a:r>
            <a:endParaRPr lang="en-US" sz="1000" dirty="0">
              <a:solidFill>
                <a:srgbClr val="231F20"/>
              </a:solidFill>
              <a:effectLst/>
              <a:latin typeface="Century Gothic" panose="020B0502020202020204" pitchFamily="34" charset="0"/>
              <a:ea typeface="Times New Roman" panose="02020603050405020304" pitchFamily="18" charset="0"/>
              <a:cs typeface="Times New Roman" panose="02020603050405020304" pitchFamily="18" charset="0"/>
            </a:endParaRPr>
          </a:p>
          <a:p>
            <a:pPr algn="ctr"/>
            <a:br>
              <a:rPr lang="en-US" sz="1200" b="1" dirty="0">
                <a:solidFill>
                  <a:srgbClr val="231F20"/>
                </a:solidFill>
                <a:latin typeface="Century Gothic" panose="020B0502020202020204" pitchFamily="34" charset="0"/>
                <a:ea typeface="Times New Roman" panose="02020603050405020304" pitchFamily="18" charset="0"/>
                <a:cs typeface="Times New Roman" panose="02020603050405020304" pitchFamily="18" charset="0"/>
              </a:rPr>
            </a:br>
            <a:r>
              <a:rPr lang="en-US" sz="1200" b="1" dirty="0">
                <a:solidFill>
                  <a:srgbClr val="231F20"/>
                </a:solidFill>
                <a:latin typeface="Century Gothic" panose="020B0502020202020204" pitchFamily="34" charset="0"/>
                <a:ea typeface="Times New Roman" panose="02020603050405020304" pitchFamily="18" charset="0"/>
                <a:cs typeface="Times New Roman" panose="02020603050405020304" pitchFamily="18" charset="0"/>
              </a:rPr>
              <a:t>info@mediationLA.org </a:t>
            </a:r>
          </a:p>
          <a:p>
            <a:pPr algn="ctr"/>
            <a:r>
              <a:rPr lang="en-US" sz="1200" b="1" dirty="0">
                <a:solidFill>
                  <a:srgbClr val="231F20"/>
                </a:solidFill>
                <a:latin typeface="Century Gothic" panose="020B0502020202020204" pitchFamily="34" charset="0"/>
                <a:ea typeface="Times New Roman" panose="02020603050405020304" pitchFamily="18" charset="0"/>
                <a:cs typeface="Times New Roman" panose="02020603050405020304" pitchFamily="18" charset="0"/>
              </a:rPr>
              <a:t>833-476-9145</a:t>
            </a:r>
          </a:p>
          <a:p>
            <a:pPr algn="ctr"/>
            <a:endParaRPr lang="en-US" sz="1200" dirty="0">
              <a:solidFill>
                <a:srgbClr val="4E3B30"/>
              </a:solidFill>
              <a:latin typeface="Century Gothic" panose="020B0502020202020204" pitchFamily="34" charset="0"/>
              <a:ea typeface="Times New Roman" panose="02020603050405020304" pitchFamily="18" charset="0"/>
              <a:cs typeface="Times New Roman" panose="02020603050405020304" pitchFamily="18" charset="0"/>
            </a:endParaRPr>
          </a:p>
        </p:txBody>
      </p:sp>
      <p:sp>
        <p:nvSpPr>
          <p:cNvPr id="35" name="Rectangle 34"/>
          <p:cNvSpPr/>
          <p:nvPr/>
        </p:nvSpPr>
        <p:spPr>
          <a:xfrm>
            <a:off x="85725" y="2154642"/>
            <a:ext cx="6667500" cy="342265"/>
          </a:xfrm>
          <a:prstGeom prst="rect">
            <a:avLst/>
          </a:prstGeom>
          <a:solidFill>
            <a:srgbClr val="0070C0"/>
          </a:solidFill>
          <a:ln w="12700" cap="flat" cmpd="sng" algn="ctr">
            <a:noFill/>
            <a:prstDash val="solid"/>
            <a:miter lim="800000"/>
          </a:ln>
          <a:effectLst/>
        </p:spPr>
        <p:txBody>
          <a:bodyPr rot="0" spcFirstLastPara="0" vert="horz" wrap="square" lIns="45720" tIns="45720" rIns="4572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600"/>
              </a:spcAft>
              <a:buClrTx/>
              <a:buSzTx/>
              <a:buFontTx/>
              <a:buNone/>
              <a:tabLst/>
              <a:defRPr/>
            </a:pPr>
            <a:r>
              <a:rPr lang="en-US" sz="2000" b="1" kern="0" dirty="0">
                <a:solidFill>
                  <a:schemeClr val="bg1"/>
                </a:solidFill>
                <a:latin typeface="Century Gothic" panose="020B0502020202020204"/>
                <a:ea typeface="Times New Roman" panose="02020603050405020304" pitchFamily="18" charset="0"/>
                <a:cs typeface="Times New Roman" panose="02020603050405020304" pitchFamily="18" charset="0"/>
              </a:rPr>
              <a:t>IF ALL PARTIES WANT…</a:t>
            </a:r>
            <a:endParaRPr kumimoji="0" lang="en-US" sz="1400" b="1" i="0" u="none" strike="noStrike" kern="0" cap="none" spc="0" normalizeH="0" baseline="0" noProof="0" dirty="0">
              <a:ln>
                <a:noFill/>
              </a:ln>
              <a:solidFill>
                <a:schemeClr val="bg1"/>
              </a:solidFill>
              <a:effectLst/>
              <a:uLnTx/>
              <a:uFillTx/>
              <a:latin typeface="Century Gothic" panose="020B0502020202020204"/>
              <a:ea typeface="Times New Roman" panose="02020603050405020304" pitchFamily="18" charset="0"/>
              <a:cs typeface="Times New Roman" panose="02020603050405020304" pitchFamily="18" charset="0"/>
            </a:endParaRPr>
          </a:p>
        </p:txBody>
      </p:sp>
      <p:cxnSp>
        <p:nvCxnSpPr>
          <p:cNvPr id="36" name="Straight Connector 35"/>
          <p:cNvCxnSpPr>
            <a:cxnSpLocks/>
          </p:cNvCxnSpPr>
          <p:nvPr/>
        </p:nvCxnSpPr>
        <p:spPr>
          <a:xfrm>
            <a:off x="3413518" y="3978876"/>
            <a:ext cx="0" cy="2082173"/>
          </a:xfrm>
          <a:prstGeom prst="line">
            <a:avLst/>
          </a:prstGeom>
          <a:ln w="28575"/>
        </p:spPr>
        <p:style>
          <a:lnRef idx="1">
            <a:schemeClr val="accent5"/>
          </a:lnRef>
          <a:fillRef idx="0">
            <a:schemeClr val="accent5"/>
          </a:fillRef>
          <a:effectRef idx="0">
            <a:schemeClr val="accent5"/>
          </a:effectRef>
          <a:fontRef idx="minor">
            <a:schemeClr val="tx1"/>
          </a:fontRef>
        </p:style>
      </p:cxnSp>
      <p:sp>
        <p:nvSpPr>
          <p:cNvPr id="14" name="Rectangle 13"/>
          <p:cNvSpPr/>
          <p:nvPr/>
        </p:nvSpPr>
        <p:spPr>
          <a:xfrm>
            <a:off x="99826" y="7671459"/>
            <a:ext cx="6667500" cy="1116281"/>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Box 2">
            <a:extLst>
              <a:ext uri="{FF2B5EF4-FFF2-40B4-BE49-F238E27FC236}">
                <a16:creationId xmlns:a16="http://schemas.microsoft.com/office/drawing/2014/main" id="{D717F0C6-13FE-41E4-9E0A-C94A3EB6E55D}"/>
              </a:ext>
            </a:extLst>
          </p:cNvPr>
          <p:cNvSpPr txBox="1">
            <a:spLocks noChangeArrowheads="1"/>
          </p:cNvSpPr>
          <p:nvPr/>
        </p:nvSpPr>
        <p:spPr bwMode="auto">
          <a:xfrm>
            <a:off x="543695" y="4171505"/>
            <a:ext cx="2792627" cy="1393992"/>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marL="0" marR="0" algn="ctr">
              <a:spcAft>
                <a:spcPts val="100"/>
              </a:spcAft>
            </a:pPr>
            <a:r>
              <a:rPr lang="en-US"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ADR Services, Inc</a:t>
            </a:r>
            <a:r>
              <a:rPr lang="en-US" sz="16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a:t>
            </a:r>
          </a:p>
          <a:p>
            <a:pPr marL="0" marR="0" algn="ctr">
              <a:spcAft>
                <a:spcPts val="100"/>
              </a:spcAft>
            </a:pPr>
            <a:r>
              <a:rPr lang="en-US" sz="1200"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Janet Solis</a:t>
            </a:r>
          </a:p>
          <a:p>
            <a:pPr marL="0" marR="0" algn="ctr">
              <a:spcAft>
                <a:spcPts val="100"/>
              </a:spcAft>
            </a:pPr>
            <a:r>
              <a:rPr lang="en-US" sz="1000"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Assistant Case Manager</a:t>
            </a:r>
          </a:p>
          <a:p>
            <a:pPr marL="0" marR="0" algn="ctr">
              <a:spcAft>
                <a:spcPts val="100"/>
              </a:spcAft>
            </a:pPr>
            <a:endParaRPr lang="en-US" sz="1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endParaRPr>
          </a:p>
          <a:p>
            <a:pPr marL="0" marR="0" algn="ctr">
              <a:spcAft>
                <a:spcPts val="100"/>
              </a:spcAft>
            </a:pPr>
            <a:r>
              <a:rPr lang="en-US" sz="1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janet@adrservices.com</a:t>
            </a:r>
          </a:p>
          <a:p>
            <a:pPr marL="0" marR="0" algn="ctr"/>
            <a:r>
              <a:rPr lang="en-US" sz="1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213-683-1600</a:t>
            </a:r>
          </a:p>
        </p:txBody>
      </p:sp>
    </p:spTree>
    <p:extLst>
      <p:ext uri="{BB962C8B-B14F-4D97-AF65-F5344CB8AC3E}">
        <p14:creationId xmlns:p14="http://schemas.microsoft.com/office/powerpoint/2010/main" val="4051105898"/>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FFFFFF"/>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F47FBB6EB428A4889C746E34140CD42" ma:contentTypeVersion="15" ma:contentTypeDescription="Create a new document." ma:contentTypeScope="" ma:versionID="c1ef77d686b8b3520fbe6cb1d742caeb">
  <xsd:schema xmlns:xsd="http://www.w3.org/2001/XMLSchema" xmlns:xs="http://www.w3.org/2001/XMLSchema" xmlns:p="http://schemas.microsoft.com/office/2006/metadata/properties" xmlns:ns3="51d91744-77f2-4518-a533-2ce98f7d3a83" xmlns:ns4="0aca6908-5187-4e7e-91bd-b462c7ba50eb" targetNamespace="http://schemas.microsoft.com/office/2006/metadata/properties" ma:root="true" ma:fieldsID="71957375332148f125ca4b0b0ef1b498" ns3:_="" ns4:_="">
    <xsd:import namespace="51d91744-77f2-4518-a533-2ce98f7d3a83"/>
    <xsd:import namespace="0aca6908-5187-4e7e-91bd-b462c7ba50eb"/>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1d91744-77f2-4518-a533-2ce98f7d3a83"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0aca6908-5187-4e7e-91bd-b462c7ba50eb"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Location" ma:index="17" nillable="true" ma:displayName="MediaServiceLocation" ma:internalName="MediaServiceLocation"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62ADA8-5B6E-43C3-9433-F4B76BD08B80}">
  <ds:schemaRefs>
    <ds:schemaRef ds:uri="http://schemas.microsoft.com/office/2006/documentManagement/types"/>
    <ds:schemaRef ds:uri="http://purl.org/dc/terms/"/>
    <ds:schemaRef ds:uri="http://schemas.openxmlformats.org/package/2006/metadata/core-properties"/>
    <ds:schemaRef ds:uri="0aca6908-5187-4e7e-91bd-b462c7ba50eb"/>
    <ds:schemaRef ds:uri="http://purl.org/dc/dcmitype/"/>
    <ds:schemaRef ds:uri="http://schemas.microsoft.com/office/infopath/2007/PartnerControls"/>
    <ds:schemaRef ds:uri="http://purl.org/dc/elements/1.1/"/>
    <ds:schemaRef ds:uri="http://schemas.microsoft.com/office/2006/metadata/properties"/>
    <ds:schemaRef ds:uri="51d91744-77f2-4518-a533-2ce98f7d3a83"/>
    <ds:schemaRef ds:uri="http://www.w3.org/XML/1998/namespace"/>
  </ds:schemaRefs>
</ds:datastoreItem>
</file>

<file path=customXml/itemProps2.xml><?xml version="1.0" encoding="utf-8"?>
<ds:datastoreItem xmlns:ds="http://schemas.openxmlformats.org/officeDocument/2006/customXml" ds:itemID="{009103F5-C46C-4C79-B554-034A928B5B2B}">
  <ds:schemaRefs>
    <ds:schemaRef ds:uri="http://schemas.microsoft.com/sharepoint/v3/contenttype/forms"/>
  </ds:schemaRefs>
</ds:datastoreItem>
</file>

<file path=customXml/itemProps3.xml><?xml version="1.0" encoding="utf-8"?>
<ds:datastoreItem xmlns:ds="http://schemas.openxmlformats.org/officeDocument/2006/customXml" ds:itemID="{D8CB7C90-5C67-4A89-A92E-BB064F48CD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1d91744-77f2-4518-a533-2ce98f7d3a83"/>
    <ds:schemaRef ds:uri="0aca6908-5187-4e7e-91bd-b462c7ba50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45476</TotalTime>
  <Words>276</Words>
  <Application>Microsoft Office PowerPoint</Application>
  <PresentationFormat>Letter Paper (8.5x11 in)</PresentationFormat>
  <Paragraphs>50</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Century Gothic</vt:lpstr>
      <vt:lpstr>Symbol</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Francelita Regalado</dc:creator>
  <cp:lastModifiedBy>Patricia Blunt</cp:lastModifiedBy>
  <cp:revision>96</cp:revision>
  <cp:lastPrinted>2019-12-19T19:47:10Z</cp:lastPrinted>
  <dcterms:created xsi:type="dcterms:W3CDTF">2018-05-24T18:22:36Z</dcterms:created>
  <dcterms:modified xsi:type="dcterms:W3CDTF">2023-01-30T20:01:08Z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0x010100BF47FBB6EB428A4889C746E34140CD42</vt:lpwstr>
  </property>
</Properties>
</file>