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72" r:id="rId3"/>
    <p:sldId id="263" r:id="rId4"/>
    <p:sldId id="262" r:id="rId5"/>
    <p:sldId id="260" r:id="rId6"/>
    <p:sldId id="273" r:id="rId7"/>
    <p:sldId id="261"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54"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E:\Spring_2019\BigData\projects2\CCIHE2018-Public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Comparision</a:t>
            </a:r>
            <a:endParaRPr lang="en-US" baseline="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strRef>
              <c:f>'From website data'!$B$2:$B$6</c:f>
              <c:strCache>
                <c:ptCount val="5"/>
                <c:pt idx="0">
                  <c:v>Georgia State University</c:v>
                </c:pt>
                <c:pt idx="1">
                  <c:v>The University of Texas at El Paso</c:v>
                </c:pt>
                <c:pt idx="2">
                  <c:v>University of Houston</c:v>
                </c:pt>
                <c:pt idx="3">
                  <c:v>University of North Texas</c:v>
                </c:pt>
                <c:pt idx="4">
                  <c:v>University of Wisconsin-Milwaukee</c:v>
                </c:pt>
              </c:strCache>
            </c:strRef>
          </c:xVal>
          <c:yVal>
            <c:numRef>
              <c:f>'From website data'!$AP$2:$AP$6</c:f>
              <c:numCache>
                <c:formatCode>General</c:formatCode>
                <c:ptCount val="5"/>
                <c:pt idx="0">
                  <c:v>9.9652375434530704E-2</c:v>
                </c:pt>
                <c:pt idx="1">
                  <c:v>0.16242661448140899</c:v>
                </c:pt>
                <c:pt idx="2">
                  <c:v>0.37659783677482794</c:v>
                </c:pt>
                <c:pt idx="3">
                  <c:v>7.1707953063885263E-2</c:v>
                </c:pt>
                <c:pt idx="4">
                  <c:v>0.12204724409448819</c:v>
                </c:pt>
              </c:numCache>
            </c:numRef>
          </c:yVal>
          <c:smooth val="0"/>
          <c:extLst>
            <c:ext xmlns:c16="http://schemas.microsoft.com/office/drawing/2014/chart" uri="{C3380CC4-5D6E-409C-BE32-E72D297353CC}">
              <c16:uniqueId val="{00000000-0FAB-4888-882D-93EAFB771219}"/>
            </c:ext>
          </c:extLst>
        </c:ser>
        <c:dLbls>
          <c:showLegendKey val="0"/>
          <c:showVal val="0"/>
          <c:showCatName val="0"/>
          <c:showSerName val="0"/>
          <c:showPercent val="0"/>
          <c:showBubbleSize val="0"/>
        </c:dLbls>
        <c:axId val="1455226448"/>
        <c:axId val="1132762160"/>
      </c:scatterChart>
      <c:valAx>
        <c:axId val="1455226448"/>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2762160"/>
        <c:crosses val="autoZero"/>
        <c:crossBetween val="midCat"/>
      </c:valAx>
      <c:valAx>
        <c:axId val="1132762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522644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0C04-1A59-45D8-8E84-DF1EF9340D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ADF62A-B2F3-4EF8-8DFE-5E42B8CA2C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C378B6-A79A-46C2-A00D-FF1315459B62}"/>
              </a:ext>
            </a:extLst>
          </p:cNvPr>
          <p:cNvSpPr>
            <a:spLocks noGrp="1"/>
          </p:cNvSpPr>
          <p:nvPr>
            <p:ph type="dt" sz="half" idx="10"/>
          </p:nvPr>
        </p:nvSpPr>
        <p:spPr/>
        <p:txBody>
          <a:bodyPr/>
          <a:lstStyle/>
          <a:p>
            <a:fld id="{B77D99D1-0053-4009-BBF7-3734C23B1AE4}" type="datetimeFigureOut">
              <a:rPr lang="en-US" smtClean="0"/>
              <a:t>2/23/2019</a:t>
            </a:fld>
            <a:endParaRPr lang="en-US"/>
          </a:p>
        </p:txBody>
      </p:sp>
      <p:sp>
        <p:nvSpPr>
          <p:cNvPr id="5" name="Footer Placeholder 4">
            <a:extLst>
              <a:ext uri="{FF2B5EF4-FFF2-40B4-BE49-F238E27FC236}">
                <a16:creationId xmlns:a16="http://schemas.microsoft.com/office/drawing/2014/main" id="{C2FA729D-D5E3-4FAF-963D-ABFC59AE7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11311E-B0CA-4B52-B736-09896FEDD97C}"/>
              </a:ext>
            </a:extLst>
          </p:cNvPr>
          <p:cNvSpPr>
            <a:spLocks noGrp="1"/>
          </p:cNvSpPr>
          <p:nvPr>
            <p:ph type="sldNum" sz="quarter" idx="12"/>
          </p:nvPr>
        </p:nvSpPr>
        <p:spPr/>
        <p:txBody>
          <a:bodyPr/>
          <a:lstStyle/>
          <a:p>
            <a:fld id="{7FEAEC0B-52A7-4DC3-BA4B-6778EF5E52B3}" type="slidenum">
              <a:rPr lang="en-US" smtClean="0"/>
              <a:t>‹#›</a:t>
            </a:fld>
            <a:endParaRPr lang="en-US"/>
          </a:p>
        </p:txBody>
      </p:sp>
    </p:spTree>
    <p:extLst>
      <p:ext uri="{BB962C8B-B14F-4D97-AF65-F5344CB8AC3E}">
        <p14:creationId xmlns:p14="http://schemas.microsoft.com/office/powerpoint/2010/main" val="461648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C14C5-B2D5-4856-BE47-55A798E442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2B878B-FCCD-468E-80CC-8572399B904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A60F05-5688-4B6A-B8C0-5E65E6336F20}"/>
              </a:ext>
            </a:extLst>
          </p:cNvPr>
          <p:cNvSpPr>
            <a:spLocks noGrp="1"/>
          </p:cNvSpPr>
          <p:nvPr>
            <p:ph type="dt" sz="half" idx="10"/>
          </p:nvPr>
        </p:nvSpPr>
        <p:spPr/>
        <p:txBody>
          <a:bodyPr/>
          <a:lstStyle/>
          <a:p>
            <a:fld id="{B77D99D1-0053-4009-BBF7-3734C23B1AE4}" type="datetimeFigureOut">
              <a:rPr lang="en-US" smtClean="0"/>
              <a:t>2/23/2019</a:t>
            </a:fld>
            <a:endParaRPr lang="en-US"/>
          </a:p>
        </p:txBody>
      </p:sp>
      <p:sp>
        <p:nvSpPr>
          <p:cNvPr id="5" name="Footer Placeholder 4">
            <a:extLst>
              <a:ext uri="{FF2B5EF4-FFF2-40B4-BE49-F238E27FC236}">
                <a16:creationId xmlns:a16="http://schemas.microsoft.com/office/drawing/2014/main" id="{7166C2D6-C444-43BC-96A3-A62938E63C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CB0D8-2FFD-4489-8726-384F058ABA12}"/>
              </a:ext>
            </a:extLst>
          </p:cNvPr>
          <p:cNvSpPr>
            <a:spLocks noGrp="1"/>
          </p:cNvSpPr>
          <p:nvPr>
            <p:ph type="sldNum" sz="quarter" idx="12"/>
          </p:nvPr>
        </p:nvSpPr>
        <p:spPr/>
        <p:txBody>
          <a:bodyPr/>
          <a:lstStyle/>
          <a:p>
            <a:fld id="{7FEAEC0B-52A7-4DC3-BA4B-6778EF5E52B3}" type="slidenum">
              <a:rPr lang="en-US" smtClean="0"/>
              <a:t>‹#›</a:t>
            </a:fld>
            <a:endParaRPr lang="en-US"/>
          </a:p>
        </p:txBody>
      </p:sp>
    </p:spTree>
    <p:extLst>
      <p:ext uri="{BB962C8B-B14F-4D97-AF65-F5344CB8AC3E}">
        <p14:creationId xmlns:p14="http://schemas.microsoft.com/office/powerpoint/2010/main" val="399298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188B89-0289-4553-A4EF-200F6A26B0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5CBF56-3DAA-4FB7-AF48-2408E7B2E6A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02B14B-4B1E-461C-B7D8-CA87497E3E8E}"/>
              </a:ext>
            </a:extLst>
          </p:cNvPr>
          <p:cNvSpPr>
            <a:spLocks noGrp="1"/>
          </p:cNvSpPr>
          <p:nvPr>
            <p:ph type="dt" sz="half" idx="10"/>
          </p:nvPr>
        </p:nvSpPr>
        <p:spPr/>
        <p:txBody>
          <a:bodyPr/>
          <a:lstStyle/>
          <a:p>
            <a:fld id="{B77D99D1-0053-4009-BBF7-3734C23B1AE4}" type="datetimeFigureOut">
              <a:rPr lang="en-US" smtClean="0"/>
              <a:t>2/23/2019</a:t>
            </a:fld>
            <a:endParaRPr lang="en-US"/>
          </a:p>
        </p:txBody>
      </p:sp>
      <p:sp>
        <p:nvSpPr>
          <p:cNvPr id="5" name="Footer Placeholder 4">
            <a:extLst>
              <a:ext uri="{FF2B5EF4-FFF2-40B4-BE49-F238E27FC236}">
                <a16:creationId xmlns:a16="http://schemas.microsoft.com/office/drawing/2014/main" id="{C47E8CB3-3146-48E3-BA39-B86091E4F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3B9242-36DE-4064-B157-D26B7E6DFE7C}"/>
              </a:ext>
            </a:extLst>
          </p:cNvPr>
          <p:cNvSpPr>
            <a:spLocks noGrp="1"/>
          </p:cNvSpPr>
          <p:nvPr>
            <p:ph type="sldNum" sz="quarter" idx="12"/>
          </p:nvPr>
        </p:nvSpPr>
        <p:spPr/>
        <p:txBody>
          <a:bodyPr/>
          <a:lstStyle/>
          <a:p>
            <a:fld id="{7FEAEC0B-52A7-4DC3-BA4B-6778EF5E52B3}" type="slidenum">
              <a:rPr lang="en-US" smtClean="0"/>
              <a:t>‹#›</a:t>
            </a:fld>
            <a:endParaRPr lang="en-US"/>
          </a:p>
        </p:txBody>
      </p:sp>
    </p:spTree>
    <p:extLst>
      <p:ext uri="{BB962C8B-B14F-4D97-AF65-F5344CB8AC3E}">
        <p14:creationId xmlns:p14="http://schemas.microsoft.com/office/powerpoint/2010/main" val="1415149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5B89B-5139-4E46-9B2B-4D2FEC1EAF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8E3870-118A-41F4-83D9-10E5C134F30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3FE078-FFA0-4311-8946-76352ABD3090}"/>
              </a:ext>
            </a:extLst>
          </p:cNvPr>
          <p:cNvSpPr>
            <a:spLocks noGrp="1"/>
          </p:cNvSpPr>
          <p:nvPr>
            <p:ph type="dt" sz="half" idx="10"/>
          </p:nvPr>
        </p:nvSpPr>
        <p:spPr/>
        <p:txBody>
          <a:bodyPr/>
          <a:lstStyle/>
          <a:p>
            <a:fld id="{B77D99D1-0053-4009-BBF7-3734C23B1AE4}" type="datetimeFigureOut">
              <a:rPr lang="en-US" smtClean="0"/>
              <a:t>2/23/2019</a:t>
            </a:fld>
            <a:endParaRPr lang="en-US"/>
          </a:p>
        </p:txBody>
      </p:sp>
      <p:sp>
        <p:nvSpPr>
          <p:cNvPr id="5" name="Footer Placeholder 4">
            <a:extLst>
              <a:ext uri="{FF2B5EF4-FFF2-40B4-BE49-F238E27FC236}">
                <a16:creationId xmlns:a16="http://schemas.microsoft.com/office/drawing/2014/main" id="{F98B2498-C224-4A78-9D7F-D892FAADB3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54472-9C46-44C8-8A5E-6E69B9CCD5AA}"/>
              </a:ext>
            </a:extLst>
          </p:cNvPr>
          <p:cNvSpPr>
            <a:spLocks noGrp="1"/>
          </p:cNvSpPr>
          <p:nvPr>
            <p:ph type="sldNum" sz="quarter" idx="12"/>
          </p:nvPr>
        </p:nvSpPr>
        <p:spPr/>
        <p:txBody>
          <a:bodyPr/>
          <a:lstStyle/>
          <a:p>
            <a:fld id="{7FEAEC0B-52A7-4DC3-BA4B-6778EF5E52B3}" type="slidenum">
              <a:rPr lang="en-US" smtClean="0"/>
              <a:t>‹#›</a:t>
            </a:fld>
            <a:endParaRPr lang="en-US"/>
          </a:p>
        </p:txBody>
      </p:sp>
    </p:spTree>
    <p:extLst>
      <p:ext uri="{BB962C8B-B14F-4D97-AF65-F5344CB8AC3E}">
        <p14:creationId xmlns:p14="http://schemas.microsoft.com/office/powerpoint/2010/main" val="1841610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2950F-8037-48BE-A355-26FFE52338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AA1CE6-89A6-4BE8-8750-D69BC1FDBC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D2B47B2-C2C1-412F-AB3B-4F33AF79E9C1}"/>
              </a:ext>
            </a:extLst>
          </p:cNvPr>
          <p:cNvSpPr>
            <a:spLocks noGrp="1"/>
          </p:cNvSpPr>
          <p:nvPr>
            <p:ph type="dt" sz="half" idx="10"/>
          </p:nvPr>
        </p:nvSpPr>
        <p:spPr/>
        <p:txBody>
          <a:bodyPr/>
          <a:lstStyle/>
          <a:p>
            <a:fld id="{B77D99D1-0053-4009-BBF7-3734C23B1AE4}" type="datetimeFigureOut">
              <a:rPr lang="en-US" smtClean="0"/>
              <a:t>2/23/2019</a:t>
            </a:fld>
            <a:endParaRPr lang="en-US"/>
          </a:p>
        </p:txBody>
      </p:sp>
      <p:sp>
        <p:nvSpPr>
          <p:cNvPr id="5" name="Footer Placeholder 4">
            <a:extLst>
              <a:ext uri="{FF2B5EF4-FFF2-40B4-BE49-F238E27FC236}">
                <a16:creationId xmlns:a16="http://schemas.microsoft.com/office/drawing/2014/main" id="{8B5F43EA-2740-472A-B1BF-5DFD8B1F1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7748B7-3EB5-496C-901A-CE5C59570712}"/>
              </a:ext>
            </a:extLst>
          </p:cNvPr>
          <p:cNvSpPr>
            <a:spLocks noGrp="1"/>
          </p:cNvSpPr>
          <p:nvPr>
            <p:ph type="sldNum" sz="quarter" idx="12"/>
          </p:nvPr>
        </p:nvSpPr>
        <p:spPr/>
        <p:txBody>
          <a:bodyPr/>
          <a:lstStyle/>
          <a:p>
            <a:fld id="{7FEAEC0B-52A7-4DC3-BA4B-6778EF5E52B3}" type="slidenum">
              <a:rPr lang="en-US" smtClean="0"/>
              <a:t>‹#›</a:t>
            </a:fld>
            <a:endParaRPr lang="en-US"/>
          </a:p>
        </p:txBody>
      </p:sp>
    </p:spTree>
    <p:extLst>
      <p:ext uri="{BB962C8B-B14F-4D97-AF65-F5344CB8AC3E}">
        <p14:creationId xmlns:p14="http://schemas.microsoft.com/office/powerpoint/2010/main" val="984140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71D4-FB03-4B17-97EA-935E1C598F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5D7C9C-BC1E-4E90-BB80-6E552EC0E63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F22DDD-803B-4CE4-952A-478AFC048F3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744909-780B-4313-A6DB-51AACE051773}"/>
              </a:ext>
            </a:extLst>
          </p:cNvPr>
          <p:cNvSpPr>
            <a:spLocks noGrp="1"/>
          </p:cNvSpPr>
          <p:nvPr>
            <p:ph type="dt" sz="half" idx="10"/>
          </p:nvPr>
        </p:nvSpPr>
        <p:spPr/>
        <p:txBody>
          <a:bodyPr/>
          <a:lstStyle/>
          <a:p>
            <a:fld id="{B77D99D1-0053-4009-BBF7-3734C23B1AE4}" type="datetimeFigureOut">
              <a:rPr lang="en-US" smtClean="0"/>
              <a:t>2/23/2019</a:t>
            </a:fld>
            <a:endParaRPr lang="en-US"/>
          </a:p>
        </p:txBody>
      </p:sp>
      <p:sp>
        <p:nvSpPr>
          <p:cNvPr id="6" name="Footer Placeholder 5">
            <a:extLst>
              <a:ext uri="{FF2B5EF4-FFF2-40B4-BE49-F238E27FC236}">
                <a16:creationId xmlns:a16="http://schemas.microsoft.com/office/drawing/2014/main" id="{93E595A5-7768-445F-9506-7F73F65F91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B2D7CA-EF69-4BD5-9D64-0FA141745EB3}"/>
              </a:ext>
            </a:extLst>
          </p:cNvPr>
          <p:cNvSpPr>
            <a:spLocks noGrp="1"/>
          </p:cNvSpPr>
          <p:nvPr>
            <p:ph type="sldNum" sz="quarter" idx="12"/>
          </p:nvPr>
        </p:nvSpPr>
        <p:spPr/>
        <p:txBody>
          <a:bodyPr/>
          <a:lstStyle/>
          <a:p>
            <a:fld id="{7FEAEC0B-52A7-4DC3-BA4B-6778EF5E52B3}" type="slidenum">
              <a:rPr lang="en-US" smtClean="0"/>
              <a:t>‹#›</a:t>
            </a:fld>
            <a:endParaRPr lang="en-US"/>
          </a:p>
        </p:txBody>
      </p:sp>
    </p:spTree>
    <p:extLst>
      <p:ext uri="{BB962C8B-B14F-4D97-AF65-F5344CB8AC3E}">
        <p14:creationId xmlns:p14="http://schemas.microsoft.com/office/powerpoint/2010/main" val="80944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45DAA-533B-477B-BD7A-5164C76590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05294F-98C2-4409-A33B-AA8F8D8E90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403EB48-9275-4A52-A3E2-7758F399513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1498C4-24F2-4DD6-87DD-FE6F129FF2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59720CD-2C78-4117-8A46-007AC1183D0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7C601C-9391-4347-B67A-4DB9AFB21BD1}"/>
              </a:ext>
            </a:extLst>
          </p:cNvPr>
          <p:cNvSpPr>
            <a:spLocks noGrp="1"/>
          </p:cNvSpPr>
          <p:nvPr>
            <p:ph type="dt" sz="half" idx="10"/>
          </p:nvPr>
        </p:nvSpPr>
        <p:spPr/>
        <p:txBody>
          <a:bodyPr/>
          <a:lstStyle/>
          <a:p>
            <a:fld id="{B77D99D1-0053-4009-BBF7-3734C23B1AE4}" type="datetimeFigureOut">
              <a:rPr lang="en-US" smtClean="0"/>
              <a:t>2/23/2019</a:t>
            </a:fld>
            <a:endParaRPr lang="en-US"/>
          </a:p>
        </p:txBody>
      </p:sp>
      <p:sp>
        <p:nvSpPr>
          <p:cNvPr id="8" name="Footer Placeholder 7">
            <a:extLst>
              <a:ext uri="{FF2B5EF4-FFF2-40B4-BE49-F238E27FC236}">
                <a16:creationId xmlns:a16="http://schemas.microsoft.com/office/drawing/2014/main" id="{4A8888A8-5020-4284-BEC1-75ACA23EF4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82CEE7-C599-4BE8-9F50-DDF2E1F20A5E}"/>
              </a:ext>
            </a:extLst>
          </p:cNvPr>
          <p:cNvSpPr>
            <a:spLocks noGrp="1"/>
          </p:cNvSpPr>
          <p:nvPr>
            <p:ph type="sldNum" sz="quarter" idx="12"/>
          </p:nvPr>
        </p:nvSpPr>
        <p:spPr/>
        <p:txBody>
          <a:bodyPr/>
          <a:lstStyle/>
          <a:p>
            <a:fld id="{7FEAEC0B-52A7-4DC3-BA4B-6778EF5E52B3}" type="slidenum">
              <a:rPr lang="en-US" smtClean="0"/>
              <a:t>‹#›</a:t>
            </a:fld>
            <a:endParaRPr lang="en-US"/>
          </a:p>
        </p:txBody>
      </p:sp>
    </p:spTree>
    <p:extLst>
      <p:ext uri="{BB962C8B-B14F-4D97-AF65-F5344CB8AC3E}">
        <p14:creationId xmlns:p14="http://schemas.microsoft.com/office/powerpoint/2010/main" val="4233295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80177-9BB9-491E-B3D1-95C2C06903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D3720D-6B29-42FC-94D3-C5BF90F9E171}"/>
              </a:ext>
            </a:extLst>
          </p:cNvPr>
          <p:cNvSpPr>
            <a:spLocks noGrp="1"/>
          </p:cNvSpPr>
          <p:nvPr>
            <p:ph type="dt" sz="half" idx="10"/>
          </p:nvPr>
        </p:nvSpPr>
        <p:spPr/>
        <p:txBody>
          <a:bodyPr/>
          <a:lstStyle/>
          <a:p>
            <a:fld id="{B77D99D1-0053-4009-BBF7-3734C23B1AE4}" type="datetimeFigureOut">
              <a:rPr lang="en-US" smtClean="0"/>
              <a:t>2/23/2019</a:t>
            </a:fld>
            <a:endParaRPr lang="en-US"/>
          </a:p>
        </p:txBody>
      </p:sp>
      <p:sp>
        <p:nvSpPr>
          <p:cNvPr id="4" name="Footer Placeholder 3">
            <a:extLst>
              <a:ext uri="{FF2B5EF4-FFF2-40B4-BE49-F238E27FC236}">
                <a16:creationId xmlns:a16="http://schemas.microsoft.com/office/drawing/2014/main" id="{F16C5DFE-508B-4F78-9450-2F4434D476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AFA48B-3287-45D2-8C22-7BDDFAD4295C}"/>
              </a:ext>
            </a:extLst>
          </p:cNvPr>
          <p:cNvSpPr>
            <a:spLocks noGrp="1"/>
          </p:cNvSpPr>
          <p:nvPr>
            <p:ph type="sldNum" sz="quarter" idx="12"/>
          </p:nvPr>
        </p:nvSpPr>
        <p:spPr/>
        <p:txBody>
          <a:bodyPr/>
          <a:lstStyle/>
          <a:p>
            <a:fld id="{7FEAEC0B-52A7-4DC3-BA4B-6778EF5E52B3}" type="slidenum">
              <a:rPr lang="en-US" smtClean="0"/>
              <a:t>‹#›</a:t>
            </a:fld>
            <a:endParaRPr lang="en-US"/>
          </a:p>
        </p:txBody>
      </p:sp>
    </p:spTree>
    <p:extLst>
      <p:ext uri="{BB962C8B-B14F-4D97-AF65-F5344CB8AC3E}">
        <p14:creationId xmlns:p14="http://schemas.microsoft.com/office/powerpoint/2010/main" val="663189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280A60-5D5C-4FB4-9578-7341A5215E32}"/>
              </a:ext>
            </a:extLst>
          </p:cNvPr>
          <p:cNvSpPr>
            <a:spLocks noGrp="1"/>
          </p:cNvSpPr>
          <p:nvPr>
            <p:ph type="dt" sz="half" idx="10"/>
          </p:nvPr>
        </p:nvSpPr>
        <p:spPr/>
        <p:txBody>
          <a:bodyPr/>
          <a:lstStyle/>
          <a:p>
            <a:fld id="{B77D99D1-0053-4009-BBF7-3734C23B1AE4}" type="datetimeFigureOut">
              <a:rPr lang="en-US" smtClean="0"/>
              <a:t>2/23/2019</a:t>
            </a:fld>
            <a:endParaRPr lang="en-US"/>
          </a:p>
        </p:txBody>
      </p:sp>
      <p:sp>
        <p:nvSpPr>
          <p:cNvPr id="3" name="Footer Placeholder 2">
            <a:extLst>
              <a:ext uri="{FF2B5EF4-FFF2-40B4-BE49-F238E27FC236}">
                <a16:creationId xmlns:a16="http://schemas.microsoft.com/office/drawing/2014/main" id="{9AFBA97C-E466-4E00-8981-7EC7549341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B9BB7F-D6BA-4A1D-BAE4-178D078E9076}"/>
              </a:ext>
            </a:extLst>
          </p:cNvPr>
          <p:cNvSpPr>
            <a:spLocks noGrp="1"/>
          </p:cNvSpPr>
          <p:nvPr>
            <p:ph type="sldNum" sz="quarter" idx="12"/>
          </p:nvPr>
        </p:nvSpPr>
        <p:spPr/>
        <p:txBody>
          <a:bodyPr/>
          <a:lstStyle/>
          <a:p>
            <a:fld id="{7FEAEC0B-52A7-4DC3-BA4B-6778EF5E52B3}" type="slidenum">
              <a:rPr lang="en-US" smtClean="0"/>
              <a:t>‹#›</a:t>
            </a:fld>
            <a:endParaRPr lang="en-US"/>
          </a:p>
        </p:txBody>
      </p:sp>
    </p:spTree>
    <p:extLst>
      <p:ext uri="{BB962C8B-B14F-4D97-AF65-F5344CB8AC3E}">
        <p14:creationId xmlns:p14="http://schemas.microsoft.com/office/powerpoint/2010/main" val="3751221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420D6-D113-444A-9559-C9FEBEE802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194865-B576-41F1-8ED4-11EB1FEBE8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85D864-37DC-4547-9791-E736D5FBA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C5B63C-904A-4064-9B44-836464094275}"/>
              </a:ext>
            </a:extLst>
          </p:cNvPr>
          <p:cNvSpPr>
            <a:spLocks noGrp="1"/>
          </p:cNvSpPr>
          <p:nvPr>
            <p:ph type="dt" sz="half" idx="10"/>
          </p:nvPr>
        </p:nvSpPr>
        <p:spPr/>
        <p:txBody>
          <a:bodyPr/>
          <a:lstStyle/>
          <a:p>
            <a:fld id="{B77D99D1-0053-4009-BBF7-3734C23B1AE4}" type="datetimeFigureOut">
              <a:rPr lang="en-US" smtClean="0"/>
              <a:t>2/23/2019</a:t>
            </a:fld>
            <a:endParaRPr lang="en-US"/>
          </a:p>
        </p:txBody>
      </p:sp>
      <p:sp>
        <p:nvSpPr>
          <p:cNvPr id="6" name="Footer Placeholder 5">
            <a:extLst>
              <a:ext uri="{FF2B5EF4-FFF2-40B4-BE49-F238E27FC236}">
                <a16:creationId xmlns:a16="http://schemas.microsoft.com/office/drawing/2014/main" id="{16788F23-2AA4-43E0-AE35-15EB3ECF4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F6D09A-D8D7-4C20-80D7-3004C15BCECF}"/>
              </a:ext>
            </a:extLst>
          </p:cNvPr>
          <p:cNvSpPr>
            <a:spLocks noGrp="1"/>
          </p:cNvSpPr>
          <p:nvPr>
            <p:ph type="sldNum" sz="quarter" idx="12"/>
          </p:nvPr>
        </p:nvSpPr>
        <p:spPr/>
        <p:txBody>
          <a:bodyPr/>
          <a:lstStyle/>
          <a:p>
            <a:fld id="{7FEAEC0B-52A7-4DC3-BA4B-6778EF5E52B3}" type="slidenum">
              <a:rPr lang="en-US" smtClean="0"/>
              <a:t>‹#›</a:t>
            </a:fld>
            <a:endParaRPr lang="en-US"/>
          </a:p>
        </p:txBody>
      </p:sp>
    </p:spTree>
    <p:extLst>
      <p:ext uri="{BB962C8B-B14F-4D97-AF65-F5344CB8AC3E}">
        <p14:creationId xmlns:p14="http://schemas.microsoft.com/office/powerpoint/2010/main" val="3880686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AB182-C886-40A0-AE34-3660CD6213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C0BBD7-90AE-459F-998C-6612DFDE37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5B8585-7EA9-406C-8F6A-437FB235BF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7E7376-F3BB-43B6-BEA2-702E2C365E26}"/>
              </a:ext>
            </a:extLst>
          </p:cNvPr>
          <p:cNvSpPr>
            <a:spLocks noGrp="1"/>
          </p:cNvSpPr>
          <p:nvPr>
            <p:ph type="dt" sz="half" idx="10"/>
          </p:nvPr>
        </p:nvSpPr>
        <p:spPr/>
        <p:txBody>
          <a:bodyPr/>
          <a:lstStyle/>
          <a:p>
            <a:fld id="{B77D99D1-0053-4009-BBF7-3734C23B1AE4}" type="datetimeFigureOut">
              <a:rPr lang="en-US" smtClean="0"/>
              <a:t>2/23/2019</a:t>
            </a:fld>
            <a:endParaRPr lang="en-US"/>
          </a:p>
        </p:txBody>
      </p:sp>
      <p:sp>
        <p:nvSpPr>
          <p:cNvPr id="6" name="Footer Placeholder 5">
            <a:extLst>
              <a:ext uri="{FF2B5EF4-FFF2-40B4-BE49-F238E27FC236}">
                <a16:creationId xmlns:a16="http://schemas.microsoft.com/office/drawing/2014/main" id="{AA849125-FEFB-4A34-A7EB-D1A418E59D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18DD50-56C3-40D6-A069-5054A21AE56D}"/>
              </a:ext>
            </a:extLst>
          </p:cNvPr>
          <p:cNvSpPr>
            <a:spLocks noGrp="1"/>
          </p:cNvSpPr>
          <p:nvPr>
            <p:ph type="sldNum" sz="quarter" idx="12"/>
          </p:nvPr>
        </p:nvSpPr>
        <p:spPr/>
        <p:txBody>
          <a:bodyPr/>
          <a:lstStyle/>
          <a:p>
            <a:fld id="{7FEAEC0B-52A7-4DC3-BA4B-6778EF5E52B3}" type="slidenum">
              <a:rPr lang="en-US" smtClean="0"/>
              <a:t>‹#›</a:t>
            </a:fld>
            <a:endParaRPr lang="en-US"/>
          </a:p>
        </p:txBody>
      </p:sp>
    </p:spTree>
    <p:extLst>
      <p:ext uri="{BB962C8B-B14F-4D97-AF65-F5344CB8AC3E}">
        <p14:creationId xmlns:p14="http://schemas.microsoft.com/office/powerpoint/2010/main" val="94245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628C15-00FF-41D8-A543-D56AF0ECE9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522F14-2551-433A-95CC-7C02A315B1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29F3D-9599-4FA5-8862-6EDA7F43FF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7D99D1-0053-4009-BBF7-3734C23B1AE4}" type="datetimeFigureOut">
              <a:rPr lang="en-US" smtClean="0"/>
              <a:t>2/23/2019</a:t>
            </a:fld>
            <a:endParaRPr lang="en-US"/>
          </a:p>
        </p:txBody>
      </p:sp>
      <p:sp>
        <p:nvSpPr>
          <p:cNvPr id="5" name="Footer Placeholder 4">
            <a:extLst>
              <a:ext uri="{FF2B5EF4-FFF2-40B4-BE49-F238E27FC236}">
                <a16:creationId xmlns:a16="http://schemas.microsoft.com/office/drawing/2014/main" id="{35BC92A7-32A7-4D13-91F6-8106F3C3E3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925563-D258-470C-9233-F42C1C6F71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AEC0B-52A7-4DC3-BA4B-6778EF5E52B3}" type="slidenum">
              <a:rPr lang="en-US" smtClean="0"/>
              <a:t>‹#›</a:t>
            </a:fld>
            <a:endParaRPr lang="en-US"/>
          </a:p>
        </p:txBody>
      </p:sp>
    </p:spTree>
    <p:extLst>
      <p:ext uri="{BB962C8B-B14F-4D97-AF65-F5344CB8AC3E}">
        <p14:creationId xmlns:p14="http://schemas.microsoft.com/office/powerpoint/2010/main" val="2460552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E3C11-E912-4052-9CCF-1912BE9606BE}"/>
              </a:ext>
            </a:extLst>
          </p:cNvPr>
          <p:cNvSpPr>
            <a:spLocks noGrp="1"/>
          </p:cNvSpPr>
          <p:nvPr>
            <p:ph type="title"/>
          </p:nvPr>
        </p:nvSpPr>
        <p:spPr/>
        <p:txBody>
          <a:bodyPr/>
          <a:lstStyle/>
          <a:p>
            <a:r>
              <a:rPr lang="en-US" b="1" dirty="0"/>
              <a:t>Carnegie Classification Analysis</a:t>
            </a:r>
          </a:p>
        </p:txBody>
      </p:sp>
      <p:sp>
        <p:nvSpPr>
          <p:cNvPr id="3" name="Content Placeholder 2">
            <a:extLst>
              <a:ext uri="{FF2B5EF4-FFF2-40B4-BE49-F238E27FC236}">
                <a16:creationId xmlns:a16="http://schemas.microsoft.com/office/drawing/2014/main" id="{EB4CB806-E3BB-4187-BD30-D49DB0FC6D26}"/>
              </a:ext>
            </a:extLst>
          </p:cNvPr>
          <p:cNvSpPr>
            <a:spLocks noGrp="1"/>
          </p:cNvSpPr>
          <p:nvPr>
            <p:ph idx="1"/>
          </p:nvPr>
        </p:nvSpPr>
        <p:spPr/>
        <p:txBody>
          <a:bodyPr/>
          <a:lstStyle/>
          <a:p>
            <a:pPr marL="0" indent="0">
              <a:buNone/>
            </a:pPr>
            <a:r>
              <a:rPr lang="en-US" sz="3600" dirty="0"/>
              <a:t>Outline</a:t>
            </a:r>
          </a:p>
          <a:p>
            <a:r>
              <a:rPr lang="en-US" dirty="0"/>
              <a:t>Data handling</a:t>
            </a:r>
          </a:p>
          <a:p>
            <a:r>
              <a:rPr lang="en-US" dirty="0"/>
              <a:t>Descriptive analysis: In terms of </a:t>
            </a:r>
          </a:p>
          <a:p>
            <a:pPr marL="0" indent="0">
              <a:buNone/>
            </a:pPr>
            <a:r>
              <a:rPr lang="en-US" dirty="0"/>
              <a:t>			</a:t>
            </a:r>
            <a:r>
              <a:rPr lang="en-US" sz="1800" dirty="0"/>
              <a:t>1) </a:t>
            </a:r>
            <a:r>
              <a:rPr lang="en-US" sz="2000" dirty="0"/>
              <a:t>Assigned variable</a:t>
            </a:r>
          </a:p>
          <a:p>
            <a:pPr marL="0" indent="0">
              <a:buNone/>
            </a:pPr>
            <a:r>
              <a:rPr lang="en-US" sz="2000" dirty="0"/>
              <a:t>			2)  All variables</a:t>
            </a:r>
          </a:p>
          <a:p>
            <a:r>
              <a:rPr lang="en-US" dirty="0"/>
              <a:t>Factors to consider for Rank-R1.</a:t>
            </a:r>
          </a:p>
          <a:p>
            <a:endParaRPr lang="en-US" dirty="0"/>
          </a:p>
          <a:p>
            <a:endParaRPr lang="en-US" dirty="0"/>
          </a:p>
          <a:p>
            <a:endParaRPr lang="en-US" dirty="0"/>
          </a:p>
        </p:txBody>
      </p:sp>
    </p:spTree>
    <p:extLst>
      <p:ext uri="{BB962C8B-B14F-4D97-AF65-F5344CB8AC3E}">
        <p14:creationId xmlns:p14="http://schemas.microsoft.com/office/powerpoint/2010/main" val="754121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F9FC-E3F1-475F-A29D-13360694D2CA}"/>
              </a:ext>
            </a:extLst>
          </p:cNvPr>
          <p:cNvSpPr>
            <a:spLocks noGrp="1"/>
          </p:cNvSpPr>
          <p:nvPr>
            <p:ph type="title"/>
          </p:nvPr>
        </p:nvSpPr>
        <p:spPr/>
        <p:txBody>
          <a:bodyPr/>
          <a:lstStyle/>
          <a:p>
            <a:r>
              <a:rPr lang="en-US" b="1" dirty="0"/>
              <a:t>Carnegie Classification Analysis</a:t>
            </a:r>
            <a:endParaRPr lang="en-US" dirty="0"/>
          </a:p>
        </p:txBody>
      </p:sp>
      <p:sp>
        <p:nvSpPr>
          <p:cNvPr id="3" name="Content Placeholder 2">
            <a:extLst>
              <a:ext uri="{FF2B5EF4-FFF2-40B4-BE49-F238E27FC236}">
                <a16:creationId xmlns:a16="http://schemas.microsoft.com/office/drawing/2014/main" id="{A8EA7254-8296-4004-BDC0-FB2BD2CC16B6}"/>
              </a:ext>
            </a:extLst>
          </p:cNvPr>
          <p:cNvSpPr>
            <a:spLocks noGrp="1"/>
          </p:cNvSpPr>
          <p:nvPr>
            <p:ph idx="1"/>
          </p:nvPr>
        </p:nvSpPr>
        <p:spPr/>
        <p:txBody>
          <a:bodyPr>
            <a:normAutofit/>
          </a:bodyPr>
          <a:lstStyle/>
          <a:p>
            <a:r>
              <a:rPr lang="en-US" sz="1400" dirty="0"/>
              <a:t>Which variable affect more on Ranking </a:t>
            </a:r>
            <a:r>
              <a:rPr lang="en-US" sz="1400" b="1" dirty="0"/>
              <a:t>Per Capita research activity index</a:t>
            </a:r>
            <a:r>
              <a:rPr lang="en-US" sz="1400" dirty="0"/>
              <a:t> or </a:t>
            </a:r>
            <a:r>
              <a:rPr lang="en-US" sz="1400" b="1" dirty="0"/>
              <a:t>Aggregate research activity index</a:t>
            </a:r>
            <a:r>
              <a:rPr lang="en-US" sz="1400" dirty="0"/>
              <a:t> </a:t>
            </a:r>
          </a:p>
          <a:p>
            <a:r>
              <a:rPr lang="en-US" sz="1400" dirty="0"/>
              <a:t>Based on Aggregate research activity index and Per capita research activity index whole dataset can be partitioned as all R2 ranked universities, Mixed zone R1/R2 universities and R1 universities.</a:t>
            </a:r>
          </a:p>
          <a:p>
            <a:r>
              <a:rPr lang="en-US" sz="1400" dirty="0"/>
              <a:t>As per </a:t>
            </a:r>
            <a:r>
              <a:rPr lang="en-US" sz="1400" b="1" dirty="0"/>
              <a:t>Aggregate research activity index </a:t>
            </a:r>
            <a:r>
              <a:rPr lang="en-US" sz="1400" dirty="0"/>
              <a:t>UNT is in safe zone which is R1 ranked universities that means below factors are most important to decide Ranking.</a:t>
            </a:r>
          </a:p>
          <a:p>
            <a:endParaRPr lang="en-US" sz="1400" dirty="0"/>
          </a:p>
          <a:p>
            <a:endParaRPr lang="en-US" sz="1400" dirty="0"/>
          </a:p>
          <a:p>
            <a:endParaRPr lang="en-US" sz="1400" dirty="0"/>
          </a:p>
          <a:p>
            <a:endParaRPr lang="en-US" sz="1400" dirty="0"/>
          </a:p>
          <a:p>
            <a:r>
              <a:rPr lang="en-US" sz="1400" dirty="0"/>
              <a:t>Whereas as per </a:t>
            </a:r>
            <a:r>
              <a:rPr lang="en-US" sz="1400" b="1" dirty="0" err="1"/>
              <a:t>Per</a:t>
            </a:r>
            <a:r>
              <a:rPr lang="en-US" sz="1400" b="1" dirty="0"/>
              <a:t> Capita research activity index</a:t>
            </a:r>
            <a:r>
              <a:rPr lang="en-US" sz="1400" dirty="0"/>
              <a:t> UNT is in R1 rank but the mixed zone of R1/R2 universities is wide </a:t>
            </a:r>
            <a:r>
              <a:rPr lang="en-US" sz="1400" dirty="0" err="1"/>
              <a:t>spreaded</a:t>
            </a:r>
            <a:r>
              <a:rPr lang="en-US" sz="1400" dirty="0"/>
              <a:t> and could not effectively decide weather university can be classified as R1 based in </a:t>
            </a:r>
            <a:r>
              <a:rPr lang="en-US" sz="1400" b="1" dirty="0"/>
              <a:t>Per Capita research activity index</a:t>
            </a:r>
            <a:r>
              <a:rPr lang="en-US" sz="1400" dirty="0"/>
              <a:t> .</a:t>
            </a:r>
          </a:p>
          <a:p>
            <a:pPr marL="0" indent="0">
              <a:buNone/>
            </a:pPr>
            <a:endParaRPr lang="en-US" sz="1400" dirty="0"/>
          </a:p>
          <a:p>
            <a:pPr marL="0" indent="0">
              <a:buNone/>
            </a:pPr>
            <a:endParaRPr lang="en-US" sz="1400" dirty="0"/>
          </a:p>
        </p:txBody>
      </p:sp>
      <p:pic>
        <p:nvPicPr>
          <p:cNvPr id="4" name="Picture 3">
            <a:extLst>
              <a:ext uri="{FF2B5EF4-FFF2-40B4-BE49-F238E27FC236}">
                <a16:creationId xmlns:a16="http://schemas.microsoft.com/office/drawing/2014/main" id="{DA0516E4-660B-4CE4-B68B-8F0378AC105E}"/>
              </a:ext>
            </a:extLst>
          </p:cNvPr>
          <p:cNvPicPr>
            <a:picLocks noChangeAspect="1"/>
          </p:cNvPicPr>
          <p:nvPr/>
        </p:nvPicPr>
        <p:blipFill>
          <a:blip r:embed="rId2"/>
          <a:stretch>
            <a:fillRect/>
          </a:stretch>
        </p:blipFill>
        <p:spPr>
          <a:xfrm>
            <a:off x="1390650" y="3171825"/>
            <a:ext cx="7372350" cy="1084169"/>
          </a:xfrm>
          <a:prstGeom prst="rect">
            <a:avLst/>
          </a:prstGeom>
        </p:spPr>
      </p:pic>
      <p:pic>
        <p:nvPicPr>
          <p:cNvPr id="5" name="Picture 4">
            <a:extLst>
              <a:ext uri="{FF2B5EF4-FFF2-40B4-BE49-F238E27FC236}">
                <a16:creationId xmlns:a16="http://schemas.microsoft.com/office/drawing/2014/main" id="{C284F473-E175-455A-BE35-8219331A3E53}"/>
              </a:ext>
            </a:extLst>
          </p:cNvPr>
          <p:cNvPicPr>
            <a:picLocks noChangeAspect="1"/>
          </p:cNvPicPr>
          <p:nvPr/>
        </p:nvPicPr>
        <p:blipFill>
          <a:blip r:embed="rId3"/>
          <a:stretch>
            <a:fillRect/>
          </a:stretch>
        </p:blipFill>
        <p:spPr>
          <a:xfrm>
            <a:off x="1281112" y="5053013"/>
            <a:ext cx="8562975" cy="1123950"/>
          </a:xfrm>
          <a:prstGeom prst="rect">
            <a:avLst/>
          </a:prstGeom>
        </p:spPr>
      </p:pic>
    </p:spTree>
    <p:extLst>
      <p:ext uri="{BB962C8B-B14F-4D97-AF65-F5344CB8AC3E}">
        <p14:creationId xmlns:p14="http://schemas.microsoft.com/office/powerpoint/2010/main" val="4105626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8DC16-0DE6-4AF1-A041-152FF480AFEB}"/>
              </a:ext>
            </a:extLst>
          </p:cNvPr>
          <p:cNvSpPr>
            <a:spLocks noGrp="1"/>
          </p:cNvSpPr>
          <p:nvPr>
            <p:ph type="title"/>
          </p:nvPr>
        </p:nvSpPr>
        <p:spPr/>
        <p:txBody>
          <a:bodyPr/>
          <a:lstStyle/>
          <a:p>
            <a:r>
              <a:rPr lang="en-US" b="1" dirty="0"/>
              <a:t>Carnegie Classification Analysis</a:t>
            </a:r>
            <a:endParaRPr lang="en-US" dirty="0"/>
          </a:p>
        </p:txBody>
      </p:sp>
      <p:sp>
        <p:nvSpPr>
          <p:cNvPr id="3" name="Content Placeholder 2">
            <a:extLst>
              <a:ext uri="{FF2B5EF4-FFF2-40B4-BE49-F238E27FC236}">
                <a16:creationId xmlns:a16="http://schemas.microsoft.com/office/drawing/2014/main" id="{A7F558C3-50EF-4B3C-842A-23B53239983E}"/>
              </a:ext>
            </a:extLst>
          </p:cNvPr>
          <p:cNvSpPr>
            <a:spLocks noGrp="1"/>
          </p:cNvSpPr>
          <p:nvPr>
            <p:ph idx="1"/>
          </p:nvPr>
        </p:nvSpPr>
        <p:spPr/>
        <p:txBody>
          <a:bodyPr>
            <a:normAutofit/>
          </a:bodyPr>
          <a:lstStyle/>
          <a:p>
            <a:pPr marL="0" indent="0">
              <a:buNone/>
            </a:pPr>
            <a:r>
              <a:rPr lang="en-US" sz="1400" dirty="0"/>
              <a:t>UNT’s standing is in mixed zone where other universities are in R2 rank as per </a:t>
            </a:r>
            <a:r>
              <a:rPr lang="en-US" sz="1400" dirty="0" err="1"/>
              <a:t>Per</a:t>
            </a:r>
            <a:r>
              <a:rPr lang="en-US" sz="1400" dirty="0"/>
              <a:t> capita calculation that means focusing only on full time faculty and research staff will not help to maintain R1 rank. But we also focus on Science and research development and other fields it may attract more number of students and build its </a:t>
            </a:r>
            <a:r>
              <a:rPr lang="en-US" sz="1400" dirty="0">
                <a:highlight>
                  <a:srgbClr val="FFFF00"/>
                </a:highlight>
              </a:rPr>
              <a:t>Brand name </a:t>
            </a:r>
            <a:r>
              <a:rPr lang="en-US" sz="1400" dirty="0"/>
              <a:t>to achieve and maintain R1 rank.</a:t>
            </a:r>
          </a:p>
        </p:txBody>
      </p:sp>
      <p:pic>
        <p:nvPicPr>
          <p:cNvPr id="4" name="Picture 3">
            <a:extLst>
              <a:ext uri="{FF2B5EF4-FFF2-40B4-BE49-F238E27FC236}">
                <a16:creationId xmlns:a16="http://schemas.microsoft.com/office/drawing/2014/main" id="{43CEA373-79F3-4303-AD45-B9C24C698FFD}"/>
              </a:ext>
            </a:extLst>
          </p:cNvPr>
          <p:cNvPicPr>
            <a:picLocks noChangeAspect="1"/>
          </p:cNvPicPr>
          <p:nvPr/>
        </p:nvPicPr>
        <p:blipFill>
          <a:blip r:embed="rId2"/>
          <a:stretch>
            <a:fillRect/>
          </a:stretch>
        </p:blipFill>
        <p:spPr>
          <a:xfrm>
            <a:off x="838200" y="2597152"/>
            <a:ext cx="3900129" cy="1984374"/>
          </a:xfrm>
          <a:prstGeom prst="rect">
            <a:avLst/>
          </a:prstGeom>
        </p:spPr>
      </p:pic>
      <p:pic>
        <p:nvPicPr>
          <p:cNvPr id="5" name="Picture 4">
            <a:extLst>
              <a:ext uri="{FF2B5EF4-FFF2-40B4-BE49-F238E27FC236}">
                <a16:creationId xmlns:a16="http://schemas.microsoft.com/office/drawing/2014/main" id="{9EDBFA9A-28F8-42D6-81A1-2C26EB2C2E58}"/>
              </a:ext>
            </a:extLst>
          </p:cNvPr>
          <p:cNvPicPr>
            <a:picLocks noChangeAspect="1"/>
          </p:cNvPicPr>
          <p:nvPr/>
        </p:nvPicPr>
        <p:blipFill>
          <a:blip r:embed="rId3"/>
          <a:stretch>
            <a:fillRect/>
          </a:stretch>
        </p:blipFill>
        <p:spPr>
          <a:xfrm>
            <a:off x="4633554" y="2597153"/>
            <a:ext cx="7372351" cy="1984374"/>
          </a:xfrm>
          <a:prstGeom prst="rect">
            <a:avLst/>
          </a:prstGeom>
        </p:spPr>
      </p:pic>
      <p:pic>
        <p:nvPicPr>
          <p:cNvPr id="6" name="Picture 5">
            <a:extLst>
              <a:ext uri="{FF2B5EF4-FFF2-40B4-BE49-F238E27FC236}">
                <a16:creationId xmlns:a16="http://schemas.microsoft.com/office/drawing/2014/main" id="{A871577C-9E04-4032-B466-B92CA4795C94}"/>
              </a:ext>
            </a:extLst>
          </p:cNvPr>
          <p:cNvPicPr>
            <a:picLocks noChangeAspect="1"/>
          </p:cNvPicPr>
          <p:nvPr/>
        </p:nvPicPr>
        <p:blipFill>
          <a:blip r:embed="rId4"/>
          <a:stretch>
            <a:fillRect/>
          </a:stretch>
        </p:blipFill>
        <p:spPr>
          <a:xfrm>
            <a:off x="838200" y="4880376"/>
            <a:ext cx="11167705" cy="1872850"/>
          </a:xfrm>
          <a:prstGeom prst="rect">
            <a:avLst/>
          </a:prstGeom>
        </p:spPr>
      </p:pic>
    </p:spTree>
    <p:extLst>
      <p:ext uri="{BB962C8B-B14F-4D97-AF65-F5344CB8AC3E}">
        <p14:creationId xmlns:p14="http://schemas.microsoft.com/office/powerpoint/2010/main" val="4192070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7D4E-120E-4AD0-950D-DC460DF234FB}"/>
              </a:ext>
            </a:extLst>
          </p:cNvPr>
          <p:cNvSpPr>
            <a:spLocks noGrp="1"/>
          </p:cNvSpPr>
          <p:nvPr>
            <p:ph type="title"/>
          </p:nvPr>
        </p:nvSpPr>
        <p:spPr/>
        <p:txBody>
          <a:bodyPr/>
          <a:lstStyle/>
          <a:p>
            <a:r>
              <a:rPr lang="en-US" b="1" dirty="0"/>
              <a:t>Carnegie Classification Analysis</a:t>
            </a:r>
            <a:endParaRPr lang="en-US" dirty="0"/>
          </a:p>
        </p:txBody>
      </p:sp>
      <p:sp>
        <p:nvSpPr>
          <p:cNvPr id="3" name="Content Placeholder 2">
            <a:extLst>
              <a:ext uri="{FF2B5EF4-FFF2-40B4-BE49-F238E27FC236}">
                <a16:creationId xmlns:a16="http://schemas.microsoft.com/office/drawing/2014/main" id="{6D2718CF-3157-4C18-81FB-542BEFC510AE}"/>
              </a:ext>
            </a:extLst>
          </p:cNvPr>
          <p:cNvSpPr>
            <a:spLocks noGrp="1"/>
          </p:cNvSpPr>
          <p:nvPr>
            <p:ph idx="1"/>
          </p:nvPr>
        </p:nvSpPr>
        <p:spPr/>
        <p:txBody>
          <a:bodyPr/>
          <a:lstStyle/>
          <a:p>
            <a:pPr marL="0" indent="0">
              <a:buNone/>
            </a:pPr>
            <a:r>
              <a:rPr lang="en-US" dirty="0"/>
              <a:t>Other variables</a:t>
            </a:r>
          </a:p>
          <a:p>
            <a:r>
              <a:rPr lang="en-US" sz="1400" dirty="0"/>
              <a:t>Paired “</a:t>
            </a:r>
            <a:r>
              <a:rPr lang="en-US" sz="1400" dirty="0">
                <a:highlight>
                  <a:srgbClr val="FFFF00"/>
                </a:highlight>
              </a:rPr>
              <a:t>Control</a:t>
            </a:r>
            <a:r>
              <a:rPr lang="en-US" sz="1400" dirty="0"/>
              <a:t>” variable with assigned variable</a:t>
            </a:r>
          </a:p>
          <a:p>
            <a:r>
              <a:rPr lang="en-US" sz="1400" dirty="0"/>
              <a:t>Control variable classify whole dataset into public and private universities.</a:t>
            </a:r>
          </a:p>
          <a:p>
            <a:r>
              <a:rPr lang="en-US" sz="1400" dirty="0"/>
              <a:t>Results: Histogram depicts that more postdoc related staff and research activities happens in private universities rather that public and that could be a good point to consider for UNT. If private organizations or funding do involve and pay more for research activities it will eventually </a:t>
            </a:r>
            <a:r>
              <a:rPr lang="en-US" sz="1400"/>
              <a:t>make UNT’s </a:t>
            </a:r>
            <a:r>
              <a:rPr lang="en-US" sz="1400" dirty="0"/>
              <a:t>position strong as R1 ranked institute.</a:t>
            </a:r>
          </a:p>
        </p:txBody>
      </p:sp>
      <p:pic>
        <p:nvPicPr>
          <p:cNvPr id="4" name="Picture 3">
            <a:extLst>
              <a:ext uri="{FF2B5EF4-FFF2-40B4-BE49-F238E27FC236}">
                <a16:creationId xmlns:a16="http://schemas.microsoft.com/office/drawing/2014/main" id="{2F496F87-CD84-4CA7-AFD7-70A95D2E8DEB}"/>
              </a:ext>
            </a:extLst>
          </p:cNvPr>
          <p:cNvPicPr>
            <a:picLocks noChangeAspect="1"/>
          </p:cNvPicPr>
          <p:nvPr/>
        </p:nvPicPr>
        <p:blipFill>
          <a:blip r:embed="rId2"/>
          <a:stretch>
            <a:fillRect/>
          </a:stretch>
        </p:blipFill>
        <p:spPr>
          <a:xfrm>
            <a:off x="971550" y="3933825"/>
            <a:ext cx="6515100" cy="2378075"/>
          </a:xfrm>
          <a:prstGeom prst="rect">
            <a:avLst/>
          </a:prstGeom>
        </p:spPr>
      </p:pic>
      <p:pic>
        <p:nvPicPr>
          <p:cNvPr id="5" name="Picture 4">
            <a:extLst>
              <a:ext uri="{FF2B5EF4-FFF2-40B4-BE49-F238E27FC236}">
                <a16:creationId xmlns:a16="http://schemas.microsoft.com/office/drawing/2014/main" id="{C8DAA927-943E-4FBD-B616-0172161B286F}"/>
              </a:ext>
            </a:extLst>
          </p:cNvPr>
          <p:cNvPicPr>
            <a:picLocks noChangeAspect="1"/>
          </p:cNvPicPr>
          <p:nvPr/>
        </p:nvPicPr>
        <p:blipFill>
          <a:blip r:embed="rId3"/>
          <a:stretch>
            <a:fillRect/>
          </a:stretch>
        </p:blipFill>
        <p:spPr>
          <a:xfrm>
            <a:off x="7620000" y="3933825"/>
            <a:ext cx="3429000" cy="2378075"/>
          </a:xfrm>
          <a:prstGeom prst="rect">
            <a:avLst/>
          </a:prstGeom>
        </p:spPr>
      </p:pic>
    </p:spTree>
    <p:extLst>
      <p:ext uri="{BB962C8B-B14F-4D97-AF65-F5344CB8AC3E}">
        <p14:creationId xmlns:p14="http://schemas.microsoft.com/office/powerpoint/2010/main" val="146549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E3C11-E912-4052-9CCF-1912BE9606BE}"/>
              </a:ext>
            </a:extLst>
          </p:cNvPr>
          <p:cNvSpPr>
            <a:spLocks noGrp="1"/>
          </p:cNvSpPr>
          <p:nvPr>
            <p:ph type="title"/>
          </p:nvPr>
        </p:nvSpPr>
        <p:spPr>
          <a:xfrm>
            <a:off x="838200" y="365125"/>
            <a:ext cx="6391275" cy="339725"/>
          </a:xfrm>
        </p:spPr>
        <p:txBody>
          <a:bodyPr>
            <a:normAutofit fontScale="90000"/>
          </a:bodyPr>
          <a:lstStyle/>
          <a:p>
            <a:r>
              <a:rPr lang="en-US" b="1" dirty="0"/>
              <a:t>Carnegie Classification Analysis</a:t>
            </a:r>
            <a:endParaRPr lang="en-US" dirty="0"/>
          </a:p>
        </p:txBody>
      </p:sp>
      <p:sp>
        <p:nvSpPr>
          <p:cNvPr id="3" name="Content Placeholder 2">
            <a:extLst>
              <a:ext uri="{FF2B5EF4-FFF2-40B4-BE49-F238E27FC236}">
                <a16:creationId xmlns:a16="http://schemas.microsoft.com/office/drawing/2014/main" id="{EB4CB806-E3BB-4187-BD30-D49DB0FC6D26}"/>
              </a:ext>
            </a:extLst>
          </p:cNvPr>
          <p:cNvSpPr>
            <a:spLocks noGrp="1"/>
          </p:cNvSpPr>
          <p:nvPr>
            <p:ph idx="1"/>
          </p:nvPr>
        </p:nvSpPr>
        <p:spPr>
          <a:xfrm>
            <a:off x="838200" y="704850"/>
            <a:ext cx="10981882" cy="5788025"/>
          </a:xfrm>
        </p:spPr>
        <p:txBody>
          <a:bodyPr/>
          <a:lstStyle/>
          <a:p>
            <a:pPr marL="0" indent="0">
              <a:buNone/>
            </a:pPr>
            <a:r>
              <a:rPr lang="en-US" sz="1800" b="1" dirty="0"/>
              <a:t>Data handling</a:t>
            </a:r>
          </a:p>
          <a:p>
            <a:r>
              <a:rPr lang="en-US" sz="1400" dirty="0"/>
              <a:t>Removed “tribal colleges” data and “not classified” data from the data sheet.</a:t>
            </a:r>
          </a:p>
          <a:p>
            <a:r>
              <a:rPr lang="en-US" sz="1400" dirty="0"/>
              <a:t>Decision to consider which variables to choose for analysis is based on Research and Development expenditure.</a:t>
            </a:r>
          </a:p>
          <a:p>
            <a:r>
              <a:rPr lang="en-US" sz="1400" dirty="0"/>
              <a:t>Apart from these variables “state” and “control” variable is also explored for analysis.</a:t>
            </a:r>
          </a:p>
          <a:p>
            <a:r>
              <a:rPr lang="en-US" sz="1400" dirty="0"/>
              <a:t>Too many variables out of which considered few as follows:</a:t>
            </a:r>
          </a:p>
          <a:p>
            <a:pPr marL="0" indent="0">
              <a:buNone/>
            </a:pPr>
            <a:r>
              <a:rPr lang="en-US" sz="1400" dirty="0"/>
              <a:t> </a:t>
            </a:r>
          </a:p>
        </p:txBody>
      </p:sp>
      <p:pic>
        <p:nvPicPr>
          <p:cNvPr id="4" name="Picture 3">
            <a:extLst>
              <a:ext uri="{FF2B5EF4-FFF2-40B4-BE49-F238E27FC236}">
                <a16:creationId xmlns:a16="http://schemas.microsoft.com/office/drawing/2014/main" id="{7D3C50BB-DC4D-46BB-84B1-F72FBF490515}"/>
              </a:ext>
            </a:extLst>
          </p:cNvPr>
          <p:cNvPicPr>
            <a:picLocks noChangeAspect="1"/>
          </p:cNvPicPr>
          <p:nvPr/>
        </p:nvPicPr>
        <p:blipFill>
          <a:blip r:embed="rId2"/>
          <a:stretch>
            <a:fillRect/>
          </a:stretch>
        </p:blipFill>
        <p:spPr>
          <a:xfrm>
            <a:off x="904876" y="2241814"/>
            <a:ext cx="8934450" cy="1943499"/>
          </a:xfrm>
          <a:prstGeom prst="rect">
            <a:avLst/>
          </a:prstGeom>
        </p:spPr>
      </p:pic>
      <p:pic>
        <p:nvPicPr>
          <p:cNvPr id="5" name="Picture 4">
            <a:extLst>
              <a:ext uri="{FF2B5EF4-FFF2-40B4-BE49-F238E27FC236}">
                <a16:creationId xmlns:a16="http://schemas.microsoft.com/office/drawing/2014/main" id="{57D713CD-0DEA-4D2A-B817-3C6122EA47A2}"/>
              </a:ext>
            </a:extLst>
          </p:cNvPr>
          <p:cNvPicPr>
            <a:picLocks noChangeAspect="1"/>
          </p:cNvPicPr>
          <p:nvPr/>
        </p:nvPicPr>
        <p:blipFill>
          <a:blip r:embed="rId3"/>
          <a:stretch>
            <a:fillRect/>
          </a:stretch>
        </p:blipFill>
        <p:spPr>
          <a:xfrm>
            <a:off x="838200" y="4185313"/>
            <a:ext cx="7219950" cy="2415512"/>
          </a:xfrm>
          <a:prstGeom prst="rect">
            <a:avLst/>
          </a:prstGeom>
        </p:spPr>
      </p:pic>
    </p:spTree>
    <p:extLst>
      <p:ext uri="{BB962C8B-B14F-4D97-AF65-F5344CB8AC3E}">
        <p14:creationId xmlns:p14="http://schemas.microsoft.com/office/powerpoint/2010/main" val="1670908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1F12-1C6E-4447-9284-604097E06820}"/>
              </a:ext>
            </a:extLst>
          </p:cNvPr>
          <p:cNvSpPr>
            <a:spLocks noGrp="1"/>
          </p:cNvSpPr>
          <p:nvPr>
            <p:ph type="title"/>
          </p:nvPr>
        </p:nvSpPr>
        <p:spPr/>
        <p:txBody>
          <a:bodyPr/>
          <a:lstStyle/>
          <a:p>
            <a:r>
              <a:rPr lang="en-US" b="1" dirty="0"/>
              <a:t>Carnegie Classification Analysis</a:t>
            </a:r>
            <a:endParaRPr lang="en-US" dirty="0"/>
          </a:p>
        </p:txBody>
      </p:sp>
      <p:sp>
        <p:nvSpPr>
          <p:cNvPr id="3" name="Content Placeholder 2">
            <a:extLst>
              <a:ext uri="{FF2B5EF4-FFF2-40B4-BE49-F238E27FC236}">
                <a16:creationId xmlns:a16="http://schemas.microsoft.com/office/drawing/2014/main" id="{FAC83318-F576-48A2-AB97-00E7163AD5D8}"/>
              </a:ext>
            </a:extLst>
          </p:cNvPr>
          <p:cNvSpPr>
            <a:spLocks noGrp="1"/>
          </p:cNvSpPr>
          <p:nvPr>
            <p:ph idx="1"/>
          </p:nvPr>
        </p:nvSpPr>
        <p:spPr/>
        <p:txBody>
          <a:bodyPr/>
          <a:lstStyle/>
          <a:p>
            <a:pPr marL="0" indent="0">
              <a:buNone/>
            </a:pPr>
            <a:r>
              <a:rPr lang="en-US" dirty="0"/>
              <a:t>Descriptive analysis: Assigned variable</a:t>
            </a:r>
          </a:p>
          <a:p>
            <a:r>
              <a:rPr lang="en-US" sz="1400" dirty="0"/>
              <a:t>Assigned</a:t>
            </a:r>
            <a:r>
              <a:rPr lang="en-US" dirty="0"/>
              <a:t> </a:t>
            </a:r>
            <a:r>
              <a:rPr lang="en-US" sz="1400" dirty="0"/>
              <a:t>variable is Number of Science and research staff per number of full time faculty: Ratio of number of full time faculty to postdoc staff. In datasheet I have considered FACNUM and PDNFRSTAFF columns for that.</a:t>
            </a:r>
          </a:p>
          <a:p>
            <a:endParaRPr lang="en-US" sz="1400" dirty="0"/>
          </a:p>
          <a:p>
            <a:endParaRPr lang="en-US" sz="1400" dirty="0"/>
          </a:p>
          <a:p>
            <a:endParaRPr lang="en-US" sz="1400" dirty="0"/>
          </a:p>
          <a:p>
            <a:pPr marL="0" indent="0">
              <a:buNone/>
            </a:pPr>
            <a:endParaRPr lang="en-US" sz="1400" dirty="0"/>
          </a:p>
          <a:p>
            <a:endParaRPr lang="en-US" sz="1400" dirty="0"/>
          </a:p>
          <a:p>
            <a:r>
              <a:rPr lang="en-US" sz="1400" dirty="0"/>
              <a:t>The institutions with more number of postdoc staff are considered as good candidate for  R1 rank: Median value comparison</a:t>
            </a:r>
          </a:p>
          <a:p>
            <a:endParaRPr lang="en-US" dirty="0"/>
          </a:p>
        </p:txBody>
      </p:sp>
      <p:pic>
        <p:nvPicPr>
          <p:cNvPr id="4" name="Picture 3">
            <a:extLst>
              <a:ext uri="{FF2B5EF4-FFF2-40B4-BE49-F238E27FC236}">
                <a16:creationId xmlns:a16="http://schemas.microsoft.com/office/drawing/2014/main" id="{8E2BC929-14F3-472B-8147-E6C73B569EC4}"/>
              </a:ext>
            </a:extLst>
          </p:cNvPr>
          <p:cNvPicPr>
            <a:picLocks noChangeAspect="1"/>
          </p:cNvPicPr>
          <p:nvPr/>
        </p:nvPicPr>
        <p:blipFill>
          <a:blip r:embed="rId2"/>
          <a:stretch>
            <a:fillRect/>
          </a:stretch>
        </p:blipFill>
        <p:spPr>
          <a:xfrm>
            <a:off x="1000125" y="2997200"/>
            <a:ext cx="9448800" cy="1609725"/>
          </a:xfrm>
          <a:prstGeom prst="rect">
            <a:avLst/>
          </a:prstGeom>
        </p:spPr>
      </p:pic>
      <p:pic>
        <p:nvPicPr>
          <p:cNvPr id="5" name="Picture 4">
            <a:extLst>
              <a:ext uri="{FF2B5EF4-FFF2-40B4-BE49-F238E27FC236}">
                <a16:creationId xmlns:a16="http://schemas.microsoft.com/office/drawing/2014/main" id="{03645752-501F-475C-B42B-D06C0ECDA79E}"/>
              </a:ext>
            </a:extLst>
          </p:cNvPr>
          <p:cNvPicPr>
            <a:picLocks noChangeAspect="1"/>
          </p:cNvPicPr>
          <p:nvPr/>
        </p:nvPicPr>
        <p:blipFill>
          <a:blip r:embed="rId3"/>
          <a:stretch>
            <a:fillRect/>
          </a:stretch>
        </p:blipFill>
        <p:spPr>
          <a:xfrm>
            <a:off x="838201" y="4834731"/>
            <a:ext cx="3686176" cy="371475"/>
          </a:xfrm>
          <a:prstGeom prst="rect">
            <a:avLst/>
          </a:prstGeom>
        </p:spPr>
      </p:pic>
      <p:pic>
        <p:nvPicPr>
          <p:cNvPr id="6" name="Picture 5">
            <a:extLst>
              <a:ext uri="{FF2B5EF4-FFF2-40B4-BE49-F238E27FC236}">
                <a16:creationId xmlns:a16="http://schemas.microsoft.com/office/drawing/2014/main" id="{087552B7-2262-4BC2-9880-DB66A4629C9F}"/>
              </a:ext>
            </a:extLst>
          </p:cNvPr>
          <p:cNvPicPr>
            <a:picLocks noChangeAspect="1"/>
          </p:cNvPicPr>
          <p:nvPr/>
        </p:nvPicPr>
        <p:blipFill>
          <a:blip r:embed="rId4"/>
          <a:stretch>
            <a:fillRect/>
          </a:stretch>
        </p:blipFill>
        <p:spPr>
          <a:xfrm>
            <a:off x="4848224" y="4997449"/>
            <a:ext cx="5162551" cy="1712913"/>
          </a:xfrm>
          <a:prstGeom prst="rect">
            <a:avLst/>
          </a:prstGeom>
        </p:spPr>
      </p:pic>
    </p:spTree>
    <p:extLst>
      <p:ext uri="{BB962C8B-B14F-4D97-AF65-F5344CB8AC3E}">
        <p14:creationId xmlns:p14="http://schemas.microsoft.com/office/powerpoint/2010/main" val="2907863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D407F-26A0-455F-9F6D-6A6E0BDC112F}"/>
              </a:ext>
            </a:extLst>
          </p:cNvPr>
          <p:cNvSpPr>
            <a:spLocks noGrp="1"/>
          </p:cNvSpPr>
          <p:nvPr>
            <p:ph type="title"/>
          </p:nvPr>
        </p:nvSpPr>
        <p:spPr/>
        <p:txBody>
          <a:bodyPr/>
          <a:lstStyle/>
          <a:p>
            <a:r>
              <a:rPr lang="en-US" b="1" dirty="0"/>
              <a:t>Carnegie Classification Analysis</a:t>
            </a:r>
            <a:endParaRPr lang="en-US" dirty="0"/>
          </a:p>
        </p:txBody>
      </p:sp>
      <p:sp>
        <p:nvSpPr>
          <p:cNvPr id="3" name="Content Placeholder 2">
            <a:extLst>
              <a:ext uri="{FF2B5EF4-FFF2-40B4-BE49-F238E27FC236}">
                <a16:creationId xmlns:a16="http://schemas.microsoft.com/office/drawing/2014/main" id="{52AF191C-8E82-4340-8636-F8315310AE0D}"/>
              </a:ext>
            </a:extLst>
          </p:cNvPr>
          <p:cNvSpPr>
            <a:spLocks noGrp="1"/>
          </p:cNvSpPr>
          <p:nvPr>
            <p:ph idx="1"/>
          </p:nvPr>
        </p:nvSpPr>
        <p:spPr>
          <a:xfrm>
            <a:off x="838200" y="1825624"/>
            <a:ext cx="10515600" cy="4918869"/>
          </a:xfrm>
        </p:spPr>
        <p:txBody>
          <a:bodyPr/>
          <a:lstStyle/>
          <a:p>
            <a:pPr marL="0" indent="0">
              <a:buNone/>
            </a:pPr>
            <a:r>
              <a:rPr lang="en-US" dirty="0"/>
              <a:t>Descriptive analysis: Assigned variable</a:t>
            </a:r>
          </a:p>
          <a:p>
            <a:r>
              <a:rPr lang="en-US" sz="1400" dirty="0"/>
              <a:t>From Carnegie classification web site Based on following filters there are 4 universities are similar.</a:t>
            </a:r>
          </a:p>
          <a:p>
            <a:endParaRPr lang="en-US" dirty="0"/>
          </a:p>
          <a:p>
            <a:endParaRPr lang="en-US" dirty="0"/>
          </a:p>
        </p:txBody>
      </p:sp>
      <p:graphicFrame>
        <p:nvGraphicFramePr>
          <p:cNvPr id="4" name="Chart 3">
            <a:extLst>
              <a:ext uri="{FF2B5EF4-FFF2-40B4-BE49-F238E27FC236}">
                <a16:creationId xmlns:a16="http://schemas.microsoft.com/office/drawing/2014/main" id="{8177C338-2BF7-4659-B5E1-9EA7AC376256}"/>
              </a:ext>
            </a:extLst>
          </p:cNvPr>
          <p:cNvGraphicFramePr>
            <a:graphicFrameLocks/>
          </p:cNvGraphicFramePr>
          <p:nvPr>
            <p:extLst>
              <p:ext uri="{D42A27DB-BD31-4B8C-83A1-F6EECF244321}">
                <p14:modId xmlns:p14="http://schemas.microsoft.com/office/powerpoint/2010/main" val="1065455669"/>
              </p:ext>
            </p:extLst>
          </p:nvPr>
        </p:nvGraphicFramePr>
        <p:xfrm>
          <a:off x="666749" y="3724275"/>
          <a:ext cx="4676775" cy="3020219"/>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FC345EEC-8EC1-431D-BD4F-A0D5E6826800}"/>
              </a:ext>
            </a:extLst>
          </p:cNvPr>
          <p:cNvPicPr>
            <a:picLocks noChangeAspect="1"/>
          </p:cNvPicPr>
          <p:nvPr/>
        </p:nvPicPr>
        <p:blipFill>
          <a:blip r:embed="rId3"/>
          <a:stretch>
            <a:fillRect/>
          </a:stretch>
        </p:blipFill>
        <p:spPr>
          <a:xfrm>
            <a:off x="785810" y="2874168"/>
            <a:ext cx="4438651" cy="752475"/>
          </a:xfrm>
          <a:prstGeom prst="rect">
            <a:avLst/>
          </a:prstGeom>
        </p:spPr>
      </p:pic>
      <p:sp>
        <p:nvSpPr>
          <p:cNvPr id="7" name="TextBox 6">
            <a:extLst>
              <a:ext uri="{FF2B5EF4-FFF2-40B4-BE49-F238E27FC236}">
                <a16:creationId xmlns:a16="http://schemas.microsoft.com/office/drawing/2014/main" id="{CD40DF0C-4202-466E-AD8F-412060207E56}"/>
              </a:ext>
            </a:extLst>
          </p:cNvPr>
          <p:cNvSpPr txBox="1"/>
          <p:nvPr/>
        </p:nvSpPr>
        <p:spPr>
          <a:xfrm>
            <a:off x="5462585" y="4057650"/>
            <a:ext cx="5357815" cy="1477328"/>
          </a:xfrm>
          <a:prstGeom prst="rect">
            <a:avLst/>
          </a:prstGeom>
          <a:noFill/>
        </p:spPr>
        <p:txBody>
          <a:bodyPr wrap="square" rtlCol="0">
            <a:spAutoFit/>
          </a:bodyPr>
          <a:lstStyle/>
          <a:p>
            <a:r>
              <a:rPr lang="en-US" dirty="0"/>
              <a:t>Chart depicts that more number of postdoc research staff leads the overall ranking of the university. This clearly indicates focus on postdoc activities and research staff may be beneficial to maintain R1 ranking of University of North Texas.</a:t>
            </a:r>
          </a:p>
        </p:txBody>
      </p:sp>
      <p:pic>
        <p:nvPicPr>
          <p:cNvPr id="8" name="Picture 7">
            <a:extLst>
              <a:ext uri="{FF2B5EF4-FFF2-40B4-BE49-F238E27FC236}">
                <a16:creationId xmlns:a16="http://schemas.microsoft.com/office/drawing/2014/main" id="{41D8FBB6-9ED9-4152-A9DD-6066159BF384}"/>
              </a:ext>
            </a:extLst>
          </p:cNvPr>
          <p:cNvPicPr>
            <a:picLocks noChangeAspect="1"/>
          </p:cNvPicPr>
          <p:nvPr/>
        </p:nvPicPr>
        <p:blipFill>
          <a:blip r:embed="rId4"/>
          <a:stretch>
            <a:fillRect/>
          </a:stretch>
        </p:blipFill>
        <p:spPr>
          <a:xfrm>
            <a:off x="5410197" y="2696775"/>
            <a:ext cx="5819775" cy="1107263"/>
          </a:xfrm>
          <a:prstGeom prst="rect">
            <a:avLst/>
          </a:prstGeom>
        </p:spPr>
      </p:pic>
    </p:spTree>
    <p:extLst>
      <p:ext uri="{BB962C8B-B14F-4D97-AF65-F5344CB8AC3E}">
        <p14:creationId xmlns:p14="http://schemas.microsoft.com/office/powerpoint/2010/main" val="972229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D59F4-91FB-4442-95E7-8BCB8FDFF534}"/>
              </a:ext>
            </a:extLst>
          </p:cNvPr>
          <p:cNvSpPr>
            <a:spLocks noGrp="1"/>
          </p:cNvSpPr>
          <p:nvPr>
            <p:ph type="title"/>
          </p:nvPr>
        </p:nvSpPr>
        <p:spPr/>
        <p:txBody>
          <a:bodyPr/>
          <a:lstStyle/>
          <a:p>
            <a:r>
              <a:rPr lang="en-US" b="1" dirty="0"/>
              <a:t>Carnegie Classification Analysis</a:t>
            </a:r>
            <a:endParaRPr lang="en-US" dirty="0"/>
          </a:p>
        </p:txBody>
      </p:sp>
      <p:sp>
        <p:nvSpPr>
          <p:cNvPr id="3" name="Content Placeholder 2">
            <a:extLst>
              <a:ext uri="{FF2B5EF4-FFF2-40B4-BE49-F238E27FC236}">
                <a16:creationId xmlns:a16="http://schemas.microsoft.com/office/drawing/2014/main" id="{31056E38-DD01-4223-9B7A-E5DE3A169F06}"/>
              </a:ext>
            </a:extLst>
          </p:cNvPr>
          <p:cNvSpPr>
            <a:spLocks noGrp="1"/>
          </p:cNvSpPr>
          <p:nvPr>
            <p:ph idx="1"/>
          </p:nvPr>
        </p:nvSpPr>
        <p:spPr>
          <a:xfrm>
            <a:off x="897731" y="933450"/>
            <a:ext cx="10515600" cy="4843463"/>
          </a:xfrm>
        </p:spPr>
        <p:txBody>
          <a:bodyPr/>
          <a:lstStyle/>
          <a:p>
            <a:endParaRPr lang="en-US" sz="1400" dirty="0"/>
          </a:p>
          <a:p>
            <a:pPr marL="0" indent="0">
              <a:buNone/>
            </a:pPr>
            <a:r>
              <a:rPr lang="en-US" dirty="0"/>
              <a:t>Descriptive analysis: Assigned variable</a:t>
            </a:r>
          </a:p>
          <a:p>
            <a:pPr marL="0" indent="0">
              <a:buNone/>
            </a:pPr>
            <a:r>
              <a:rPr lang="en-US" sz="1400" dirty="0"/>
              <a:t>These universities have no postdoc staff and clearly none of them is ranked as R1.</a:t>
            </a:r>
          </a:p>
          <a:p>
            <a:endParaRPr lang="en-US" sz="1400" dirty="0"/>
          </a:p>
          <a:p>
            <a:endParaRPr lang="en-US" sz="1400" dirty="0"/>
          </a:p>
          <a:p>
            <a:endParaRPr lang="en-US" sz="1400" dirty="0"/>
          </a:p>
          <a:p>
            <a:endParaRPr lang="en-US" sz="1400" dirty="0"/>
          </a:p>
          <a:p>
            <a:pPr marL="0" indent="0">
              <a:buNone/>
            </a:pPr>
            <a:endParaRPr lang="en-US" sz="1400" dirty="0"/>
          </a:p>
          <a:p>
            <a:pPr marL="0" indent="0">
              <a:buNone/>
            </a:pPr>
            <a:endParaRPr lang="en-US" sz="1400" dirty="0"/>
          </a:p>
          <a:p>
            <a:pPr marL="0" indent="0">
              <a:buNone/>
            </a:pPr>
            <a:r>
              <a:rPr lang="en-US" sz="1400" dirty="0"/>
              <a:t>Even when comparing with only Texas universities I have found that Rice university is ahead among other universities and significantly invest in their research staff and postdoc related activities.</a:t>
            </a:r>
          </a:p>
          <a:p>
            <a:endParaRPr lang="en-US" dirty="0"/>
          </a:p>
        </p:txBody>
      </p:sp>
      <p:pic>
        <p:nvPicPr>
          <p:cNvPr id="4" name="Picture 3">
            <a:extLst>
              <a:ext uri="{FF2B5EF4-FFF2-40B4-BE49-F238E27FC236}">
                <a16:creationId xmlns:a16="http://schemas.microsoft.com/office/drawing/2014/main" id="{F9A78509-A212-4AEE-9F3F-FC5D1E4B6AF1}"/>
              </a:ext>
            </a:extLst>
          </p:cNvPr>
          <p:cNvPicPr>
            <a:picLocks noChangeAspect="1"/>
          </p:cNvPicPr>
          <p:nvPr/>
        </p:nvPicPr>
        <p:blipFill>
          <a:blip r:embed="rId2"/>
          <a:stretch>
            <a:fillRect/>
          </a:stretch>
        </p:blipFill>
        <p:spPr>
          <a:xfrm>
            <a:off x="897731" y="2038350"/>
            <a:ext cx="6915150" cy="1695450"/>
          </a:xfrm>
          <a:prstGeom prst="rect">
            <a:avLst/>
          </a:prstGeom>
        </p:spPr>
      </p:pic>
      <p:pic>
        <p:nvPicPr>
          <p:cNvPr id="5" name="Picture 4">
            <a:extLst>
              <a:ext uri="{FF2B5EF4-FFF2-40B4-BE49-F238E27FC236}">
                <a16:creationId xmlns:a16="http://schemas.microsoft.com/office/drawing/2014/main" id="{3C057B1B-A870-4399-A789-1334BD0957DD}"/>
              </a:ext>
            </a:extLst>
          </p:cNvPr>
          <p:cNvPicPr>
            <a:picLocks noChangeAspect="1"/>
          </p:cNvPicPr>
          <p:nvPr/>
        </p:nvPicPr>
        <p:blipFill>
          <a:blip r:embed="rId3"/>
          <a:stretch>
            <a:fillRect/>
          </a:stretch>
        </p:blipFill>
        <p:spPr>
          <a:xfrm>
            <a:off x="1188393" y="4557713"/>
            <a:ext cx="3433763" cy="1787525"/>
          </a:xfrm>
          <a:prstGeom prst="rect">
            <a:avLst/>
          </a:prstGeom>
        </p:spPr>
      </p:pic>
      <p:pic>
        <p:nvPicPr>
          <p:cNvPr id="6" name="Picture 5">
            <a:extLst>
              <a:ext uri="{FF2B5EF4-FFF2-40B4-BE49-F238E27FC236}">
                <a16:creationId xmlns:a16="http://schemas.microsoft.com/office/drawing/2014/main" id="{E27536C2-A390-4D17-B7D7-79DA7625C682}"/>
              </a:ext>
            </a:extLst>
          </p:cNvPr>
          <p:cNvPicPr>
            <a:picLocks noChangeAspect="1"/>
          </p:cNvPicPr>
          <p:nvPr/>
        </p:nvPicPr>
        <p:blipFill>
          <a:blip r:embed="rId4"/>
          <a:stretch>
            <a:fillRect/>
          </a:stretch>
        </p:blipFill>
        <p:spPr>
          <a:xfrm>
            <a:off x="4912817" y="4524374"/>
            <a:ext cx="5800128" cy="1787525"/>
          </a:xfrm>
          <a:prstGeom prst="rect">
            <a:avLst/>
          </a:prstGeom>
        </p:spPr>
      </p:pic>
    </p:spTree>
    <p:extLst>
      <p:ext uri="{BB962C8B-B14F-4D97-AF65-F5344CB8AC3E}">
        <p14:creationId xmlns:p14="http://schemas.microsoft.com/office/powerpoint/2010/main" val="348422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51775-D9D3-4E40-8C9B-EBAF953A4C73}"/>
              </a:ext>
            </a:extLst>
          </p:cNvPr>
          <p:cNvSpPr>
            <a:spLocks noGrp="1"/>
          </p:cNvSpPr>
          <p:nvPr>
            <p:ph type="title"/>
          </p:nvPr>
        </p:nvSpPr>
        <p:spPr>
          <a:xfrm>
            <a:off x="838200" y="365125"/>
            <a:ext cx="10515600" cy="1325563"/>
          </a:xfrm>
        </p:spPr>
        <p:txBody>
          <a:bodyPr/>
          <a:lstStyle/>
          <a:p>
            <a:r>
              <a:rPr lang="en-US" b="1" dirty="0"/>
              <a:t>Carnegie Classification Analysis</a:t>
            </a:r>
            <a:endParaRPr lang="en-US" dirty="0"/>
          </a:p>
        </p:txBody>
      </p:sp>
      <p:pic>
        <p:nvPicPr>
          <p:cNvPr id="4" name="Content Placeholder 3">
            <a:extLst>
              <a:ext uri="{FF2B5EF4-FFF2-40B4-BE49-F238E27FC236}">
                <a16:creationId xmlns:a16="http://schemas.microsoft.com/office/drawing/2014/main" id="{1241BA76-0520-47D8-83E5-52B24017FA34}"/>
              </a:ext>
            </a:extLst>
          </p:cNvPr>
          <p:cNvPicPr>
            <a:picLocks noGrp="1" noChangeAspect="1"/>
          </p:cNvPicPr>
          <p:nvPr>
            <p:ph idx="1"/>
          </p:nvPr>
        </p:nvPicPr>
        <p:blipFill>
          <a:blip r:embed="rId2"/>
          <a:stretch>
            <a:fillRect/>
          </a:stretch>
        </p:blipFill>
        <p:spPr>
          <a:xfrm>
            <a:off x="928687" y="3200399"/>
            <a:ext cx="3190875" cy="3114675"/>
          </a:xfrm>
          <a:prstGeom prst="rect">
            <a:avLst/>
          </a:prstGeom>
        </p:spPr>
      </p:pic>
      <p:pic>
        <p:nvPicPr>
          <p:cNvPr id="5" name="Content Placeholder 4">
            <a:extLst>
              <a:ext uri="{FF2B5EF4-FFF2-40B4-BE49-F238E27FC236}">
                <a16:creationId xmlns:a16="http://schemas.microsoft.com/office/drawing/2014/main" id="{E37BA8EC-9C32-4E4A-88B7-1E54E309E1DC}"/>
              </a:ext>
            </a:extLst>
          </p:cNvPr>
          <p:cNvPicPr>
            <a:picLocks noChangeAspect="1"/>
          </p:cNvPicPr>
          <p:nvPr/>
        </p:nvPicPr>
        <p:blipFill>
          <a:blip r:embed="rId3"/>
          <a:stretch>
            <a:fillRect/>
          </a:stretch>
        </p:blipFill>
        <p:spPr>
          <a:xfrm>
            <a:off x="4200524" y="3200398"/>
            <a:ext cx="4200525" cy="3035987"/>
          </a:xfrm>
          <a:prstGeom prst="rect">
            <a:avLst/>
          </a:prstGeom>
        </p:spPr>
      </p:pic>
      <p:sp>
        <p:nvSpPr>
          <p:cNvPr id="6" name="TextBox 5">
            <a:extLst>
              <a:ext uri="{FF2B5EF4-FFF2-40B4-BE49-F238E27FC236}">
                <a16:creationId xmlns:a16="http://schemas.microsoft.com/office/drawing/2014/main" id="{5FEC7EF2-6ECE-4869-B9FF-3294F4980531}"/>
              </a:ext>
            </a:extLst>
          </p:cNvPr>
          <p:cNvSpPr txBox="1"/>
          <p:nvPr/>
        </p:nvSpPr>
        <p:spPr>
          <a:xfrm>
            <a:off x="928687" y="1690688"/>
            <a:ext cx="7596188" cy="1384995"/>
          </a:xfrm>
          <a:prstGeom prst="rect">
            <a:avLst/>
          </a:prstGeom>
          <a:noFill/>
        </p:spPr>
        <p:txBody>
          <a:bodyPr wrap="square" rtlCol="0">
            <a:spAutoFit/>
          </a:bodyPr>
          <a:lstStyle/>
          <a:p>
            <a:r>
              <a:rPr lang="en-US" sz="2800" dirty="0"/>
              <a:t>Descriptive analysis: Assigned variable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Partial screenshot to show as postdoc staff per full time faculty decreases its ranking is also goes into mixed zone of either R1 or R2 and eventually from one threshold point all universities are rank R2.</a:t>
            </a:r>
          </a:p>
        </p:txBody>
      </p:sp>
    </p:spTree>
    <p:extLst>
      <p:ext uri="{BB962C8B-B14F-4D97-AF65-F5344CB8AC3E}">
        <p14:creationId xmlns:p14="http://schemas.microsoft.com/office/powerpoint/2010/main" val="532668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F4D6-8812-4E6C-B6EF-73522EDF97F3}"/>
              </a:ext>
            </a:extLst>
          </p:cNvPr>
          <p:cNvSpPr>
            <a:spLocks noGrp="1"/>
          </p:cNvSpPr>
          <p:nvPr>
            <p:ph type="title"/>
          </p:nvPr>
        </p:nvSpPr>
        <p:spPr/>
        <p:txBody>
          <a:bodyPr/>
          <a:lstStyle/>
          <a:p>
            <a:r>
              <a:rPr lang="en-US" b="1" dirty="0"/>
              <a:t>Carnegie Classification Analysis</a:t>
            </a:r>
            <a:endParaRPr lang="en-US" dirty="0"/>
          </a:p>
        </p:txBody>
      </p:sp>
      <p:sp>
        <p:nvSpPr>
          <p:cNvPr id="3" name="Content Placeholder 2">
            <a:extLst>
              <a:ext uri="{FF2B5EF4-FFF2-40B4-BE49-F238E27FC236}">
                <a16:creationId xmlns:a16="http://schemas.microsoft.com/office/drawing/2014/main" id="{9C51E4F8-C71A-457E-9759-389B6C7DC6BD}"/>
              </a:ext>
            </a:extLst>
          </p:cNvPr>
          <p:cNvSpPr>
            <a:spLocks noGrp="1"/>
          </p:cNvSpPr>
          <p:nvPr>
            <p:ph idx="1"/>
          </p:nvPr>
        </p:nvSpPr>
        <p:spPr/>
        <p:txBody>
          <a:bodyPr>
            <a:normAutofit lnSpcReduction="10000"/>
          </a:bodyPr>
          <a:lstStyle/>
          <a:p>
            <a:r>
              <a:rPr lang="en-US" dirty="0"/>
              <a:t>Descriptive analysis: All variables</a:t>
            </a:r>
          </a:p>
          <a:p>
            <a:pPr marL="0" indent="0">
              <a:buNone/>
            </a:pPr>
            <a:r>
              <a:rPr lang="en-US" dirty="0"/>
              <a:t>Methodology:</a:t>
            </a:r>
          </a:p>
          <a:p>
            <a:pPr marL="0" indent="0">
              <a:buNone/>
            </a:pPr>
            <a:r>
              <a:rPr lang="en-US" sz="2100" dirty="0"/>
              <a:t>1</a:t>
            </a:r>
            <a:r>
              <a:rPr lang="en-US" sz="1400" b="1" dirty="0"/>
              <a:t>) Variable selection</a:t>
            </a:r>
          </a:p>
          <a:p>
            <a:pPr marL="0" indent="0">
              <a:buNone/>
            </a:pPr>
            <a:endParaRPr lang="en-US" dirty="0"/>
          </a:p>
          <a:p>
            <a:pPr marL="0" indent="0">
              <a:buNone/>
            </a:pPr>
            <a:endParaRPr lang="en-US" dirty="0"/>
          </a:p>
          <a:p>
            <a:pPr marL="0" indent="0">
              <a:buNone/>
            </a:pPr>
            <a:endParaRPr lang="en-US" dirty="0"/>
          </a:p>
          <a:p>
            <a:pPr marL="0" indent="0">
              <a:buNone/>
            </a:pPr>
            <a:r>
              <a:rPr lang="en-US" sz="2100" dirty="0"/>
              <a:t>2) </a:t>
            </a:r>
            <a:r>
              <a:rPr lang="en-US" sz="1400" b="1" dirty="0"/>
              <a:t>Creating new variables: From above variables creating new variables.</a:t>
            </a:r>
          </a:p>
          <a:p>
            <a:r>
              <a:rPr lang="en-US" sz="1400" dirty="0"/>
              <a:t>Per-capita research index</a:t>
            </a:r>
          </a:p>
          <a:p>
            <a:r>
              <a:rPr lang="en-US" sz="1400" dirty="0"/>
              <a:t>Aggregate research index</a:t>
            </a:r>
          </a:p>
          <a:p>
            <a:r>
              <a:rPr lang="en-US" sz="1400" dirty="0"/>
              <a:t>Rank</a:t>
            </a:r>
          </a:p>
          <a:p>
            <a:r>
              <a:rPr lang="en-US" sz="1400" dirty="0"/>
              <a:t>Percentile rank</a:t>
            </a:r>
          </a:p>
          <a:p>
            <a:pPr marL="0" indent="0">
              <a:buNone/>
            </a:pPr>
            <a:endParaRPr lang="en-US" sz="1400" dirty="0"/>
          </a:p>
          <a:p>
            <a:pPr marL="0" indent="0">
              <a:buNone/>
            </a:pPr>
            <a:endParaRPr lang="en-US" sz="1400" dirty="0"/>
          </a:p>
          <a:p>
            <a:pPr marL="0" indent="0">
              <a:buNone/>
            </a:pPr>
            <a:endParaRPr lang="en-US" sz="21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B9BE8727-5C85-40D6-8701-1DFBD178AF7D}"/>
              </a:ext>
            </a:extLst>
          </p:cNvPr>
          <p:cNvPicPr>
            <a:picLocks noChangeAspect="1"/>
          </p:cNvPicPr>
          <p:nvPr/>
        </p:nvPicPr>
        <p:blipFill>
          <a:blip r:embed="rId2"/>
          <a:stretch>
            <a:fillRect/>
          </a:stretch>
        </p:blipFill>
        <p:spPr>
          <a:xfrm>
            <a:off x="952500" y="3181945"/>
            <a:ext cx="6565369" cy="1428156"/>
          </a:xfrm>
          <a:prstGeom prst="rect">
            <a:avLst/>
          </a:prstGeom>
        </p:spPr>
      </p:pic>
    </p:spTree>
    <p:extLst>
      <p:ext uri="{BB962C8B-B14F-4D97-AF65-F5344CB8AC3E}">
        <p14:creationId xmlns:p14="http://schemas.microsoft.com/office/powerpoint/2010/main" val="2718238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1A565-6F5D-4164-9D24-8358383C88D8}"/>
              </a:ext>
            </a:extLst>
          </p:cNvPr>
          <p:cNvSpPr>
            <a:spLocks noGrp="1"/>
          </p:cNvSpPr>
          <p:nvPr>
            <p:ph type="title"/>
          </p:nvPr>
        </p:nvSpPr>
        <p:spPr/>
        <p:txBody>
          <a:bodyPr/>
          <a:lstStyle/>
          <a:p>
            <a:r>
              <a:rPr lang="en-US" b="1" dirty="0"/>
              <a:t>Carnegie Classification Analysis</a:t>
            </a:r>
            <a:endParaRPr lang="en-US" dirty="0"/>
          </a:p>
        </p:txBody>
      </p:sp>
      <p:sp>
        <p:nvSpPr>
          <p:cNvPr id="3" name="Content Placeholder 2">
            <a:extLst>
              <a:ext uri="{FF2B5EF4-FFF2-40B4-BE49-F238E27FC236}">
                <a16:creationId xmlns:a16="http://schemas.microsoft.com/office/drawing/2014/main" id="{809BAF43-B53B-4094-859A-575106FFC593}"/>
              </a:ext>
            </a:extLst>
          </p:cNvPr>
          <p:cNvSpPr>
            <a:spLocks noGrp="1"/>
          </p:cNvSpPr>
          <p:nvPr>
            <p:ph idx="1"/>
          </p:nvPr>
        </p:nvSpPr>
        <p:spPr/>
        <p:txBody>
          <a:bodyPr>
            <a:normAutofit/>
          </a:bodyPr>
          <a:lstStyle/>
          <a:p>
            <a:pPr marL="0" indent="0">
              <a:buNone/>
            </a:pPr>
            <a:r>
              <a:rPr lang="en-US" sz="1400" b="1" dirty="0"/>
              <a:t>3) Calculating statistical variables</a:t>
            </a:r>
          </a:p>
          <a:p>
            <a:r>
              <a:rPr lang="en-US" sz="1400" b="1" dirty="0"/>
              <a:t>Distance</a:t>
            </a:r>
          </a:p>
          <a:p>
            <a:r>
              <a:rPr lang="en-US" sz="1400" b="1" dirty="0"/>
              <a:t>Z-score</a:t>
            </a:r>
          </a:p>
          <a:p>
            <a:pPr marL="0" indent="0">
              <a:buNone/>
            </a:pPr>
            <a:r>
              <a:rPr lang="en-US" sz="1400" b="1" dirty="0"/>
              <a:t>4) Comparing with existing Carnegie classification ranking</a:t>
            </a:r>
          </a:p>
          <a:p>
            <a:pPr marL="0" indent="0">
              <a:buNone/>
            </a:pPr>
            <a:r>
              <a:rPr lang="en-US" sz="1400" b="1" dirty="0"/>
              <a:t>5) Inference: Out of 261 universities UNT is ranked R1 but it is on the border line from which depends on its expenditure on Research and development, Research staff, Competition among other Texas universities and political influence or because of any other variables it can be classified as a R2 or still remain as R1.</a:t>
            </a:r>
          </a:p>
          <a:p>
            <a:pPr marL="0" indent="0">
              <a:buNone/>
            </a:pPr>
            <a:endParaRPr lang="en-US" sz="1400" b="1" dirty="0"/>
          </a:p>
        </p:txBody>
      </p:sp>
      <p:pic>
        <p:nvPicPr>
          <p:cNvPr id="5" name="Picture 4">
            <a:extLst>
              <a:ext uri="{FF2B5EF4-FFF2-40B4-BE49-F238E27FC236}">
                <a16:creationId xmlns:a16="http://schemas.microsoft.com/office/drawing/2014/main" id="{3DAAD29E-BF3E-4466-8BAE-53A9A65EC552}"/>
              </a:ext>
            </a:extLst>
          </p:cNvPr>
          <p:cNvPicPr>
            <a:picLocks noChangeAspect="1"/>
          </p:cNvPicPr>
          <p:nvPr/>
        </p:nvPicPr>
        <p:blipFill>
          <a:blip r:embed="rId2"/>
          <a:stretch>
            <a:fillRect/>
          </a:stretch>
        </p:blipFill>
        <p:spPr>
          <a:xfrm>
            <a:off x="1576387" y="6111875"/>
            <a:ext cx="5762625" cy="352425"/>
          </a:xfrm>
          <a:prstGeom prst="rect">
            <a:avLst/>
          </a:prstGeom>
        </p:spPr>
      </p:pic>
      <p:pic>
        <p:nvPicPr>
          <p:cNvPr id="6" name="Picture 5">
            <a:extLst>
              <a:ext uri="{FF2B5EF4-FFF2-40B4-BE49-F238E27FC236}">
                <a16:creationId xmlns:a16="http://schemas.microsoft.com/office/drawing/2014/main" id="{A2A18050-CE93-4CEF-909D-0BACF370F681}"/>
              </a:ext>
            </a:extLst>
          </p:cNvPr>
          <p:cNvPicPr>
            <a:picLocks noChangeAspect="1"/>
          </p:cNvPicPr>
          <p:nvPr/>
        </p:nvPicPr>
        <p:blipFill>
          <a:blip r:embed="rId3"/>
          <a:stretch>
            <a:fillRect/>
          </a:stretch>
        </p:blipFill>
        <p:spPr>
          <a:xfrm>
            <a:off x="1209675" y="3724275"/>
            <a:ext cx="9877425" cy="2452688"/>
          </a:xfrm>
          <a:prstGeom prst="rect">
            <a:avLst/>
          </a:prstGeom>
        </p:spPr>
      </p:pic>
    </p:spTree>
    <p:extLst>
      <p:ext uri="{BB962C8B-B14F-4D97-AF65-F5344CB8AC3E}">
        <p14:creationId xmlns:p14="http://schemas.microsoft.com/office/powerpoint/2010/main" val="3848437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A85F-B9D5-480B-A6D6-28442D5C98EE}"/>
              </a:ext>
            </a:extLst>
          </p:cNvPr>
          <p:cNvSpPr>
            <a:spLocks noGrp="1"/>
          </p:cNvSpPr>
          <p:nvPr>
            <p:ph type="title"/>
          </p:nvPr>
        </p:nvSpPr>
        <p:spPr/>
        <p:txBody>
          <a:bodyPr/>
          <a:lstStyle/>
          <a:p>
            <a:r>
              <a:rPr lang="en-US" b="1" dirty="0"/>
              <a:t>Carnegie Classification Analysis</a:t>
            </a:r>
            <a:endParaRPr lang="en-US" dirty="0"/>
          </a:p>
        </p:txBody>
      </p:sp>
      <p:sp>
        <p:nvSpPr>
          <p:cNvPr id="3" name="Content Placeholder 2">
            <a:extLst>
              <a:ext uri="{FF2B5EF4-FFF2-40B4-BE49-F238E27FC236}">
                <a16:creationId xmlns:a16="http://schemas.microsoft.com/office/drawing/2014/main" id="{57807BA1-83B1-40FC-82A4-A808CD86011D}"/>
              </a:ext>
            </a:extLst>
          </p:cNvPr>
          <p:cNvSpPr>
            <a:spLocks noGrp="1"/>
          </p:cNvSpPr>
          <p:nvPr>
            <p:ph idx="1"/>
          </p:nvPr>
        </p:nvSpPr>
        <p:spPr/>
        <p:txBody>
          <a:bodyPr>
            <a:normAutofit/>
          </a:bodyPr>
          <a:lstStyle/>
          <a:p>
            <a:r>
              <a:rPr lang="en-US" sz="1400" i="1" dirty="0"/>
              <a:t>Summary statistics R1 and R2.</a:t>
            </a:r>
          </a:p>
        </p:txBody>
      </p:sp>
      <p:pic>
        <p:nvPicPr>
          <p:cNvPr id="4" name="Picture 3">
            <a:extLst>
              <a:ext uri="{FF2B5EF4-FFF2-40B4-BE49-F238E27FC236}">
                <a16:creationId xmlns:a16="http://schemas.microsoft.com/office/drawing/2014/main" id="{E3C29623-4D6C-4580-9FFC-69E25A5D987D}"/>
              </a:ext>
            </a:extLst>
          </p:cNvPr>
          <p:cNvPicPr>
            <a:picLocks noChangeAspect="1"/>
          </p:cNvPicPr>
          <p:nvPr/>
        </p:nvPicPr>
        <p:blipFill>
          <a:blip r:embed="rId2"/>
          <a:stretch>
            <a:fillRect/>
          </a:stretch>
        </p:blipFill>
        <p:spPr>
          <a:xfrm>
            <a:off x="1814512" y="2143125"/>
            <a:ext cx="3305175" cy="2045918"/>
          </a:xfrm>
          <a:prstGeom prst="rect">
            <a:avLst/>
          </a:prstGeom>
        </p:spPr>
      </p:pic>
      <p:pic>
        <p:nvPicPr>
          <p:cNvPr id="5" name="Picture 4">
            <a:extLst>
              <a:ext uri="{FF2B5EF4-FFF2-40B4-BE49-F238E27FC236}">
                <a16:creationId xmlns:a16="http://schemas.microsoft.com/office/drawing/2014/main" id="{2A92421C-F02B-48C0-99FD-ADEA46746E51}"/>
              </a:ext>
            </a:extLst>
          </p:cNvPr>
          <p:cNvPicPr>
            <a:picLocks noChangeAspect="1"/>
          </p:cNvPicPr>
          <p:nvPr/>
        </p:nvPicPr>
        <p:blipFill>
          <a:blip r:embed="rId3"/>
          <a:stretch>
            <a:fillRect/>
          </a:stretch>
        </p:blipFill>
        <p:spPr>
          <a:xfrm>
            <a:off x="5372100" y="2143124"/>
            <a:ext cx="3629025" cy="2045918"/>
          </a:xfrm>
          <a:prstGeom prst="rect">
            <a:avLst/>
          </a:prstGeom>
        </p:spPr>
      </p:pic>
      <p:pic>
        <p:nvPicPr>
          <p:cNvPr id="6" name="Picture 5">
            <a:extLst>
              <a:ext uri="{FF2B5EF4-FFF2-40B4-BE49-F238E27FC236}">
                <a16:creationId xmlns:a16="http://schemas.microsoft.com/office/drawing/2014/main" id="{94778135-8C15-4150-80A2-9BE5DFCB5BC0}"/>
              </a:ext>
            </a:extLst>
          </p:cNvPr>
          <p:cNvPicPr>
            <a:picLocks noChangeAspect="1"/>
          </p:cNvPicPr>
          <p:nvPr/>
        </p:nvPicPr>
        <p:blipFill>
          <a:blip r:embed="rId4"/>
          <a:stretch>
            <a:fillRect/>
          </a:stretch>
        </p:blipFill>
        <p:spPr>
          <a:xfrm>
            <a:off x="1814512" y="4429125"/>
            <a:ext cx="3276600" cy="2152650"/>
          </a:xfrm>
          <a:prstGeom prst="rect">
            <a:avLst/>
          </a:prstGeom>
        </p:spPr>
      </p:pic>
      <p:pic>
        <p:nvPicPr>
          <p:cNvPr id="7" name="Picture 6">
            <a:extLst>
              <a:ext uri="{FF2B5EF4-FFF2-40B4-BE49-F238E27FC236}">
                <a16:creationId xmlns:a16="http://schemas.microsoft.com/office/drawing/2014/main" id="{10763F3A-FA7B-4F0A-B148-D8780C67EEE3}"/>
              </a:ext>
            </a:extLst>
          </p:cNvPr>
          <p:cNvPicPr>
            <a:picLocks noChangeAspect="1"/>
          </p:cNvPicPr>
          <p:nvPr/>
        </p:nvPicPr>
        <p:blipFill>
          <a:blip r:embed="rId5"/>
          <a:stretch>
            <a:fillRect/>
          </a:stretch>
        </p:blipFill>
        <p:spPr>
          <a:xfrm>
            <a:off x="5295900" y="4482491"/>
            <a:ext cx="3705225" cy="2045918"/>
          </a:xfrm>
          <a:prstGeom prst="rect">
            <a:avLst/>
          </a:prstGeom>
        </p:spPr>
      </p:pic>
    </p:spTree>
    <p:extLst>
      <p:ext uri="{BB962C8B-B14F-4D97-AF65-F5344CB8AC3E}">
        <p14:creationId xmlns:p14="http://schemas.microsoft.com/office/powerpoint/2010/main" val="2847287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3118</TotalTime>
  <Words>710</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Carnegie Classification Analysis</vt:lpstr>
      <vt:lpstr>Carnegie Classification Analysis</vt:lpstr>
      <vt:lpstr>Carnegie Classification Analysis</vt:lpstr>
      <vt:lpstr>Carnegie Classification Analysis</vt:lpstr>
      <vt:lpstr>Carnegie Classification Analysis</vt:lpstr>
      <vt:lpstr>Carnegie Classification Analysis</vt:lpstr>
      <vt:lpstr>Carnegie Classification Analysis</vt:lpstr>
      <vt:lpstr>Carnegie Classification Analysis</vt:lpstr>
      <vt:lpstr>Carnegie Classification Analysis</vt:lpstr>
      <vt:lpstr>Carnegie Classification Analysis</vt:lpstr>
      <vt:lpstr>Carnegie Classification Analysis</vt:lpstr>
      <vt:lpstr>Carnegie Classification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dc:creator>
  <cp:lastModifiedBy>Pankaj</cp:lastModifiedBy>
  <cp:revision>87</cp:revision>
  <dcterms:created xsi:type="dcterms:W3CDTF">2019-02-21T22:38:18Z</dcterms:created>
  <dcterms:modified xsi:type="dcterms:W3CDTF">2019-02-24T22:44:56Z</dcterms:modified>
</cp:coreProperties>
</file>