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73" r:id="rId6"/>
    <p:sldId id="258" r:id="rId7"/>
    <p:sldId id="259" r:id="rId8"/>
    <p:sldId id="257" r:id="rId9"/>
    <p:sldId id="260" r:id="rId10"/>
    <p:sldId id="261" r:id="rId11"/>
    <p:sldId id="262" r:id="rId12"/>
    <p:sldId id="263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kiviadis Gkouzias" initials="AG" lastIdx="1" clrIdx="0">
    <p:extLst>
      <p:ext uri="{19B8F6BF-5375-455C-9EA6-DF929625EA0E}">
        <p15:presenceInfo xmlns:p15="http://schemas.microsoft.com/office/powerpoint/2012/main" userId="3f4765927109f3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F8AB-347C-44CD-8230-2E0BCDE97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6ABDD-066B-4E66-8944-FD584D9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C7A3-BDF6-4686-8FFA-60C5E647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595-DCA4-4CD9-88BE-D8CF18518049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D8B53-CEB3-48AD-8465-F8FBE42D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11B82-104C-46C4-8C7C-9C8624CE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CF40-21F1-42AC-B20B-460A496297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827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0A45-F6F7-4E9E-8183-B12D2103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752F3-5080-409D-963A-F95719965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EF2D-7C2C-416F-9B17-D9F7EA97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595-DCA4-4CD9-88BE-D8CF18518049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E524-7A7A-482B-BF09-16C9F29F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E0D4-BCF3-4F59-8422-C83EA0FA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CF40-21F1-42AC-B20B-460A496297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927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EF1F6-FE48-43A5-8545-AB939B815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2B3C4-4871-4054-96DF-EDAEAE348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DC06F-6B0F-4BD2-9993-C98AA499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595-DCA4-4CD9-88BE-D8CF18518049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F3B5-228B-4856-BC6B-74D4EF75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8839-A133-4CC1-94F1-7CB07EE1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CF40-21F1-42AC-B20B-460A496297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917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193A-1BF8-4772-9D40-50EEBC9E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6B17-21D8-4565-951A-11E5FEFE6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F59A-4F63-4C29-870A-A4BA2657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595-DCA4-4CD9-88BE-D8CF18518049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DF4F-BF5B-4BBE-A642-84FCABE2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A63C-E9A7-4462-AEC1-476D83C5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CF40-21F1-42AC-B20B-460A496297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636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436A-37DF-4027-9543-20DDB0EB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FD51-9EF2-4A5A-A893-3CB8DB124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B5B8C-BCE0-4551-8218-8F673DD4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595-DCA4-4CD9-88BE-D8CF18518049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265C-1F83-4E29-B126-5B093351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9932-7BED-46B0-8C45-D4C4E5AB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CF40-21F1-42AC-B20B-460A496297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478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2C4F-7CA8-4420-BA58-3BAE84C9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822D-6AFD-43DE-927C-947E65B6D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332EE-9098-426D-AB4D-5032BD2D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77548-0214-4530-8593-034DFD79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595-DCA4-4CD9-88BE-D8CF18518049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1E6CF-599B-4203-BB32-708697F0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7DDED-D7A5-47EA-BCA2-7553810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CF40-21F1-42AC-B20B-460A496297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495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8742-55D1-4F82-94C9-4FD247D9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EF716-97D1-4490-AEDA-25F71772A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6F81E-396C-42FC-B9A3-CD0F2B42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B6B6F-C57F-475C-B66B-2EF564C7E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7FDA0-5C7E-45DB-9D3B-E2AE6B940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72023-B0A5-4433-8366-A23D3D6F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595-DCA4-4CD9-88BE-D8CF18518049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08354-606B-4BAD-98BC-A8AE1CF1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17C0A-990A-4122-88F8-0382FD26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CF40-21F1-42AC-B20B-460A496297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455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8284-C376-4165-9C28-6ED3561B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5D9D8-93FB-4C42-9D67-A9981B61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595-DCA4-4CD9-88BE-D8CF18518049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B2E63-DD23-4A01-BFD7-0222220F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B2F74-D5B1-491D-B342-AB8542DC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CF40-21F1-42AC-B20B-460A496297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109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9192F-8A9D-4762-BFDF-F359E70C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595-DCA4-4CD9-88BE-D8CF18518049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952AA-AE29-44EE-A7EC-0AA8B0A7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63AB3-0EC1-4C18-AB09-2336A747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CF40-21F1-42AC-B20B-460A496297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445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0892-4AC7-4099-9B10-EF33D378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2E5A-2590-42A9-97D5-75FA76A4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61A09-8F77-4A7B-AED8-D688B6C5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EEE53-1626-48F5-92C3-855A664E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595-DCA4-4CD9-88BE-D8CF18518049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18A35-3EEE-42C8-BA38-1052147C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3A52C-591F-4511-8178-A879050F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CF40-21F1-42AC-B20B-460A496297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615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51E1-74B2-4AE7-BE17-7C7E6038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FB526-C4CD-4A69-AD1A-AF8E4DBCE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40ABA-F95F-4ECB-9DF5-12CEB0004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55DD3-162B-4B17-9695-1ABAE7CD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595-DCA4-4CD9-88BE-D8CF18518049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8EB00-85CF-412E-B51D-E84846BD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AA706-9E02-4EED-9437-52E2E722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CF40-21F1-42AC-B20B-460A496297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764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215C5-B036-4180-BEB9-6C0A5509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F0C54-DB75-49FA-B739-5FED2A0F3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FE68D-1085-41E5-9F6E-C95E3AA82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A595-DCA4-4CD9-88BE-D8CF18518049}" type="datetimeFigureOut">
              <a:rPr lang="el-GR" smtClean="0"/>
              <a:t>8/8/2020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50CEF-52CE-40AA-8C85-2A98002C3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24AC-B3AB-411C-B22F-16FAB1D31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4CF40-21F1-42AC-B20B-460A4962974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740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emotemysql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3050-07AA-4A9D-9E3E-9B4DE8BF5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Διαδίκτυο και Εφαρμογές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7A8B-23B7-492C-94E9-49C48C10F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Παρουσίαση Εφαρμογής</a:t>
            </a:r>
          </a:p>
        </p:txBody>
      </p:sp>
    </p:spTree>
    <p:extLst>
      <p:ext uri="{BB962C8B-B14F-4D97-AF65-F5344CB8AC3E}">
        <p14:creationId xmlns:p14="http://schemas.microsoft.com/office/powerpoint/2010/main" val="250880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6C0B-A513-4BC5-BB3E-8CAB4B6D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Πρώτο μέρος εφαρμογής – </a:t>
            </a:r>
            <a:r>
              <a:rPr lang="en-US" dirty="0"/>
              <a:t>Map</a:t>
            </a:r>
            <a:r>
              <a:rPr lang="el-GR" dirty="0"/>
              <a:t> (5)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07ED91-F481-4FDB-BBB9-EB43BAEFB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792" y="1825625"/>
            <a:ext cx="83004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8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B97C-EB69-4C01-A8CE-C562E65E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Πρώτο μέρος εφαρμογής – </a:t>
            </a:r>
            <a:r>
              <a:rPr lang="en-US" dirty="0"/>
              <a:t>Map</a:t>
            </a:r>
            <a:r>
              <a:rPr lang="el-GR" dirty="0"/>
              <a:t>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5565-4833-487B-86ED-D5184806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dirty="0"/>
              <a:t>Επιπλέον για τη λειτουργικότητα, αν ο χρήστης ξαναπατήσει πάνω στη στάση που επέλεξε, τότε θα ακυρώσει την επιλογή στάσης. Επίσης αν ο χρήστης πατήσει πάνω στον κόκκινο κύκλο που δηλώνει τη θέση του, τότε θα ακυρώσει την επιλογή θέσης του.</a:t>
            </a:r>
            <a:endParaRPr lang="en-US" dirty="0"/>
          </a:p>
          <a:p>
            <a:r>
              <a:rPr lang="el-GR" dirty="0"/>
              <a:t>Το </a:t>
            </a:r>
            <a:r>
              <a:rPr lang="en-US" dirty="0"/>
              <a:t>backend </a:t>
            </a:r>
            <a:r>
              <a:rPr lang="el-GR" dirty="0"/>
              <a:t>ανανεώνει τα </a:t>
            </a:r>
            <a:r>
              <a:rPr lang="en-US" dirty="0"/>
              <a:t>arrivals </a:t>
            </a:r>
            <a:r>
              <a:rPr lang="el-GR" dirty="0"/>
              <a:t>κάθε ένα λεπτό, τυχαία.</a:t>
            </a:r>
          </a:p>
          <a:p>
            <a:r>
              <a:rPr lang="el-GR" dirty="0"/>
              <a:t>Πίνακες</a:t>
            </a:r>
            <a:r>
              <a:rPr lang="en-US" dirty="0"/>
              <a:t> </a:t>
            </a:r>
            <a:r>
              <a:rPr lang="el-GR" dirty="0"/>
              <a:t>βάσης που χρησιμοποιούνται</a:t>
            </a:r>
          </a:p>
          <a:p>
            <a:pPr lvl="1"/>
            <a:r>
              <a:rPr lang="en-US" dirty="0"/>
              <a:t>Stops</a:t>
            </a:r>
          </a:p>
          <a:p>
            <a:pPr lvl="1"/>
            <a:r>
              <a:rPr lang="en-US" dirty="0"/>
              <a:t>Arrivals</a:t>
            </a:r>
          </a:p>
          <a:p>
            <a:r>
              <a:rPr lang="en-US" dirty="0"/>
              <a:t>Queries </a:t>
            </a:r>
            <a:r>
              <a:rPr lang="el-GR" dirty="0"/>
              <a:t>που χρησιμοποιούνται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findAll</a:t>
            </a:r>
            <a:r>
              <a:rPr lang="en-US" dirty="0"/>
              <a:t>() </a:t>
            </a:r>
            <a:r>
              <a:rPr lang="el-GR" dirty="0"/>
              <a:t>για να πάρουμε όλες τις στάσεις</a:t>
            </a:r>
          </a:p>
          <a:p>
            <a:pPr lvl="1"/>
            <a:r>
              <a:rPr lang="en-US" dirty="0" err="1"/>
              <a:t>findById</a:t>
            </a:r>
            <a:r>
              <a:rPr lang="en-US" dirty="0"/>
              <a:t>(id) </a:t>
            </a:r>
            <a:r>
              <a:rPr lang="el-GR" dirty="0"/>
              <a:t>για να πάρουμε συγκεκριμένη στάση</a:t>
            </a:r>
            <a:endParaRPr lang="en-US" dirty="0"/>
          </a:p>
          <a:p>
            <a:r>
              <a:rPr lang="en-US" dirty="0"/>
              <a:t>Endpoints </a:t>
            </a:r>
          </a:p>
          <a:p>
            <a:pPr lvl="1"/>
            <a:r>
              <a:rPr lang="en-US" dirty="0"/>
              <a:t>/app1/</a:t>
            </a:r>
            <a:r>
              <a:rPr lang="en-US" dirty="0" err="1"/>
              <a:t>getStops</a:t>
            </a:r>
            <a:r>
              <a:rPr lang="en-US" dirty="0"/>
              <a:t>/ </a:t>
            </a:r>
            <a:r>
              <a:rPr lang="el-GR" dirty="0"/>
              <a:t>για να πάρουμε όλες τις στάσεις</a:t>
            </a:r>
          </a:p>
          <a:p>
            <a:pPr lvl="1"/>
            <a:r>
              <a:rPr lang="en-US" dirty="0"/>
              <a:t>/app1/</a:t>
            </a:r>
            <a:r>
              <a:rPr lang="en-US" dirty="0" err="1"/>
              <a:t>getStops</a:t>
            </a:r>
            <a:r>
              <a:rPr lang="en-US" dirty="0"/>
              <a:t>/{id} </a:t>
            </a:r>
            <a:r>
              <a:rPr lang="el-GR" dirty="0"/>
              <a:t>για να πάρουμε συγκεκριμένη στάση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2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D11C-2F0A-4490-AE30-1E997ECE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Πρώτο μέρος εφαρμογής – </a:t>
            </a:r>
            <a:r>
              <a:rPr lang="en-US" dirty="0"/>
              <a:t>Map</a:t>
            </a:r>
            <a:r>
              <a:rPr lang="el-GR" dirty="0"/>
              <a:t> (</a:t>
            </a:r>
            <a:r>
              <a:rPr lang="en-US" dirty="0"/>
              <a:t>7</a:t>
            </a:r>
            <a:r>
              <a:rPr lang="el-GR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3DDEF-D067-4C4C-BD11-DA0C98524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3181348" cy="2666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73FAB-6C47-4730-87C1-EC705A043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2" y="3351212"/>
            <a:ext cx="2095500" cy="1141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9572CA-A51F-471A-969B-F398D6B75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654" y="3721098"/>
            <a:ext cx="1647825" cy="77152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A637DC-F938-437D-B8E7-D27A219BAEBC}"/>
              </a:ext>
            </a:extLst>
          </p:cNvPr>
          <p:cNvSpPr txBox="1">
            <a:spLocks/>
          </p:cNvSpPr>
          <p:nvPr/>
        </p:nvSpPr>
        <p:spPr>
          <a:xfrm>
            <a:off x="838200" y="1797048"/>
            <a:ext cx="10108842" cy="43799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Παραπάνω φαίνονται τα αρχεία του </a:t>
            </a:r>
            <a:r>
              <a:rPr lang="en-US" dirty="0"/>
              <a:t>backend </a:t>
            </a:r>
            <a:r>
              <a:rPr lang="el-GR" dirty="0"/>
              <a:t>που αντιστοιχούν στο πρώτο μέρος της εφαρμογής. Αντίστοιχα για το </a:t>
            </a:r>
            <a:r>
              <a:rPr lang="en-US" dirty="0"/>
              <a:t>front </a:t>
            </a:r>
            <a:r>
              <a:rPr lang="el-GR" dirty="0"/>
              <a:t>έχουμε το </a:t>
            </a:r>
            <a:r>
              <a:rPr lang="en-US" dirty="0" err="1"/>
              <a:t>map.vue</a:t>
            </a:r>
            <a:r>
              <a:rPr lang="en-US" dirty="0"/>
              <a:t> (component)</a:t>
            </a:r>
            <a:r>
              <a:rPr lang="el-GR" dirty="0"/>
              <a:t>. Οι ανανεώσεις των </a:t>
            </a:r>
            <a:r>
              <a:rPr lang="en-US" dirty="0"/>
              <a:t>arrivals </a:t>
            </a:r>
            <a:r>
              <a:rPr lang="el-GR" dirty="0"/>
              <a:t>γίνονται στο αρχείο </a:t>
            </a:r>
            <a:r>
              <a:rPr lang="en-US" dirty="0"/>
              <a:t>ArrivalsServiceFacadeImpl.java</a:t>
            </a:r>
            <a:endParaRPr lang="el-G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F00D6A-A062-4EE7-9EEA-715B69B73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451" y="1825623"/>
            <a:ext cx="2095501" cy="142666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9BAFB5C-8BA0-4741-9FE9-BA544D3A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0301"/>
            <a:ext cx="10611118" cy="1426661"/>
          </a:xfrm>
        </p:spPr>
        <p:txBody>
          <a:bodyPr/>
          <a:lstStyle/>
          <a:p>
            <a:endParaRPr lang="en-US" dirty="0"/>
          </a:p>
          <a:p>
            <a:endParaRPr lang="el-G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38DB32-8EEE-417A-8C5D-C557E074A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4741" y="1797048"/>
            <a:ext cx="2362200" cy="2695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FB45B5-2355-47DA-95E5-035BCF519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1653" y="1825623"/>
            <a:ext cx="16478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0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2F43-98A3-4621-B822-3D2153C4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Δεύτερο μέρος εφαρμογής – </a:t>
            </a:r>
            <a:r>
              <a:rPr lang="en-US" dirty="0"/>
              <a:t>Clear</a:t>
            </a:r>
            <a:r>
              <a:rPr lang="el-GR" dirty="0"/>
              <a:t> </a:t>
            </a:r>
            <a:r>
              <a:rPr lang="en-US" dirty="0"/>
              <a:t>Weather </a:t>
            </a:r>
            <a:r>
              <a:rPr lang="el-GR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48DB-99CF-4911-BFAC-75947FF6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Αν ο χρήστης επιλέξει το </a:t>
            </a:r>
            <a:r>
              <a:rPr lang="en-US" dirty="0"/>
              <a:t>tab </a:t>
            </a:r>
            <a:r>
              <a:rPr lang="el-GR" dirty="0"/>
              <a:t>‘</a:t>
            </a:r>
            <a:r>
              <a:rPr lang="en-US" dirty="0"/>
              <a:t>Clear’ </a:t>
            </a:r>
            <a:r>
              <a:rPr lang="el-GR" dirty="0"/>
              <a:t>θα ανοίξει το δεύτερο μέρος της εφαρμογής. Με το που φορτώσει θα εμφανιστεί στο αριστερό μέρος της σελίδας ένα </a:t>
            </a:r>
            <a:r>
              <a:rPr lang="en-US" dirty="0"/>
              <a:t>search box </a:t>
            </a:r>
            <a:r>
              <a:rPr lang="el-GR" dirty="0"/>
              <a:t>με 2 κουμπιά καθώς και μια λίστα από δρομολόγια.</a:t>
            </a:r>
          </a:p>
          <a:p>
            <a:r>
              <a:rPr lang="el-GR" dirty="0"/>
              <a:t>Στο δεξί μέρος της σελίδας θα έχει έναν χάρτη και πεδία αποτελεσμάτων. Επιλέγοντας ένα δρομολόγιο, αυτό εμφανίζεται στο χάρτη και υπολογίζεται η απόσταση του.</a:t>
            </a:r>
            <a:r>
              <a:rPr lang="en-US" dirty="0"/>
              <a:t> </a:t>
            </a:r>
            <a:r>
              <a:rPr lang="el-GR" dirty="0"/>
              <a:t>Επιπλέον εμφανίζεται η επόμενη άφιξη στην αφετηρία.</a:t>
            </a:r>
          </a:p>
          <a:p>
            <a:r>
              <a:rPr lang="el-GR" dirty="0"/>
              <a:t>Ο χρήστης μπορεί να πληκτρολογήσει όνομα δρομολογίου στο </a:t>
            </a:r>
            <a:r>
              <a:rPr lang="en-US" dirty="0"/>
              <a:t>search box </a:t>
            </a:r>
            <a:r>
              <a:rPr lang="el-GR" dirty="0"/>
              <a:t>για να φιλτράρει. Επιπλέον ο χρήστης μπορεί με τα κουμπιά να ζητήσει από την εφαρμογή τα δρομολόγια που αρχίζουν σε στάση με καθαρό (</a:t>
            </a:r>
            <a:r>
              <a:rPr lang="en-US" dirty="0"/>
              <a:t>clear) </a:t>
            </a:r>
            <a:r>
              <a:rPr lang="el-GR" dirty="0"/>
              <a:t>καιρό.</a:t>
            </a:r>
          </a:p>
        </p:txBody>
      </p:sp>
    </p:spTree>
    <p:extLst>
      <p:ext uri="{BB962C8B-B14F-4D97-AF65-F5344CB8AC3E}">
        <p14:creationId xmlns:p14="http://schemas.microsoft.com/office/powerpoint/2010/main" val="360209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4A4E-3864-4823-A40B-5E359815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Δεύτερο μέρος εφαρμογής – </a:t>
            </a:r>
            <a:r>
              <a:rPr lang="en-US" dirty="0"/>
              <a:t>Clear</a:t>
            </a:r>
            <a:r>
              <a:rPr lang="el-GR" dirty="0"/>
              <a:t> </a:t>
            </a:r>
            <a:r>
              <a:rPr lang="en-US" dirty="0"/>
              <a:t>Weather </a:t>
            </a:r>
            <a:r>
              <a:rPr lang="el-GR" dirty="0"/>
              <a:t>(</a:t>
            </a:r>
            <a:r>
              <a:rPr lang="en-US" dirty="0"/>
              <a:t>2</a:t>
            </a:r>
            <a:r>
              <a:rPr lang="el-GR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0C153D-85C0-4163-9814-CBBB84D20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831" y="1673236"/>
            <a:ext cx="9584338" cy="48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3ACE-0F19-4914-892A-5225B18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Δεύτερο μέρος εφαρμογής – </a:t>
            </a:r>
            <a:r>
              <a:rPr lang="en-US" dirty="0"/>
              <a:t>Clear</a:t>
            </a:r>
            <a:r>
              <a:rPr lang="el-GR" dirty="0"/>
              <a:t> </a:t>
            </a:r>
            <a:r>
              <a:rPr lang="en-US" dirty="0"/>
              <a:t>Weather </a:t>
            </a:r>
            <a:r>
              <a:rPr lang="el-GR" dirty="0"/>
              <a:t>(</a:t>
            </a:r>
            <a:r>
              <a:rPr lang="en-US" dirty="0"/>
              <a:t>3</a:t>
            </a:r>
            <a:r>
              <a:rPr lang="el-GR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4A7CFD-A8EF-47E8-8748-633551052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692" y="1690688"/>
            <a:ext cx="9232616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4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1346-5044-4C94-8192-64F20E7F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Δεύτερο μέρος εφαρμογής – </a:t>
            </a:r>
            <a:r>
              <a:rPr lang="en-US" dirty="0"/>
              <a:t>Clear</a:t>
            </a:r>
            <a:r>
              <a:rPr lang="el-GR" dirty="0"/>
              <a:t> </a:t>
            </a:r>
            <a:r>
              <a:rPr lang="en-US" dirty="0"/>
              <a:t>Weather </a:t>
            </a:r>
            <a:r>
              <a:rPr lang="el-GR" dirty="0"/>
              <a:t>(</a:t>
            </a:r>
            <a:r>
              <a:rPr lang="en-US" dirty="0"/>
              <a:t>4</a:t>
            </a:r>
            <a:r>
              <a:rPr lang="el-GR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C067C-E6D7-47D5-AAF5-40271A75F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332" y="1690688"/>
            <a:ext cx="921333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B574-FBB7-4E93-893B-6A6516A6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Δεύτερο μέρος εφαρμογής – </a:t>
            </a:r>
            <a:r>
              <a:rPr lang="en-US" dirty="0"/>
              <a:t>Clear</a:t>
            </a:r>
            <a:r>
              <a:rPr lang="el-GR" dirty="0"/>
              <a:t> </a:t>
            </a:r>
            <a:r>
              <a:rPr lang="en-US" dirty="0"/>
              <a:t>Weather </a:t>
            </a:r>
            <a:r>
              <a:rPr lang="el-GR" dirty="0"/>
              <a:t>(</a:t>
            </a:r>
            <a:r>
              <a:rPr lang="en-US" dirty="0"/>
              <a:t>5</a:t>
            </a:r>
            <a:r>
              <a:rPr lang="el-GR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3BAA90-7C9E-46E8-A610-CE547BFF7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255" y="1690688"/>
            <a:ext cx="9293490" cy="467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50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F78E-9CC0-4BA7-8C9F-5D544428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Δεύτερο μέρος εφαρμογής – </a:t>
            </a:r>
            <a:r>
              <a:rPr lang="en-US" dirty="0"/>
              <a:t>Clear</a:t>
            </a:r>
            <a:r>
              <a:rPr lang="el-GR" dirty="0"/>
              <a:t> </a:t>
            </a:r>
            <a:r>
              <a:rPr lang="en-US" dirty="0"/>
              <a:t>Weather </a:t>
            </a:r>
            <a:r>
              <a:rPr lang="el-GR" dirty="0"/>
              <a:t>(</a:t>
            </a:r>
            <a:r>
              <a:rPr lang="en-US" dirty="0"/>
              <a:t>6</a:t>
            </a:r>
            <a:r>
              <a:rPr lang="el-GR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4C0E9-8C41-4C2C-9E01-311C1F156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490" y="1732208"/>
            <a:ext cx="928102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6AEB-B680-4053-A30C-E46A0D6B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Δεύτερο μέρος εφαρμογής – </a:t>
            </a:r>
            <a:r>
              <a:rPr lang="en-US" dirty="0"/>
              <a:t>Clear</a:t>
            </a:r>
            <a:r>
              <a:rPr lang="el-GR" dirty="0"/>
              <a:t> </a:t>
            </a:r>
            <a:r>
              <a:rPr lang="en-US" dirty="0"/>
              <a:t>Weather </a:t>
            </a:r>
            <a:r>
              <a:rPr lang="el-GR" dirty="0"/>
              <a:t>(</a:t>
            </a:r>
            <a:r>
              <a:rPr lang="en-US" dirty="0"/>
              <a:t>7</a:t>
            </a:r>
            <a:r>
              <a:rPr lang="el-G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B96D-42E2-4080-BD49-96B2115E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backend </a:t>
            </a:r>
            <a:r>
              <a:rPr lang="el-GR" dirty="0"/>
              <a:t>καλεί το </a:t>
            </a:r>
            <a:r>
              <a:rPr lang="en-US" dirty="0" err="1"/>
              <a:t>api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https://openweathermap.org/api</a:t>
            </a:r>
            <a:r>
              <a:rPr lang="en-US" dirty="0"/>
              <a:t> </a:t>
            </a:r>
            <a:r>
              <a:rPr lang="el-GR" dirty="0"/>
              <a:t>κάθε 5 λεπτά ώστε να ανανεώνει τις καιρικές συνθήκες του πίνακα </a:t>
            </a:r>
            <a:r>
              <a:rPr lang="en-US" dirty="0" err="1"/>
              <a:t>weather_conditions</a:t>
            </a:r>
            <a:r>
              <a:rPr lang="en-US" dirty="0"/>
              <a:t> </a:t>
            </a:r>
            <a:r>
              <a:rPr lang="el-GR" dirty="0"/>
              <a:t>της τοπικής βάσης δεδομένων</a:t>
            </a:r>
          </a:p>
          <a:p>
            <a:r>
              <a:rPr lang="el-GR" dirty="0"/>
              <a:t>Το </a:t>
            </a:r>
            <a:r>
              <a:rPr lang="en-US" dirty="0"/>
              <a:t>frontend </a:t>
            </a:r>
            <a:r>
              <a:rPr lang="el-GR" dirty="0"/>
              <a:t>στέλνει </a:t>
            </a:r>
            <a:r>
              <a:rPr lang="en-US" dirty="0"/>
              <a:t>requests </a:t>
            </a:r>
            <a:r>
              <a:rPr lang="el-GR" dirty="0"/>
              <a:t>στο δικό μου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κάθε 1 λεπτό για να ενημερωθεί για αλλαγές στις καιρικές συνθήκες των αφετηριών των δρομολογίων</a:t>
            </a:r>
          </a:p>
          <a:p>
            <a:r>
              <a:rPr lang="el-GR" dirty="0"/>
              <a:t>Η ενημέρωση της λίστας γίνεται χωρίς </a:t>
            </a:r>
            <a:r>
              <a:rPr lang="en-US" dirty="0"/>
              <a:t>refresh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2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64AA-D3E6-4636-A7F6-B7C121C1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εφαρμογής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65F038-681F-4F27-AB4A-89AFAFC93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400" y="1690688"/>
            <a:ext cx="8128000" cy="465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91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47-4C69-4A08-94D1-ED55F51E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Δεύτερο μέρος εφαρμογής – </a:t>
            </a:r>
            <a:r>
              <a:rPr lang="en-US" dirty="0"/>
              <a:t>Clear</a:t>
            </a:r>
            <a:r>
              <a:rPr lang="el-GR" dirty="0"/>
              <a:t> </a:t>
            </a:r>
            <a:r>
              <a:rPr lang="en-US" dirty="0"/>
              <a:t>Weather </a:t>
            </a:r>
            <a:r>
              <a:rPr lang="el-GR" dirty="0"/>
              <a:t>(8)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80DE-75CF-47CF-8FAD-C14FB78C6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/>
              <a:t>Πίνακες που χρησιμοποιούνται</a:t>
            </a:r>
          </a:p>
          <a:p>
            <a:pPr lvl="1"/>
            <a:r>
              <a:rPr lang="en-US" dirty="0"/>
              <a:t>stops</a:t>
            </a:r>
          </a:p>
          <a:p>
            <a:pPr lvl="1"/>
            <a:r>
              <a:rPr lang="en-US" dirty="0"/>
              <a:t>arrivals</a:t>
            </a:r>
          </a:p>
          <a:p>
            <a:pPr lvl="1"/>
            <a:r>
              <a:rPr lang="en-US" dirty="0" err="1"/>
              <a:t>weather_conditions</a:t>
            </a:r>
            <a:endParaRPr lang="en-US" dirty="0"/>
          </a:p>
          <a:p>
            <a:pPr lvl="1"/>
            <a:r>
              <a:rPr lang="en-US" dirty="0"/>
              <a:t>paths</a:t>
            </a:r>
            <a:endParaRPr lang="el-GR" dirty="0"/>
          </a:p>
          <a:p>
            <a:r>
              <a:rPr lang="en-US" dirty="0"/>
              <a:t>Queries</a:t>
            </a:r>
          </a:p>
          <a:p>
            <a:pPr lvl="1"/>
            <a:r>
              <a:rPr lang="en-US" dirty="0" err="1"/>
              <a:t>findAll</a:t>
            </a:r>
            <a:r>
              <a:rPr lang="en-US" dirty="0"/>
              <a:t>() </a:t>
            </a:r>
            <a:r>
              <a:rPr lang="el-GR" dirty="0"/>
              <a:t>για τα </a:t>
            </a:r>
            <a:r>
              <a:rPr lang="en-US" dirty="0"/>
              <a:t>paths</a:t>
            </a:r>
          </a:p>
          <a:p>
            <a:r>
              <a:rPr lang="en-US" dirty="0"/>
              <a:t>Endpoints</a:t>
            </a:r>
          </a:p>
          <a:p>
            <a:pPr lvl="1"/>
            <a:r>
              <a:rPr lang="en-US" dirty="0"/>
              <a:t>/app2/</a:t>
            </a:r>
            <a:r>
              <a:rPr lang="en-US" dirty="0" err="1"/>
              <a:t>getPaths</a:t>
            </a:r>
            <a:r>
              <a:rPr lang="en-US" dirty="0"/>
              <a:t>/</a:t>
            </a:r>
          </a:p>
          <a:p>
            <a:r>
              <a:rPr lang="el-GR" dirty="0"/>
              <a:t>Επειδή το </a:t>
            </a:r>
            <a:r>
              <a:rPr lang="en-US" dirty="0"/>
              <a:t>frontend </a:t>
            </a:r>
            <a:r>
              <a:rPr lang="el-GR" dirty="0"/>
              <a:t>καλεί το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μου κάθε 1 λεπτό, θα ενημερώνεται και για την επόμενη άφιξη κάθε φορά. Οπότε δεν χρειάζεται επιπλέον κλήση σε κάθε επιλογή </a:t>
            </a:r>
            <a:r>
              <a:rPr lang="en-US" dirty="0"/>
              <a:t>path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49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13D1-E993-4704-88BF-A631CF8F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Δεύτερο μέρος εφαρμογής – </a:t>
            </a:r>
            <a:r>
              <a:rPr lang="en-US" dirty="0"/>
              <a:t>Clear</a:t>
            </a:r>
            <a:r>
              <a:rPr lang="el-GR" dirty="0"/>
              <a:t> </a:t>
            </a:r>
            <a:r>
              <a:rPr lang="en-US" dirty="0"/>
              <a:t>Weather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2BA3-5BCB-4F17-8224-16073D4F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4836"/>
            <a:ext cx="10515600" cy="1762125"/>
          </a:xfrm>
        </p:spPr>
        <p:txBody>
          <a:bodyPr/>
          <a:lstStyle/>
          <a:p>
            <a:r>
              <a:rPr lang="el-GR" dirty="0"/>
              <a:t>Παραπάνω φαίνονται τα αρχεία του </a:t>
            </a:r>
            <a:r>
              <a:rPr lang="en-US" dirty="0"/>
              <a:t>backend </a:t>
            </a:r>
            <a:r>
              <a:rPr lang="el-GR" dirty="0"/>
              <a:t>που αντιστοιχούν στο δεύτερο μέρος της εφαρμογής. Αντίστοιχα για το </a:t>
            </a:r>
            <a:r>
              <a:rPr lang="en-US" dirty="0"/>
              <a:t>front </a:t>
            </a:r>
            <a:r>
              <a:rPr lang="el-GR" dirty="0"/>
              <a:t>έχουμε το </a:t>
            </a:r>
            <a:r>
              <a:rPr lang="en-US" dirty="0" err="1"/>
              <a:t>clear.vue</a:t>
            </a:r>
            <a:r>
              <a:rPr lang="en-US" dirty="0"/>
              <a:t> (component). </a:t>
            </a:r>
            <a:r>
              <a:rPr lang="el-GR" dirty="0"/>
              <a:t>Οι περιοδικές κλήσεις στο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του καιρού γίνονται στο αρχείο </a:t>
            </a:r>
            <a:r>
              <a:rPr lang="en-US" dirty="0"/>
              <a:t>PathsServiceFacadeImpl.java</a:t>
            </a:r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5C510-87D6-4978-9395-CBAF1FC2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3974"/>
            <a:ext cx="2453298" cy="2740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61F4D-A430-4339-A41E-22907947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635" y="1337259"/>
            <a:ext cx="1494446" cy="1482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99C207-E1FC-4E0D-9F17-A4F555306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487" y="1323974"/>
            <a:ext cx="2453298" cy="2744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15E5FE-9898-4110-86AE-2B18D96CC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985" y="1337259"/>
            <a:ext cx="2076450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66F0AE-421A-4349-ACA9-78A6F2567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985" y="2877552"/>
            <a:ext cx="2076450" cy="11864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EEF5B1-30A0-4F9D-BCA7-FC0B303EB3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4635" y="2911474"/>
            <a:ext cx="2256444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2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BA20-EE84-44F3-9482-28BB2FEB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Τρίτο μέρος εφαρμογής – </a:t>
            </a:r>
            <a:r>
              <a:rPr lang="en-US" dirty="0"/>
              <a:t>Statistics</a:t>
            </a:r>
            <a:r>
              <a:rPr lang="el-GR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FF4A-CBE5-4856-8F89-28DDE118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την υλοποίηση του τρίτου μέρους της εφαρμογής, έφτιαξα τους </a:t>
            </a:r>
            <a:r>
              <a:rPr lang="en-US" dirty="0"/>
              <a:t>table1 </a:t>
            </a:r>
            <a:r>
              <a:rPr lang="el-GR" dirty="0"/>
              <a:t>και </a:t>
            </a:r>
            <a:r>
              <a:rPr lang="en-US" dirty="0"/>
              <a:t>table2 </a:t>
            </a:r>
            <a:r>
              <a:rPr lang="el-GR" dirty="0"/>
              <a:t>στην δική μου βάση δεδομένων και αντέγραψα τα δεδομένα τους. </a:t>
            </a:r>
          </a:p>
          <a:p>
            <a:r>
              <a:rPr lang="el-GR" dirty="0"/>
              <a:t>Στη συνέχεια έφτιαξα έναν νέο πίνακα</a:t>
            </a:r>
            <a:r>
              <a:rPr lang="en-US" dirty="0"/>
              <a:t>, </a:t>
            </a:r>
            <a:r>
              <a:rPr lang="el-GR" dirty="0"/>
              <a:t>τον </a:t>
            </a:r>
            <a:r>
              <a:rPr lang="en-US" dirty="0" err="1"/>
              <a:t>day_time_transports</a:t>
            </a:r>
            <a:r>
              <a:rPr lang="el-GR" dirty="0"/>
              <a:t>, με </a:t>
            </a:r>
            <a:r>
              <a:rPr lang="en-US" dirty="0"/>
              <a:t>query </a:t>
            </a:r>
            <a:r>
              <a:rPr lang="el-GR" dirty="0"/>
              <a:t>τέτοιο ώστε να πάρω το άθροισμα των </a:t>
            </a:r>
            <a:r>
              <a:rPr lang="en-US" dirty="0" err="1"/>
              <a:t>distinct_users</a:t>
            </a:r>
            <a:r>
              <a:rPr lang="el-GR" dirty="0"/>
              <a:t>, το </a:t>
            </a:r>
            <a:r>
              <a:rPr lang="en-US" dirty="0" err="1"/>
              <a:t>event_date</a:t>
            </a:r>
            <a:r>
              <a:rPr lang="en-US" dirty="0"/>
              <a:t> </a:t>
            </a:r>
            <a:r>
              <a:rPr lang="el-GR" dirty="0"/>
              <a:t>και το </a:t>
            </a:r>
            <a:r>
              <a:rPr lang="en-US" dirty="0" err="1"/>
              <a:t>time_period</a:t>
            </a:r>
            <a:r>
              <a:rPr lang="el-GR" dirty="0"/>
              <a:t> για κάθε ζεύγος </a:t>
            </a:r>
            <a:r>
              <a:rPr lang="en-US" dirty="0" err="1"/>
              <a:t>event_date</a:t>
            </a:r>
            <a:r>
              <a:rPr lang="en-US" dirty="0"/>
              <a:t> – </a:t>
            </a:r>
            <a:r>
              <a:rPr lang="en-US" dirty="0" err="1"/>
              <a:t>time_period</a:t>
            </a:r>
            <a:r>
              <a:rPr lang="en-US" dirty="0"/>
              <a:t> (group by). </a:t>
            </a:r>
            <a:r>
              <a:rPr lang="el-GR" dirty="0"/>
              <a:t>Το </a:t>
            </a:r>
            <a:r>
              <a:rPr lang="en-US" dirty="0"/>
              <a:t>query </a:t>
            </a:r>
            <a:r>
              <a:rPr lang="el-GR" dirty="0"/>
              <a:t>βρίσκεται σε ξεχωριστό αρχείο </a:t>
            </a:r>
            <a:r>
              <a:rPr lang="en-US" dirty="0" err="1"/>
              <a:t>day_time_transports_creation.sql</a:t>
            </a:r>
            <a:endParaRPr lang="en-US" dirty="0"/>
          </a:p>
          <a:p>
            <a:r>
              <a:rPr lang="el-GR" dirty="0"/>
              <a:t>Μετά τη δημιουργία του πίνακα, οι </a:t>
            </a:r>
            <a:r>
              <a:rPr lang="en-US" dirty="0"/>
              <a:t>table1, table2 </a:t>
            </a:r>
            <a:r>
              <a:rPr lang="el-GR" dirty="0"/>
              <a:t>σβήστηκαν.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53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1A87-97EE-4867-A842-BCB22DAB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Τρίτο μέρος εφαρμογής – </a:t>
            </a:r>
            <a:r>
              <a:rPr lang="en-US" dirty="0"/>
              <a:t>Statistics</a:t>
            </a:r>
            <a:r>
              <a:rPr lang="el-GR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4D72-488C-4624-901B-CD14E0B9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Έπειτα έφτιαξα ακόμα έναν πίνακα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day_weather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l-GR" dirty="0">
                <a:sym typeface="Wingdings" panose="05000000000000000000" pitchFamily="2" charset="2"/>
              </a:rPr>
              <a:t>ο οποίος θα περιέχει τους συνολικούς χρήστες που μετακινήθηκαν ανά </a:t>
            </a:r>
            <a:r>
              <a:rPr lang="en-US" dirty="0" err="1">
                <a:sym typeface="Wingdings" panose="05000000000000000000" pitchFamily="2" charset="2"/>
              </a:rPr>
              <a:t>event_date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weather_class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l-GR" dirty="0">
                <a:sym typeface="Wingdings" panose="05000000000000000000" pitchFamily="2" charset="2"/>
              </a:rPr>
              <a:t>Αυτός ο πίνακας γίνεται </a:t>
            </a:r>
            <a:r>
              <a:rPr lang="en-US" dirty="0">
                <a:sym typeface="Wingdings" panose="05000000000000000000" pitchFamily="2" charset="2"/>
              </a:rPr>
              <a:t>populate </a:t>
            </a:r>
            <a:r>
              <a:rPr lang="el-GR" dirty="0">
                <a:sym typeface="Wingdings" panose="05000000000000000000" pitchFamily="2" charset="2"/>
              </a:rPr>
              <a:t>αν είναι κενός, από το </a:t>
            </a:r>
            <a:r>
              <a:rPr lang="en-US" dirty="0">
                <a:sym typeface="Wingdings" panose="05000000000000000000" pitchFamily="2" charset="2"/>
              </a:rPr>
              <a:t>backend. </a:t>
            </a:r>
            <a:r>
              <a:rPr lang="el-GR" dirty="0">
                <a:sym typeface="Wingdings" panose="05000000000000000000" pitchFamily="2" charset="2"/>
              </a:rPr>
              <a:t>Συγκεκριμένα το </a:t>
            </a:r>
            <a:r>
              <a:rPr lang="en-US" dirty="0">
                <a:sym typeface="Wingdings" panose="05000000000000000000" pitchFamily="2" charset="2"/>
              </a:rPr>
              <a:t>backend </a:t>
            </a:r>
            <a:r>
              <a:rPr lang="el-GR" dirty="0">
                <a:sym typeface="Wingdings" panose="05000000000000000000" pitchFamily="2" charset="2"/>
              </a:rPr>
              <a:t>ελέγχει αν ο πίνακας είναι κενός.</a:t>
            </a:r>
          </a:p>
          <a:p>
            <a:r>
              <a:rPr lang="el-GR" dirty="0">
                <a:sym typeface="Wingdings" panose="05000000000000000000" pitchFamily="2" charset="2"/>
              </a:rPr>
              <a:t>Αν ο πίνακας είναι κενός θα κάνει τόσες κλήσεις στο </a:t>
            </a:r>
            <a:r>
              <a:rPr lang="en-US" dirty="0">
                <a:sym typeface="Wingdings" panose="05000000000000000000" pitchFamily="2" charset="2"/>
              </a:rPr>
              <a:t>web service</a:t>
            </a:r>
            <a:r>
              <a:rPr lang="el-GR" dirty="0">
                <a:sym typeface="Wingdings" panose="05000000000000000000" pitchFamily="2" charset="2"/>
              </a:rPr>
              <a:t> 12 όσες οι εγγραφές του πίνακα </a:t>
            </a:r>
            <a:r>
              <a:rPr lang="en-US" dirty="0" err="1">
                <a:sym typeface="Wingdings" panose="05000000000000000000" pitchFamily="2" charset="2"/>
              </a:rPr>
              <a:t>day_time_transports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l-GR" dirty="0">
                <a:sym typeface="Wingdings" panose="05000000000000000000" pitchFamily="2" charset="2"/>
              </a:rPr>
              <a:t>για να πάρει τον καιρό τη συγκεκριμένη ημερομηνία και ώρα. Ταυτόχρονα κρατάει τους συνολικούς χρήστες και τους ομαδοποιεί σε ημερομηνία και καιρό. Στη συνέχεια τους κάνει </a:t>
            </a:r>
            <a:r>
              <a:rPr lang="en-US" dirty="0">
                <a:sym typeface="Wingdings" panose="05000000000000000000" pitchFamily="2" charset="2"/>
              </a:rPr>
              <a:t>insert </a:t>
            </a:r>
            <a:r>
              <a:rPr lang="el-GR" dirty="0">
                <a:sym typeface="Wingdings" panose="05000000000000000000" pitchFamily="2" charset="2"/>
              </a:rPr>
              <a:t>στον </a:t>
            </a:r>
            <a:r>
              <a:rPr lang="en-US" dirty="0" err="1">
                <a:sym typeface="Wingdings" panose="05000000000000000000" pitchFamily="2" charset="2"/>
              </a:rPr>
              <a:t>day_weather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429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702E-D552-40CE-A81F-849C36A8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Τρίτο μέρος εφαρμογής – </a:t>
            </a:r>
            <a:r>
              <a:rPr lang="en-US" dirty="0"/>
              <a:t>Statistics</a:t>
            </a:r>
            <a:r>
              <a:rPr lang="el-GR" dirty="0"/>
              <a:t> (</a:t>
            </a:r>
            <a:r>
              <a:rPr lang="en-US" dirty="0"/>
              <a:t>3</a:t>
            </a:r>
            <a:r>
              <a:rPr lang="el-G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BD2B-8650-4667-A7E1-92885C9D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700"/>
            <a:ext cx="10515600" cy="1592262"/>
          </a:xfrm>
        </p:spPr>
        <p:txBody>
          <a:bodyPr/>
          <a:lstStyle/>
          <a:p>
            <a:r>
              <a:rPr lang="el-GR" dirty="0"/>
              <a:t>Με τη δημιουργία του δεύτερου πίνακα (</a:t>
            </a:r>
            <a:r>
              <a:rPr lang="en-US" dirty="0" err="1"/>
              <a:t>day_weather</a:t>
            </a:r>
            <a:r>
              <a:rPr lang="en-US" dirty="0"/>
              <a:t>) </a:t>
            </a:r>
            <a:r>
              <a:rPr lang="el-GR" dirty="0"/>
              <a:t>αρκεί απλά ένα κατάλληλο </a:t>
            </a:r>
            <a:r>
              <a:rPr lang="en-US" dirty="0"/>
              <a:t>select </a:t>
            </a:r>
            <a:r>
              <a:rPr lang="el-GR" dirty="0"/>
              <a:t>από αυτόν κάθε φορά, ανάλογα με την επιλογή του χρήστη στο </a:t>
            </a:r>
            <a:r>
              <a:rPr lang="en-US" dirty="0" err="1"/>
              <a:t>ui</a:t>
            </a:r>
            <a:r>
              <a:rPr lang="en-US" dirty="0"/>
              <a:t>.</a:t>
            </a:r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B2E60-CE5C-4B01-B974-B1579F987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321712"/>
            <a:ext cx="2438400" cy="3045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6389D-9E1B-4A25-90F0-8F46F5B4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21712"/>
            <a:ext cx="3138382" cy="30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89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C8A1-59C5-4B06-BCD2-0D2899CE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Τρίτο μέρος εφαρμογής – </a:t>
            </a:r>
            <a:r>
              <a:rPr lang="en-US" dirty="0"/>
              <a:t>Statistics</a:t>
            </a:r>
            <a:r>
              <a:rPr lang="el-GR" dirty="0"/>
              <a:t> (</a:t>
            </a:r>
            <a:r>
              <a:rPr lang="en-US" dirty="0"/>
              <a:t>4</a:t>
            </a:r>
            <a:r>
              <a:rPr lang="el-GR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30B167-E38E-46A1-979A-8583BC9BF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907" y="1468437"/>
            <a:ext cx="10266186" cy="503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0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66DF-CF56-4221-B088-0209F608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Τρίτο μέρος εφαρμογής – </a:t>
            </a:r>
            <a:r>
              <a:rPr lang="en-US" dirty="0"/>
              <a:t>Statistics</a:t>
            </a:r>
            <a:r>
              <a:rPr lang="el-GR" dirty="0"/>
              <a:t> (</a:t>
            </a:r>
            <a:r>
              <a:rPr lang="en-US" dirty="0"/>
              <a:t>5</a:t>
            </a:r>
            <a:r>
              <a:rPr lang="el-GR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56DEA4-E354-488B-B111-6101038C4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653" y="1434967"/>
            <a:ext cx="10314693" cy="50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18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DD12-57EA-4544-A86A-E9B5FCE9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Τρίτο μέρος εφαρμογής – </a:t>
            </a:r>
            <a:r>
              <a:rPr lang="en-US" dirty="0"/>
              <a:t>Statistics</a:t>
            </a:r>
            <a:r>
              <a:rPr lang="el-GR" dirty="0"/>
              <a:t> (</a:t>
            </a:r>
            <a:r>
              <a:rPr lang="en-US" dirty="0"/>
              <a:t>6</a:t>
            </a:r>
            <a:r>
              <a:rPr lang="el-GR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0BC3A8-E427-45B6-AC9C-D499DF3A6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46224"/>
            <a:ext cx="10515599" cy="51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68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BF11-060A-445E-97AD-7881A2EC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Τρίτο μέρος εφαρμογής – </a:t>
            </a:r>
            <a:r>
              <a:rPr lang="en-US" dirty="0"/>
              <a:t>Statistics</a:t>
            </a:r>
            <a:r>
              <a:rPr lang="el-GR" dirty="0"/>
              <a:t> (</a:t>
            </a:r>
            <a:r>
              <a:rPr lang="en-US" dirty="0"/>
              <a:t>7</a:t>
            </a:r>
            <a:r>
              <a:rPr lang="el-GR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B84C4A-E59A-4121-8A97-92782594A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533525"/>
            <a:ext cx="10287000" cy="50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62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C069-0230-4BA8-B4FA-D597028D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Τρίτο μέρος εφαρμογής – </a:t>
            </a:r>
            <a:r>
              <a:rPr lang="en-US" dirty="0"/>
              <a:t>Statistics</a:t>
            </a:r>
            <a:r>
              <a:rPr lang="el-GR" dirty="0"/>
              <a:t> (</a:t>
            </a:r>
            <a:r>
              <a:rPr lang="en-US" dirty="0"/>
              <a:t>8</a:t>
            </a:r>
            <a:r>
              <a:rPr lang="el-G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FFE4-D66E-423F-8A68-17E107D7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</a:t>
            </a:r>
            <a:r>
              <a:rPr lang="en-US" dirty="0"/>
              <a:t>default </a:t>
            </a:r>
            <a:r>
              <a:rPr lang="el-GR" dirty="0"/>
              <a:t>λειτουργία του τρίτου μέρους είναι να εμφανίζει τις συνολικές μετακινήσεις χρηστών ανά ημέρα / είδος καιρού.</a:t>
            </a:r>
          </a:p>
          <a:p>
            <a:r>
              <a:rPr lang="el-GR" dirty="0"/>
              <a:t>Με κατάλληλη επιλογή ο χρήστης μπορεί να δει τις ημέρες που υπήρξαν οι μέγιστες μετακινήσεις ανά είδος καιρού το μήνα Αύγουστο και το μήνα Νοέμβριο.</a:t>
            </a:r>
          </a:p>
          <a:p>
            <a:r>
              <a:rPr lang="el-GR" dirty="0"/>
              <a:t>Αυτό γίνεται με απλό </a:t>
            </a:r>
            <a:r>
              <a:rPr lang="en-US" dirty="0" err="1"/>
              <a:t>selectbox</a:t>
            </a:r>
            <a:r>
              <a:rPr lang="en-US" dirty="0"/>
              <a:t> </a:t>
            </a:r>
            <a:r>
              <a:rPr lang="el-GR" dirty="0"/>
              <a:t>στην κορυφή του πίνακα. Τα </a:t>
            </a:r>
            <a:r>
              <a:rPr lang="en-US" dirty="0"/>
              <a:t>queries </a:t>
            </a:r>
            <a:r>
              <a:rPr lang="el-GR" dirty="0"/>
              <a:t>για να πάρουμε τα δεδομένα γίνονται μία φορά στο </a:t>
            </a:r>
            <a:r>
              <a:rPr lang="en-US" dirty="0"/>
              <a:t>mount().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1141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2C8F-51E6-45CD-9028-C52C4029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εφαρμογής – </a:t>
            </a:r>
            <a:r>
              <a:rPr lang="en-US" dirty="0"/>
              <a:t>Back end</a:t>
            </a:r>
            <a:endParaRPr lang="el-G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414EC7-CE4A-450A-BAB8-921800AC1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405" y="1404861"/>
            <a:ext cx="4711189" cy="48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77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B32D-9866-4B54-88BE-C6F98B44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Τρίτο μέρος εφαρμογής – </a:t>
            </a:r>
            <a:r>
              <a:rPr lang="en-US" dirty="0"/>
              <a:t>Statistics</a:t>
            </a:r>
            <a:r>
              <a:rPr lang="el-GR" dirty="0"/>
              <a:t> (</a:t>
            </a:r>
            <a:r>
              <a:rPr lang="en-US" dirty="0"/>
              <a:t>9</a:t>
            </a:r>
            <a:r>
              <a:rPr lang="el-G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8460-0B85-4029-B2DE-361D046E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/>
              <a:t>Πίνακες που χρησιμοποιούνται</a:t>
            </a:r>
          </a:p>
          <a:p>
            <a:pPr lvl="1"/>
            <a:r>
              <a:rPr lang="en-US" dirty="0" err="1"/>
              <a:t>day_time_transports</a:t>
            </a:r>
            <a:r>
              <a:rPr lang="en-US" dirty="0"/>
              <a:t> </a:t>
            </a:r>
            <a:r>
              <a:rPr lang="el-GR" dirty="0"/>
              <a:t>(σε συνδυασμό με </a:t>
            </a:r>
            <a:r>
              <a:rPr lang="en-US" dirty="0"/>
              <a:t>web service 12)</a:t>
            </a:r>
          </a:p>
          <a:p>
            <a:pPr lvl="1"/>
            <a:r>
              <a:rPr lang="en-US" dirty="0" err="1"/>
              <a:t>day_weather</a:t>
            </a:r>
            <a:endParaRPr lang="el-GR" dirty="0"/>
          </a:p>
          <a:p>
            <a:r>
              <a:rPr lang="en-US" dirty="0"/>
              <a:t>Queries</a:t>
            </a:r>
          </a:p>
          <a:p>
            <a:pPr lvl="1"/>
            <a:r>
              <a:rPr lang="en-US" dirty="0" err="1"/>
              <a:t>findAll</a:t>
            </a:r>
            <a:r>
              <a:rPr lang="en-US" dirty="0"/>
              <a:t>() </a:t>
            </a:r>
            <a:r>
              <a:rPr lang="el-GR" dirty="0"/>
              <a:t>για </a:t>
            </a:r>
            <a:r>
              <a:rPr lang="en-US" dirty="0" err="1"/>
              <a:t>day_weather</a:t>
            </a:r>
            <a:endParaRPr lang="en-US" dirty="0"/>
          </a:p>
          <a:p>
            <a:pPr lvl="1"/>
            <a:r>
              <a:rPr lang="en-US" dirty="0" err="1"/>
              <a:t>findAll</a:t>
            </a:r>
            <a:r>
              <a:rPr lang="en-US" dirty="0"/>
              <a:t>() </a:t>
            </a:r>
            <a:r>
              <a:rPr lang="el-GR" dirty="0"/>
              <a:t>για </a:t>
            </a:r>
            <a:r>
              <a:rPr lang="en-US" dirty="0" err="1"/>
              <a:t>day_time_transports</a:t>
            </a:r>
            <a:endParaRPr lang="en-US" dirty="0"/>
          </a:p>
          <a:p>
            <a:pPr lvl="1"/>
            <a:r>
              <a:rPr lang="en-US" dirty="0"/>
              <a:t>save() </a:t>
            </a:r>
            <a:r>
              <a:rPr lang="el-GR" dirty="0"/>
              <a:t>για </a:t>
            </a:r>
            <a:r>
              <a:rPr lang="en-US" dirty="0" err="1"/>
              <a:t>day_weather</a:t>
            </a:r>
            <a:r>
              <a:rPr lang="en-US" dirty="0"/>
              <a:t> (</a:t>
            </a:r>
            <a:r>
              <a:rPr lang="el-GR" dirty="0"/>
              <a:t>τα 2 τελευταία θα χρησιμοποιηθούν αν ο </a:t>
            </a:r>
            <a:r>
              <a:rPr lang="en-US" dirty="0" err="1"/>
              <a:t>day_weather</a:t>
            </a:r>
            <a:r>
              <a:rPr lang="en-US" dirty="0"/>
              <a:t> </a:t>
            </a:r>
            <a:r>
              <a:rPr lang="el-GR" dirty="0"/>
              <a:t>είναι κενός)</a:t>
            </a:r>
            <a:endParaRPr lang="en-US" dirty="0"/>
          </a:p>
          <a:p>
            <a:r>
              <a:rPr lang="en-US" dirty="0"/>
              <a:t>Endpoints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/app3/</a:t>
            </a:r>
            <a:r>
              <a:rPr lang="en-US" dirty="0" err="1"/>
              <a:t>getData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για όλα τα δεδομένα </a:t>
            </a:r>
            <a:r>
              <a:rPr lang="en-US" dirty="0" err="1">
                <a:sym typeface="Wingdings" panose="05000000000000000000" pitchFamily="2" charset="2"/>
              </a:rPr>
              <a:t>day_weather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api</a:t>
            </a:r>
            <a:r>
              <a:rPr lang="en-US" dirty="0">
                <a:sym typeface="Wingdings" panose="05000000000000000000" pitchFamily="2" charset="2"/>
              </a:rPr>
              <a:t>/app3/</a:t>
            </a:r>
            <a:r>
              <a:rPr lang="en-US" dirty="0" err="1">
                <a:sym typeface="Wingdings" panose="05000000000000000000" pitchFamily="2" charset="2"/>
              </a:rPr>
              <a:t>getData</a:t>
            </a:r>
            <a:r>
              <a:rPr lang="en-US" dirty="0">
                <a:sym typeface="Wingdings" panose="05000000000000000000" pitchFamily="2" charset="2"/>
              </a:rPr>
              <a:t>/{month}  </a:t>
            </a:r>
            <a:r>
              <a:rPr lang="el-GR" dirty="0">
                <a:sym typeface="Wingdings" panose="05000000000000000000" pitchFamily="2" charset="2"/>
              </a:rPr>
              <a:t>όπου </a:t>
            </a:r>
            <a:r>
              <a:rPr lang="en-US" dirty="0">
                <a:sym typeface="Wingdings" panose="05000000000000000000" pitchFamily="2" charset="2"/>
              </a:rPr>
              <a:t>month 08 </a:t>
            </a:r>
            <a:r>
              <a:rPr lang="el-GR" dirty="0">
                <a:sym typeface="Wingdings" panose="05000000000000000000" pitchFamily="2" charset="2"/>
              </a:rPr>
              <a:t>ή 11 για μέγιστες μετακινήσεις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0515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7EC7-0136-4C3E-820B-4227AD2E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Τρίτο μέρος εφαρμογής – </a:t>
            </a:r>
            <a:r>
              <a:rPr lang="en-US" dirty="0"/>
              <a:t>Statistics</a:t>
            </a:r>
            <a:r>
              <a:rPr lang="el-GR" dirty="0"/>
              <a:t> (</a:t>
            </a:r>
            <a:r>
              <a:rPr lang="en-US" dirty="0"/>
              <a:t>10</a:t>
            </a:r>
            <a:r>
              <a:rPr lang="el-G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9F61-B20C-49B3-B50D-BA95C2AB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>
            <a:normAutofit/>
          </a:bodyPr>
          <a:lstStyle/>
          <a:p>
            <a:r>
              <a:rPr lang="el-GR" dirty="0"/>
              <a:t>Παραπάνω φαίνονται τα αρχεία του </a:t>
            </a:r>
            <a:r>
              <a:rPr lang="en-US" dirty="0"/>
              <a:t>backend </a:t>
            </a:r>
            <a:r>
              <a:rPr lang="el-GR" dirty="0"/>
              <a:t>που αντιστοιχούν στο τρίτο μέρος της εφαρμογής. Αντίστοιχα για το </a:t>
            </a:r>
            <a:r>
              <a:rPr lang="en-US" dirty="0"/>
              <a:t>front </a:t>
            </a:r>
            <a:r>
              <a:rPr lang="el-GR" dirty="0"/>
              <a:t>έχουμε το </a:t>
            </a:r>
            <a:r>
              <a:rPr lang="en-US" dirty="0" err="1"/>
              <a:t>statistics.vue</a:t>
            </a:r>
            <a:r>
              <a:rPr lang="en-US" dirty="0"/>
              <a:t> (component). </a:t>
            </a:r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5FE3C-3579-4CD6-91C3-ABDA6B0E7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333625" cy="2855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BC61BD-9B56-43E9-B66D-E3FF01DC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537" y="1690688"/>
            <a:ext cx="2371725" cy="2855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8F5D-2A87-4E9B-BB9A-A9BE6C7A5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974" y="1690688"/>
            <a:ext cx="2133600" cy="136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A01D7-521D-4869-8659-65F225AB4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974" y="3118644"/>
            <a:ext cx="2133600" cy="1417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74D5F-FCC4-40BF-97F5-1BFCCE005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5286" y="1676400"/>
            <a:ext cx="14954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76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7D82-7A55-4EC4-A173-98FBEE7D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Βάση Δεδομένων</a:t>
            </a:r>
            <a:r>
              <a:rPr lang="en-US" dirty="0"/>
              <a:t> (1)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DA4D7-2813-4DC8-9FED-526B2498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λόγους ευκολίας, έγινε </a:t>
            </a:r>
            <a:r>
              <a:rPr lang="en-US" dirty="0"/>
              <a:t>setup online </a:t>
            </a:r>
            <a:r>
              <a:rPr lang="el-GR" dirty="0"/>
              <a:t>βάσης δεδομένων στην οποία συνδέεται το </a:t>
            </a:r>
            <a:r>
              <a:rPr lang="en-US" dirty="0"/>
              <a:t>backend</a:t>
            </a:r>
            <a:r>
              <a:rPr lang="el-GR" dirty="0"/>
              <a:t> (</a:t>
            </a:r>
            <a:r>
              <a:rPr lang="en-US" dirty="0">
                <a:hlinkClick r:id="rId2"/>
              </a:rPr>
              <a:t>https://remotemysql.com</a:t>
            </a:r>
            <a:r>
              <a:rPr lang="en-US" dirty="0"/>
              <a:t>). </a:t>
            </a:r>
            <a:r>
              <a:rPr lang="el-GR" dirty="0"/>
              <a:t>Τα στοιχεία σύνδεσης βρίσκονται στο </a:t>
            </a:r>
            <a:r>
              <a:rPr lang="en-US" dirty="0"/>
              <a:t>resources &gt; </a:t>
            </a:r>
            <a:r>
              <a:rPr lang="en-US" dirty="0" err="1"/>
              <a:t>application.properties</a:t>
            </a:r>
            <a:endParaRPr lang="en-US" dirty="0"/>
          </a:p>
          <a:p>
            <a:r>
              <a:rPr lang="el-GR" dirty="0"/>
              <a:t>Σε περίπτωση που για κάποιο λόγο δεν λειτουργήσει αυτό,</a:t>
            </a:r>
            <a:r>
              <a:rPr lang="en-US" dirty="0"/>
              <a:t> </a:t>
            </a:r>
            <a:r>
              <a:rPr lang="el-GR" dirty="0"/>
              <a:t>το αρχείο </a:t>
            </a:r>
            <a:r>
              <a:rPr lang="en-US" dirty="0" err="1"/>
              <a:t>internetapps_dump.sql</a:t>
            </a:r>
            <a:r>
              <a:rPr lang="en-US" dirty="0"/>
              <a:t> </a:t>
            </a:r>
            <a:r>
              <a:rPr lang="el-GR" dirty="0"/>
              <a:t>περιέχει το </a:t>
            </a:r>
            <a:r>
              <a:rPr lang="en-US" dirty="0"/>
              <a:t>dump </a:t>
            </a:r>
            <a:r>
              <a:rPr lang="el-GR" dirty="0"/>
              <a:t>της βάσης και μπορεί να γίνει </a:t>
            </a:r>
            <a:r>
              <a:rPr lang="en-US" dirty="0"/>
              <a:t>import </a:t>
            </a:r>
            <a:r>
              <a:rPr lang="el-GR" dirty="0"/>
              <a:t>σε μια τοπική βάση δεδομένων.</a:t>
            </a:r>
          </a:p>
          <a:p>
            <a:r>
              <a:rPr lang="el-GR" dirty="0"/>
              <a:t>Επιπλέον χρειάζεται να αλλάξει το αρχείο </a:t>
            </a:r>
            <a:r>
              <a:rPr lang="en-US" dirty="0"/>
              <a:t>resources &gt; </a:t>
            </a:r>
            <a:r>
              <a:rPr lang="en-US" dirty="0" err="1"/>
              <a:t>application.properties</a:t>
            </a:r>
            <a:r>
              <a:rPr lang="en-US" dirty="0"/>
              <a:t> </a:t>
            </a:r>
            <a:r>
              <a:rPr lang="el-GR" dirty="0"/>
              <a:t>με τα στοιχεία της τοπικής βάση δεδομένων που θα χρησιμοποιήσετε.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77199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E2BD-6477-4056-B585-7E8FE4A3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Βάση Δεδομένων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A717-24DF-4449-B8DB-F312DB56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παράδειγμα, αν η βάση σας λέγεται </a:t>
            </a:r>
            <a:r>
              <a:rPr lang="en-US" dirty="0"/>
              <a:t>internetapps2 </a:t>
            </a:r>
            <a:r>
              <a:rPr lang="el-GR" dirty="0"/>
              <a:t>και το </a:t>
            </a:r>
            <a:r>
              <a:rPr lang="en-US" dirty="0"/>
              <a:t>username, password = root, 1234 </a:t>
            </a:r>
            <a:r>
              <a:rPr lang="el-GR" dirty="0"/>
              <a:t>τότε</a:t>
            </a:r>
            <a:r>
              <a:rPr lang="en-US" dirty="0"/>
              <a:t>:</a:t>
            </a:r>
          </a:p>
          <a:p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3EEBE-84C1-428B-BC13-944454AB7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2930525"/>
            <a:ext cx="66103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3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DA0A-63AD-4DFE-A5F2-A3259B4C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εφαρμογής </a:t>
            </a:r>
            <a:r>
              <a:rPr lang="en-US" dirty="0"/>
              <a:t>– Frontend</a:t>
            </a:r>
            <a:endParaRPr lang="el-G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06ADD7-BDE2-476B-B4BA-A24878795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127" y="1508125"/>
            <a:ext cx="4707746" cy="51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4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7B74-C504-4309-B3B9-DE64BFE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εφαρμογής </a:t>
            </a:r>
            <a:r>
              <a:rPr lang="en-US" dirty="0"/>
              <a:t>– </a:t>
            </a:r>
            <a:r>
              <a:rPr lang="el-GR" dirty="0"/>
              <a:t>Βάση Δεδομένων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226FE5-6F68-4825-88F0-942AB7FF7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547" y="1330324"/>
            <a:ext cx="6648906" cy="53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3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D8B9-3132-4063-898F-A2BF2D45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Πρώτο μέρος εφαρμογής – </a:t>
            </a:r>
            <a:r>
              <a:rPr lang="en-US" dirty="0"/>
              <a:t>Map</a:t>
            </a:r>
            <a:r>
              <a:rPr lang="el-GR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DA2B-46FF-48F1-857C-F0C1E2A6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Με το που φορτώσει η εφαρμογή παρουσιάζει στο χρήστη έναν χάρτη κεντραρισμένο περίπου στη Θεσσαλονίκη. Ο χάρτης είναι </a:t>
            </a:r>
            <a:r>
              <a:rPr lang="en-US" dirty="0"/>
              <a:t>populated </a:t>
            </a:r>
            <a:r>
              <a:rPr lang="el-GR" dirty="0"/>
              <a:t>με τις στάσεις λεωφορείου που βρίσκονται αποθηκευμένες στη βάση δεδομένων. Αυτό γίνεται μέσω της συνάρτησης </a:t>
            </a:r>
            <a:r>
              <a:rPr lang="en-US" dirty="0"/>
              <a:t>mounted() </a:t>
            </a:r>
            <a:r>
              <a:rPr lang="el-GR" dirty="0"/>
              <a:t>της </a:t>
            </a:r>
            <a:r>
              <a:rPr lang="en-US" dirty="0" err="1"/>
              <a:t>vue</a:t>
            </a:r>
            <a:r>
              <a:rPr lang="en-US" dirty="0"/>
              <a:t>. </a:t>
            </a:r>
          </a:p>
          <a:p>
            <a:r>
              <a:rPr lang="el-GR" dirty="0"/>
              <a:t>Όταν το </a:t>
            </a:r>
            <a:r>
              <a:rPr lang="en-US" dirty="0"/>
              <a:t>component </a:t>
            </a:r>
            <a:r>
              <a:rPr lang="el-GR" dirty="0"/>
              <a:t>γίνει </a:t>
            </a:r>
            <a:r>
              <a:rPr lang="en-US" dirty="0"/>
              <a:t>mount </a:t>
            </a:r>
            <a:r>
              <a:rPr lang="el-GR" dirty="0"/>
              <a:t>η εφαρμογή κάνει </a:t>
            </a:r>
            <a:r>
              <a:rPr lang="en-US" dirty="0"/>
              <a:t>get http request </a:t>
            </a:r>
            <a:r>
              <a:rPr lang="el-GR" dirty="0"/>
              <a:t>στο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για να πάρει όλες τις στάσεις λεωφορείων και να τις γράψει στο χάρτη.</a:t>
            </a:r>
          </a:p>
          <a:p>
            <a:pPr marL="0" indent="0">
              <a:buNone/>
            </a:pPr>
            <a:r>
              <a:rPr lang="el-G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46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1076-0D53-4B23-AE46-0FDCE63A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Πρώτο μέρος εφαρμογής – </a:t>
            </a:r>
            <a:r>
              <a:rPr lang="en-US" dirty="0"/>
              <a:t>Map</a:t>
            </a:r>
            <a:r>
              <a:rPr lang="el-GR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C3F5-EAE0-4154-96C8-C5AF023A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 χρήστης μπορεί να επιλέξει με το ποντίκι κάποια στάση, καθώς και να εισάγει την τοποθεσία του πατώντας οπουδήποτε δεν έχει στάση πάνω στο χάρτη.</a:t>
            </a:r>
          </a:p>
          <a:p>
            <a:r>
              <a:rPr lang="el-GR" dirty="0"/>
              <a:t>Πατώντας πάνω σε μια στάση, η εφαρμογή κάνει </a:t>
            </a:r>
            <a:r>
              <a:rPr lang="en-US" dirty="0"/>
              <a:t>get http request </a:t>
            </a:r>
            <a:r>
              <a:rPr lang="el-GR" dirty="0"/>
              <a:t>στο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l-GR" dirty="0"/>
              <a:t>χρησιμοποιώντας το </a:t>
            </a:r>
            <a:r>
              <a:rPr lang="en-US" dirty="0"/>
              <a:t>id </a:t>
            </a:r>
            <a:r>
              <a:rPr lang="el-GR" dirty="0"/>
              <a:t>της στάσης, ώστε να πάρει την πληροφορία για την επόμενη άφιξη λεωφορείου.</a:t>
            </a:r>
          </a:p>
          <a:p>
            <a:r>
              <a:rPr lang="el-GR" dirty="0"/>
              <a:t>Όταν ο χρήστης έχει επιλέξει στάση και τοποθεσία που βρίσκεται, καλείται συνάρτηση που βρίσκεται στο </a:t>
            </a:r>
            <a:r>
              <a:rPr lang="en-US" dirty="0"/>
              <a:t>frontend </a:t>
            </a:r>
            <a:r>
              <a:rPr lang="el-GR" dirty="0"/>
              <a:t>της εφαρμογής, για να υπολογιστεί η απόσταση ανάμεσα στο χρήστη και στη στάση.</a:t>
            </a:r>
          </a:p>
        </p:txBody>
      </p:sp>
    </p:spTree>
    <p:extLst>
      <p:ext uri="{BB962C8B-B14F-4D97-AF65-F5344CB8AC3E}">
        <p14:creationId xmlns:p14="http://schemas.microsoft.com/office/powerpoint/2010/main" val="180105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2BF8-8EFD-45A7-B384-E5B98CA1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Πρώτο μέρος εφαρμογής – </a:t>
            </a:r>
            <a:r>
              <a:rPr lang="en-US" dirty="0"/>
              <a:t>Map</a:t>
            </a:r>
            <a:r>
              <a:rPr lang="el-GR" dirty="0"/>
              <a:t> (3)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323D9-5D62-4893-A828-C051CB4C3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9E8502-5C88-4002-AE7B-9584ECB1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1" y="1755504"/>
            <a:ext cx="8483600" cy="44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5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4DD5-2AD6-450B-B2D6-F70C5C74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Πρώτο μέρος εφαρμογής – </a:t>
            </a:r>
            <a:r>
              <a:rPr lang="en-US" dirty="0"/>
              <a:t>Map</a:t>
            </a:r>
            <a:r>
              <a:rPr lang="el-GR" dirty="0"/>
              <a:t> (4)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03BE6B-E14F-43CA-B5EB-8D7C01504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322" y="1825625"/>
            <a:ext cx="82273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9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1339</Words>
  <Application>Microsoft Office PowerPoint</Application>
  <PresentationFormat>Widescreen</PresentationFormat>
  <Paragraphs>99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Διαδίκτυο και Εφαρμογές</vt:lpstr>
      <vt:lpstr>Δομή εφαρμογής</vt:lpstr>
      <vt:lpstr>Δομή εφαρμογής – Back end</vt:lpstr>
      <vt:lpstr>Δομή εφαρμογής – Frontend</vt:lpstr>
      <vt:lpstr>Δομή εφαρμογής – Βάση Δεδομένων</vt:lpstr>
      <vt:lpstr>Πρώτο μέρος εφαρμογής – Map (1)</vt:lpstr>
      <vt:lpstr>Πρώτο μέρος εφαρμογής – Map (2)</vt:lpstr>
      <vt:lpstr>Πρώτο μέρος εφαρμογής – Map (3)</vt:lpstr>
      <vt:lpstr>Πρώτο μέρος εφαρμογής – Map (4)</vt:lpstr>
      <vt:lpstr>Πρώτο μέρος εφαρμογής – Map (5)</vt:lpstr>
      <vt:lpstr>Πρώτο μέρος εφαρμογής – Map (6)</vt:lpstr>
      <vt:lpstr>Πρώτο μέρος εφαρμογής – Map (7)</vt:lpstr>
      <vt:lpstr>Δεύτερο μέρος εφαρμογής – Clear Weather (1)</vt:lpstr>
      <vt:lpstr>Δεύτερο μέρος εφαρμογής – Clear Weather (2)</vt:lpstr>
      <vt:lpstr>Δεύτερο μέρος εφαρμογής – Clear Weather (3)</vt:lpstr>
      <vt:lpstr>Δεύτερο μέρος εφαρμογής – Clear Weather (4)</vt:lpstr>
      <vt:lpstr>Δεύτερο μέρος εφαρμογής – Clear Weather (5)</vt:lpstr>
      <vt:lpstr>Δεύτερο μέρος εφαρμογής – Clear Weather (6)</vt:lpstr>
      <vt:lpstr>Δεύτερο μέρος εφαρμογής – Clear Weather (7)</vt:lpstr>
      <vt:lpstr>Δεύτερο μέρος εφαρμογής – Clear Weather (8)</vt:lpstr>
      <vt:lpstr>Δεύτερο μέρος εφαρμογής – Clear Weather </vt:lpstr>
      <vt:lpstr>Τρίτο μέρος εφαρμογής – Statistics (1)</vt:lpstr>
      <vt:lpstr>Τρίτο μέρος εφαρμογής – Statistics (2)</vt:lpstr>
      <vt:lpstr>Τρίτο μέρος εφαρμογής – Statistics (3)</vt:lpstr>
      <vt:lpstr>Τρίτο μέρος εφαρμογής – Statistics (4)</vt:lpstr>
      <vt:lpstr>Τρίτο μέρος εφαρμογής – Statistics (5)</vt:lpstr>
      <vt:lpstr>Τρίτο μέρος εφαρμογής – Statistics (6)</vt:lpstr>
      <vt:lpstr>Τρίτο μέρος εφαρμογής – Statistics (7)</vt:lpstr>
      <vt:lpstr>Τρίτο μέρος εφαρμογής – Statistics (8)</vt:lpstr>
      <vt:lpstr>Τρίτο μέρος εφαρμογής – Statistics (9)</vt:lpstr>
      <vt:lpstr>Τρίτο μέρος εφαρμογής – Statistics (10)</vt:lpstr>
      <vt:lpstr>Βάση Δεδομένων (1)</vt:lpstr>
      <vt:lpstr>Βάση Δεδομένων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Διαδίκτυο και Εφαρμογές</dc:title>
  <dc:creator>Alkiviadis Gkouzias</dc:creator>
  <cp:lastModifiedBy>Alkiviadis Gkouzias</cp:lastModifiedBy>
  <cp:revision>67</cp:revision>
  <dcterms:created xsi:type="dcterms:W3CDTF">2020-08-07T14:59:46Z</dcterms:created>
  <dcterms:modified xsi:type="dcterms:W3CDTF">2020-08-08T17:55:30Z</dcterms:modified>
</cp:coreProperties>
</file>