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4" r:id="rId2"/>
    <p:sldId id="265" r:id="rId3"/>
    <p:sldId id="266" r:id="rId4"/>
    <p:sldId id="263" r:id="rId5"/>
    <p:sldId id="256" r:id="rId6"/>
    <p:sldId id="259" r:id="rId7"/>
    <p:sldId id="260" r:id="rId8"/>
    <p:sldId id="257" r:id="rId9"/>
    <p:sldId id="261"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B88B53-E7ED-4C28-B3D3-CBA949742F65}">
          <p14:sldIdLst>
            <p14:sldId id="264"/>
            <p14:sldId id="265"/>
            <p14:sldId id="266"/>
            <p14:sldId id="263"/>
            <p14:sldId id="256"/>
            <p14:sldId id="259"/>
            <p14:sldId id="260"/>
            <p14:sldId id="257"/>
            <p14:sldId id="261"/>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641A8D9-C57E-49CD-88BF-985583532B7D}" type="datetimeFigureOut">
              <a:rPr lang="en-US" smtClean="0"/>
              <a:t>11/14/2018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F901E6A-F93F-4F16-901D-3DD35050B6F1}" type="slidenum">
              <a:rPr lang="en-US" smtClean="0"/>
              <a:t>‹#›</a:t>
            </a:fld>
            <a:endParaRPr lang="en-US"/>
          </a:p>
        </p:txBody>
      </p:sp>
    </p:spTree>
    <p:extLst>
      <p:ext uri="{BB962C8B-B14F-4D97-AF65-F5344CB8AC3E}">
        <p14:creationId xmlns:p14="http://schemas.microsoft.com/office/powerpoint/2010/main" val="181610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1A8D9-C57E-49CD-88BF-985583532B7D}"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329489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1A8D9-C57E-49CD-88BF-985583532B7D}"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67990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1A8D9-C57E-49CD-88BF-985583532B7D}"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243215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41A8D9-C57E-49CD-88BF-985583532B7D}"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358094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41A8D9-C57E-49CD-88BF-985583532B7D}"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22924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41A8D9-C57E-49CD-88BF-985583532B7D}"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233259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1A8D9-C57E-49CD-88BF-985583532B7D}"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128850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1A8D9-C57E-49CD-88BF-985583532B7D}" type="datetimeFigureOut">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01E6A-F93F-4F16-901D-3DD35050B6F1}" type="slidenum">
              <a:rPr lang="en-US" smtClean="0"/>
              <a:t>‹#›</a:t>
            </a:fld>
            <a:endParaRPr lang="en-US"/>
          </a:p>
        </p:txBody>
      </p:sp>
    </p:spTree>
    <p:extLst>
      <p:ext uri="{BB962C8B-B14F-4D97-AF65-F5344CB8AC3E}">
        <p14:creationId xmlns:p14="http://schemas.microsoft.com/office/powerpoint/2010/main" val="125465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641A8D9-C57E-49CD-88BF-985583532B7D}"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F901E6A-F93F-4F16-901D-3DD35050B6F1}" type="slidenum">
              <a:rPr lang="en-US" smtClean="0"/>
              <a:t>‹#›</a:t>
            </a:fld>
            <a:endParaRPr lang="en-US"/>
          </a:p>
        </p:txBody>
      </p:sp>
    </p:spTree>
    <p:extLst>
      <p:ext uri="{BB962C8B-B14F-4D97-AF65-F5344CB8AC3E}">
        <p14:creationId xmlns:p14="http://schemas.microsoft.com/office/powerpoint/2010/main" val="245453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641A8D9-C57E-49CD-88BF-985583532B7D}" type="datetimeFigureOut">
              <a:rPr lang="en-US" smtClean="0"/>
              <a:t>11/14/2018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F901E6A-F93F-4F16-901D-3DD35050B6F1}" type="slidenum">
              <a:rPr lang="en-US" smtClean="0"/>
              <a:t>‹#›</a:t>
            </a:fld>
            <a:endParaRPr lang="en-US"/>
          </a:p>
        </p:txBody>
      </p:sp>
    </p:spTree>
    <p:extLst>
      <p:ext uri="{BB962C8B-B14F-4D97-AF65-F5344CB8AC3E}">
        <p14:creationId xmlns:p14="http://schemas.microsoft.com/office/powerpoint/2010/main" val="21671010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641A8D9-C57E-49CD-88BF-985583532B7D}" type="datetimeFigureOut">
              <a:rPr lang="en-US" smtClean="0"/>
              <a:t>11/14/2018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F901E6A-F93F-4F16-901D-3DD35050B6F1}" type="slidenum">
              <a:rPr lang="en-US" smtClean="0"/>
              <a:t>‹#›</a:t>
            </a:fld>
            <a:endParaRPr lang="en-US"/>
          </a:p>
        </p:txBody>
      </p:sp>
    </p:spTree>
    <p:extLst>
      <p:ext uri="{BB962C8B-B14F-4D97-AF65-F5344CB8AC3E}">
        <p14:creationId xmlns:p14="http://schemas.microsoft.com/office/powerpoint/2010/main" val="13210565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3D3A-C5B1-4A5F-8448-04105AE53DA1}"/>
              </a:ext>
            </a:extLst>
          </p:cNvPr>
          <p:cNvSpPr>
            <a:spLocks noGrp="1"/>
          </p:cNvSpPr>
          <p:nvPr>
            <p:ph type="title"/>
          </p:nvPr>
        </p:nvSpPr>
        <p:spPr>
          <a:xfrm>
            <a:off x="676656" y="251036"/>
            <a:ext cx="10772775" cy="1009593"/>
          </a:xfrm>
        </p:spPr>
        <p:txBody>
          <a:bodyPr/>
          <a:lstStyle/>
          <a:p>
            <a:r>
              <a:rPr lang="en-US"/>
              <a:t>Building a Better Eventfinder App</a:t>
            </a:r>
          </a:p>
        </p:txBody>
      </p:sp>
      <p:sp>
        <p:nvSpPr>
          <p:cNvPr id="3" name="Content Placeholder 2">
            <a:extLst>
              <a:ext uri="{FF2B5EF4-FFF2-40B4-BE49-F238E27FC236}">
                <a16:creationId xmlns:a16="http://schemas.microsoft.com/office/drawing/2014/main" id="{BF13DC3D-400A-4413-BFC2-9B48A54BC547}"/>
              </a:ext>
            </a:extLst>
          </p:cNvPr>
          <p:cNvSpPr>
            <a:spLocks noGrp="1"/>
          </p:cNvSpPr>
          <p:nvPr>
            <p:ph idx="1"/>
          </p:nvPr>
        </p:nvSpPr>
        <p:spPr>
          <a:xfrm>
            <a:off x="676656" y="1367162"/>
            <a:ext cx="10753725" cy="4971494"/>
          </a:xfrm>
        </p:spPr>
        <p:txBody>
          <a:bodyPr>
            <a:normAutofit fontScale="85000" lnSpcReduction="10000"/>
          </a:bodyPr>
          <a:lstStyle/>
          <a:p>
            <a:pPr>
              <a:lnSpc>
                <a:spcPct val="110000"/>
              </a:lnSpc>
            </a:pPr>
            <a:r>
              <a:rPr lang="en-US" b="1"/>
              <a:t>Project Concept: </a:t>
            </a:r>
            <a:r>
              <a:rPr lang="en-US"/>
              <a:t>To create an app that lets a user easily search for upcoming events in their area and have all the information they need in one place.</a:t>
            </a:r>
          </a:p>
          <a:p>
            <a:pPr>
              <a:lnSpc>
                <a:spcPct val="100000"/>
              </a:lnSpc>
            </a:pPr>
            <a:r>
              <a:rPr lang="en-US" b="1"/>
              <a:t>The app will set itself apart by:</a:t>
            </a:r>
          </a:p>
          <a:p>
            <a:pPr lvl="1">
              <a:lnSpc>
                <a:spcPct val="100000"/>
              </a:lnSpc>
              <a:buFont typeface="Wingdings" panose="05000000000000000000" pitchFamily="2" charset="2"/>
              <a:buChar char="Ø"/>
            </a:pPr>
            <a:r>
              <a:rPr lang="en-US"/>
              <a:t>Providing a simple, skimmable listing of all the key information for each event on one main results page.</a:t>
            </a:r>
          </a:p>
          <a:p>
            <a:pPr lvl="1">
              <a:lnSpc>
                <a:spcPct val="100000"/>
              </a:lnSpc>
              <a:buFont typeface="Wingdings" panose="05000000000000000000" pitchFamily="2" charset="2"/>
              <a:buChar char="Ø"/>
            </a:pPr>
            <a:r>
              <a:rPr lang="en-US"/>
              <a:t>Providing the predicted weather for each event using the “Raincheck” feature as part of the listing.</a:t>
            </a:r>
          </a:p>
          <a:p>
            <a:pPr lvl="1">
              <a:lnSpc>
                <a:spcPct val="100000"/>
              </a:lnSpc>
              <a:buFont typeface="Wingdings" panose="05000000000000000000" pitchFamily="2" charset="2"/>
              <a:buChar char="Ø"/>
            </a:pPr>
            <a:r>
              <a:rPr lang="en-US"/>
              <a:t>Suggesting ideas in the form of keywords to search e.g.“Festival”, “Salsa”, “Silent Disco”</a:t>
            </a:r>
          </a:p>
          <a:p>
            <a:pPr lvl="1">
              <a:lnSpc>
                <a:spcPct val="100000"/>
              </a:lnSpc>
              <a:buFont typeface="Wingdings" panose="05000000000000000000" pitchFamily="2" charset="2"/>
              <a:buChar char="Ø"/>
            </a:pPr>
            <a:endParaRPr lang="en-US"/>
          </a:p>
          <a:p>
            <a:pPr marL="4572" lvl="1" indent="0">
              <a:lnSpc>
                <a:spcPct val="120000"/>
              </a:lnSpc>
              <a:buNone/>
            </a:pPr>
            <a:r>
              <a:rPr lang="en-US" b="1"/>
              <a:t>User Story</a:t>
            </a:r>
            <a:r>
              <a:rPr lang="en-US"/>
              <a:t>: As a young person in a busy metropolitan area (DC), I know there are always lots of different exciting events going on, and it’s hard to keep track of them and find them last-minute when I suddenly have time to go out. I also want to not have to remember to check complications like weather or Metro problems – my ideal app would alert me to those before I decide to attend an event in the first place. Finally, I often don’t know what I want to search for, so could use some ideas to help come up with something new.</a:t>
            </a:r>
          </a:p>
        </p:txBody>
      </p:sp>
    </p:spTree>
    <p:extLst>
      <p:ext uri="{BB962C8B-B14F-4D97-AF65-F5344CB8AC3E}">
        <p14:creationId xmlns:p14="http://schemas.microsoft.com/office/powerpoint/2010/main" val="167538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E346-9426-4CA3-B818-A366867197A0}"/>
              </a:ext>
            </a:extLst>
          </p:cNvPr>
          <p:cNvSpPr>
            <a:spLocks noGrp="1"/>
          </p:cNvSpPr>
          <p:nvPr>
            <p:ph type="title"/>
          </p:nvPr>
        </p:nvSpPr>
        <p:spPr/>
        <p:txBody>
          <a:bodyPr/>
          <a:lstStyle/>
          <a:p>
            <a:r>
              <a:rPr lang="en-US"/>
              <a:t>Original Project and EventFinder Demo</a:t>
            </a:r>
          </a:p>
        </p:txBody>
      </p:sp>
      <p:sp>
        <p:nvSpPr>
          <p:cNvPr id="3" name="Content Placeholder 2">
            <a:extLst>
              <a:ext uri="{FF2B5EF4-FFF2-40B4-BE49-F238E27FC236}">
                <a16:creationId xmlns:a16="http://schemas.microsoft.com/office/drawing/2014/main" id="{B005FBFD-92B9-4D59-BF0D-A4CD400108A5}"/>
              </a:ext>
            </a:extLst>
          </p:cNvPr>
          <p:cNvSpPr>
            <a:spLocks noGrp="1"/>
          </p:cNvSpPr>
          <p:nvPr>
            <p:ph idx="1"/>
          </p:nvPr>
        </p:nvSpPr>
        <p:spPr/>
        <p:txBody>
          <a:bodyPr/>
          <a:lstStyle/>
          <a:p>
            <a:r>
              <a:rPr lang="en-US"/>
              <a:t>Wireframes were based mostly on the original project that inspired this update:</a:t>
            </a:r>
          </a:p>
          <a:p>
            <a:r>
              <a:rPr lang="en-US"/>
              <a:t>See quick demo of old project.</a:t>
            </a:r>
          </a:p>
          <a:p>
            <a:endParaRPr lang="en-US"/>
          </a:p>
          <a:p>
            <a:endParaRPr lang="en-US"/>
          </a:p>
          <a:p>
            <a:r>
              <a:rPr lang="en-US"/>
              <a:t>Demo of the new version now!</a:t>
            </a:r>
          </a:p>
          <a:p>
            <a:r>
              <a:rPr lang="en-US"/>
              <a:t>Weather has not been completed as it requires back-end for DarkSky, but there is a placeholder to show the future output.</a:t>
            </a:r>
          </a:p>
          <a:p>
            <a:r>
              <a:rPr lang="en-US"/>
              <a:t>Styling of overall page is still basic, as the functionality was first priority.</a:t>
            </a:r>
          </a:p>
          <a:p>
            <a:endParaRPr lang="en-US"/>
          </a:p>
        </p:txBody>
      </p:sp>
    </p:spTree>
    <p:extLst>
      <p:ext uri="{BB962C8B-B14F-4D97-AF65-F5344CB8AC3E}">
        <p14:creationId xmlns:p14="http://schemas.microsoft.com/office/powerpoint/2010/main" val="394316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5616-4604-4715-9918-77C9257B92EE}"/>
              </a:ext>
            </a:extLst>
          </p:cNvPr>
          <p:cNvSpPr>
            <a:spLocks noGrp="1"/>
          </p:cNvSpPr>
          <p:nvPr>
            <p:ph type="title"/>
          </p:nvPr>
        </p:nvSpPr>
        <p:spPr>
          <a:xfrm>
            <a:off x="667130" y="217502"/>
            <a:ext cx="10772775" cy="947527"/>
          </a:xfrm>
        </p:spPr>
        <p:txBody>
          <a:bodyPr/>
          <a:lstStyle/>
          <a:p>
            <a:r>
              <a:rPr lang="en-US"/>
              <a:t>Minimum Viable Product &amp; Technology</a:t>
            </a:r>
          </a:p>
        </p:txBody>
      </p:sp>
      <p:sp>
        <p:nvSpPr>
          <p:cNvPr id="3" name="Content Placeholder 2">
            <a:extLst>
              <a:ext uri="{FF2B5EF4-FFF2-40B4-BE49-F238E27FC236}">
                <a16:creationId xmlns:a16="http://schemas.microsoft.com/office/drawing/2014/main" id="{0ED09385-88E1-47BF-B2A5-5C12B45DF046}"/>
              </a:ext>
            </a:extLst>
          </p:cNvPr>
          <p:cNvSpPr>
            <a:spLocks noGrp="1"/>
          </p:cNvSpPr>
          <p:nvPr>
            <p:ph idx="1"/>
          </p:nvPr>
        </p:nvSpPr>
        <p:spPr>
          <a:xfrm>
            <a:off x="676656" y="1065320"/>
            <a:ext cx="10753725" cy="5575178"/>
          </a:xfrm>
        </p:spPr>
        <p:txBody>
          <a:bodyPr>
            <a:noAutofit/>
          </a:bodyPr>
          <a:lstStyle/>
          <a:p>
            <a:pPr marL="0" indent="0">
              <a:lnSpc>
                <a:spcPct val="120000"/>
              </a:lnSpc>
              <a:spcBef>
                <a:spcPts val="0"/>
              </a:spcBef>
              <a:buNone/>
            </a:pPr>
            <a:r>
              <a:rPr lang="en-US" sz="1800" b="1"/>
              <a:t>Technology: </a:t>
            </a:r>
          </a:p>
          <a:p>
            <a:pPr>
              <a:lnSpc>
                <a:spcPct val="120000"/>
              </a:lnSpc>
              <a:spcBef>
                <a:spcPts val="0"/>
              </a:spcBef>
              <a:buFont typeface="Wingdings" panose="05000000000000000000" pitchFamily="2" charset="2"/>
              <a:buChar char="Ø"/>
            </a:pPr>
            <a:r>
              <a:rPr lang="en-US" sz="1800"/>
              <a:t>React application with skeleton of a full-stack MERN app.</a:t>
            </a:r>
          </a:p>
          <a:p>
            <a:pPr>
              <a:lnSpc>
                <a:spcPct val="120000"/>
              </a:lnSpc>
              <a:spcBef>
                <a:spcPts val="0"/>
              </a:spcBef>
              <a:buFont typeface="Wingdings" panose="05000000000000000000" pitchFamily="2" charset="2"/>
              <a:buChar char="Ø"/>
            </a:pPr>
            <a:r>
              <a:rPr lang="en-US" sz="1800"/>
              <a:t>Front- end UI uses Materialize.</a:t>
            </a:r>
          </a:p>
          <a:p>
            <a:pPr>
              <a:lnSpc>
                <a:spcPct val="120000"/>
              </a:lnSpc>
              <a:spcBef>
                <a:spcPts val="0"/>
              </a:spcBef>
              <a:buFont typeface="Wingdings" panose="05000000000000000000" pitchFamily="2" charset="2"/>
              <a:buChar char="Ø"/>
            </a:pPr>
            <a:r>
              <a:rPr lang="en-US" sz="1800"/>
              <a:t>API calls to EventBrite and DarkSky weather.</a:t>
            </a:r>
          </a:p>
          <a:p>
            <a:pPr>
              <a:lnSpc>
                <a:spcPct val="120000"/>
              </a:lnSpc>
              <a:spcBef>
                <a:spcPts val="0"/>
              </a:spcBef>
              <a:buFont typeface="Wingdings" panose="05000000000000000000" pitchFamily="2" charset="2"/>
              <a:buChar char="Ø"/>
            </a:pPr>
            <a:r>
              <a:rPr lang="en-US" sz="1800"/>
              <a:t>Node server with Express.</a:t>
            </a:r>
          </a:p>
          <a:p>
            <a:pPr>
              <a:lnSpc>
                <a:spcPct val="120000"/>
              </a:lnSpc>
              <a:spcBef>
                <a:spcPts val="0"/>
              </a:spcBef>
              <a:buFont typeface="Wingdings" panose="05000000000000000000" pitchFamily="2" charset="2"/>
              <a:buChar char="Ø"/>
            </a:pPr>
            <a:r>
              <a:rPr lang="en-US" sz="1800"/>
              <a:t>Javascript (ES6) logic to process the raw API results, manipulate the desired data for each event, re-package it as an object, and finally pass the event object through the React classes to be rendered.</a:t>
            </a:r>
          </a:p>
          <a:p>
            <a:pPr>
              <a:lnSpc>
                <a:spcPct val="120000"/>
              </a:lnSpc>
              <a:spcBef>
                <a:spcPts val="0"/>
              </a:spcBef>
              <a:buFont typeface="Wingdings" panose="05000000000000000000" pitchFamily="2" charset="2"/>
              <a:buChar char="Ø"/>
            </a:pPr>
            <a:r>
              <a:rPr lang="en-US" sz="1800"/>
              <a:t>Mongoose npm package and MongoDB</a:t>
            </a:r>
          </a:p>
          <a:p>
            <a:pPr marL="0" indent="0">
              <a:lnSpc>
                <a:spcPct val="120000"/>
              </a:lnSpc>
              <a:spcBef>
                <a:spcPts val="0"/>
              </a:spcBef>
              <a:buNone/>
            </a:pPr>
            <a:endParaRPr lang="en-US" sz="1800"/>
          </a:p>
          <a:p>
            <a:pPr marL="0" indent="0">
              <a:lnSpc>
                <a:spcPct val="120000"/>
              </a:lnSpc>
              <a:spcBef>
                <a:spcPts val="0"/>
              </a:spcBef>
              <a:buNone/>
            </a:pPr>
            <a:r>
              <a:rPr lang="en-US" sz="1800"/>
              <a:t>This project is based on a group project done at the beginning of the class which was strictly front-end and built using AJAX and jQuery. That app was limited because many APIs won’t accept client-side calls at all due to security concerns. It was also a much more difficult way to code an app like this, since each result div was dynamically generated using jQuery.</a:t>
            </a:r>
          </a:p>
        </p:txBody>
      </p:sp>
    </p:spTree>
    <p:extLst>
      <p:ext uri="{BB962C8B-B14F-4D97-AF65-F5344CB8AC3E}">
        <p14:creationId xmlns:p14="http://schemas.microsoft.com/office/powerpoint/2010/main" val="249761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5616-4604-4715-9918-77C9257B92EE}"/>
              </a:ext>
            </a:extLst>
          </p:cNvPr>
          <p:cNvSpPr>
            <a:spLocks noGrp="1"/>
          </p:cNvSpPr>
          <p:nvPr>
            <p:ph type="title"/>
          </p:nvPr>
        </p:nvSpPr>
        <p:spPr>
          <a:xfrm>
            <a:off x="667130" y="217502"/>
            <a:ext cx="10772775" cy="947527"/>
          </a:xfrm>
        </p:spPr>
        <p:txBody>
          <a:bodyPr/>
          <a:lstStyle/>
          <a:p>
            <a:r>
              <a:rPr lang="en-US"/>
              <a:t>Minimum Viable Product &amp; Technology</a:t>
            </a:r>
          </a:p>
        </p:txBody>
      </p:sp>
      <p:sp>
        <p:nvSpPr>
          <p:cNvPr id="3" name="Content Placeholder 2">
            <a:extLst>
              <a:ext uri="{FF2B5EF4-FFF2-40B4-BE49-F238E27FC236}">
                <a16:creationId xmlns:a16="http://schemas.microsoft.com/office/drawing/2014/main" id="{0ED09385-88E1-47BF-B2A5-5C12B45DF046}"/>
              </a:ext>
            </a:extLst>
          </p:cNvPr>
          <p:cNvSpPr>
            <a:spLocks noGrp="1"/>
          </p:cNvSpPr>
          <p:nvPr>
            <p:ph idx="1"/>
          </p:nvPr>
        </p:nvSpPr>
        <p:spPr>
          <a:xfrm>
            <a:off x="676656" y="1065320"/>
            <a:ext cx="10753725" cy="5575178"/>
          </a:xfrm>
        </p:spPr>
        <p:txBody>
          <a:bodyPr>
            <a:noAutofit/>
          </a:bodyPr>
          <a:lstStyle/>
          <a:p>
            <a:pPr marL="0" indent="0">
              <a:lnSpc>
                <a:spcPct val="120000"/>
              </a:lnSpc>
              <a:spcBef>
                <a:spcPts val="0"/>
              </a:spcBef>
              <a:buNone/>
            </a:pPr>
            <a:r>
              <a:rPr lang="en-US" sz="1800" b="1"/>
              <a:t>The main MVP goal of this project was to take the original app and React-ify it,</a:t>
            </a:r>
            <a:r>
              <a:rPr lang="en-US" sz="1800"/>
              <a:t> putting it into the skeleton of a full-stack MERN application and making the existing functions work in React. The </a:t>
            </a:r>
            <a:r>
              <a:rPr lang="en-US" sz="1800" b="1"/>
              <a:t>MVP does not include </a:t>
            </a:r>
            <a:r>
              <a:rPr lang="en-US" sz="1800"/>
              <a:t>the addition of the database to save the events, or user profiles, however the overall structure of the app is being built to easily integrate with the full MERN structure when ready.</a:t>
            </a:r>
          </a:p>
          <a:p>
            <a:pPr marL="0" indent="0">
              <a:lnSpc>
                <a:spcPct val="120000"/>
              </a:lnSpc>
              <a:spcBef>
                <a:spcPts val="0"/>
              </a:spcBef>
              <a:buNone/>
            </a:pPr>
            <a:endParaRPr lang="en-US" sz="1800"/>
          </a:p>
          <a:p>
            <a:pPr marL="0" indent="0">
              <a:lnSpc>
                <a:spcPct val="120000"/>
              </a:lnSpc>
              <a:spcBef>
                <a:spcPts val="0"/>
              </a:spcBef>
              <a:buNone/>
            </a:pPr>
            <a:r>
              <a:rPr lang="en-US" sz="1800" b="1"/>
              <a:t>Future iterations will:</a:t>
            </a:r>
          </a:p>
          <a:p>
            <a:pPr>
              <a:lnSpc>
                <a:spcPct val="120000"/>
              </a:lnSpc>
              <a:spcBef>
                <a:spcPts val="0"/>
              </a:spcBef>
              <a:buFont typeface="Wingdings" panose="05000000000000000000" pitchFamily="2" charset="2"/>
              <a:buChar char="Ø"/>
            </a:pPr>
            <a:r>
              <a:rPr lang="en-US" sz="1800" b="1"/>
              <a:t> </a:t>
            </a:r>
            <a:r>
              <a:rPr lang="en-US" sz="1800"/>
              <a:t>Add further styling to page.</a:t>
            </a:r>
          </a:p>
          <a:p>
            <a:pPr>
              <a:lnSpc>
                <a:spcPct val="120000"/>
              </a:lnSpc>
              <a:spcBef>
                <a:spcPts val="0"/>
              </a:spcBef>
              <a:buFont typeface="Wingdings" panose="05000000000000000000" pitchFamily="2" charset="2"/>
              <a:buChar char="Ø"/>
            </a:pPr>
            <a:r>
              <a:rPr lang="en-US" sz="1800"/>
              <a:t> Add the Mongo database to manage user accounts and saved events.</a:t>
            </a:r>
          </a:p>
          <a:p>
            <a:pPr>
              <a:lnSpc>
                <a:spcPct val="120000"/>
              </a:lnSpc>
              <a:spcBef>
                <a:spcPts val="0"/>
              </a:spcBef>
              <a:buFont typeface="Wingdings" panose="05000000000000000000" pitchFamily="2" charset="2"/>
              <a:buChar char="Ø"/>
            </a:pPr>
            <a:r>
              <a:rPr lang="en-US" sz="1800"/>
              <a:t> Add User Logins.</a:t>
            </a:r>
          </a:p>
          <a:p>
            <a:pPr>
              <a:lnSpc>
                <a:spcPct val="120000"/>
              </a:lnSpc>
              <a:spcBef>
                <a:spcPts val="0"/>
              </a:spcBef>
              <a:buFont typeface="Wingdings" panose="05000000000000000000" pitchFamily="2" charset="2"/>
              <a:buChar char="Ø"/>
            </a:pPr>
            <a:r>
              <a:rPr lang="en-US" sz="1800"/>
              <a:t> Add a page for users to view their saved events, and a button to each event listing to save it to your profile.</a:t>
            </a:r>
          </a:p>
          <a:p>
            <a:pPr>
              <a:lnSpc>
                <a:spcPct val="120000"/>
              </a:lnSpc>
              <a:spcBef>
                <a:spcPts val="0"/>
              </a:spcBef>
              <a:buFont typeface="Wingdings" panose="05000000000000000000" pitchFamily="2" charset="2"/>
              <a:buChar char="Ø"/>
            </a:pPr>
            <a:r>
              <a:rPr lang="en-US" sz="1800"/>
              <a:t> Add DarkSky weather, which requires being called server-side but provides precise weather for a provided date and location. All other weather APIs found provide only today’s weather or a 5-16 day forecast.</a:t>
            </a:r>
          </a:p>
          <a:p>
            <a:pPr>
              <a:lnSpc>
                <a:spcPct val="120000"/>
              </a:lnSpc>
              <a:spcBef>
                <a:spcPts val="0"/>
              </a:spcBef>
              <a:buFont typeface="Wingdings" panose="05000000000000000000" pitchFamily="2" charset="2"/>
              <a:buChar char="Ø"/>
            </a:pPr>
            <a:r>
              <a:rPr lang="en-US" sz="1800"/>
              <a:t> Possibly add other event search websites to to search, turning the app into a “one-stop shop” like Kayak.com does for hotels- searching multiple databases for the best variety. A user could see results from Meetup.com, EventBrite, and even local government APIs or scrape local park service websites for their area.</a:t>
            </a:r>
          </a:p>
          <a:p>
            <a:pPr>
              <a:lnSpc>
                <a:spcPct val="120000"/>
              </a:lnSpc>
              <a:spcBef>
                <a:spcPts val="0"/>
              </a:spcBef>
              <a:buFont typeface="Wingdings" panose="05000000000000000000" pitchFamily="2" charset="2"/>
              <a:buChar char="Ø"/>
            </a:pPr>
            <a:r>
              <a:rPr lang="en-US" sz="1800"/>
              <a:t>Possibly add location-based transportation info via Google Maps, or alerts on things like Metro outages from local transportation authority sites.</a:t>
            </a:r>
          </a:p>
          <a:p>
            <a:pPr marL="0" indent="0">
              <a:lnSpc>
                <a:spcPct val="120000"/>
              </a:lnSpc>
              <a:spcBef>
                <a:spcPts val="0"/>
              </a:spcBef>
              <a:buNone/>
            </a:pPr>
            <a:endParaRPr lang="en-US" sz="1800"/>
          </a:p>
        </p:txBody>
      </p:sp>
    </p:spTree>
    <p:extLst>
      <p:ext uri="{BB962C8B-B14F-4D97-AF65-F5344CB8AC3E}">
        <p14:creationId xmlns:p14="http://schemas.microsoft.com/office/powerpoint/2010/main" val="31539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8115-D0CF-401B-83D5-E095BA2F0E46}"/>
              </a:ext>
            </a:extLst>
          </p:cNvPr>
          <p:cNvSpPr>
            <a:spLocks noGrp="1"/>
          </p:cNvSpPr>
          <p:nvPr>
            <p:ph type="title"/>
          </p:nvPr>
        </p:nvSpPr>
        <p:spPr>
          <a:xfrm>
            <a:off x="709612" y="206570"/>
            <a:ext cx="10772775" cy="974160"/>
          </a:xfrm>
        </p:spPr>
        <p:txBody>
          <a:bodyPr>
            <a:normAutofit/>
          </a:bodyPr>
          <a:lstStyle/>
          <a:p>
            <a:r>
              <a:rPr lang="en-US" sz="4800"/>
              <a:t>Planning Part 1: Requirements Document</a:t>
            </a:r>
          </a:p>
        </p:txBody>
      </p:sp>
      <p:sp>
        <p:nvSpPr>
          <p:cNvPr id="3" name="Content Placeholder 2">
            <a:extLst>
              <a:ext uri="{FF2B5EF4-FFF2-40B4-BE49-F238E27FC236}">
                <a16:creationId xmlns:a16="http://schemas.microsoft.com/office/drawing/2014/main" id="{14257D4E-46B1-4686-B8A3-963CD46AF300}"/>
              </a:ext>
            </a:extLst>
          </p:cNvPr>
          <p:cNvSpPr>
            <a:spLocks noGrp="1"/>
          </p:cNvSpPr>
          <p:nvPr>
            <p:ph idx="1"/>
          </p:nvPr>
        </p:nvSpPr>
        <p:spPr>
          <a:xfrm>
            <a:off x="838200" y="1393794"/>
            <a:ext cx="10515600" cy="4783169"/>
          </a:xfrm>
        </p:spPr>
        <p:txBody>
          <a:bodyPr>
            <a:normAutofit fontScale="70000" lnSpcReduction="20000"/>
          </a:bodyPr>
          <a:lstStyle/>
          <a:p>
            <a:pPr marL="342900" marR="0" lvl="0" indent="-342900">
              <a:lnSpc>
                <a:spcPct val="120000"/>
              </a:lnSpc>
              <a:spcBef>
                <a:spcPts val="0"/>
              </a:spcBef>
              <a:spcAft>
                <a:spcPts val="0"/>
              </a:spcAft>
              <a:buFont typeface="Symbol" panose="05050102010706020507" pitchFamily="18" charset="2"/>
              <a:buChar char=""/>
            </a:pP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Search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events </a:t>
            </a:r>
            <a:r>
              <a:rPr lang="en-US" sz="2600">
                <a:latin typeface="Calibri" panose="020F0502020204030204" pitchFamily="34" charset="0"/>
                <a:ea typeface="Calibri" panose="020F0502020204030204" pitchFamily="34" charset="0"/>
                <a:cs typeface="Times New Roman" panose="02020603050405020304" pitchFamily="18" charset="0"/>
              </a:rPr>
              <a:t>happening in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specified location</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Give results</a:t>
            </a:r>
            <a:r>
              <a:rPr lang="en-US" sz="2600">
                <a:latin typeface="Calibri" panose="020F0502020204030204" pitchFamily="34" charset="0"/>
                <a:ea typeface="Calibri" panose="020F0502020204030204" pitchFamily="34" charset="0"/>
                <a:cs typeface="Times New Roman" panose="02020603050405020304" pitchFamily="18" charset="0"/>
              </a:rPr>
              <a:t> to </a:t>
            </a: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user </a:t>
            </a:r>
            <a:r>
              <a:rPr lang="en-US" sz="2600">
                <a:latin typeface="Calibri" panose="020F0502020204030204" pitchFamily="34" charset="0"/>
                <a:ea typeface="Calibri" panose="020F0502020204030204" pitchFamily="34" charset="0"/>
                <a:cs typeface="Times New Roman" panose="02020603050405020304" pitchFamily="18" charset="0"/>
              </a:rPr>
              <a:t>with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all important details </a:t>
            </a:r>
            <a:r>
              <a:rPr lang="en-US" sz="2600">
                <a:latin typeface="Calibri" panose="020F0502020204030204" pitchFamily="34" charset="0"/>
                <a:ea typeface="Calibri" panose="020F0502020204030204" pitchFamily="34" charset="0"/>
                <a:cs typeface="Times New Roman" panose="02020603050405020304" pitchFamily="18" charset="0"/>
              </a:rPr>
              <a:t>without needing to open another page for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each result</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Give</a:t>
            </a:r>
            <a:r>
              <a:rPr lang="en-US" sz="2600">
                <a:latin typeface="Calibri" panose="020F0502020204030204" pitchFamily="34" charset="0"/>
                <a:ea typeface="Calibri" panose="020F0502020204030204" pitchFamily="34" charset="0"/>
                <a:cs typeface="Times New Roman" panose="02020603050405020304" pitchFamily="18" charset="0"/>
              </a:rPr>
              <a:t>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predicted weather</a:t>
            </a:r>
            <a:r>
              <a:rPr lang="en-US" sz="2600">
                <a:latin typeface="Calibri" panose="020F0502020204030204" pitchFamily="34" charset="0"/>
                <a:ea typeface="Calibri" panose="020F0502020204030204" pitchFamily="34" charset="0"/>
                <a:cs typeface="Times New Roman" panose="02020603050405020304" pitchFamily="18" charset="0"/>
              </a:rPr>
              <a:t> at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place and time of event</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2600">
                <a:latin typeface="Calibri" panose="020F0502020204030204" pitchFamily="34" charset="0"/>
                <a:ea typeface="Calibri" panose="020F0502020204030204" pitchFamily="34" charset="0"/>
                <a:cs typeface="Times New Roman" panose="02020603050405020304" pitchFamily="18" charset="0"/>
              </a:rPr>
              <a:t>Optional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suggestions</a:t>
            </a:r>
            <a:r>
              <a:rPr lang="en-US" sz="2600">
                <a:latin typeface="Calibri" panose="020F0502020204030204" pitchFamily="34" charset="0"/>
                <a:ea typeface="Calibri" panose="020F0502020204030204" pitchFamily="34" charset="0"/>
                <a:cs typeface="Times New Roman" panose="02020603050405020304" pitchFamily="18" charset="0"/>
              </a:rPr>
              <a:t> for user – (1)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random search term or category</a:t>
            </a:r>
            <a:r>
              <a:rPr lang="en-US" sz="2600">
                <a:latin typeface="Calibri" panose="020F0502020204030204" pitchFamily="34" charset="0"/>
                <a:ea typeface="Calibri" panose="020F0502020204030204" pitchFamily="34" charset="0"/>
                <a:cs typeface="Times New Roman" panose="02020603050405020304" pitchFamily="18" charset="0"/>
              </a:rPr>
              <a:t>, (2)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random result </a:t>
            </a:r>
            <a:r>
              <a:rPr lang="en-US" sz="2600">
                <a:latin typeface="Calibri" panose="020F0502020204030204" pitchFamily="34" charset="0"/>
                <a:ea typeface="Calibri" panose="020F0502020204030204" pitchFamily="34" charset="0"/>
                <a:cs typeface="Times New Roman" panose="02020603050405020304" pitchFamily="18" charset="0"/>
              </a:rPr>
              <a:t>entirely</a:t>
            </a:r>
          </a:p>
          <a:p>
            <a:pPr marL="342900" marR="0" lvl="0" indent="-342900">
              <a:lnSpc>
                <a:spcPct val="120000"/>
              </a:lnSpc>
              <a:spcBef>
                <a:spcPts val="0"/>
              </a:spcBef>
              <a:spcAft>
                <a:spcPts val="0"/>
              </a:spcAft>
              <a:buFont typeface="Symbol" panose="05050102010706020507" pitchFamily="18" charset="2"/>
              <a:buChar char=""/>
            </a:pPr>
            <a:r>
              <a:rPr lang="en-US" sz="2600">
                <a:latin typeface="Calibri" panose="020F0502020204030204" pitchFamily="34" charset="0"/>
                <a:ea typeface="Calibri" panose="020F0502020204030204" pitchFamily="34" charset="0"/>
                <a:cs typeface="Times New Roman" panose="02020603050405020304" pitchFamily="18" charset="0"/>
              </a:rPr>
              <a:t>Allow user to </a:t>
            </a: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save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events </a:t>
            </a:r>
            <a:r>
              <a:rPr lang="en-US" sz="2600">
                <a:latin typeface="Calibri" panose="020F0502020204030204" pitchFamily="34" charset="0"/>
                <a:ea typeface="Calibri" panose="020F0502020204030204" pitchFamily="34" charset="0"/>
                <a:cs typeface="Times New Roman" panose="02020603050405020304" pitchFamily="18" charset="0"/>
              </a:rPr>
              <a:t>to a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list </a:t>
            </a:r>
            <a:r>
              <a:rPr lang="en-US" sz="2600">
                <a:latin typeface="Calibri" panose="020F0502020204030204" pitchFamily="34" charset="0"/>
                <a:ea typeface="Calibri" panose="020F0502020204030204" pitchFamily="34" charset="0"/>
                <a:cs typeface="Times New Roman" panose="02020603050405020304" pitchFamily="18" charset="0"/>
              </a:rPr>
              <a:t>to </a:t>
            </a: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view </a:t>
            </a:r>
            <a:r>
              <a:rPr lang="en-US" sz="2600">
                <a:latin typeface="Calibri" panose="020F0502020204030204" pitchFamily="34" charset="0"/>
                <a:ea typeface="Calibri" panose="020F0502020204030204" pitchFamily="34" charset="0"/>
                <a:cs typeface="Times New Roman" panose="02020603050405020304" pitchFamily="18" charset="0"/>
              </a:rPr>
              <a:t>later</a:t>
            </a:r>
          </a:p>
          <a:p>
            <a:pPr marL="342900" marR="0" lvl="0" indent="-342900">
              <a:lnSpc>
                <a:spcPct val="120000"/>
              </a:lnSpc>
              <a:spcBef>
                <a:spcPts val="0"/>
              </a:spcBef>
              <a:spcAft>
                <a:spcPts val="0"/>
              </a:spcAft>
              <a:buFont typeface="Symbol" panose="05050102010706020507" pitchFamily="18" charset="2"/>
              <a:buChar char=""/>
            </a:pPr>
            <a:r>
              <a:rPr lang="en-US" sz="2600">
                <a:latin typeface="Calibri" panose="020F0502020204030204" pitchFamily="34" charset="0"/>
                <a:ea typeface="Calibri" panose="020F0502020204030204" pitchFamily="34" charset="0"/>
                <a:cs typeface="Times New Roman" panose="02020603050405020304" pitchFamily="18" charset="0"/>
              </a:rPr>
              <a:t>Let user </a:t>
            </a: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add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notes </a:t>
            </a:r>
            <a:r>
              <a:rPr lang="en-US" sz="2600">
                <a:latin typeface="Calibri" panose="020F0502020204030204" pitchFamily="34" charset="0"/>
                <a:ea typeface="Calibri" panose="020F0502020204030204" pitchFamily="34" charset="0"/>
                <a:cs typeface="Times New Roman" panose="02020603050405020304" pitchFamily="18" charset="0"/>
              </a:rPr>
              <a:t>to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saved events</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2600">
                <a:latin typeface="Calibri" panose="020F0502020204030204" pitchFamily="34" charset="0"/>
                <a:ea typeface="Calibri" panose="020F0502020204030204" pitchFamily="34" charset="0"/>
                <a:cs typeface="Times New Roman" panose="02020603050405020304" pitchFamily="18" charset="0"/>
              </a:rPr>
              <a:t>For now, set up as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single-user app</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Symbol" panose="05050102010706020507" pitchFamily="18" charset="2"/>
              <a:buChar char=""/>
            </a:pPr>
            <a:r>
              <a:rPr lang="en-US" sz="2600">
                <a:latin typeface="Calibri" panose="020F0502020204030204" pitchFamily="34" charset="0"/>
                <a:ea typeface="Calibri" panose="020F0502020204030204" pitchFamily="34" charset="0"/>
                <a:cs typeface="Times New Roman" panose="02020603050405020304" pitchFamily="18" charset="0"/>
              </a:rPr>
              <a:t>Alternately, set up </a:t>
            </a: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login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sidebar </a:t>
            </a:r>
            <a:r>
              <a:rPr lang="en-US" sz="2600">
                <a:latin typeface="Calibri" panose="020F0502020204030204" pitchFamily="34" charset="0"/>
                <a:ea typeface="Calibri" panose="020F0502020204030204" pitchFamily="34" charset="0"/>
                <a:cs typeface="Times New Roman" panose="02020603050405020304" pitchFamily="18" charset="0"/>
              </a:rPr>
              <a:t>to access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user accounts </a:t>
            </a:r>
            <a:r>
              <a:rPr lang="en-US" sz="2600">
                <a:latin typeface="Calibri" panose="020F0502020204030204" pitchFamily="34" charset="0"/>
                <a:ea typeface="Calibri" panose="020F0502020204030204" pitchFamily="34" charset="0"/>
                <a:cs typeface="Times New Roman" panose="02020603050405020304" pitchFamily="18" charset="0"/>
              </a:rPr>
              <a:t>which display all a user’s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saved events</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Symbol" panose="05050102010706020507" pitchFamily="18" charset="2"/>
              <a:buChar char=""/>
            </a:pPr>
            <a:r>
              <a:rPr lang="en-US" sz="2600">
                <a:solidFill>
                  <a:srgbClr val="00B0F0"/>
                </a:solidFill>
                <a:latin typeface="Calibri" panose="020F0502020204030204" pitchFamily="34" charset="0"/>
                <a:ea typeface="Calibri" panose="020F0502020204030204" pitchFamily="34" charset="0"/>
                <a:cs typeface="Times New Roman" panose="02020603050405020304" pitchFamily="18" charset="0"/>
              </a:rPr>
              <a:t>Print </a:t>
            </a:r>
            <a:r>
              <a:rPr lang="en-US" sz="2600">
                <a:latin typeface="Calibri" panose="020F0502020204030204" pitchFamily="34" charset="0"/>
                <a:ea typeface="Calibri" panose="020F0502020204030204" pitchFamily="34" charset="0"/>
                <a:cs typeface="Times New Roman" panose="02020603050405020304" pitchFamily="18" charset="0"/>
              </a:rPr>
              <a:t>result </a:t>
            </a:r>
            <a:r>
              <a:rPr lang="en-US" sz="2600">
                <a:solidFill>
                  <a:srgbClr val="FF0000"/>
                </a:solidFill>
                <a:latin typeface="Calibri" panose="020F0502020204030204" pitchFamily="34" charset="0"/>
                <a:ea typeface="Calibri" panose="020F0502020204030204" pitchFamily="34" charset="0"/>
                <a:cs typeface="Times New Roman" panose="02020603050405020304" pitchFamily="18" charset="0"/>
              </a:rPr>
              <a:t>locations on map</a:t>
            </a:r>
            <a:endParaRPr lang="en-US" sz="260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a:latin typeface="Calibri" panose="020F0502020204030204" pitchFamily="34" charset="0"/>
                <a:ea typeface="Calibri" panose="020F0502020204030204" pitchFamily="34" charset="0"/>
                <a:cs typeface="Times New Roman" panose="02020603050405020304" pitchFamily="18" charset="0"/>
              </a:rPr>
              <a:t>Planning procedure: highlighted the unique nouns and verbs and pulled them out to compile a list of components and actions needed in the app.</a:t>
            </a:r>
          </a:p>
          <a:p>
            <a:pPr marL="0" marR="0">
              <a:lnSpc>
                <a:spcPct val="107000"/>
              </a:lnSpc>
              <a:spcBef>
                <a:spcPts val="0"/>
              </a:spcBef>
              <a:spcAft>
                <a:spcPts val="800"/>
              </a:spcAft>
            </a:pPr>
            <a:r>
              <a:rPr lang="en-US" b="1">
                <a:solidFill>
                  <a:srgbClr val="FF0000"/>
                </a:solidFill>
                <a:latin typeface="Calibri" panose="020F0502020204030204" pitchFamily="34" charset="0"/>
                <a:ea typeface="Calibri" panose="020F0502020204030204" pitchFamily="34" charset="0"/>
                <a:cs typeface="Times New Roman" panose="02020603050405020304" pitchFamily="18" charset="0"/>
              </a:rPr>
              <a:t>Nouns in Red</a:t>
            </a:r>
            <a:endParaRPr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a:solidFill>
                  <a:srgbClr val="00B0F0"/>
                </a:solidFill>
                <a:latin typeface="Calibri" panose="020F0502020204030204" pitchFamily="34" charset="0"/>
                <a:ea typeface="Calibri" panose="020F0502020204030204" pitchFamily="34" charset="0"/>
                <a:cs typeface="Times New Roman" panose="02020603050405020304" pitchFamily="18" charset="0"/>
              </a:rPr>
              <a:t>Verbs in Blue</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287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8ED8AE-1743-428B-881F-AF59062BD66F}"/>
              </a:ext>
            </a:extLst>
          </p:cNvPr>
          <p:cNvSpPr>
            <a:spLocks noGrp="1"/>
          </p:cNvSpPr>
          <p:nvPr>
            <p:ph type="title"/>
          </p:nvPr>
        </p:nvSpPr>
        <p:spPr>
          <a:xfrm>
            <a:off x="676656" y="263439"/>
            <a:ext cx="10772775" cy="1148695"/>
          </a:xfrm>
        </p:spPr>
        <p:txBody>
          <a:bodyPr>
            <a:normAutofit/>
          </a:bodyPr>
          <a:lstStyle/>
          <a:p>
            <a:r>
              <a:rPr lang="en-US" sz="4800"/>
              <a:t>Planning Part 2: Narrowing Verbs</a:t>
            </a:r>
          </a:p>
        </p:txBody>
      </p:sp>
      <p:sp>
        <p:nvSpPr>
          <p:cNvPr id="5" name="Content Placeholder 4">
            <a:extLst>
              <a:ext uri="{FF2B5EF4-FFF2-40B4-BE49-F238E27FC236}">
                <a16:creationId xmlns:a16="http://schemas.microsoft.com/office/drawing/2014/main" id="{ADDB117F-74AB-4A47-8137-CDEDEEBBCF97}"/>
              </a:ext>
            </a:extLst>
          </p:cNvPr>
          <p:cNvSpPr>
            <a:spLocks noGrp="1"/>
          </p:cNvSpPr>
          <p:nvPr>
            <p:ph sz="half" idx="1"/>
          </p:nvPr>
        </p:nvSpPr>
        <p:spPr>
          <a:xfrm>
            <a:off x="676656" y="1678538"/>
            <a:ext cx="4663440" cy="3767328"/>
          </a:xfrm>
        </p:spPr>
        <p:txBody>
          <a:bodyPr numCol="1">
            <a:normAutofit fontScale="92500" lnSpcReduction="20000"/>
          </a:bodyPr>
          <a:lstStyle/>
          <a:p>
            <a:pPr marL="0" indent="0">
              <a:buNone/>
            </a:pPr>
            <a:r>
              <a:rPr lang="en-US"/>
              <a:t>Original Verb List:</a:t>
            </a:r>
          </a:p>
          <a:p>
            <a:pPr>
              <a:lnSpc>
                <a:spcPct val="100000"/>
              </a:lnSpc>
            </a:pPr>
            <a:r>
              <a:rPr lang="en-US" sz="1800"/>
              <a:t>Search</a:t>
            </a:r>
          </a:p>
          <a:p>
            <a:pPr>
              <a:lnSpc>
                <a:spcPct val="100000"/>
              </a:lnSpc>
            </a:pPr>
            <a:r>
              <a:rPr lang="en-US" sz="1800"/>
              <a:t>Give</a:t>
            </a:r>
          </a:p>
          <a:p>
            <a:pPr>
              <a:lnSpc>
                <a:spcPct val="100000"/>
              </a:lnSpc>
            </a:pPr>
            <a:r>
              <a:rPr lang="en-US" sz="1800"/>
              <a:t>Provide</a:t>
            </a:r>
          </a:p>
          <a:p>
            <a:pPr>
              <a:lnSpc>
                <a:spcPct val="100000"/>
              </a:lnSpc>
            </a:pPr>
            <a:r>
              <a:rPr lang="en-US" sz="1800"/>
              <a:t>Save</a:t>
            </a:r>
          </a:p>
          <a:p>
            <a:pPr>
              <a:lnSpc>
                <a:spcPct val="100000"/>
              </a:lnSpc>
            </a:pPr>
            <a:r>
              <a:rPr lang="en-US" sz="1800"/>
              <a:t>View</a:t>
            </a:r>
          </a:p>
          <a:p>
            <a:pPr>
              <a:lnSpc>
                <a:spcPct val="100000"/>
              </a:lnSpc>
            </a:pPr>
            <a:r>
              <a:rPr lang="en-US" sz="1800"/>
              <a:t>Add notes to saved events (opt)</a:t>
            </a:r>
          </a:p>
          <a:p>
            <a:pPr>
              <a:lnSpc>
                <a:spcPct val="100000"/>
              </a:lnSpc>
            </a:pPr>
            <a:r>
              <a:rPr lang="en-US" sz="1800"/>
              <a:t>Extract listing</a:t>
            </a:r>
          </a:p>
          <a:p>
            <a:pPr>
              <a:lnSpc>
                <a:spcPct val="100000"/>
              </a:lnSpc>
            </a:pPr>
            <a:r>
              <a:rPr lang="en-US" sz="1800"/>
              <a:t>Log in (opt)</a:t>
            </a:r>
          </a:p>
          <a:p>
            <a:pPr>
              <a:lnSpc>
                <a:spcPct val="100000"/>
              </a:lnSpc>
            </a:pPr>
            <a:r>
              <a:rPr lang="en-US" sz="1800"/>
              <a:t>Print locations on map</a:t>
            </a:r>
          </a:p>
        </p:txBody>
      </p:sp>
      <p:sp>
        <p:nvSpPr>
          <p:cNvPr id="6" name="Content Placeholder 5">
            <a:extLst>
              <a:ext uri="{FF2B5EF4-FFF2-40B4-BE49-F238E27FC236}">
                <a16:creationId xmlns:a16="http://schemas.microsoft.com/office/drawing/2014/main" id="{9BDDC95C-56F4-4DBD-AACE-E8F0529C4571}"/>
              </a:ext>
            </a:extLst>
          </p:cNvPr>
          <p:cNvSpPr>
            <a:spLocks noGrp="1"/>
          </p:cNvSpPr>
          <p:nvPr>
            <p:ph sz="half" idx="2"/>
          </p:nvPr>
        </p:nvSpPr>
        <p:spPr>
          <a:xfrm>
            <a:off x="6011330" y="1678538"/>
            <a:ext cx="4663440" cy="3767328"/>
          </a:xfrm>
        </p:spPr>
        <p:txBody>
          <a:bodyPr>
            <a:normAutofit fontScale="92500" lnSpcReduction="20000"/>
          </a:bodyPr>
          <a:lstStyle/>
          <a:p>
            <a:pPr marL="0" indent="0">
              <a:buNone/>
            </a:pPr>
            <a:r>
              <a:rPr lang="en-US"/>
              <a:t>Final Verb List:</a:t>
            </a:r>
            <a:endParaRPr lang="en-US" sz="1800"/>
          </a:p>
          <a:p>
            <a:pPr>
              <a:lnSpc>
                <a:spcPct val="100000"/>
              </a:lnSpc>
              <a:buFont typeface="Wingdings" panose="05000000000000000000" pitchFamily="2" charset="2"/>
              <a:buChar char="ü"/>
            </a:pPr>
            <a:r>
              <a:rPr lang="en-US" sz="1800">
                <a:solidFill>
                  <a:srgbClr val="00B050"/>
                </a:solidFill>
              </a:rPr>
              <a:t>Search for event</a:t>
            </a:r>
          </a:p>
          <a:p>
            <a:pPr>
              <a:lnSpc>
                <a:spcPct val="100000"/>
              </a:lnSpc>
              <a:buFont typeface="Wingdings" panose="05000000000000000000" pitchFamily="2" charset="2"/>
              <a:buChar char="ü"/>
            </a:pPr>
            <a:r>
              <a:rPr lang="en-US" sz="1800">
                <a:solidFill>
                  <a:srgbClr val="00B050"/>
                </a:solidFill>
              </a:rPr>
              <a:t>Give results</a:t>
            </a:r>
          </a:p>
          <a:p>
            <a:pPr>
              <a:lnSpc>
                <a:spcPct val="100000"/>
              </a:lnSpc>
              <a:buFont typeface="Wingdings" panose="05000000000000000000" pitchFamily="2" charset="2"/>
              <a:buChar char="ü"/>
            </a:pPr>
            <a:r>
              <a:rPr lang="en-US" sz="1800">
                <a:solidFill>
                  <a:srgbClr val="00B050"/>
                </a:solidFill>
              </a:rPr>
              <a:t>Save event</a:t>
            </a:r>
          </a:p>
          <a:p>
            <a:pPr>
              <a:lnSpc>
                <a:spcPct val="100000"/>
              </a:lnSpc>
              <a:buFont typeface="Wingdings" panose="05000000000000000000" pitchFamily="2" charset="2"/>
              <a:buChar char="ü"/>
            </a:pPr>
            <a:r>
              <a:rPr lang="en-US" sz="1800">
                <a:solidFill>
                  <a:srgbClr val="00B050"/>
                </a:solidFill>
              </a:rPr>
              <a:t>View saved events</a:t>
            </a:r>
          </a:p>
          <a:p>
            <a:pPr>
              <a:lnSpc>
                <a:spcPct val="100000"/>
              </a:lnSpc>
              <a:buClr>
                <a:srgbClr val="C00000"/>
              </a:buClr>
            </a:pPr>
            <a:r>
              <a:rPr lang="en-US" sz="1800">
                <a:solidFill>
                  <a:srgbClr val="C00000"/>
                </a:solidFill>
              </a:rPr>
              <a:t>Provide (redundant)</a:t>
            </a:r>
          </a:p>
          <a:p>
            <a:pPr>
              <a:lnSpc>
                <a:spcPct val="100000"/>
              </a:lnSpc>
              <a:buClr>
                <a:srgbClr val="C00000"/>
              </a:buClr>
            </a:pPr>
            <a:r>
              <a:rPr lang="en-US" sz="1800">
                <a:solidFill>
                  <a:srgbClr val="C00000"/>
                </a:solidFill>
              </a:rPr>
              <a:t>Add notes to saved events (not MVP)</a:t>
            </a:r>
          </a:p>
          <a:p>
            <a:pPr>
              <a:lnSpc>
                <a:spcPct val="100000"/>
              </a:lnSpc>
              <a:buClr>
                <a:srgbClr val="C00000"/>
              </a:buClr>
            </a:pPr>
            <a:r>
              <a:rPr lang="en-US" sz="1800">
                <a:solidFill>
                  <a:srgbClr val="C00000"/>
                </a:solidFill>
              </a:rPr>
              <a:t>Extract listing (not MVP)</a:t>
            </a:r>
          </a:p>
          <a:p>
            <a:pPr>
              <a:lnSpc>
                <a:spcPct val="100000"/>
              </a:lnSpc>
              <a:buClr>
                <a:srgbClr val="C00000"/>
              </a:buClr>
            </a:pPr>
            <a:r>
              <a:rPr lang="en-US" sz="1800">
                <a:solidFill>
                  <a:srgbClr val="C00000"/>
                </a:solidFill>
              </a:rPr>
              <a:t>Log in (not MVP)</a:t>
            </a:r>
          </a:p>
          <a:p>
            <a:pPr>
              <a:lnSpc>
                <a:spcPct val="100000"/>
              </a:lnSpc>
              <a:buClr>
                <a:srgbClr val="C00000"/>
              </a:buClr>
            </a:pPr>
            <a:r>
              <a:rPr lang="en-US" sz="1800">
                <a:solidFill>
                  <a:srgbClr val="C00000"/>
                </a:solidFill>
              </a:rPr>
              <a:t>Print locations on map (not MVP)</a:t>
            </a:r>
          </a:p>
        </p:txBody>
      </p:sp>
    </p:spTree>
    <p:extLst>
      <p:ext uri="{BB962C8B-B14F-4D97-AF65-F5344CB8AC3E}">
        <p14:creationId xmlns:p14="http://schemas.microsoft.com/office/powerpoint/2010/main" val="233484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8ED8AE-1743-428B-881F-AF59062BD66F}"/>
              </a:ext>
            </a:extLst>
          </p:cNvPr>
          <p:cNvSpPr>
            <a:spLocks noGrp="1"/>
          </p:cNvSpPr>
          <p:nvPr>
            <p:ph type="title"/>
          </p:nvPr>
        </p:nvSpPr>
        <p:spPr>
          <a:xfrm>
            <a:off x="838200" y="365125"/>
            <a:ext cx="10515600" cy="593663"/>
          </a:xfrm>
        </p:spPr>
        <p:txBody>
          <a:bodyPr>
            <a:normAutofit fontScale="90000"/>
          </a:bodyPr>
          <a:lstStyle/>
          <a:p>
            <a:r>
              <a:rPr lang="en-US"/>
              <a:t>Planning Part 2: Narrowing Nouns</a:t>
            </a:r>
          </a:p>
        </p:txBody>
      </p:sp>
      <p:sp>
        <p:nvSpPr>
          <p:cNvPr id="5" name="Content Placeholder 4">
            <a:extLst>
              <a:ext uri="{FF2B5EF4-FFF2-40B4-BE49-F238E27FC236}">
                <a16:creationId xmlns:a16="http://schemas.microsoft.com/office/drawing/2014/main" id="{ADDB117F-74AB-4A47-8137-CDEDEEBBCF97}"/>
              </a:ext>
            </a:extLst>
          </p:cNvPr>
          <p:cNvSpPr>
            <a:spLocks noGrp="1"/>
          </p:cNvSpPr>
          <p:nvPr>
            <p:ph sz="half" idx="1"/>
          </p:nvPr>
        </p:nvSpPr>
        <p:spPr>
          <a:xfrm>
            <a:off x="838200" y="1100831"/>
            <a:ext cx="7027416" cy="5076132"/>
          </a:xfrm>
        </p:spPr>
        <p:txBody>
          <a:bodyPr numCol="1">
            <a:normAutofit lnSpcReduction="10000"/>
          </a:bodyPr>
          <a:lstStyle/>
          <a:p>
            <a:pPr marL="0" indent="0">
              <a:buNone/>
            </a:pPr>
            <a:r>
              <a:rPr lang="en-US"/>
              <a:t>Original Noun List w/ Markup</a:t>
            </a:r>
          </a:p>
          <a:p>
            <a:pPr>
              <a:lnSpc>
                <a:spcPct val="100000"/>
              </a:lnSpc>
              <a:spcBef>
                <a:spcPts val="500"/>
              </a:spcBef>
            </a:pPr>
            <a:r>
              <a:rPr lang="en-US" sz="1600"/>
              <a:t>Events </a:t>
            </a:r>
            <a:r>
              <a:rPr lang="en-US" sz="1600">
                <a:sym typeface="Wingdings" panose="05000000000000000000" pitchFamily="2" charset="2"/>
              </a:rPr>
              <a:t> </a:t>
            </a:r>
            <a:r>
              <a:rPr lang="en-US" sz="1600">
                <a:solidFill>
                  <a:srgbClr val="00B050"/>
                </a:solidFill>
                <a:sym typeface="Wingdings" panose="05000000000000000000" pitchFamily="2" charset="2"/>
              </a:rPr>
              <a:t>event</a:t>
            </a:r>
          </a:p>
          <a:p>
            <a:pPr>
              <a:lnSpc>
                <a:spcPct val="100000"/>
              </a:lnSpc>
              <a:spcBef>
                <a:spcPts val="500"/>
              </a:spcBef>
            </a:pPr>
            <a:r>
              <a:rPr lang="en-US" sz="1600"/>
              <a:t>All important details </a:t>
            </a:r>
            <a:r>
              <a:rPr lang="en-US" sz="1600">
                <a:sym typeface="Wingdings" panose="05000000000000000000" pitchFamily="2" charset="2"/>
              </a:rPr>
              <a:t> </a:t>
            </a:r>
            <a:r>
              <a:rPr lang="en-US" sz="1600">
                <a:solidFill>
                  <a:srgbClr val="00B050"/>
                </a:solidFill>
                <a:sym typeface="Wingdings" panose="05000000000000000000" pitchFamily="2" charset="2"/>
              </a:rPr>
              <a:t>event details</a:t>
            </a:r>
          </a:p>
          <a:p>
            <a:pPr>
              <a:lnSpc>
                <a:spcPct val="100000"/>
              </a:lnSpc>
              <a:spcBef>
                <a:spcPts val="500"/>
              </a:spcBef>
            </a:pPr>
            <a:r>
              <a:rPr lang="en-US" sz="1600" strike="sngStrike"/>
              <a:t>Result</a:t>
            </a:r>
            <a:r>
              <a:rPr lang="en-US" sz="1600"/>
              <a:t>  </a:t>
            </a:r>
            <a:r>
              <a:rPr lang="en-US" sz="1600">
                <a:sym typeface="Wingdings" panose="05000000000000000000" pitchFamily="2" charset="2"/>
              </a:rPr>
              <a:t> </a:t>
            </a:r>
            <a:r>
              <a:rPr lang="en-US" sz="1600"/>
              <a:t>redundant</a:t>
            </a:r>
          </a:p>
          <a:p>
            <a:pPr>
              <a:lnSpc>
                <a:spcPct val="100000"/>
              </a:lnSpc>
              <a:spcBef>
                <a:spcPts val="500"/>
              </a:spcBef>
            </a:pPr>
            <a:r>
              <a:rPr lang="en-US" sz="1600"/>
              <a:t>Predicted Weather </a:t>
            </a:r>
            <a:r>
              <a:rPr lang="en-US" sz="1600">
                <a:sym typeface="Wingdings" panose="05000000000000000000" pitchFamily="2" charset="2"/>
              </a:rPr>
              <a:t> </a:t>
            </a:r>
            <a:r>
              <a:rPr lang="en-US" sz="1600">
                <a:solidFill>
                  <a:srgbClr val="00B050"/>
                </a:solidFill>
                <a:sym typeface="Wingdings" panose="05000000000000000000" pitchFamily="2" charset="2"/>
              </a:rPr>
              <a:t>weather</a:t>
            </a:r>
            <a:endParaRPr lang="en-US" sz="1600">
              <a:solidFill>
                <a:srgbClr val="00B050"/>
              </a:solidFill>
            </a:endParaRPr>
          </a:p>
          <a:p>
            <a:pPr>
              <a:lnSpc>
                <a:spcPct val="100000"/>
              </a:lnSpc>
              <a:spcBef>
                <a:spcPts val="500"/>
              </a:spcBef>
            </a:pPr>
            <a:r>
              <a:rPr lang="en-US" sz="1600"/>
              <a:t>Specified location </a:t>
            </a:r>
            <a:r>
              <a:rPr lang="en-US" sz="1600">
                <a:sym typeface="Wingdings" panose="05000000000000000000" pitchFamily="2" charset="2"/>
              </a:rPr>
              <a:t> primitives list, could be string</a:t>
            </a:r>
          </a:p>
          <a:p>
            <a:pPr>
              <a:lnSpc>
                <a:spcPct val="100000"/>
              </a:lnSpc>
              <a:spcBef>
                <a:spcPts val="500"/>
              </a:spcBef>
            </a:pPr>
            <a:r>
              <a:rPr lang="en-US" sz="1600">
                <a:sym typeface="Wingdings" panose="05000000000000000000" pitchFamily="2" charset="2"/>
              </a:rPr>
              <a:t>Suggestions  </a:t>
            </a:r>
            <a:r>
              <a:rPr lang="en-US" sz="1600">
                <a:solidFill>
                  <a:srgbClr val="00B050"/>
                </a:solidFill>
                <a:sym typeface="Wingdings" panose="05000000000000000000" pitchFamily="2" charset="2"/>
              </a:rPr>
              <a:t>list of suggestions</a:t>
            </a:r>
          </a:p>
          <a:p>
            <a:pPr>
              <a:lnSpc>
                <a:spcPct val="100000"/>
              </a:lnSpc>
              <a:spcBef>
                <a:spcPts val="500"/>
              </a:spcBef>
            </a:pPr>
            <a:r>
              <a:rPr lang="en-US" sz="1600"/>
              <a:t>Search term/category </a:t>
            </a:r>
            <a:r>
              <a:rPr lang="en-US" sz="1600">
                <a:sym typeface="Wingdings" panose="05000000000000000000" pitchFamily="2" charset="2"/>
              </a:rPr>
              <a:t> primitives list, could be string</a:t>
            </a:r>
          </a:p>
          <a:p>
            <a:pPr>
              <a:lnSpc>
                <a:spcPct val="100000"/>
              </a:lnSpc>
              <a:spcBef>
                <a:spcPts val="500"/>
              </a:spcBef>
            </a:pPr>
            <a:r>
              <a:rPr lang="en-US" sz="1600"/>
              <a:t>Venue website </a:t>
            </a:r>
            <a:r>
              <a:rPr lang="en-US" sz="1600">
                <a:sym typeface="Wingdings" panose="05000000000000000000" pitchFamily="2" charset="2"/>
              </a:rPr>
              <a:t> primitives list</a:t>
            </a:r>
          </a:p>
          <a:p>
            <a:pPr>
              <a:lnSpc>
                <a:spcPct val="100000"/>
              </a:lnSpc>
              <a:spcBef>
                <a:spcPts val="500"/>
              </a:spcBef>
            </a:pPr>
            <a:r>
              <a:rPr lang="en-US" sz="1600" strike="sngStrike">
                <a:sym typeface="Wingdings" panose="05000000000000000000" pitchFamily="2" charset="2"/>
              </a:rPr>
              <a:t>User</a:t>
            </a:r>
            <a:r>
              <a:rPr lang="en-US" sz="1600">
                <a:sym typeface="Wingdings" panose="05000000000000000000" pitchFamily="2" charset="2"/>
              </a:rPr>
              <a:t>  user accounts not part of MVP</a:t>
            </a:r>
          </a:p>
          <a:p>
            <a:pPr>
              <a:lnSpc>
                <a:spcPct val="100000"/>
              </a:lnSpc>
              <a:spcBef>
                <a:spcPts val="500"/>
              </a:spcBef>
            </a:pPr>
            <a:r>
              <a:rPr lang="en-US" sz="1600">
                <a:sym typeface="Wingdings" panose="05000000000000000000" pitchFamily="2" charset="2"/>
              </a:rPr>
              <a:t>List of saved events  </a:t>
            </a:r>
            <a:r>
              <a:rPr lang="en-US" sz="1600">
                <a:solidFill>
                  <a:srgbClr val="00B050"/>
                </a:solidFill>
                <a:sym typeface="Wingdings" panose="05000000000000000000" pitchFamily="2" charset="2"/>
              </a:rPr>
              <a:t>list of saved events</a:t>
            </a:r>
          </a:p>
          <a:p>
            <a:pPr>
              <a:lnSpc>
                <a:spcPct val="100000"/>
              </a:lnSpc>
              <a:spcBef>
                <a:spcPts val="500"/>
              </a:spcBef>
            </a:pPr>
            <a:r>
              <a:rPr lang="en-US" sz="1600" strike="sngStrike">
                <a:sym typeface="Wingdings" panose="05000000000000000000" pitchFamily="2" charset="2"/>
              </a:rPr>
              <a:t>Single user app </a:t>
            </a:r>
            <a:r>
              <a:rPr lang="en-US" sz="1600">
                <a:sym typeface="Wingdings" panose="05000000000000000000" pitchFamily="2" charset="2"/>
              </a:rPr>
              <a:t> conceptual, too broad</a:t>
            </a:r>
          </a:p>
          <a:p>
            <a:pPr>
              <a:lnSpc>
                <a:spcPct val="100000"/>
              </a:lnSpc>
            </a:pPr>
            <a:r>
              <a:rPr lang="en-US" sz="1800"/>
              <a:t>Sidebar </a:t>
            </a:r>
            <a:r>
              <a:rPr lang="en-US" sz="1800">
                <a:sym typeface="Wingdings" panose="05000000000000000000" pitchFamily="2" charset="2"/>
              </a:rPr>
              <a:t> </a:t>
            </a:r>
            <a:r>
              <a:rPr lang="en-US" sz="1800">
                <a:solidFill>
                  <a:srgbClr val="00B050"/>
                </a:solidFill>
                <a:sym typeface="Wingdings" panose="05000000000000000000" pitchFamily="2" charset="2"/>
              </a:rPr>
              <a:t>sidebar</a:t>
            </a:r>
          </a:p>
          <a:p>
            <a:pPr>
              <a:lnSpc>
                <a:spcPct val="100000"/>
              </a:lnSpc>
            </a:pPr>
            <a:r>
              <a:rPr lang="en-US" sz="1800" strike="sngStrike"/>
              <a:t>Locations on map </a:t>
            </a:r>
            <a:r>
              <a:rPr lang="en-US" sz="1800">
                <a:sym typeface="Wingdings" panose="05000000000000000000" pitchFamily="2" charset="2"/>
              </a:rPr>
              <a:t> not part of MVP</a:t>
            </a:r>
            <a:endParaRPr lang="en-US" sz="1800"/>
          </a:p>
        </p:txBody>
      </p:sp>
      <p:sp>
        <p:nvSpPr>
          <p:cNvPr id="6" name="Content Placeholder 5">
            <a:extLst>
              <a:ext uri="{FF2B5EF4-FFF2-40B4-BE49-F238E27FC236}">
                <a16:creationId xmlns:a16="http://schemas.microsoft.com/office/drawing/2014/main" id="{9BDDC95C-56F4-4DBD-AACE-E8F0529C4571}"/>
              </a:ext>
            </a:extLst>
          </p:cNvPr>
          <p:cNvSpPr>
            <a:spLocks noGrp="1"/>
          </p:cNvSpPr>
          <p:nvPr>
            <p:ph sz="half" idx="2"/>
          </p:nvPr>
        </p:nvSpPr>
        <p:spPr>
          <a:xfrm>
            <a:off x="7865616" y="1100831"/>
            <a:ext cx="3488184" cy="5076132"/>
          </a:xfrm>
          <a:ln w="12700">
            <a:solidFill>
              <a:srgbClr val="00B050"/>
            </a:solidFill>
          </a:ln>
        </p:spPr>
        <p:txBody>
          <a:bodyPr>
            <a:normAutofit lnSpcReduction="10000"/>
          </a:bodyPr>
          <a:lstStyle/>
          <a:p>
            <a:pPr marL="0" indent="0">
              <a:buNone/>
            </a:pPr>
            <a:r>
              <a:rPr lang="en-US"/>
              <a:t>Final Noun List:</a:t>
            </a:r>
            <a:endParaRPr lang="en-US" sz="1800"/>
          </a:p>
          <a:p>
            <a:pPr>
              <a:lnSpc>
                <a:spcPct val="100000"/>
              </a:lnSpc>
              <a:buFont typeface="Wingdings" panose="05000000000000000000" pitchFamily="2" charset="2"/>
              <a:buChar char="ü"/>
            </a:pPr>
            <a:r>
              <a:rPr lang="en-US" sz="1800">
                <a:solidFill>
                  <a:srgbClr val="00B050"/>
                </a:solidFill>
              </a:rPr>
              <a:t>Event</a:t>
            </a:r>
          </a:p>
          <a:p>
            <a:pPr>
              <a:lnSpc>
                <a:spcPct val="100000"/>
              </a:lnSpc>
              <a:buFont typeface="Wingdings" panose="05000000000000000000" pitchFamily="2" charset="2"/>
              <a:buChar char="ü"/>
            </a:pPr>
            <a:r>
              <a:rPr lang="en-US" sz="1800">
                <a:solidFill>
                  <a:srgbClr val="00B050"/>
                </a:solidFill>
              </a:rPr>
              <a:t>Event details</a:t>
            </a:r>
          </a:p>
          <a:p>
            <a:pPr>
              <a:lnSpc>
                <a:spcPct val="100000"/>
              </a:lnSpc>
              <a:buFont typeface="Wingdings" panose="05000000000000000000" pitchFamily="2" charset="2"/>
              <a:buChar char="ü"/>
            </a:pPr>
            <a:r>
              <a:rPr lang="en-US" sz="1800">
                <a:solidFill>
                  <a:srgbClr val="00B050"/>
                </a:solidFill>
              </a:rPr>
              <a:t>Weather</a:t>
            </a:r>
          </a:p>
          <a:p>
            <a:pPr>
              <a:lnSpc>
                <a:spcPct val="100000"/>
              </a:lnSpc>
              <a:buFont typeface="Wingdings" panose="05000000000000000000" pitchFamily="2" charset="2"/>
              <a:buChar char="ü"/>
            </a:pPr>
            <a:r>
              <a:rPr lang="en-US" sz="1800">
                <a:solidFill>
                  <a:srgbClr val="00B050"/>
                </a:solidFill>
              </a:rPr>
              <a:t>List of suggestions</a:t>
            </a:r>
          </a:p>
          <a:p>
            <a:pPr>
              <a:lnSpc>
                <a:spcPct val="100000"/>
              </a:lnSpc>
              <a:buFont typeface="Wingdings" panose="05000000000000000000" pitchFamily="2" charset="2"/>
              <a:buChar char="ü"/>
            </a:pPr>
            <a:r>
              <a:rPr lang="en-US" sz="1800">
                <a:solidFill>
                  <a:srgbClr val="00B050"/>
                </a:solidFill>
              </a:rPr>
              <a:t>List of saved events</a:t>
            </a:r>
          </a:p>
          <a:p>
            <a:pPr>
              <a:lnSpc>
                <a:spcPct val="100000"/>
              </a:lnSpc>
              <a:buFont typeface="Wingdings" panose="05000000000000000000" pitchFamily="2" charset="2"/>
              <a:buChar char="ü"/>
            </a:pPr>
            <a:r>
              <a:rPr lang="en-US" sz="1800">
                <a:solidFill>
                  <a:srgbClr val="00B050"/>
                </a:solidFill>
              </a:rPr>
              <a:t>Sidebar</a:t>
            </a:r>
          </a:p>
          <a:p>
            <a:pPr>
              <a:lnSpc>
                <a:spcPct val="100000"/>
              </a:lnSpc>
              <a:buFont typeface="Wingdings" panose="05000000000000000000" pitchFamily="2" charset="2"/>
              <a:buChar char="ü"/>
            </a:pPr>
            <a:endParaRPr lang="en-US" sz="1800">
              <a:solidFill>
                <a:srgbClr val="00B050"/>
              </a:solidFill>
            </a:endParaRPr>
          </a:p>
          <a:p>
            <a:pPr marL="0" indent="0">
              <a:buNone/>
            </a:pPr>
            <a:r>
              <a:rPr lang="en-US"/>
              <a:t>Primitives List:</a:t>
            </a:r>
          </a:p>
          <a:p>
            <a:r>
              <a:rPr lang="en-US" sz="1800"/>
              <a:t>Location</a:t>
            </a:r>
          </a:p>
          <a:p>
            <a:r>
              <a:rPr lang="en-US" sz="1800"/>
              <a:t>Search term</a:t>
            </a:r>
          </a:p>
          <a:p>
            <a:r>
              <a:rPr lang="en-US" sz="1800"/>
              <a:t>Venue website</a:t>
            </a:r>
          </a:p>
        </p:txBody>
      </p:sp>
    </p:spTree>
    <p:extLst>
      <p:ext uri="{BB962C8B-B14F-4D97-AF65-F5344CB8AC3E}">
        <p14:creationId xmlns:p14="http://schemas.microsoft.com/office/powerpoint/2010/main" val="416873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8ED8AE-1743-428B-881F-AF59062BD66F}"/>
              </a:ext>
            </a:extLst>
          </p:cNvPr>
          <p:cNvSpPr>
            <a:spLocks noGrp="1"/>
          </p:cNvSpPr>
          <p:nvPr>
            <p:ph type="title"/>
          </p:nvPr>
        </p:nvSpPr>
        <p:spPr>
          <a:xfrm>
            <a:off x="633412" y="0"/>
            <a:ext cx="10772775" cy="1658198"/>
          </a:xfrm>
        </p:spPr>
        <p:txBody>
          <a:bodyPr>
            <a:normAutofit/>
          </a:bodyPr>
          <a:lstStyle/>
          <a:p>
            <a:r>
              <a:rPr lang="en-US" sz="4800"/>
              <a:t>Summary: Translating Requirements</a:t>
            </a:r>
          </a:p>
        </p:txBody>
      </p:sp>
      <p:sp>
        <p:nvSpPr>
          <p:cNvPr id="5" name="Content Placeholder 4">
            <a:extLst>
              <a:ext uri="{FF2B5EF4-FFF2-40B4-BE49-F238E27FC236}">
                <a16:creationId xmlns:a16="http://schemas.microsoft.com/office/drawing/2014/main" id="{ADDB117F-74AB-4A47-8137-CDEDEEBBCF97}"/>
              </a:ext>
            </a:extLst>
          </p:cNvPr>
          <p:cNvSpPr>
            <a:spLocks noGrp="1"/>
          </p:cNvSpPr>
          <p:nvPr>
            <p:ph sz="half" idx="1"/>
          </p:nvPr>
        </p:nvSpPr>
        <p:spPr>
          <a:xfrm>
            <a:off x="838200" y="1518082"/>
            <a:ext cx="5181600" cy="4658881"/>
          </a:xfrm>
        </p:spPr>
        <p:txBody>
          <a:bodyPr numCol="1">
            <a:normAutofit lnSpcReduction="10000"/>
          </a:bodyPr>
          <a:lstStyle/>
          <a:p>
            <a:pPr marL="0" indent="0">
              <a:buNone/>
            </a:pPr>
            <a:r>
              <a:rPr lang="en-US"/>
              <a:t>Verb List:</a:t>
            </a:r>
          </a:p>
          <a:p>
            <a:pPr>
              <a:lnSpc>
                <a:spcPct val="100000"/>
              </a:lnSpc>
              <a:buFont typeface="Wingdings" panose="05000000000000000000" pitchFamily="2" charset="2"/>
              <a:buChar char="ü"/>
            </a:pPr>
            <a:r>
              <a:rPr lang="en-US" sz="1800">
                <a:solidFill>
                  <a:srgbClr val="00B050"/>
                </a:solidFill>
              </a:rPr>
              <a:t>Search for event</a:t>
            </a:r>
          </a:p>
          <a:p>
            <a:pPr>
              <a:lnSpc>
                <a:spcPct val="100000"/>
              </a:lnSpc>
              <a:buFont typeface="Wingdings" panose="05000000000000000000" pitchFamily="2" charset="2"/>
              <a:buChar char="ü"/>
            </a:pPr>
            <a:r>
              <a:rPr lang="en-US" sz="1800">
                <a:solidFill>
                  <a:srgbClr val="00B050"/>
                </a:solidFill>
              </a:rPr>
              <a:t>Give results</a:t>
            </a:r>
          </a:p>
          <a:p>
            <a:pPr>
              <a:lnSpc>
                <a:spcPct val="100000"/>
              </a:lnSpc>
              <a:buFont typeface="Wingdings" panose="05000000000000000000" pitchFamily="2" charset="2"/>
              <a:buChar char="ü"/>
            </a:pPr>
            <a:r>
              <a:rPr lang="en-US" sz="1800">
                <a:solidFill>
                  <a:srgbClr val="00B050"/>
                </a:solidFill>
              </a:rPr>
              <a:t>Save event</a:t>
            </a:r>
          </a:p>
          <a:p>
            <a:pPr>
              <a:lnSpc>
                <a:spcPct val="100000"/>
              </a:lnSpc>
              <a:buFont typeface="Wingdings" panose="05000000000000000000" pitchFamily="2" charset="2"/>
              <a:buChar char="ü"/>
            </a:pPr>
            <a:r>
              <a:rPr lang="en-US" sz="1800">
                <a:solidFill>
                  <a:srgbClr val="00B050"/>
                </a:solidFill>
              </a:rPr>
              <a:t>View saved events</a:t>
            </a:r>
          </a:p>
        </p:txBody>
      </p:sp>
      <p:sp>
        <p:nvSpPr>
          <p:cNvPr id="6" name="Content Placeholder 5">
            <a:extLst>
              <a:ext uri="{FF2B5EF4-FFF2-40B4-BE49-F238E27FC236}">
                <a16:creationId xmlns:a16="http://schemas.microsoft.com/office/drawing/2014/main" id="{9BDDC95C-56F4-4DBD-AACE-E8F0529C4571}"/>
              </a:ext>
            </a:extLst>
          </p:cNvPr>
          <p:cNvSpPr>
            <a:spLocks noGrp="1"/>
          </p:cNvSpPr>
          <p:nvPr>
            <p:ph sz="half" idx="2"/>
          </p:nvPr>
        </p:nvSpPr>
        <p:spPr>
          <a:xfrm>
            <a:off x="6172200" y="1518082"/>
            <a:ext cx="5181600" cy="4974793"/>
          </a:xfrm>
        </p:spPr>
        <p:txBody>
          <a:bodyPr>
            <a:normAutofit lnSpcReduction="10000"/>
          </a:bodyPr>
          <a:lstStyle/>
          <a:p>
            <a:pPr marL="0" indent="0">
              <a:buNone/>
            </a:pPr>
            <a:r>
              <a:rPr lang="en-US"/>
              <a:t>Noun List:</a:t>
            </a:r>
            <a:endParaRPr lang="en-US" sz="1800"/>
          </a:p>
          <a:p>
            <a:pPr>
              <a:lnSpc>
                <a:spcPct val="100000"/>
              </a:lnSpc>
              <a:buFont typeface="Wingdings" panose="05000000000000000000" pitchFamily="2" charset="2"/>
              <a:buChar char="ü"/>
            </a:pPr>
            <a:r>
              <a:rPr lang="en-US" sz="1800">
                <a:solidFill>
                  <a:srgbClr val="00B050"/>
                </a:solidFill>
              </a:rPr>
              <a:t>Event</a:t>
            </a:r>
          </a:p>
          <a:p>
            <a:pPr>
              <a:lnSpc>
                <a:spcPct val="100000"/>
              </a:lnSpc>
              <a:buFont typeface="Wingdings" panose="05000000000000000000" pitchFamily="2" charset="2"/>
              <a:buChar char="ü"/>
            </a:pPr>
            <a:r>
              <a:rPr lang="en-US" sz="1800">
                <a:solidFill>
                  <a:srgbClr val="00B050"/>
                </a:solidFill>
              </a:rPr>
              <a:t>Event details</a:t>
            </a:r>
          </a:p>
          <a:p>
            <a:pPr>
              <a:lnSpc>
                <a:spcPct val="100000"/>
              </a:lnSpc>
              <a:buFont typeface="Wingdings" panose="05000000000000000000" pitchFamily="2" charset="2"/>
              <a:buChar char="ü"/>
            </a:pPr>
            <a:r>
              <a:rPr lang="en-US" sz="1800">
                <a:solidFill>
                  <a:srgbClr val="00B050"/>
                </a:solidFill>
              </a:rPr>
              <a:t>Weather</a:t>
            </a:r>
          </a:p>
          <a:p>
            <a:pPr>
              <a:lnSpc>
                <a:spcPct val="100000"/>
              </a:lnSpc>
              <a:buFont typeface="Wingdings" panose="05000000000000000000" pitchFamily="2" charset="2"/>
              <a:buChar char="ü"/>
            </a:pPr>
            <a:r>
              <a:rPr lang="en-US" sz="1800">
                <a:solidFill>
                  <a:srgbClr val="00B050"/>
                </a:solidFill>
              </a:rPr>
              <a:t>List of suggestions</a:t>
            </a:r>
          </a:p>
          <a:p>
            <a:pPr>
              <a:lnSpc>
                <a:spcPct val="100000"/>
              </a:lnSpc>
              <a:buFont typeface="Wingdings" panose="05000000000000000000" pitchFamily="2" charset="2"/>
              <a:buChar char="ü"/>
            </a:pPr>
            <a:r>
              <a:rPr lang="en-US" sz="1800">
                <a:solidFill>
                  <a:srgbClr val="00B050"/>
                </a:solidFill>
              </a:rPr>
              <a:t>List of saved events</a:t>
            </a:r>
          </a:p>
          <a:p>
            <a:pPr>
              <a:lnSpc>
                <a:spcPct val="100000"/>
              </a:lnSpc>
              <a:buFont typeface="Wingdings" panose="05000000000000000000" pitchFamily="2" charset="2"/>
              <a:buChar char="ü"/>
            </a:pPr>
            <a:r>
              <a:rPr lang="en-US" sz="1800">
                <a:solidFill>
                  <a:srgbClr val="00B050"/>
                </a:solidFill>
              </a:rPr>
              <a:t>Sidebar</a:t>
            </a:r>
          </a:p>
          <a:p>
            <a:pPr>
              <a:lnSpc>
                <a:spcPct val="100000"/>
              </a:lnSpc>
              <a:buFont typeface="Wingdings" panose="05000000000000000000" pitchFamily="2" charset="2"/>
              <a:buChar char="ü"/>
            </a:pPr>
            <a:endParaRPr lang="en-US" sz="1800">
              <a:solidFill>
                <a:srgbClr val="00B050"/>
              </a:solidFill>
            </a:endParaRPr>
          </a:p>
          <a:p>
            <a:pPr marL="0" indent="0">
              <a:buNone/>
            </a:pPr>
            <a:r>
              <a:rPr lang="en-US"/>
              <a:t>Primitives List:</a:t>
            </a:r>
          </a:p>
          <a:p>
            <a:r>
              <a:rPr lang="en-US" sz="1800"/>
              <a:t>Location</a:t>
            </a:r>
          </a:p>
          <a:p>
            <a:r>
              <a:rPr lang="en-US" sz="1800"/>
              <a:t>Search term</a:t>
            </a:r>
          </a:p>
          <a:p>
            <a:r>
              <a:rPr lang="en-US" sz="1800"/>
              <a:t>Venue website</a:t>
            </a:r>
          </a:p>
          <a:p>
            <a:pPr marL="0" indent="0">
              <a:lnSpc>
                <a:spcPct val="100000"/>
              </a:lnSpc>
              <a:buNone/>
            </a:pPr>
            <a:endParaRPr lang="en-US" sz="1800">
              <a:solidFill>
                <a:srgbClr val="C00000"/>
              </a:solidFill>
            </a:endParaRPr>
          </a:p>
        </p:txBody>
      </p:sp>
    </p:spTree>
    <p:extLst>
      <p:ext uri="{BB962C8B-B14F-4D97-AF65-F5344CB8AC3E}">
        <p14:creationId xmlns:p14="http://schemas.microsoft.com/office/powerpoint/2010/main" val="235551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48D2-2BC1-4FCB-9FDE-FFBD0F15CDA7}"/>
              </a:ext>
            </a:extLst>
          </p:cNvPr>
          <p:cNvSpPr>
            <a:spLocks noGrp="1"/>
          </p:cNvSpPr>
          <p:nvPr>
            <p:ph type="title"/>
          </p:nvPr>
        </p:nvSpPr>
        <p:spPr>
          <a:xfrm>
            <a:off x="0" y="0"/>
            <a:ext cx="10515600" cy="727969"/>
          </a:xfrm>
        </p:spPr>
        <p:txBody>
          <a:bodyPr>
            <a:normAutofit/>
          </a:bodyPr>
          <a:lstStyle/>
          <a:p>
            <a:r>
              <a:rPr lang="en-US" sz="4800"/>
              <a:t>Planning Part 3: Creating Class Diagrams</a:t>
            </a:r>
          </a:p>
        </p:txBody>
      </p:sp>
      <p:graphicFrame>
        <p:nvGraphicFramePr>
          <p:cNvPr id="8" name="Table 7">
            <a:extLst>
              <a:ext uri="{FF2B5EF4-FFF2-40B4-BE49-F238E27FC236}">
                <a16:creationId xmlns:a16="http://schemas.microsoft.com/office/drawing/2014/main" id="{D0E8F9F3-2682-4C69-814B-6FBD4009BE35}"/>
              </a:ext>
            </a:extLst>
          </p:cNvPr>
          <p:cNvGraphicFramePr>
            <a:graphicFrameLocks noGrp="1"/>
          </p:cNvGraphicFramePr>
          <p:nvPr>
            <p:extLst>
              <p:ext uri="{D42A27DB-BD31-4B8C-83A1-F6EECF244321}">
                <p14:modId xmlns:p14="http://schemas.microsoft.com/office/powerpoint/2010/main" val="1893827721"/>
              </p:ext>
            </p:extLst>
          </p:nvPr>
        </p:nvGraphicFramePr>
        <p:xfrm>
          <a:off x="602695" y="727969"/>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34008524"/>
                    </a:ext>
                  </a:extLst>
                </a:gridCol>
                <a:gridCol w="4064000">
                  <a:extLst>
                    <a:ext uri="{9D8B030D-6E8A-4147-A177-3AD203B41FA5}">
                      <a16:colId xmlns:a16="http://schemas.microsoft.com/office/drawing/2014/main" val="1896559614"/>
                    </a:ext>
                  </a:extLst>
                </a:gridCol>
              </a:tblGrid>
              <a:tr h="370840">
                <a:tc>
                  <a:txBody>
                    <a:bodyPr/>
                    <a:lstStyle/>
                    <a:p>
                      <a:r>
                        <a:rPr lang="en-US"/>
                        <a:t>Event:</a:t>
                      </a:r>
                    </a:p>
                  </a:txBody>
                  <a:tcPr/>
                </a:tc>
                <a:tc>
                  <a:txBody>
                    <a:bodyPr/>
                    <a:lstStyle/>
                    <a:p>
                      <a:endParaRPr lang="en-US"/>
                    </a:p>
                  </a:txBody>
                  <a:tcPr/>
                </a:tc>
                <a:extLst>
                  <a:ext uri="{0D108BD9-81ED-4DB2-BD59-A6C34878D82A}">
                    <a16:rowId xmlns:a16="http://schemas.microsoft.com/office/drawing/2014/main" val="1566222323"/>
                  </a:ext>
                </a:extLst>
              </a:tr>
              <a:tr h="370840">
                <a:tc>
                  <a:txBody>
                    <a:bodyPr/>
                    <a:lstStyle/>
                    <a:p>
                      <a:r>
                        <a:rPr lang="en-US"/>
                        <a:t>Object – Event Details</a:t>
                      </a:r>
                    </a:p>
                  </a:txBody>
                  <a:tcPr/>
                </a:tc>
                <a:tc>
                  <a:txBody>
                    <a:bodyPr/>
                    <a:lstStyle/>
                    <a:p>
                      <a:r>
                        <a:rPr lang="en-US"/>
                        <a:t>Event details</a:t>
                      </a:r>
                    </a:p>
                  </a:txBody>
                  <a:tcPr/>
                </a:tc>
                <a:extLst>
                  <a:ext uri="{0D108BD9-81ED-4DB2-BD59-A6C34878D82A}">
                    <a16:rowId xmlns:a16="http://schemas.microsoft.com/office/drawing/2014/main" val="103468520"/>
                  </a:ext>
                </a:extLst>
              </a:tr>
              <a:tr h="370840">
                <a:tc>
                  <a:txBody>
                    <a:bodyPr/>
                    <a:lstStyle/>
                    <a:p>
                      <a:r>
                        <a:rPr lang="en-US"/>
                        <a:t>Integer</a:t>
                      </a:r>
                    </a:p>
                  </a:txBody>
                  <a:tcPr/>
                </a:tc>
                <a:tc>
                  <a:txBody>
                    <a:bodyPr/>
                    <a:lstStyle/>
                    <a:p>
                      <a:r>
                        <a:rPr lang="en-US"/>
                        <a:t>id</a:t>
                      </a:r>
                    </a:p>
                  </a:txBody>
                  <a:tcPr/>
                </a:tc>
                <a:extLst>
                  <a:ext uri="{0D108BD9-81ED-4DB2-BD59-A6C34878D82A}">
                    <a16:rowId xmlns:a16="http://schemas.microsoft.com/office/drawing/2014/main" val="1657722374"/>
                  </a:ext>
                </a:extLst>
              </a:tr>
            </a:tbl>
          </a:graphicData>
        </a:graphic>
      </p:graphicFrame>
      <p:graphicFrame>
        <p:nvGraphicFramePr>
          <p:cNvPr id="10" name="Table 9">
            <a:extLst>
              <a:ext uri="{FF2B5EF4-FFF2-40B4-BE49-F238E27FC236}">
                <a16:creationId xmlns:a16="http://schemas.microsoft.com/office/drawing/2014/main" id="{9A5CD395-7503-4227-BC84-EC41E4A749FD}"/>
              </a:ext>
            </a:extLst>
          </p:cNvPr>
          <p:cNvGraphicFramePr>
            <a:graphicFrameLocks noGrp="1"/>
          </p:cNvGraphicFramePr>
          <p:nvPr>
            <p:extLst>
              <p:ext uri="{D42A27DB-BD31-4B8C-83A1-F6EECF244321}">
                <p14:modId xmlns:p14="http://schemas.microsoft.com/office/powerpoint/2010/main" val="4136304898"/>
              </p:ext>
            </p:extLst>
          </p:nvPr>
        </p:nvGraphicFramePr>
        <p:xfrm>
          <a:off x="602695" y="2166483"/>
          <a:ext cx="8128000" cy="445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8092066"/>
                    </a:ext>
                  </a:extLst>
                </a:gridCol>
                <a:gridCol w="4064000">
                  <a:extLst>
                    <a:ext uri="{9D8B030D-6E8A-4147-A177-3AD203B41FA5}">
                      <a16:colId xmlns:a16="http://schemas.microsoft.com/office/drawing/2014/main" val="1227494521"/>
                    </a:ext>
                  </a:extLst>
                </a:gridCol>
              </a:tblGrid>
              <a:tr h="370840">
                <a:tc>
                  <a:txBody>
                    <a:bodyPr/>
                    <a:lstStyle/>
                    <a:p>
                      <a:r>
                        <a:rPr lang="en-US"/>
                        <a:t>Event Details:</a:t>
                      </a:r>
                    </a:p>
                  </a:txBody>
                  <a:tcPr/>
                </a:tc>
                <a:tc>
                  <a:txBody>
                    <a:bodyPr/>
                    <a:lstStyle/>
                    <a:p>
                      <a:endParaRPr lang="en-US"/>
                    </a:p>
                  </a:txBody>
                  <a:tcPr/>
                </a:tc>
                <a:extLst>
                  <a:ext uri="{0D108BD9-81ED-4DB2-BD59-A6C34878D82A}">
                    <a16:rowId xmlns:a16="http://schemas.microsoft.com/office/drawing/2014/main" val="51525889"/>
                  </a:ext>
                </a:extLst>
              </a:tr>
              <a:tr h="370840">
                <a:tc>
                  <a:txBody>
                    <a:bodyPr/>
                    <a:lstStyle/>
                    <a:p>
                      <a:r>
                        <a:rPr lang="en-US"/>
                        <a:t>(Data Structure type)</a:t>
                      </a:r>
                    </a:p>
                  </a:txBody>
                  <a:tcPr/>
                </a:tc>
                <a:tc>
                  <a:txBody>
                    <a:bodyPr/>
                    <a:lstStyle/>
                    <a:p>
                      <a:r>
                        <a:rPr lang="en-US"/>
                        <a:t>(Name)</a:t>
                      </a:r>
                    </a:p>
                  </a:txBody>
                  <a:tcPr/>
                </a:tc>
                <a:extLst>
                  <a:ext uri="{0D108BD9-81ED-4DB2-BD59-A6C34878D82A}">
                    <a16:rowId xmlns:a16="http://schemas.microsoft.com/office/drawing/2014/main" val="3480566590"/>
                  </a:ext>
                </a:extLst>
              </a:tr>
              <a:tr h="370840">
                <a:tc>
                  <a:txBody>
                    <a:bodyPr/>
                    <a:lstStyle/>
                    <a:p>
                      <a:r>
                        <a:rPr lang="en-US"/>
                        <a:t>String</a:t>
                      </a:r>
                    </a:p>
                  </a:txBody>
                  <a:tcPr/>
                </a:tc>
                <a:tc>
                  <a:txBody>
                    <a:bodyPr/>
                    <a:lstStyle/>
                    <a:p>
                      <a:r>
                        <a:rPr lang="en-US"/>
                        <a:t>Location</a:t>
                      </a:r>
                    </a:p>
                  </a:txBody>
                  <a:tcPr/>
                </a:tc>
                <a:extLst>
                  <a:ext uri="{0D108BD9-81ED-4DB2-BD59-A6C34878D82A}">
                    <a16:rowId xmlns:a16="http://schemas.microsoft.com/office/drawing/2014/main" val="2534910842"/>
                  </a:ext>
                </a:extLst>
              </a:tr>
              <a:tr h="370840">
                <a:tc>
                  <a:txBody>
                    <a:bodyPr/>
                    <a:lstStyle/>
                    <a:p>
                      <a:r>
                        <a:rPr lang="en-US"/>
                        <a:t>Object class weather</a:t>
                      </a:r>
                    </a:p>
                  </a:txBody>
                  <a:tcPr/>
                </a:tc>
                <a:tc>
                  <a:txBody>
                    <a:bodyPr/>
                    <a:lstStyle/>
                    <a:p>
                      <a:r>
                        <a:rPr lang="en-US"/>
                        <a:t>Weather</a:t>
                      </a:r>
                    </a:p>
                  </a:txBody>
                  <a:tcPr/>
                </a:tc>
                <a:extLst>
                  <a:ext uri="{0D108BD9-81ED-4DB2-BD59-A6C34878D82A}">
                    <a16:rowId xmlns:a16="http://schemas.microsoft.com/office/drawing/2014/main" val="1118816384"/>
                  </a:ext>
                </a:extLst>
              </a:tr>
              <a:tr h="370840">
                <a:tc>
                  <a:txBody>
                    <a:bodyPr/>
                    <a:lstStyle/>
                    <a:p>
                      <a:r>
                        <a:rPr lang="en-US"/>
                        <a:t>Object class DateTime</a:t>
                      </a:r>
                    </a:p>
                  </a:txBody>
                  <a:tcPr/>
                </a:tc>
                <a:tc>
                  <a:txBody>
                    <a:bodyPr/>
                    <a:lstStyle/>
                    <a:p>
                      <a:r>
                        <a:rPr lang="en-US"/>
                        <a:t>Start DateTime</a:t>
                      </a:r>
                    </a:p>
                  </a:txBody>
                  <a:tcPr/>
                </a:tc>
                <a:extLst>
                  <a:ext uri="{0D108BD9-81ED-4DB2-BD59-A6C34878D82A}">
                    <a16:rowId xmlns:a16="http://schemas.microsoft.com/office/drawing/2014/main" val="572048954"/>
                  </a:ext>
                </a:extLst>
              </a:tr>
              <a:tr h="370840">
                <a:tc>
                  <a:txBody>
                    <a:bodyPr/>
                    <a:lstStyle/>
                    <a:p>
                      <a:r>
                        <a:rPr lang="en-US"/>
                        <a:t>Object class DateTime</a:t>
                      </a:r>
                    </a:p>
                  </a:txBody>
                  <a:tcPr/>
                </a:tc>
                <a:tc>
                  <a:txBody>
                    <a:bodyPr/>
                    <a:lstStyle/>
                    <a:p>
                      <a:r>
                        <a:rPr lang="en-US"/>
                        <a:t>End DateTime</a:t>
                      </a:r>
                    </a:p>
                  </a:txBody>
                  <a:tcPr/>
                </a:tc>
                <a:extLst>
                  <a:ext uri="{0D108BD9-81ED-4DB2-BD59-A6C34878D82A}">
                    <a16:rowId xmlns:a16="http://schemas.microsoft.com/office/drawing/2014/main" val="3247111300"/>
                  </a:ext>
                </a:extLst>
              </a:tr>
              <a:tr h="370840">
                <a:tc>
                  <a:txBody>
                    <a:bodyPr/>
                    <a:lstStyle/>
                    <a:p>
                      <a:r>
                        <a:rPr lang="en-US"/>
                        <a:t>String</a:t>
                      </a:r>
                    </a:p>
                  </a:txBody>
                  <a:tcPr/>
                </a:tc>
                <a:tc>
                  <a:txBody>
                    <a:bodyPr/>
                    <a:lstStyle/>
                    <a:p>
                      <a:r>
                        <a:rPr lang="en-US"/>
                        <a:t>Description</a:t>
                      </a:r>
                    </a:p>
                  </a:txBody>
                  <a:tcPr/>
                </a:tc>
                <a:extLst>
                  <a:ext uri="{0D108BD9-81ED-4DB2-BD59-A6C34878D82A}">
                    <a16:rowId xmlns:a16="http://schemas.microsoft.com/office/drawing/2014/main" val="3538271548"/>
                  </a:ext>
                </a:extLst>
              </a:tr>
              <a:tr h="370840">
                <a:tc>
                  <a:txBody>
                    <a:bodyPr/>
                    <a:lstStyle/>
                    <a:p>
                      <a:r>
                        <a:rPr lang="en-US"/>
                        <a:t>String</a:t>
                      </a:r>
                    </a:p>
                  </a:txBody>
                  <a:tcPr/>
                </a:tc>
                <a:tc>
                  <a:txBody>
                    <a:bodyPr/>
                    <a:lstStyle/>
                    <a:p>
                      <a:r>
                        <a:rPr lang="en-US"/>
                        <a:t>Image</a:t>
                      </a:r>
                    </a:p>
                  </a:txBody>
                  <a:tcPr/>
                </a:tc>
                <a:extLst>
                  <a:ext uri="{0D108BD9-81ED-4DB2-BD59-A6C34878D82A}">
                    <a16:rowId xmlns:a16="http://schemas.microsoft.com/office/drawing/2014/main" val="880075105"/>
                  </a:ext>
                </a:extLst>
              </a:tr>
              <a:tr h="370840">
                <a:tc>
                  <a:txBody>
                    <a:bodyPr/>
                    <a:lstStyle/>
                    <a:p>
                      <a:r>
                        <a:rPr lang="en-US"/>
                        <a:t>Float</a:t>
                      </a:r>
                    </a:p>
                  </a:txBody>
                  <a:tcPr/>
                </a:tc>
                <a:tc>
                  <a:txBody>
                    <a:bodyPr/>
                    <a:lstStyle/>
                    <a:p>
                      <a:r>
                        <a:rPr lang="en-US"/>
                        <a:t>Price</a:t>
                      </a:r>
                    </a:p>
                  </a:txBody>
                  <a:tcPr/>
                </a:tc>
                <a:extLst>
                  <a:ext uri="{0D108BD9-81ED-4DB2-BD59-A6C34878D82A}">
                    <a16:rowId xmlns:a16="http://schemas.microsoft.com/office/drawing/2014/main" val="2129231957"/>
                  </a:ext>
                </a:extLst>
              </a:tr>
              <a:tr h="370840">
                <a:tc>
                  <a:txBody>
                    <a:bodyPr/>
                    <a:lstStyle/>
                    <a:p>
                      <a:r>
                        <a:rPr lang="en-US"/>
                        <a:t>Boolean</a:t>
                      </a:r>
                    </a:p>
                  </a:txBody>
                  <a:tcPr/>
                </a:tc>
                <a:tc>
                  <a:txBody>
                    <a:bodyPr/>
                    <a:lstStyle/>
                    <a:p>
                      <a:r>
                        <a:rPr lang="en-US"/>
                        <a:t>Availability</a:t>
                      </a:r>
                    </a:p>
                  </a:txBody>
                  <a:tcPr/>
                </a:tc>
                <a:extLst>
                  <a:ext uri="{0D108BD9-81ED-4DB2-BD59-A6C34878D82A}">
                    <a16:rowId xmlns:a16="http://schemas.microsoft.com/office/drawing/2014/main" val="3101289858"/>
                  </a:ext>
                </a:extLst>
              </a:tr>
              <a:tr h="370840">
                <a:tc>
                  <a:txBody>
                    <a:bodyPr/>
                    <a:lstStyle/>
                    <a:p>
                      <a:r>
                        <a:rPr lang="en-US"/>
                        <a:t>String</a:t>
                      </a:r>
                    </a:p>
                  </a:txBody>
                  <a:tcPr/>
                </a:tc>
                <a:tc>
                  <a:txBody>
                    <a:bodyPr/>
                    <a:lstStyle/>
                    <a:p>
                      <a:r>
                        <a:rPr lang="en-US"/>
                        <a:t>Tickets url</a:t>
                      </a:r>
                    </a:p>
                  </a:txBody>
                  <a:tcPr/>
                </a:tc>
                <a:extLst>
                  <a:ext uri="{0D108BD9-81ED-4DB2-BD59-A6C34878D82A}">
                    <a16:rowId xmlns:a16="http://schemas.microsoft.com/office/drawing/2014/main" val="2215359773"/>
                  </a:ext>
                </a:extLst>
              </a:tr>
              <a:tr h="370840">
                <a:tc>
                  <a:txBody>
                    <a:bodyPr/>
                    <a:lstStyle/>
                    <a:p>
                      <a:r>
                        <a:rPr lang="en-US"/>
                        <a:t>String</a:t>
                      </a:r>
                    </a:p>
                  </a:txBody>
                  <a:tcPr/>
                </a:tc>
                <a:tc>
                  <a:txBody>
                    <a:bodyPr/>
                    <a:lstStyle/>
                    <a:p>
                      <a:r>
                        <a:rPr lang="en-US"/>
                        <a:t>Event title</a:t>
                      </a:r>
                    </a:p>
                  </a:txBody>
                  <a:tcPr/>
                </a:tc>
                <a:extLst>
                  <a:ext uri="{0D108BD9-81ED-4DB2-BD59-A6C34878D82A}">
                    <a16:rowId xmlns:a16="http://schemas.microsoft.com/office/drawing/2014/main" val="2383724197"/>
                  </a:ext>
                </a:extLst>
              </a:tr>
            </a:tbl>
          </a:graphicData>
        </a:graphic>
      </p:graphicFrame>
      <p:sp>
        <p:nvSpPr>
          <p:cNvPr id="11" name="TextBox 10">
            <a:extLst>
              <a:ext uri="{FF2B5EF4-FFF2-40B4-BE49-F238E27FC236}">
                <a16:creationId xmlns:a16="http://schemas.microsoft.com/office/drawing/2014/main" id="{3548E807-8909-49ED-B5D8-B46E2FC714A1}"/>
              </a:ext>
            </a:extLst>
          </p:cNvPr>
          <p:cNvSpPr txBox="1"/>
          <p:nvPr/>
        </p:nvSpPr>
        <p:spPr>
          <a:xfrm>
            <a:off x="9277165" y="1074198"/>
            <a:ext cx="2610035" cy="1754326"/>
          </a:xfrm>
          <a:prstGeom prst="rect">
            <a:avLst/>
          </a:prstGeom>
          <a:noFill/>
        </p:spPr>
        <p:txBody>
          <a:bodyPr wrap="square" rtlCol="0">
            <a:spAutoFit/>
          </a:bodyPr>
          <a:lstStyle/>
          <a:p>
            <a:r>
              <a:rPr lang="en-US"/>
              <a:t>Note: these two classes were later combined into a single Event class as it became clear there was no need for an extra level here.</a:t>
            </a:r>
          </a:p>
        </p:txBody>
      </p:sp>
    </p:spTree>
    <p:extLst>
      <p:ext uri="{BB962C8B-B14F-4D97-AF65-F5344CB8AC3E}">
        <p14:creationId xmlns:p14="http://schemas.microsoft.com/office/powerpoint/2010/main" val="354355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48D2-2BC1-4FCB-9FDE-FFBD0F15CDA7}"/>
              </a:ext>
            </a:extLst>
          </p:cNvPr>
          <p:cNvSpPr>
            <a:spLocks noGrp="1"/>
          </p:cNvSpPr>
          <p:nvPr>
            <p:ph type="title"/>
          </p:nvPr>
        </p:nvSpPr>
        <p:spPr>
          <a:xfrm>
            <a:off x="0" y="0"/>
            <a:ext cx="10515600" cy="727969"/>
          </a:xfrm>
        </p:spPr>
        <p:txBody>
          <a:bodyPr>
            <a:normAutofit/>
          </a:bodyPr>
          <a:lstStyle/>
          <a:p>
            <a:r>
              <a:rPr lang="en-US" sz="4800"/>
              <a:t>Planning Part 3: Creating Class Diagrams</a:t>
            </a:r>
          </a:p>
        </p:txBody>
      </p:sp>
      <p:graphicFrame>
        <p:nvGraphicFramePr>
          <p:cNvPr id="10" name="Table 9">
            <a:extLst>
              <a:ext uri="{FF2B5EF4-FFF2-40B4-BE49-F238E27FC236}">
                <a16:creationId xmlns:a16="http://schemas.microsoft.com/office/drawing/2014/main" id="{9A5CD395-7503-4227-BC84-EC41E4A749FD}"/>
              </a:ext>
            </a:extLst>
          </p:cNvPr>
          <p:cNvGraphicFramePr>
            <a:graphicFrameLocks noGrp="1"/>
          </p:cNvGraphicFramePr>
          <p:nvPr>
            <p:extLst>
              <p:ext uri="{D42A27DB-BD31-4B8C-83A1-F6EECF244321}">
                <p14:modId xmlns:p14="http://schemas.microsoft.com/office/powerpoint/2010/main" val="262668211"/>
              </p:ext>
            </p:extLst>
          </p:nvPr>
        </p:nvGraphicFramePr>
        <p:xfrm>
          <a:off x="693940" y="977328"/>
          <a:ext cx="8128000" cy="2194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8092066"/>
                    </a:ext>
                  </a:extLst>
                </a:gridCol>
                <a:gridCol w="4064000">
                  <a:extLst>
                    <a:ext uri="{9D8B030D-6E8A-4147-A177-3AD203B41FA5}">
                      <a16:colId xmlns:a16="http://schemas.microsoft.com/office/drawing/2014/main" val="1227494521"/>
                    </a:ext>
                  </a:extLst>
                </a:gridCol>
              </a:tblGrid>
              <a:tr h="342365">
                <a:tc>
                  <a:txBody>
                    <a:bodyPr/>
                    <a:lstStyle/>
                    <a:p>
                      <a:r>
                        <a:rPr lang="en-US"/>
                        <a:t>Weather:</a:t>
                      </a:r>
                    </a:p>
                  </a:txBody>
                  <a:tcPr/>
                </a:tc>
                <a:tc>
                  <a:txBody>
                    <a:bodyPr/>
                    <a:lstStyle/>
                    <a:p>
                      <a:endParaRPr lang="en-US"/>
                    </a:p>
                  </a:txBody>
                  <a:tcPr/>
                </a:tc>
                <a:extLst>
                  <a:ext uri="{0D108BD9-81ED-4DB2-BD59-A6C34878D82A}">
                    <a16:rowId xmlns:a16="http://schemas.microsoft.com/office/drawing/2014/main" val="51525889"/>
                  </a:ext>
                </a:extLst>
              </a:tr>
              <a:tr h="342365">
                <a:tc>
                  <a:txBody>
                    <a:bodyPr/>
                    <a:lstStyle/>
                    <a:p>
                      <a:r>
                        <a:rPr lang="en-US"/>
                        <a:t>(Data Structure type)</a:t>
                      </a:r>
                    </a:p>
                  </a:txBody>
                  <a:tcPr/>
                </a:tc>
                <a:tc>
                  <a:txBody>
                    <a:bodyPr/>
                    <a:lstStyle/>
                    <a:p>
                      <a:r>
                        <a:rPr lang="en-US"/>
                        <a:t>(Name)</a:t>
                      </a:r>
                    </a:p>
                  </a:txBody>
                  <a:tcPr/>
                </a:tc>
                <a:extLst>
                  <a:ext uri="{0D108BD9-81ED-4DB2-BD59-A6C34878D82A}">
                    <a16:rowId xmlns:a16="http://schemas.microsoft.com/office/drawing/2014/main" val="3480566590"/>
                  </a:ext>
                </a:extLst>
              </a:tr>
              <a:tr h="342365">
                <a:tc>
                  <a:txBody>
                    <a:bodyPr/>
                    <a:lstStyle/>
                    <a:p>
                      <a:r>
                        <a:rPr lang="en-US"/>
                        <a:t>String</a:t>
                      </a:r>
                    </a:p>
                  </a:txBody>
                  <a:tcPr/>
                </a:tc>
                <a:tc>
                  <a:txBody>
                    <a:bodyPr/>
                    <a:lstStyle/>
                    <a:p>
                      <a:r>
                        <a:rPr lang="en-US"/>
                        <a:t>Icon</a:t>
                      </a:r>
                    </a:p>
                  </a:txBody>
                  <a:tcPr/>
                </a:tc>
                <a:extLst>
                  <a:ext uri="{0D108BD9-81ED-4DB2-BD59-A6C34878D82A}">
                    <a16:rowId xmlns:a16="http://schemas.microsoft.com/office/drawing/2014/main" val="2534910842"/>
                  </a:ext>
                </a:extLst>
              </a:tr>
              <a:tr h="342365">
                <a:tc>
                  <a:txBody>
                    <a:bodyPr/>
                    <a:lstStyle/>
                    <a:p>
                      <a:r>
                        <a:rPr lang="en-US"/>
                        <a:t>String</a:t>
                      </a:r>
                    </a:p>
                  </a:txBody>
                  <a:tcPr/>
                </a:tc>
                <a:tc>
                  <a:txBody>
                    <a:bodyPr/>
                    <a:lstStyle/>
                    <a:p>
                      <a:r>
                        <a:rPr lang="en-US"/>
                        <a:t>weatherType</a:t>
                      </a:r>
                    </a:p>
                  </a:txBody>
                  <a:tcPr/>
                </a:tc>
                <a:extLst>
                  <a:ext uri="{0D108BD9-81ED-4DB2-BD59-A6C34878D82A}">
                    <a16:rowId xmlns:a16="http://schemas.microsoft.com/office/drawing/2014/main" val="1434779507"/>
                  </a:ext>
                </a:extLst>
              </a:tr>
              <a:tr h="342365">
                <a:tc>
                  <a:txBody>
                    <a:bodyPr/>
                    <a:lstStyle/>
                    <a:p>
                      <a:r>
                        <a:rPr lang="en-US"/>
                        <a:t>Float</a:t>
                      </a:r>
                    </a:p>
                  </a:txBody>
                  <a:tcPr/>
                </a:tc>
                <a:tc>
                  <a:txBody>
                    <a:bodyPr/>
                    <a:lstStyle/>
                    <a:p>
                      <a:r>
                        <a:rPr lang="en-US"/>
                        <a:t>highTemp</a:t>
                      </a:r>
                    </a:p>
                  </a:txBody>
                  <a:tcPr/>
                </a:tc>
                <a:extLst>
                  <a:ext uri="{0D108BD9-81ED-4DB2-BD59-A6C34878D82A}">
                    <a16:rowId xmlns:a16="http://schemas.microsoft.com/office/drawing/2014/main" val="3331082812"/>
                  </a:ext>
                </a:extLst>
              </a:tr>
              <a:tr h="342365">
                <a:tc>
                  <a:txBody>
                    <a:bodyPr/>
                    <a:lstStyle/>
                    <a:p>
                      <a:r>
                        <a:rPr lang="en-US"/>
                        <a:t>Float</a:t>
                      </a:r>
                    </a:p>
                  </a:txBody>
                  <a:tcPr/>
                </a:tc>
                <a:tc>
                  <a:txBody>
                    <a:bodyPr/>
                    <a:lstStyle/>
                    <a:p>
                      <a:r>
                        <a:rPr lang="en-US"/>
                        <a:t>lowTemp</a:t>
                      </a:r>
                    </a:p>
                  </a:txBody>
                  <a:tcPr/>
                </a:tc>
                <a:extLst>
                  <a:ext uri="{0D108BD9-81ED-4DB2-BD59-A6C34878D82A}">
                    <a16:rowId xmlns:a16="http://schemas.microsoft.com/office/drawing/2014/main" val="1233466276"/>
                  </a:ext>
                </a:extLst>
              </a:tr>
            </a:tbl>
          </a:graphicData>
        </a:graphic>
      </p:graphicFrame>
      <p:sp>
        <p:nvSpPr>
          <p:cNvPr id="11" name="TextBox 10">
            <a:extLst>
              <a:ext uri="{FF2B5EF4-FFF2-40B4-BE49-F238E27FC236}">
                <a16:creationId xmlns:a16="http://schemas.microsoft.com/office/drawing/2014/main" id="{3548E807-8909-49ED-B5D8-B46E2FC714A1}"/>
              </a:ext>
            </a:extLst>
          </p:cNvPr>
          <p:cNvSpPr txBox="1"/>
          <p:nvPr/>
        </p:nvSpPr>
        <p:spPr>
          <a:xfrm>
            <a:off x="9277165" y="1074198"/>
            <a:ext cx="2610035" cy="2585323"/>
          </a:xfrm>
          <a:prstGeom prst="rect">
            <a:avLst/>
          </a:prstGeom>
          <a:noFill/>
        </p:spPr>
        <p:txBody>
          <a:bodyPr wrap="square" rtlCol="0">
            <a:spAutoFit/>
          </a:bodyPr>
          <a:lstStyle/>
          <a:p>
            <a:r>
              <a:rPr lang="en-US"/>
              <a:t>Further classes were created in the same manner, using the original noun and verb lists as a beginning and adding or moving things as necessary to organize the project layout as React modules.</a:t>
            </a:r>
          </a:p>
        </p:txBody>
      </p:sp>
      <p:graphicFrame>
        <p:nvGraphicFramePr>
          <p:cNvPr id="3" name="Table 2">
            <a:extLst>
              <a:ext uri="{FF2B5EF4-FFF2-40B4-BE49-F238E27FC236}">
                <a16:creationId xmlns:a16="http://schemas.microsoft.com/office/drawing/2014/main" id="{3926CE54-24C4-45FB-B57E-14532AAF0E17}"/>
              </a:ext>
            </a:extLst>
          </p:cNvPr>
          <p:cNvGraphicFramePr>
            <a:graphicFrameLocks noGrp="1"/>
          </p:cNvGraphicFramePr>
          <p:nvPr>
            <p:extLst>
              <p:ext uri="{D42A27DB-BD31-4B8C-83A1-F6EECF244321}">
                <p14:modId xmlns:p14="http://schemas.microsoft.com/office/powerpoint/2010/main" val="1786213191"/>
              </p:ext>
            </p:extLst>
          </p:nvPr>
        </p:nvGraphicFramePr>
        <p:xfrm>
          <a:off x="693940" y="4634787"/>
          <a:ext cx="2948372" cy="370840"/>
        </p:xfrm>
        <a:graphic>
          <a:graphicData uri="http://schemas.openxmlformats.org/drawingml/2006/table">
            <a:tbl>
              <a:tblPr firstRow="1" bandRow="1">
                <a:tableStyleId>{7DF18680-E054-41AD-8BC1-D1AEF772440D}</a:tableStyleId>
              </a:tblPr>
              <a:tblGrid>
                <a:gridCol w="2948372">
                  <a:extLst>
                    <a:ext uri="{9D8B030D-6E8A-4147-A177-3AD203B41FA5}">
                      <a16:colId xmlns:a16="http://schemas.microsoft.com/office/drawing/2014/main" val="3295534161"/>
                    </a:ext>
                  </a:extLst>
                </a:gridCol>
              </a:tblGrid>
              <a:tr h="370840">
                <a:tc>
                  <a:txBody>
                    <a:bodyPr/>
                    <a:lstStyle/>
                    <a:p>
                      <a:pPr algn="ctr"/>
                      <a:r>
                        <a:rPr lang="en-US"/>
                        <a:t>Homepage extends Page</a:t>
                      </a:r>
                    </a:p>
                  </a:txBody>
                  <a:tcPr/>
                </a:tc>
                <a:extLst>
                  <a:ext uri="{0D108BD9-81ED-4DB2-BD59-A6C34878D82A}">
                    <a16:rowId xmlns:a16="http://schemas.microsoft.com/office/drawing/2014/main" val="4038149571"/>
                  </a:ext>
                </a:extLst>
              </a:tr>
            </a:tbl>
          </a:graphicData>
        </a:graphic>
      </p:graphicFrame>
      <p:graphicFrame>
        <p:nvGraphicFramePr>
          <p:cNvPr id="7" name="Table 6">
            <a:extLst>
              <a:ext uri="{FF2B5EF4-FFF2-40B4-BE49-F238E27FC236}">
                <a16:creationId xmlns:a16="http://schemas.microsoft.com/office/drawing/2014/main" id="{5112E2EA-A5DC-4C61-94E8-08850250B668}"/>
              </a:ext>
            </a:extLst>
          </p:cNvPr>
          <p:cNvGraphicFramePr>
            <a:graphicFrameLocks noGrp="1"/>
          </p:cNvGraphicFramePr>
          <p:nvPr>
            <p:extLst>
              <p:ext uri="{D42A27DB-BD31-4B8C-83A1-F6EECF244321}">
                <p14:modId xmlns:p14="http://schemas.microsoft.com/office/powerpoint/2010/main" val="3117740882"/>
              </p:ext>
            </p:extLst>
          </p:nvPr>
        </p:nvGraphicFramePr>
        <p:xfrm>
          <a:off x="693940" y="3659521"/>
          <a:ext cx="2948372" cy="370840"/>
        </p:xfrm>
        <a:graphic>
          <a:graphicData uri="http://schemas.openxmlformats.org/drawingml/2006/table">
            <a:tbl>
              <a:tblPr firstRow="1" bandRow="1">
                <a:tableStyleId>{3C2FFA5D-87B4-456A-9821-1D502468CF0F}</a:tableStyleId>
              </a:tblPr>
              <a:tblGrid>
                <a:gridCol w="2948372">
                  <a:extLst>
                    <a:ext uri="{9D8B030D-6E8A-4147-A177-3AD203B41FA5}">
                      <a16:colId xmlns:a16="http://schemas.microsoft.com/office/drawing/2014/main" val="3295534161"/>
                    </a:ext>
                  </a:extLst>
                </a:gridCol>
              </a:tblGrid>
              <a:tr h="370840">
                <a:tc>
                  <a:txBody>
                    <a:bodyPr/>
                    <a:lstStyle/>
                    <a:p>
                      <a:pPr algn="ctr"/>
                      <a:r>
                        <a:rPr lang="en-US"/>
                        <a:t>Page</a:t>
                      </a:r>
                    </a:p>
                  </a:txBody>
                  <a:tcPr/>
                </a:tc>
                <a:extLst>
                  <a:ext uri="{0D108BD9-81ED-4DB2-BD59-A6C34878D82A}">
                    <a16:rowId xmlns:a16="http://schemas.microsoft.com/office/drawing/2014/main" val="4038149571"/>
                  </a:ext>
                </a:extLst>
              </a:tr>
            </a:tbl>
          </a:graphicData>
        </a:graphic>
      </p:graphicFrame>
      <p:graphicFrame>
        <p:nvGraphicFramePr>
          <p:cNvPr id="9" name="Table 8">
            <a:extLst>
              <a:ext uri="{FF2B5EF4-FFF2-40B4-BE49-F238E27FC236}">
                <a16:creationId xmlns:a16="http://schemas.microsoft.com/office/drawing/2014/main" id="{4A015384-1E8E-485E-9BAC-8213FB9CC27D}"/>
              </a:ext>
            </a:extLst>
          </p:cNvPr>
          <p:cNvGraphicFramePr>
            <a:graphicFrameLocks noGrp="1"/>
          </p:cNvGraphicFramePr>
          <p:nvPr>
            <p:extLst>
              <p:ext uri="{D42A27DB-BD31-4B8C-83A1-F6EECF244321}">
                <p14:modId xmlns:p14="http://schemas.microsoft.com/office/powerpoint/2010/main" val="1693566122"/>
              </p:ext>
            </p:extLst>
          </p:nvPr>
        </p:nvGraphicFramePr>
        <p:xfrm>
          <a:off x="8232561" y="4634787"/>
          <a:ext cx="2948372" cy="370840"/>
        </p:xfrm>
        <a:graphic>
          <a:graphicData uri="http://schemas.openxmlformats.org/drawingml/2006/table">
            <a:tbl>
              <a:tblPr firstRow="1" bandRow="1">
                <a:tableStyleId>{7DF18680-E054-41AD-8BC1-D1AEF772440D}</a:tableStyleId>
              </a:tblPr>
              <a:tblGrid>
                <a:gridCol w="2948372">
                  <a:extLst>
                    <a:ext uri="{9D8B030D-6E8A-4147-A177-3AD203B41FA5}">
                      <a16:colId xmlns:a16="http://schemas.microsoft.com/office/drawing/2014/main" val="3295534161"/>
                    </a:ext>
                  </a:extLst>
                </a:gridCol>
              </a:tblGrid>
              <a:tr h="370840">
                <a:tc>
                  <a:txBody>
                    <a:bodyPr/>
                    <a:lstStyle/>
                    <a:p>
                      <a:pPr algn="ctr"/>
                      <a:r>
                        <a:rPr lang="en-US"/>
                        <a:t>Results Page extends Page</a:t>
                      </a:r>
                    </a:p>
                  </a:txBody>
                  <a:tcPr/>
                </a:tc>
                <a:extLst>
                  <a:ext uri="{0D108BD9-81ED-4DB2-BD59-A6C34878D82A}">
                    <a16:rowId xmlns:a16="http://schemas.microsoft.com/office/drawing/2014/main" val="4038149571"/>
                  </a:ext>
                </a:extLst>
              </a:tr>
            </a:tbl>
          </a:graphicData>
        </a:graphic>
      </p:graphicFrame>
      <p:graphicFrame>
        <p:nvGraphicFramePr>
          <p:cNvPr id="12" name="Table 11">
            <a:extLst>
              <a:ext uri="{FF2B5EF4-FFF2-40B4-BE49-F238E27FC236}">
                <a16:creationId xmlns:a16="http://schemas.microsoft.com/office/drawing/2014/main" id="{DCF0E1B1-0A5C-4E42-826D-52CD4EA4A451}"/>
              </a:ext>
            </a:extLst>
          </p:cNvPr>
          <p:cNvGraphicFramePr>
            <a:graphicFrameLocks noGrp="1"/>
          </p:cNvGraphicFramePr>
          <p:nvPr>
            <p:extLst>
              <p:ext uri="{D42A27DB-BD31-4B8C-83A1-F6EECF244321}">
                <p14:modId xmlns:p14="http://schemas.microsoft.com/office/powerpoint/2010/main" val="894993371"/>
              </p:ext>
            </p:extLst>
          </p:nvPr>
        </p:nvGraphicFramePr>
        <p:xfrm>
          <a:off x="4463250" y="4599920"/>
          <a:ext cx="2948372" cy="370840"/>
        </p:xfrm>
        <a:graphic>
          <a:graphicData uri="http://schemas.openxmlformats.org/drawingml/2006/table">
            <a:tbl>
              <a:tblPr firstRow="1" bandRow="1">
                <a:tableStyleId>{7DF18680-E054-41AD-8BC1-D1AEF772440D}</a:tableStyleId>
              </a:tblPr>
              <a:tblGrid>
                <a:gridCol w="2948372">
                  <a:extLst>
                    <a:ext uri="{9D8B030D-6E8A-4147-A177-3AD203B41FA5}">
                      <a16:colId xmlns:a16="http://schemas.microsoft.com/office/drawing/2014/main" val="3295534161"/>
                    </a:ext>
                  </a:extLst>
                </a:gridCol>
              </a:tblGrid>
              <a:tr h="370840">
                <a:tc>
                  <a:txBody>
                    <a:bodyPr/>
                    <a:lstStyle/>
                    <a:p>
                      <a:pPr algn="ctr"/>
                      <a:r>
                        <a:rPr lang="en-US"/>
                        <a:t>Saved Page extends Page</a:t>
                      </a:r>
                    </a:p>
                  </a:txBody>
                  <a:tcPr/>
                </a:tc>
                <a:extLst>
                  <a:ext uri="{0D108BD9-81ED-4DB2-BD59-A6C34878D82A}">
                    <a16:rowId xmlns:a16="http://schemas.microsoft.com/office/drawing/2014/main" val="4038149571"/>
                  </a:ext>
                </a:extLst>
              </a:tr>
            </a:tbl>
          </a:graphicData>
        </a:graphic>
      </p:graphicFrame>
    </p:spTree>
    <p:extLst>
      <p:ext uri="{BB962C8B-B14F-4D97-AF65-F5344CB8AC3E}">
        <p14:creationId xmlns:p14="http://schemas.microsoft.com/office/powerpoint/2010/main" val="27218560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7376</TotalTime>
  <Words>1226</Words>
  <Application>Microsoft Office PowerPoint</Application>
  <PresentationFormat>Widescreen</PresentationFormat>
  <Paragraphs>164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Symbol</vt:lpstr>
      <vt:lpstr>Times New Roman</vt:lpstr>
      <vt:lpstr>Wingdings</vt:lpstr>
      <vt:lpstr>Metropolitan</vt:lpstr>
      <vt:lpstr>Building a Better Eventfinder App</vt:lpstr>
      <vt:lpstr>Minimum Viable Product &amp; Technology</vt:lpstr>
      <vt:lpstr>Minimum Viable Product &amp; Technology</vt:lpstr>
      <vt:lpstr>Planning Part 1: Requirements Document</vt:lpstr>
      <vt:lpstr>Planning Part 2: Narrowing Verbs</vt:lpstr>
      <vt:lpstr>Planning Part 2: Narrowing Nouns</vt:lpstr>
      <vt:lpstr>Summary: Translating Requirements</vt:lpstr>
      <vt:lpstr>Planning Part 3: Creating Class Diagrams</vt:lpstr>
      <vt:lpstr>Planning Part 3: Creating Class Diagrams</vt:lpstr>
      <vt:lpstr>Original Project and EventFinder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Part 2: Narrowing Verbs</dc:title>
  <dc:creator>Martha Lake</dc:creator>
  <cp:lastModifiedBy>Martha Lake</cp:lastModifiedBy>
  <cp:revision>37</cp:revision>
  <dcterms:created xsi:type="dcterms:W3CDTF">2018-11-14T16:26:49Z</dcterms:created>
  <dcterms:modified xsi:type="dcterms:W3CDTF">2018-11-19T19:23:10Z</dcterms:modified>
</cp:coreProperties>
</file>