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1" r:id="rId7"/>
    <p:sldId id="270" r:id="rId8"/>
    <p:sldId id="272" r:id="rId9"/>
    <p:sldId id="261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6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03:29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24276,'3028'0'0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03:29:13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24575,'75'-15'0,"-41"13"0,-9 1 0,-1-1 0,0-1 0,0-1 0,25-7 0,-22 5 0,1 1 0,0 1 0,1 2 0,-1 1 0,53 4 0,-1 0 0,-31-2 0,70 11 0,184 49 0,-270-55 0,1-1 0,0-2 0,1-1 0,61-5 0,-8 0 0,158 20 0,366-17 0,-444 17 0,437-17-1365,-591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5:26:38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5:26:26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5:26:26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5:26:42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24575,'50'33'0,"-29"-23"0,1-1 0,0-2 0,0 0 0,1-1 0,0-1 0,0-1 0,0-2 0,38 1 0,3-2 0,94-3 0,-148 0 0,-1 0 0,1-1 0,-1 0 0,0 0 0,1-1 0,-2 0 0,1-1 0,14-9 0,9-5 0,-20 15 0,1 1 0,-1 0 0,1 1 0,-1 0 0,1 1 0,0 0 0,-1 1 0,1 0 0,20 4 0,16-1 0,701-3 0,-663 10 0,-37-3 0,48 7 0,-42-5 0,96 2 0,2743-13 71,-1460 4-1507,-1420-2-5390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5:26:45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5:26:46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24575,'991'0'0,"-808"-18"0,1951 19-1365,-2120-1-5461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5:29:13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91994-6085-2773-88D0-A266C3B60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1F655F-78A2-EDEF-0486-968293506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18289-8028-02A9-F601-FF0C23C9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5D32B-B228-FA5F-B321-3F763EED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589F5-3F87-DE9C-5269-52588630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7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3C564-EA74-AFA0-89DF-45B7032B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7C13D-C12D-E057-A9B5-884DE4919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3C7D2-7039-E7D0-A482-B0A901C4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F7948-420B-87F4-EDC0-B4695AB8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002C0-D9BF-AB65-9590-0E3C7C46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0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BD7D62-6593-EBC6-10B5-7F8BE53D8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A39133-4163-E1EF-6DA9-8A07C59CC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ACFC8-D358-4BD9-29BB-2447A02A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A563A-1BDF-46B1-7DAC-889CC5BF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0231B-8EBF-A7B7-5819-3895CF6F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5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A31CE-A916-657D-5606-1A75615E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47401-6ED9-7914-C4C1-DCE3F17F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97568-788C-9623-2778-9953A566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8F865-BC22-D101-42E8-D2452616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DDFD1-190A-5FB3-602F-8BD87E0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4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00939-DBCE-FC27-9B22-E3868CDE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0BC48-0466-64FC-CDF2-D89A953A3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FE894-2EE9-484B-4CF0-C9E4DEA0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5022A-1DED-5994-B3DA-2146CA96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5730F-F48A-CBB6-23E4-D284C69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5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2FDF0-CA2F-94AE-F29B-930FD9D4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C0E8F-D89F-7F26-197C-50A1FA050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A80B8E-D995-0CEE-E1B3-6B11F1DA3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5256EF-A14C-6404-D993-F00288B4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4B49D-5B33-407E-2E53-A20B873B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69401-9A78-B3C8-D529-A3760397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6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42B5-731B-F101-BF76-ADAF41E9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BA671-BD7F-6DD1-98F8-ACABAF63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62DAC7-A432-C3DA-6D1A-36358EFB6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88922D-07CF-614E-5388-F8AEC117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0F67F1-E474-1FCB-934C-399B15A78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3929B-FC93-A81E-EC30-2DBA70A6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1C369-8187-B256-6DC2-7D8A0330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4B20C4-0F26-E90C-B080-13E01A67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2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EE124-9FD8-9747-654E-035625EE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3DB523-03B4-55F9-BD0D-BDEA1272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056F3E-3C56-82EE-96B2-EB35BBF8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BEB33F-D180-8CC5-6549-AEAF774B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4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4F1DC4-C26D-EA2B-1F00-340C28E8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DD417C-D09F-959F-2325-C17191EE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24E6BB-F7C2-7177-9FAC-78584049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1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5C49C-EEF1-1972-F181-D1C66E9D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BE12F-CDF0-4AC0-2920-A8E5495E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A3A9ED-C487-D04F-90FE-B323C3AB0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C494E-AC60-DC13-3B9F-216013FF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5E673F-EDB3-2A52-FF2E-5D73C0BB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5195F-E837-C6AD-43BD-4B10E64E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0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98EE2-E0E3-2BBB-52B1-AC626EAA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56D72B-648C-A859-E824-1B081C43D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9922B-3BFA-3DF8-B51E-7ECB4A8EE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A9ED3-17E1-3DA0-9EC2-7ECC7F6B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03E740-8A27-1DF4-EEB5-EA922A5A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F5C7B-FD14-A621-F012-B8AADF94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7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74249E-ABA9-5944-59E3-36DEDE00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3B71C-67A7-3278-F89C-719AD203B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8EE12-CB54-AE6A-B264-7E6EFF296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C04D-C613-4F98-BCC1-B34CFF116114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0AFCC-8897-85F2-3822-F7D499CC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8F1F2-0CFA-3987-3A60-E9863FDA1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9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9.xml"/><Relationship Id="rId3" Type="http://schemas.openxmlformats.org/officeDocument/2006/relationships/image" Target="../media/image16.png"/><Relationship Id="rId7" Type="http://schemas.openxmlformats.org/officeDocument/2006/relationships/customXml" Target="../ink/ink5.xml"/><Relationship Id="rId12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8.xml"/><Relationship Id="rId5" Type="http://schemas.openxmlformats.org/officeDocument/2006/relationships/image" Target="../media/image17.png"/><Relationship Id="rId10" Type="http://schemas.openxmlformats.org/officeDocument/2006/relationships/customXml" Target="../ink/ink7.xml"/><Relationship Id="rId4" Type="http://schemas.openxmlformats.org/officeDocument/2006/relationships/customXml" Target="../ink/ink3.xm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B0CF8-F88C-9EA5-6766-15961B066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1767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100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基于模型驱动架构的 </a:t>
            </a:r>
            <a:r>
              <a:rPr lang="en-US" altLang="zh-CN" sz="3100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Web </a:t>
            </a:r>
            <a:r>
              <a:rPr lang="zh-CN" altLang="en-US" sz="3100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代码生成方法</a:t>
            </a:r>
            <a:br>
              <a:rPr lang="zh-CN" altLang="en-US" sz="3100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3100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研究与应用</a:t>
            </a:r>
            <a:r>
              <a:rPr lang="zh-CN" altLang="en-US" sz="3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br>
              <a:rPr lang="zh-CN" altLang="en-US" sz="1100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2BD9BC-0DF6-E646-FDEB-AD740875F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作者：重庆邮电大学 罗异 </a:t>
            </a:r>
            <a:br>
              <a:rPr lang="zh-CN" altLang="en-US" dirty="0"/>
            </a:br>
            <a:endParaRPr lang="en-US" altLang="zh-CN" dirty="0"/>
          </a:p>
          <a:p>
            <a:r>
              <a:rPr lang="en-US" altLang="zh-CN" dirty="0"/>
              <a:t>2018 </a:t>
            </a:r>
            <a:r>
              <a:rPr lang="zh-CN" altLang="en-US" dirty="0"/>
              <a:t>硕士毕业论文</a:t>
            </a:r>
          </a:p>
        </p:txBody>
      </p:sp>
    </p:spTree>
    <p:extLst>
      <p:ext uri="{BB962C8B-B14F-4D97-AF65-F5344CB8AC3E}">
        <p14:creationId xmlns:p14="http://schemas.microsoft.com/office/powerpoint/2010/main" val="62450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D61E-E3BE-5C51-C46E-AEA1BD96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330E9-A35D-95CB-04C5-0A4D35A9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87" y="355705"/>
            <a:ext cx="10515600" cy="1325563"/>
          </a:xfrm>
        </p:spPr>
        <p:txBody>
          <a:bodyPr/>
          <a:lstStyle/>
          <a:p>
            <a:r>
              <a:rPr lang="zh-CN" altLang="en-US" b="1" dirty="0"/>
              <a:t>实例：自主学习系统的前端代码生成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52C2126-63CE-B601-36E5-FF94388AE003}"/>
              </a:ext>
            </a:extLst>
          </p:cNvPr>
          <p:cNvSpPr txBox="1">
            <a:spLocks/>
          </p:cNvSpPr>
          <p:nvPr/>
        </p:nvSpPr>
        <p:spPr>
          <a:xfrm flipH="1">
            <a:off x="442060" y="1637901"/>
            <a:ext cx="4263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拓展状态图的元模型，并把类图转换成状态图，转换规则是使用</a:t>
            </a:r>
            <a:r>
              <a:rPr lang="en-US" altLang="zh-CN" dirty="0"/>
              <a:t>VBScript</a:t>
            </a:r>
            <a:r>
              <a:rPr lang="zh-CN" altLang="en-US" dirty="0"/>
              <a:t>编写的，逻辑和之前介绍的一样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26E18D-6CC8-EFAF-65AC-6CFB232DA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723" y="1299764"/>
            <a:ext cx="6581034" cy="51562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67DA48-6A37-CED2-F162-E34EEF08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92" y="4048591"/>
            <a:ext cx="3759316" cy="234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1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402EB-D3CA-0BB4-7941-1B652B32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55FB5-4864-83CD-9D11-3172B958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87" y="355705"/>
            <a:ext cx="10515600" cy="1325563"/>
          </a:xfrm>
        </p:spPr>
        <p:txBody>
          <a:bodyPr/>
          <a:lstStyle/>
          <a:p>
            <a:r>
              <a:rPr lang="zh-CN" altLang="en-US" b="1" dirty="0"/>
              <a:t>实例：自主学习系统的前端代码生成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56443B-CE04-65E5-EBC3-01701FE9898A}"/>
              </a:ext>
            </a:extLst>
          </p:cNvPr>
          <p:cNvSpPr txBox="1">
            <a:spLocks/>
          </p:cNvSpPr>
          <p:nvPr/>
        </p:nvSpPr>
        <p:spPr>
          <a:xfrm flipH="1">
            <a:off x="442060" y="1637901"/>
            <a:ext cx="4263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使用模板生成</a:t>
            </a:r>
            <a:r>
              <a:rPr lang="en-US" altLang="zh-CN" dirty="0"/>
              <a:t>html</a:t>
            </a:r>
            <a:r>
              <a:rPr lang="zh-CN" altLang="en-US" dirty="0"/>
              <a:t>代码和</a:t>
            </a:r>
            <a:r>
              <a:rPr lang="en-US" altLang="zh-CN" dirty="0"/>
              <a:t>Java</a:t>
            </a:r>
            <a:r>
              <a:rPr lang="zh-CN" altLang="en-US" dirty="0"/>
              <a:t>类代码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CC053E-1B8E-7B60-6300-CB659C16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79" y="2767407"/>
            <a:ext cx="5369721" cy="32218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6CFF6-3F52-DA9B-DB77-86CB2C486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02" y="2767407"/>
            <a:ext cx="5576075" cy="30566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630487-0B28-C3AB-F0F6-286F72764670}"/>
              </a:ext>
            </a:extLst>
          </p:cNvPr>
          <p:cNvSpPr txBox="1"/>
          <p:nvPr/>
        </p:nvSpPr>
        <p:spPr>
          <a:xfrm>
            <a:off x="442060" y="6158575"/>
            <a:ext cx="112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前端页面结构已经是基本预设好的，</a:t>
            </a:r>
            <a:r>
              <a:rPr lang="en-US" altLang="zh-CN" dirty="0"/>
              <a:t>Java</a:t>
            </a:r>
            <a:r>
              <a:rPr lang="zh-CN" altLang="en-US" dirty="0"/>
              <a:t>代码中的</a:t>
            </a:r>
            <a:r>
              <a:rPr lang="en-US" altLang="zh-CN" dirty="0"/>
              <a:t>get</a:t>
            </a:r>
            <a:r>
              <a:rPr lang="zh-CN" altLang="en-US" dirty="0"/>
              <a:t>方法的异常处理也是需要自己写好的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C579521-96C0-8D6E-CDC0-70740C13294E}"/>
              </a:ext>
            </a:extLst>
          </p:cNvPr>
          <p:cNvGrpSpPr/>
          <p:nvPr/>
        </p:nvGrpSpPr>
        <p:grpSpPr>
          <a:xfrm>
            <a:off x="1810343" y="3620530"/>
            <a:ext cx="460440" cy="12600"/>
            <a:chOff x="1810343" y="3620530"/>
            <a:chExt cx="460440" cy="1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6E7DCE9-F545-B860-042D-4DBCDE27DFBA}"/>
                    </a:ext>
                  </a:extLst>
                </p14:cNvPr>
                <p14:cNvContentPartPr/>
                <p14:nvPr/>
              </p14:nvContentPartPr>
              <p14:xfrm>
                <a:off x="1810343" y="3620530"/>
                <a:ext cx="360" cy="3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6E7DCE9-F545-B860-042D-4DBCDE27DF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01343" y="36118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898834A6-CF0E-B310-25C9-142D1EC30164}"/>
                    </a:ext>
                  </a:extLst>
                </p14:cNvPr>
                <p14:cNvContentPartPr/>
                <p14:nvPr/>
              </p14:nvContentPartPr>
              <p14:xfrm>
                <a:off x="2270423" y="3632770"/>
                <a:ext cx="360" cy="36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898834A6-CF0E-B310-25C9-142D1EC301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61423" y="36241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6D490B97-D7AE-76ED-1D86-5A5CA8918BF3}"/>
                    </a:ext>
                  </a:extLst>
                </p14:cNvPr>
                <p14:cNvContentPartPr/>
                <p14:nvPr/>
              </p14:nvContentPartPr>
              <p14:xfrm>
                <a:off x="1810343" y="3620530"/>
                <a:ext cx="360" cy="3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6D490B97-D7AE-76ED-1D86-5A5CA8918B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01343" y="36118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187599BA-E8E7-4788-846A-31AA9981DC92}"/>
                  </a:ext>
                </a:extLst>
              </p14:cNvPr>
              <p14:cNvContentPartPr/>
              <p14:nvPr/>
            </p14:nvContentPartPr>
            <p14:xfrm>
              <a:off x="1810343" y="3620530"/>
              <a:ext cx="2294640" cy="316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187599BA-E8E7-4788-846A-31AA9981DC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1343" y="3611890"/>
                <a:ext cx="23122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67AB52DE-F744-B41B-561B-C03562E3DC27}"/>
              </a:ext>
            </a:extLst>
          </p:cNvPr>
          <p:cNvGrpSpPr/>
          <p:nvPr/>
        </p:nvGrpSpPr>
        <p:grpSpPr>
          <a:xfrm>
            <a:off x="7192343" y="2957410"/>
            <a:ext cx="1196280" cy="6840"/>
            <a:chOff x="7192343" y="2957410"/>
            <a:chExt cx="1196280" cy="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9C7EFD47-987D-8E73-D756-336098F386E5}"/>
                    </a:ext>
                  </a:extLst>
                </p14:cNvPr>
                <p14:cNvContentPartPr/>
                <p14:nvPr/>
              </p14:nvContentPartPr>
              <p14:xfrm>
                <a:off x="7192343" y="2963890"/>
                <a:ext cx="360" cy="3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9C7EFD47-987D-8E73-D756-336098F386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83343" y="29552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CDD94BEB-55BE-865C-4C25-A2BE3F6D41CD}"/>
                    </a:ext>
                  </a:extLst>
                </p14:cNvPr>
                <p14:cNvContentPartPr/>
                <p14:nvPr/>
              </p14:nvContentPartPr>
              <p14:xfrm>
                <a:off x="7192343" y="2957410"/>
                <a:ext cx="1196280" cy="68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CDD94BEB-55BE-865C-4C25-A2BE3F6D41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83343" y="2948770"/>
                  <a:ext cx="121392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E21862DA-3E5F-4D67-A83C-CD4FBB59CB45}"/>
                  </a:ext>
                </a:extLst>
              </p14:cNvPr>
              <p14:cNvContentPartPr/>
              <p14:nvPr/>
            </p14:nvContentPartPr>
            <p14:xfrm>
              <a:off x="674903" y="6419170"/>
              <a:ext cx="360" cy="3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E21862DA-3E5F-4D67-A83C-CD4FBB59CB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903" y="64101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81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54B2D-27D6-E801-A134-B04A095A9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3820F-FACF-439C-97DF-5389B8E3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87" y="355705"/>
            <a:ext cx="10515600" cy="1325563"/>
          </a:xfrm>
        </p:spPr>
        <p:txBody>
          <a:bodyPr/>
          <a:lstStyle/>
          <a:p>
            <a:r>
              <a:rPr lang="zh-CN" altLang="en-US" b="1" dirty="0"/>
              <a:t>总结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6CDCFF-C609-9239-D00A-6C21C7FD7D6F}"/>
              </a:ext>
            </a:extLst>
          </p:cNvPr>
          <p:cNvSpPr txBox="1"/>
          <p:nvPr/>
        </p:nvSpPr>
        <p:spPr>
          <a:xfrm>
            <a:off x="485987" y="1889357"/>
            <a:ext cx="1127558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该论文拓展元但给出的转换规则细节要比上一篇的详细，理解了元模型对应转换应该怎么做；模型的做法其实比较牵强，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最后给出的模板编写带来的启发：未来有很多消息可以分类，如果同一类处理逻辑相同，即使是部分相同，也可以通过模板的方式批量生成代码；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下一步：该论文给出了很多可以参考的文献，选择一篇</a:t>
            </a:r>
            <a:r>
              <a:rPr lang="zh-CN" altLang="en-US"/>
              <a:t>国外的拓展元模型的会</a:t>
            </a:r>
            <a:r>
              <a:rPr lang="zh-CN" altLang="en-US" dirty="0"/>
              <a:t>议论文进行阅读学习</a:t>
            </a:r>
          </a:p>
        </p:txBody>
      </p:sp>
    </p:spTree>
    <p:extLst>
      <p:ext uri="{BB962C8B-B14F-4D97-AF65-F5344CB8AC3E}">
        <p14:creationId xmlns:p14="http://schemas.microsoft.com/office/powerpoint/2010/main" val="304548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3CD7-F493-8B60-459C-E3044D03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87" y="35570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论文主要内容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0EE7F5-F948-46A1-B3F2-0F4477A2F7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82" y="2079863"/>
            <a:ext cx="11177693" cy="189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根据设计模式拓展了元模型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zh-CN" altLang="en-US" sz="18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举了一个实际的例子进行有效性说明</a:t>
            </a:r>
            <a:endParaRPr lang="en-US" altLang="zh-CN" sz="18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5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B79CA-C7C9-31AA-9628-903D7BFB1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BFF31-6C4B-AD46-B735-12BC0C78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87" y="355705"/>
            <a:ext cx="10515600" cy="1325563"/>
          </a:xfrm>
        </p:spPr>
        <p:txBody>
          <a:bodyPr/>
          <a:lstStyle/>
          <a:p>
            <a:r>
              <a:rPr lang="zh-CN" altLang="en-US" b="1" dirty="0"/>
              <a:t>相关技术介绍 </a:t>
            </a:r>
            <a:r>
              <a:rPr lang="en-US" altLang="zh-CN" b="1" dirty="0"/>
              <a:t>– </a:t>
            </a:r>
            <a:r>
              <a:rPr lang="zh-CN" altLang="en-US" b="1" dirty="0"/>
              <a:t>设计模式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577C637C-3989-DF06-9883-AF41AA7B9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3353" y="2207521"/>
            <a:ext cx="3860779" cy="24429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5DBF83-FF0A-D02B-7D12-EF88A282D4E1}"/>
              </a:ext>
            </a:extLst>
          </p:cNvPr>
          <p:cNvSpPr txBox="1"/>
          <p:nvPr/>
        </p:nvSpPr>
        <p:spPr>
          <a:xfrm>
            <a:off x="787232" y="1986246"/>
            <a:ext cx="463861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观察者设计模式就是：一个观察者绑定（</a:t>
            </a:r>
            <a:r>
              <a:rPr lang="en-US" altLang="zh-CN" dirty="0"/>
              <a:t>Attach)</a:t>
            </a:r>
            <a:r>
              <a:rPr lang="zh-CN" altLang="en-US" dirty="0"/>
              <a:t>一个目标，目标状态更新了就通知（</a:t>
            </a:r>
            <a:r>
              <a:rPr lang="en-US" altLang="zh-CN" dirty="0"/>
              <a:t>Notify</a:t>
            </a:r>
            <a:r>
              <a:rPr lang="zh-CN" altLang="en-US" dirty="0"/>
              <a:t>）观察者进行更新（</a:t>
            </a:r>
            <a:r>
              <a:rPr lang="en-US" altLang="zh-CN" dirty="0"/>
              <a:t>Update)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理解：这里观察者就是前端</a:t>
            </a:r>
            <a:r>
              <a:rPr lang="en-US" altLang="zh-CN" dirty="0"/>
              <a:t>UI</a:t>
            </a:r>
            <a:r>
              <a:rPr lang="zh-CN" altLang="en-US" dirty="0"/>
              <a:t>，目标就是后端数据</a:t>
            </a:r>
          </a:p>
        </p:txBody>
      </p:sp>
    </p:spTree>
    <p:extLst>
      <p:ext uri="{BB962C8B-B14F-4D97-AF65-F5344CB8AC3E}">
        <p14:creationId xmlns:p14="http://schemas.microsoft.com/office/powerpoint/2010/main" val="390855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361D0-CC47-4B8B-29B7-1335FF094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55070-3F64-3683-02FC-B1DC3348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87" y="355705"/>
            <a:ext cx="10515600" cy="1325563"/>
          </a:xfrm>
        </p:spPr>
        <p:txBody>
          <a:bodyPr/>
          <a:lstStyle/>
          <a:p>
            <a:r>
              <a:rPr kumimoji="0" lang="zh-CN" altLang="en-US" sz="4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根据设计模式拓展了元模型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FEE505-EEF2-C072-D80F-F5F83921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5" y="2259629"/>
            <a:ext cx="3040643" cy="35740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F94AB5-7090-2289-C5E3-39CDD9CE9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514" y="2817498"/>
            <a:ext cx="3025402" cy="31244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0B6FF6-8D17-9338-FD41-359FA887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845" y="2703187"/>
            <a:ext cx="3452159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6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B79CA-C7C9-31AA-9628-903D7BFB1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BFF31-6C4B-AD46-B735-12BC0C78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36" y="119142"/>
            <a:ext cx="10515600" cy="1325563"/>
          </a:xfrm>
        </p:spPr>
        <p:txBody>
          <a:bodyPr/>
          <a:lstStyle/>
          <a:p>
            <a:r>
              <a:rPr lang="zh-CN" altLang="en-US" b="1" dirty="0"/>
              <a:t>处理流程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B3FFB1-4F4D-BEA5-DEF6-9FB7ADD53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323" y="1680475"/>
            <a:ext cx="5727081" cy="215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手动建好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PIM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的类图模型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编写转换规则，生成状态模型（新增、删除、修改和查找） </a:t>
            </a:r>
            <a:br>
              <a:rPr lang="zh-CN" altLang="en-US" dirty="0"/>
            </a:b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711019-0BFC-2B16-BBA4-1EDC7D4B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67" y="660063"/>
            <a:ext cx="5649762" cy="52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1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9BF02-AD14-57C2-E420-2B8284056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F719F-2E04-6432-C132-DE2991E8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36" y="119142"/>
            <a:ext cx="10515600" cy="1325563"/>
          </a:xfrm>
        </p:spPr>
        <p:txBody>
          <a:bodyPr/>
          <a:lstStyle/>
          <a:p>
            <a:r>
              <a:rPr lang="zh-CN" altLang="en-US" b="1" dirty="0"/>
              <a:t>处理流程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3E370A-4E12-327F-09A2-7C821BF23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158093"/>
            <a:ext cx="5727081" cy="416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手动建好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PIM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的类图模型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编写转换规则，生成状态模型（新增、删除、修改和查找）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zh-CN" altLang="en-US" dirty="0"/>
            </a:br>
            <a:r>
              <a:rPr lang="en-US" altLang="zh-CN" sz="1400" dirty="0" err="1">
                <a:latin typeface="D-DINExp"/>
              </a:rPr>
              <a:t>ps</a:t>
            </a:r>
            <a:r>
              <a:rPr lang="en-US" altLang="zh-CN" sz="1400" dirty="0">
                <a:latin typeface="D-DINExp"/>
              </a:rPr>
              <a:t>:</a:t>
            </a:r>
            <a:r>
              <a:rPr lang="zh-CN" altLang="en-US" sz="1400" b="0" i="0" dirty="0">
                <a:effectLst/>
                <a:latin typeface="D-DINExp"/>
              </a:rPr>
              <a:t>转移元素通常包括触发事件、条件和动作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DEB1E0-E7D6-B3F9-C290-4E82EB49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336" y="1059733"/>
            <a:ext cx="6274287" cy="49511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6C292E-61EE-0975-29C9-3C447ADD5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16" y="6010912"/>
            <a:ext cx="4864156" cy="640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BE50696-9781-F6E0-D0B2-01D1C72B5BAD}"/>
                  </a:ext>
                </a:extLst>
              </p14:cNvPr>
              <p14:cNvContentPartPr/>
              <p14:nvPr/>
            </p14:nvContentPartPr>
            <p14:xfrm>
              <a:off x="8719987" y="6315573"/>
              <a:ext cx="109044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BE50696-9781-F6E0-D0B2-01D1C72B5B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10987" y="6306573"/>
                <a:ext cx="1108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3119ADA6-66F9-CA5C-1686-10C3EB5ACE6F}"/>
                  </a:ext>
                </a:extLst>
              </p14:cNvPr>
              <p14:cNvContentPartPr/>
              <p14:nvPr/>
            </p14:nvContentPartPr>
            <p14:xfrm>
              <a:off x="8726107" y="6295413"/>
              <a:ext cx="1077480" cy="45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3119ADA6-66F9-CA5C-1686-10C3EB5ACE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17107" y="6286773"/>
                <a:ext cx="1095120" cy="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11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CC254-BC97-2FC5-1EEA-60AA4FEA1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58CB7-7542-1779-38BA-068F1C05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36" y="119142"/>
            <a:ext cx="10515600" cy="1325563"/>
          </a:xfrm>
        </p:spPr>
        <p:txBody>
          <a:bodyPr/>
          <a:lstStyle/>
          <a:p>
            <a:r>
              <a:rPr lang="zh-CN" altLang="en-US" b="1" dirty="0"/>
              <a:t>处理流程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BF4E55-B3C2-6C9A-D9EE-4EE53C4E61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323" y="1680475"/>
            <a:ext cx="5727081" cy="215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手动建好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PIM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的类图模型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编写转换规则，生成状态模型（新增、删除、修改和查找） </a:t>
            </a:r>
            <a:br>
              <a:rPr lang="zh-CN" altLang="en-US" dirty="0"/>
            </a:b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9FB5FE-33E4-C827-FF5A-9828C63E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336" y="346105"/>
            <a:ext cx="6294665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8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4692C-B0BD-3256-EA41-5177C1AD5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D5E81-4039-C9CF-4040-7E2C7B26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36" y="119142"/>
            <a:ext cx="10515600" cy="1325563"/>
          </a:xfrm>
        </p:spPr>
        <p:txBody>
          <a:bodyPr/>
          <a:lstStyle/>
          <a:p>
            <a:r>
              <a:rPr lang="zh-CN" altLang="en-US" b="1" dirty="0"/>
              <a:t>处理流程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7FF0FA-B1C6-0DBF-621F-C35EE524D7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323" y="1408253"/>
            <a:ext cx="5727081" cy="270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手动建好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PIM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的类图模型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编写转换规则，生成状态模型（新增、删除、修改和查找）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调用规则（给出执行顺序）</a:t>
            </a:r>
            <a:br>
              <a:rPr lang="zh-CN" altLang="en-US" dirty="0"/>
            </a:b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B92896-9CF7-F9B0-9B00-D8E552C9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04" y="971929"/>
            <a:ext cx="6150777" cy="49141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56A6CE0-C850-FE94-0E8C-232DEEA3CD65}"/>
              </a:ext>
            </a:extLst>
          </p:cNvPr>
          <p:cNvSpPr txBox="1"/>
          <p:nvPr/>
        </p:nvSpPr>
        <p:spPr>
          <a:xfrm>
            <a:off x="666118" y="5008005"/>
            <a:ext cx="4172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解释：这里的转换规则其实给出了状态图的走向，所以状态图不是从</a:t>
            </a:r>
            <a:r>
              <a:rPr lang="en-US" altLang="zh-CN" dirty="0"/>
              <a:t>CIM</a:t>
            </a:r>
            <a:r>
              <a:rPr lang="zh-CN" altLang="en-US" dirty="0"/>
              <a:t>的需求来的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缺点：没有给出状态元模型，不好对照</a:t>
            </a:r>
          </a:p>
        </p:txBody>
      </p:sp>
    </p:spTree>
    <p:extLst>
      <p:ext uri="{BB962C8B-B14F-4D97-AF65-F5344CB8AC3E}">
        <p14:creationId xmlns:p14="http://schemas.microsoft.com/office/powerpoint/2010/main" val="215141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B79CA-C7C9-31AA-9628-903D7BFB1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BFF31-6C4B-AD46-B735-12BC0C78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87" y="355705"/>
            <a:ext cx="10515600" cy="1325563"/>
          </a:xfrm>
        </p:spPr>
        <p:txBody>
          <a:bodyPr/>
          <a:lstStyle/>
          <a:p>
            <a:r>
              <a:rPr lang="zh-CN" altLang="en-US" b="1" dirty="0"/>
              <a:t>实例：自主学习系统的前端代码生成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D8811D-339B-001A-E1C4-A651031E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993" y="2024157"/>
            <a:ext cx="5566283" cy="4478138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188A18A-54F6-746B-F119-12E6E1B77BEE}"/>
              </a:ext>
            </a:extLst>
          </p:cNvPr>
          <p:cNvSpPr txBox="1">
            <a:spLocks/>
          </p:cNvSpPr>
          <p:nvPr/>
        </p:nvSpPr>
        <p:spPr>
          <a:xfrm flipH="1">
            <a:off x="442060" y="1637901"/>
            <a:ext cx="4263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生成对象模型（类图），接着使用</a:t>
            </a:r>
            <a:r>
              <a:rPr lang="en-US" altLang="zh-CN" dirty="0" err="1"/>
              <a:t>PowerDesigner</a:t>
            </a:r>
            <a:r>
              <a:rPr lang="zh-CN" altLang="en-US" dirty="0"/>
              <a:t>生成关系模型再导出</a:t>
            </a:r>
            <a:r>
              <a:rPr lang="en-US" altLang="zh-CN" dirty="0" err="1"/>
              <a:t>sql</a:t>
            </a:r>
            <a:r>
              <a:rPr lang="zh-CN" altLang="en-US" dirty="0"/>
              <a:t>代码。</a:t>
            </a:r>
          </a:p>
        </p:txBody>
      </p:sp>
    </p:spTree>
    <p:extLst>
      <p:ext uri="{BB962C8B-B14F-4D97-AF65-F5344CB8AC3E}">
        <p14:creationId xmlns:p14="http://schemas.microsoft.com/office/powerpoint/2010/main" val="104500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467</Words>
  <Application>Microsoft Office PowerPoint</Application>
  <PresentationFormat>宽屏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D-DINExp</vt:lpstr>
      <vt:lpstr>等线</vt:lpstr>
      <vt:lpstr>等线 Light</vt:lpstr>
      <vt:lpstr>Arial</vt:lpstr>
      <vt:lpstr>Open Sans</vt:lpstr>
      <vt:lpstr>Office 主题​​</vt:lpstr>
      <vt:lpstr>基于模型驱动架构的 Web 代码生成方法 研究与应用   </vt:lpstr>
      <vt:lpstr>论文主要内容</vt:lpstr>
      <vt:lpstr>相关技术介绍 – 设计模式</vt:lpstr>
      <vt:lpstr>根据设计模式拓展了元模型</vt:lpstr>
      <vt:lpstr>处理流程</vt:lpstr>
      <vt:lpstr>处理流程</vt:lpstr>
      <vt:lpstr>处理流程</vt:lpstr>
      <vt:lpstr>处理流程</vt:lpstr>
      <vt:lpstr>实例：自主学习系统的前端代码生成</vt:lpstr>
      <vt:lpstr>实例：自主学习系统的前端代码生成</vt:lpstr>
      <vt:lpstr>实例：自主学习系统的前端代码生成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基于模型驱动框架的Solidity 代码生成研究  </dc:title>
  <dc:creator>w 陈</dc:creator>
  <cp:lastModifiedBy>w 陈</cp:lastModifiedBy>
  <cp:revision>22</cp:revision>
  <dcterms:created xsi:type="dcterms:W3CDTF">2025-04-18T09:25:01Z</dcterms:created>
  <dcterms:modified xsi:type="dcterms:W3CDTF">2025-04-27T05:32:25Z</dcterms:modified>
</cp:coreProperties>
</file>