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1" r:id="rId7"/>
    <p:sldId id="270" r:id="rId8"/>
    <p:sldId id="272" r:id="rId9"/>
    <p:sldId id="261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7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03:29:0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24276,'3028'0'0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5T03:29:1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24575,'75'-15'0,"-41"13"0,-9 1 0,-1-1 0,0-1 0,0-1 0,25-7 0,-22 5 0,1 1 0,0 1 0,1 2 0,-1 1 0,53 4 0,-1 0 0,-31-2 0,70 11 0,184 49 0,-270-55 0,1-1 0,0-2 0,1-1 0,61-5 0,-8 0 0,158 20 0,366-17 0,-444 17 0,437-17-1365,-591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91994-6085-2773-88D0-A266C3B60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1F655F-78A2-EDEF-0486-968293506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18289-8028-02A9-F601-FF0C23C9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5D32B-B228-FA5F-B321-3F763EED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589F5-3F87-DE9C-5269-5258863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77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3C564-EA74-AFA0-89DF-45B7032B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7C13D-C12D-E057-A9B5-884DE4919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3C7D2-7039-E7D0-A482-B0A901C4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3F7948-420B-87F4-EDC0-B4695AB8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9002C0-D9BF-AB65-9590-0E3C7C46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40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D7D62-6593-EBC6-10B5-7F8BE53D8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A39133-4163-E1EF-6DA9-8A07C59C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ACFC8-D358-4BD9-29BB-2447A02A7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A563A-1BDF-46B1-7DAC-889CC5BF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0231B-8EBF-A7B7-5819-3895CF6F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5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A31CE-A916-657D-5606-1A75615E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47401-6ED9-7914-C4C1-DCE3F17F9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97568-788C-9623-2778-9953A566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8F865-BC22-D101-42E8-D2452616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2DDFD1-190A-5FB3-602F-8BD87E06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4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00939-DBCE-FC27-9B22-E3868CDEA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0BC48-0466-64FC-CDF2-D89A953A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FE894-2EE9-484B-4CF0-C9E4DEA0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5022A-1DED-5994-B3DA-2146CA96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5730F-F48A-CBB6-23E4-D284C69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5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2FDF0-CA2F-94AE-F29B-930FD9D4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C0E8F-D89F-7F26-197C-50A1FA050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80B8E-D995-0CEE-E1B3-6B11F1DA3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256EF-A14C-6404-D993-F00288B4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4B49D-5B33-407E-2E53-A20B873B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269401-9A78-B3C8-D529-A3760397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6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342B5-731B-F101-BF76-ADAF41E9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8BA671-BD7F-6DD1-98F8-ACABAF63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62DAC7-A432-C3DA-6D1A-36358EFB6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88922D-07CF-614E-5388-F8AEC117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0F67F1-E474-1FCB-934C-399B15A78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03929B-FC93-A81E-EC30-2DBA70A6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01C369-8187-B256-6DC2-7D8A0330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B20C4-0F26-E90C-B080-13E01A67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02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EE124-9FD8-9747-654E-035625EE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3DB523-03B4-55F9-BD0D-BDEA1272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056F3E-3C56-82EE-96B2-EB35BBF8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BEB33F-D180-8CC5-6549-AEAF774B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4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4F1DC4-C26D-EA2B-1F00-340C28E8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DD417C-D09F-959F-2325-C17191EE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4E6BB-F7C2-7177-9FAC-78584049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1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5C49C-EEF1-1972-F181-D1C66E9D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BE12F-CDF0-4AC0-2920-A8E5495E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A3A9ED-C487-D04F-90FE-B323C3AB0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C494E-AC60-DC13-3B9F-216013F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5E673F-EDB3-2A52-FF2E-5D73C0BB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25195F-E837-C6AD-43BD-4B10E64E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70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98EE2-E0E3-2BBB-52B1-AC626EAA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56D72B-648C-A859-E824-1B081C43D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79922B-3BFA-3DF8-B51E-7ECB4A8EE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1A9ED3-17E1-3DA0-9EC2-7ECC7F6B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3E740-8A27-1DF4-EEB5-EA922A5A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F5C7B-FD14-A621-F012-B8AADF94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27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74249E-ABA9-5944-59E3-36DEDE00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B3B71C-67A7-3278-F89C-719AD203B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8EE12-CB54-AE6A-B264-7E6EFF296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C04D-C613-4F98-BCC1-B34CFF116114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70AFCC-8897-85F2-3822-F7D499CC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8F1F2-0CFA-3987-3A60-E9863FDA1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39E3-35F0-4884-985F-9508DB01B2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9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B0CF8-F88C-9EA5-6766-15961B066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1767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基于模型驱动架构的 </a:t>
            </a:r>
            <a:r>
              <a:rPr lang="en-US" altLang="zh-CN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Web </a:t>
            </a:r>
            <a:r>
              <a:rPr lang="zh-CN" altLang="en-US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代码生成方法</a:t>
            </a:r>
            <a:br>
              <a:rPr lang="zh-CN" altLang="en-US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sz="3100" b="1" i="0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研究与应用</a:t>
            </a:r>
            <a:r>
              <a:rPr lang="zh-CN" altLang="en-US" sz="31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br>
              <a:rPr lang="zh-CN" altLang="en-US" sz="1100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2BD9BC-0DF6-E646-FDEB-AD740875F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作者：重庆邮电大学 罗异 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2018 </a:t>
            </a:r>
            <a:r>
              <a:rPr lang="zh-CN" altLang="en-US" dirty="0"/>
              <a:t>硕士毕业论文</a:t>
            </a:r>
          </a:p>
        </p:txBody>
      </p:sp>
    </p:spTree>
    <p:extLst>
      <p:ext uri="{BB962C8B-B14F-4D97-AF65-F5344CB8AC3E}">
        <p14:creationId xmlns:p14="http://schemas.microsoft.com/office/powerpoint/2010/main" val="62450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D61E-E3BE-5C51-C46E-AEA1BD96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330E9-A35D-95CB-04C5-0A4D35A9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实例：自主学习系统的前端代码生成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52C2126-63CE-B601-36E5-FF94388AE003}"/>
              </a:ext>
            </a:extLst>
          </p:cNvPr>
          <p:cNvSpPr txBox="1">
            <a:spLocks/>
          </p:cNvSpPr>
          <p:nvPr/>
        </p:nvSpPr>
        <p:spPr>
          <a:xfrm flipH="1">
            <a:off x="442060" y="1637901"/>
            <a:ext cx="426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拓展状态图的元模型，并把类图转换成状态图，转换规则是使用</a:t>
            </a:r>
            <a:r>
              <a:rPr lang="en-US" altLang="zh-CN" dirty="0"/>
              <a:t>VBScript</a:t>
            </a:r>
            <a:r>
              <a:rPr lang="zh-CN" altLang="en-US" dirty="0"/>
              <a:t>编写的，逻辑和之前介绍的一样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26E18D-6CC8-EFAF-65AC-6CFB232DA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93" y="1299765"/>
            <a:ext cx="5177563" cy="405664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167DA48-6A37-CED2-F162-E34EEF08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492" y="4048591"/>
            <a:ext cx="3759316" cy="234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1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402EB-D3CA-0BB4-7941-1B652B32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55FB5-4864-83CD-9D11-3172B958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实例：自主学习系统的前端代码生成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456443B-CE04-65E5-EBC3-01701FE9898A}"/>
              </a:ext>
            </a:extLst>
          </p:cNvPr>
          <p:cNvSpPr txBox="1">
            <a:spLocks/>
          </p:cNvSpPr>
          <p:nvPr/>
        </p:nvSpPr>
        <p:spPr>
          <a:xfrm flipH="1">
            <a:off x="442060" y="1637901"/>
            <a:ext cx="426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使用模板生成</a:t>
            </a:r>
            <a:r>
              <a:rPr lang="en-US" altLang="zh-CN" dirty="0"/>
              <a:t>html</a:t>
            </a:r>
            <a:r>
              <a:rPr lang="zh-CN" altLang="en-US" dirty="0"/>
              <a:t>代码和</a:t>
            </a:r>
            <a:r>
              <a:rPr lang="en-US" altLang="zh-CN" dirty="0"/>
              <a:t>Java</a:t>
            </a:r>
            <a:r>
              <a:rPr lang="zh-CN" altLang="en-US" dirty="0"/>
              <a:t>类代码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C053E-1B8E-7B60-6300-CB659C16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79" y="2767407"/>
            <a:ext cx="5369721" cy="3221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6CFF6-3F52-DA9B-DB77-86CB2C486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402" y="2767407"/>
            <a:ext cx="5576075" cy="30566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630487-0B28-C3AB-F0F6-286F72764670}"/>
              </a:ext>
            </a:extLst>
          </p:cNvPr>
          <p:cNvSpPr txBox="1"/>
          <p:nvPr/>
        </p:nvSpPr>
        <p:spPr>
          <a:xfrm>
            <a:off x="442060" y="6158575"/>
            <a:ext cx="1127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前端页面结构已经是基本预设好的，</a:t>
            </a:r>
            <a:r>
              <a:rPr lang="en-US" altLang="zh-CN" dirty="0"/>
              <a:t>Java</a:t>
            </a:r>
            <a:r>
              <a:rPr lang="zh-CN" altLang="en-US" dirty="0"/>
              <a:t>代码中的</a:t>
            </a:r>
            <a:r>
              <a:rPr lang="en-US" altLang="zh-CN" dirty="0"/>
              <a:t>get</a:t>
            </a:r>
            <a:r>
              <a:rPr lang="zh-CN" altLang="en-US" dirty="0"/>
              <a:t>方法的异常处理也是需要自己写好的</a:t>
            </a:r>
          </a:p>
        </p:txBody>
      </p:sp>
    </p:spTree>
    <p:extLst>
      <p:ext uri="{BB962C8B-B14F-4D97-AF65-F5344CB8AC3E}">
        <p14:creationId xmlns:p14="http://schemas.microsoft.com/office/powerpoint/2010/main" val="119881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4B2D-27D6-E801-A134-B04A095A9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3820F-FACF-439C-97DF-5389B8E3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总结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6CDCFF-C609-9239-D00A-6C21C7FD7D6F}"/>
              </a:ext>
            </a:extLst>
          </p:cNvPr>
          <p:cNvSpPr txBox="1"/>
          <p:nvPr/>
        </p:nvSpPr>
        <p:spPr>
          <a:xfrm>
            <a:off x="485987" y="1889357"/>
            <a:ext cx="1127558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该论文拓展元模型的做法其实比较牵强，但给出的转换规则细节要比上一篇的详细，理解了元模型对应转换应该怎么做；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最后给出的模板编写带来的启发：未来有很多消息可以分类，如果同一类处理逻辑相同，即使是部分相同，也可以通过模板的方式批量生成代码；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下一步：该论文给出了很多可以参考的文献，选择一篇国外的会议论文进行阅读学习</a:t>
            </a:r>
          </a:p>
        </p:txBody>
      </p:sp>
    </p:spTree>
    <p:extLst>
      <p:ext uri="{BB962C8B-B14F-4D97-AF65-F5344CB8AC3E}">
        <p14:creationId xmlns:p14="http://schemas.microsoft.com/office/powerpoint/2010/main" val="304548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D3CD7-F493-8B60-459C-E3044D03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论文主要内容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0EE7F5-F948-46A1-B3F2-0F4477A2F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82" y="2079863"/>
            <a:ext cx="11177693" cy="189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根据设计模式拓展了元模型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zh-CN" altLang="en-US" sz="1800" dirty="0">
                <a:solidFill>
                  <a:srgbClr val="333333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举了一个实际的例子进行有效性说明</a:t>
            </a:r>
            <a:endParaRPr lang="en-US" altLang="zh-CN" sz="1800" dirty="0">
              <a:solidFill>
                <a:srgbClr val="333333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15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B79CA-C7C9-31AA-9628-903D7BFB1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BFF31-6C4B-AD46-B735-12BC0C78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相关技术介绍 </a:t>
            </a:r>
            <a:r>
              <a:rPr lang="en-US" altLang="zh-CN" b="1" dirty="0"/>
              <a:t>– </a:t>
            </a:r>
            <a:r>
              <a:rPr lang="zh-CN" altLang="en-US" b="1" dirty="0"/>
              <a:t>设计模式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77C637C-3989-DF06-9883-AF41AA7B9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3353" y="2207521"/>
            <a:ext cx="3860779" cy="24429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5DBF83-FF0A-D02B-7D12-EF88A282D4E1}"/>
              </a:ext>
            </a:extLst>
          </p:cNvPr>
          <p:cNvSpPr txBox="1"/>
          <p:nvPr/>
        </p:nvSpPr>
        <p:spPr>
          <a:xfrm>
            <a:off x="787232" y="1986246"/>
            <a:ext cx="463861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观察者设计模式就是：一个观察者绑定（</a:t>
            </a:r>
            <a:r>
              <a:rPr lang="en-US" altLang="zh-CN" dirty="0"/>
              <a:t>Attach)</a:t>
            </a:r>
            <a:r>
              <a:rPr lang="zh-CN" altLang="en-US" dirty="0"/>
              <a:t>一个目标，目标状态更新了就通知（</a:t>
            </a:r>
            <a:r>
              <a:rPr lang="en-US" altLang="zh-CN" dirty="0"/>
              <a:t>Notify</a:t>
            </a:r>
            <a:r>
              <a:rPr lang="zh-CN" altLang="en-US" dirty="0"/>
              <a:t>）观察者进行更新（</a:t>
            </a:r>
            <a:r>
              <a:rPr lang="en-US" altLang="zh-CN" dirty="0"/>
              <a:t>Update)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理解：这里观察者就是前端</a:t>
            </a:r>
            <a:r>
              <a:rPr lang="en-US" altLang="zh-CN" dirty="0"/>
              <a:t>UI</a:t>
            </a:r>
            <a:r>
              <a:rPr lang="zh-CN" altLang="en-US" dirty="0"/>
              <a:t>，目标就是后端数据</a:t>
            </a:r>
          </a:p>
        </p:txBody>
      </p:sp>
    </p:spTree>
    <p:extLst>
      <p:ext uri="{BB962C8B-B14F-4D97-AF65-F5344CB8AC3E}">
        <p14:creationId xmlns:p14="http://schemas.microsoft.com/office/powerpoint/2010/main" val="390855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361D0-CC47-4B8B-29B7-1335FF094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55070-3F64-3683-02FC-B1DC33485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kumimoji="0" lang="zh-CN" altLang="en-US" sz="4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根据设计模式拓展了元模型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FEE505-EEF2-C072-D80F-F5F83921E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85" y="2259629"/>
            <a:ext cx="3040643" cy="3574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F94AB5-7090-2289-C5E3-39CDD9CE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14" y="2817498"/>
            <a:ext cx="3025402" cy="31244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0B6FF6-8D17-9338-FD41-359FA887E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845" y="2703187"/>
            <a:ext cx="3452159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63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B79CA-C7C9-31AA-9628-903D7BFB1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BFF31-6C4B-AD46-B735-12BC0C78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6" y="119142"/>
            <a:ext cx="10515600" cy="1325563"/>
          </a:xfrm>
        </p:spPr>
        <p:txBody>
          <a:bodyPr/>
          <a:lstStyle/>
          <a:p>
            <a:r>
              <a:rPr lang="zh-CN" altLang="en-US" b="1" dirty="0"/>
              <a:t>处理流程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B3FFB1-4F4D-BEA5-DEF6-9FB7ADD53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23" y="1680475"/>
            <a:ext cx="5727081" cy="215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手动建好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的类图模型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编写转换规则，生成状态模型（新增、删除、修改和查找） </a:t>
            </a:r>
            <a:br>
              <a:rPr lang="zh-CN" altLang="en-US" dirty="0"/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711019-0BFC-2B16-BBA4-1EDC7D4B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67" y="660063"/>
            <a:ext cx="5649762" cy="521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9BF02-AD14-57C2-E420-2B8284056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F719F-2E04-6432-C132-DE2991E8E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6" y="119142"/>
            <a:ext cx="10515600" cy="1325563"/>
          </a:xfrm>
        </p:spPr>
        <p:txBody>
          <a:bodyPr/>
          <a:lstStyle/>
          <a:p>
            <a:r>
              <a:rPr lang="zh-CN" altLang="en-US" b="1" dirty="0"/>
              <a:t>处理流程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3E370A-4E12-327F-09A2-7C821BF23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58093"/>
            <a:ext cx="5727081" cy="416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手动建好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的类图模型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编写转换规则，生成状态模型（新增、删除、修改和查找）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zh-CN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en-US" dirty="0"/>
            </a:br>
            <a:r>
              <a:rPr lang="en-US" altLang="zh-CN" sz="1400" dirty="0" err="1">
                <a:latin typeface="D-DINExp"/>
              </a:rPr>
              <a:t>ps</a:t>
            </a:r>
            <a:r>
              <a:rPr lang="en-US" altLang="zh-CN" sz="1400" dirty="0">
                <a:latin typeface="D-DINExp"/>
              </a:rPr>
              <a:t>:</a:t>
            </a:r>
            <a:r>
              <a:rPr lang="zh-CN" altLang="en-US" sz="1400" b="0" i="0" dirty="0">
                <a:effectLst/>
                <a:latin typeface="D-DINExp"/>
              </a:rPr>
              <a:t>转移元素通常包括触发事件、条件和动作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DEB1E0-E7D6-B3F9-C290-4E82EB49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36" y="1059733"/>
            <a:ext cx="6274287" cy="495117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46C292E-61EE-0975-29C9-3C447ADD5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16" y="6010912"/>
            <a:ext cx="4864156" cy="6408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BE50696-9781-F6E0-D0B2-01D1C72B5BAD}"/>
                  </a:ext>
                </a:extLst>
              </p14:cNvPr>
              <p14:cNvContentPartPr/>
              <p14:nvPr/>
            </p14:nvContentPartPr>
            <p14:xfrm>
              <a:off x="8719987" y="6315573"/>
              <a:ext cx="109044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BE50696-9781-F6E0-D0B2-01D1C72B5B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0987" y="6306573"/>
                <a:ext cx="1108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119ADA6-66F9-CA5C-1686-10C3EB5ACE6F}"/>
                  </a:ext>
                </a:extLst>
              </p14:cNvPr>
              <p14:cNvContentPartPr/>
              <p14:nvPr/>
            </p14:nvContentPartPr>
            <p14:xfrm>
              <a:off x="8726107" y="6295413"/>
              <a:ext cx="1077480" cy="45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119ADA6-66F9-CA5C-1686-10C3EB5ACE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17107" y="6286773"/>
                <a:ext cx="1095120" cy="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11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C254-BC97-2FC5-1EEA-60AA4FEA1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8CB7-7542-1779-38BA-068F1C05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6" y="119142"/>
            <a:ext cx="10515600" cy="1325563"/>
          </a:xfrm>
        </p:spPr>
        <p:txBody>
          <a:bodyPr/>
          <a:lstStyle/>
          <a:p>
            <a:r>
              <a:rPr lang="zh-CN" altLang="en-US" b="1" dirty="0"/>
              <a:t>处理流程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BF4E55-B3C2-6C9A-D9EE-4EE53C4E6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23" y="1680475"/>
            <a:ext cx="5727081" cy="215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手动建好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的类图模型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编写转换规则，生成状态模型（新增、删除、修改和查找） </a:t>
            </a:r>
            <a:br>
              <a:rPr lang="zh-CN" altLang="en-US" dirty="0"/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9FB5FE-33E4-C827-FF5A-9828C63ED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336" y="346105"/>
            <a:ext cx="6294665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81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692C-B0BD-3256-EA41-5177C1AD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D5E81-4039-C9CF-4040-7E2C7B26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36" y="119142"/>
            <a:ext cx="10515600" cy="1325563"/>
          </a:xfrm>
        </p:spPr>
        <p:txBody>
          <a:bodyPr/>
          <a:lstStyle/>
          <a:p>
            <a:r>
              <a:rPr lang="zh-CN" altLang="en-US" b="1" dirty="0"/>
              <a:t>处理流程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7FF0FA-B1C6-0DBF-621F-C35EE524D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23" y="1408253"/>
            <a:ext cx="5727081" cy="2701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手动建好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的类图模型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编写转换规则，生成状态模型（新增、删除、修改和查找）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dirty="0">
                <a:latin typeface="Arial" panose="020B0604020202020204" pitchFamily="34" charset="0"/>
              </a:rPr>
              <a:t>调用规则（给出执行顺序）</a:t>
            </a:r>
            <a:br>
              <a:rPr lang="zh-CN" altLang="en-US" dirty="0"/>
            </a:b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B92896-9CF7-F9B0-9B00-D8E552C9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404" y="971929"/>
            <a:ext cx="6150777" cy="491414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56A6CE0-C850-FE94-0E8C-232DEEA3CD65}"/>
              </a:ext>
            </a:extLst>
          </p:cNvPr>
          <p:cNvSpPr txBox="1"/>
          <p:nvPr/>
        </p:nvSpPr>
        <p:spPr>
          <a:xfrm>
            <a:off x="666118" y="5008005"/>
            <a:ext cx="4172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解释：这里的转换规则其实给出了状态图的走向，所以状态图不是从</a:t>
            </a:r>
            <a:r>
              <a:rPr lang="en-US" altLang="zh-CN" dirty="0"/>
              <a:t>CIM</a:t>
            </a:r>
            <a:r>
              <a:rPr lang="zh-CN" altLang="en-US" dirty="0"/>
              <a:t>的需求来的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缺点：没有给出状态元模型，不好对照</a:t>
            </a:r>
          </a:p>
        </p:txBody>
      </p:sp>
    </p:spTree>
    <p:extLst>
      <p:ext uri="{BB962C8B-B14F-4D97-AF65-F5344CB8AC3E}">
        <p14:creationId xmlns:p14="http://schemas.microsoft.com/office/powerpoint/2010/main" val="215141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B79CA-C7C9-31AA-9628-903D7BFB1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BFF31-6C4B-AD46-B735-12BC0C78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87" y="355705"/>
            <a:ext cx="10515600" cy="1325563"/>
          </a:xfrm>
        </p:spPr>
        <p:txBody>
          <a:bodyPr/>
          <a:lstStyle/>
          <a:p>
            <a:r>
              <a:rPr lang="zh-CN" altLang="en-US" b="1" dirty="0"/>
              <a:t>实例：自主学习系统的前端代码生成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D8811D-339B-001A-E1C4-A651031E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993" y="2024157"/>
            <a:ext cx="5566283" cy="4478138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188A18A-54F6-746B-F119-12E6E1B77BEE}"/>
              </a:ext>
            </a:extLst>
          </p:cNvPr>
          <p:cNvSpPr txBox="1">
            <a:spLocks/>
          </p:cNvSpPr>
          <p:nvPr/>
        </p:nvSpPr>
        <p:spPr>
          <a:xfrm flipH="1">
            <a:off x="442060" y="1637901"/>
            <a:ext cx="42631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生成对象模型（类图），接着使用</a:t>
            </a:r>
            <a:r>
              <a:rPr lang="en-US" altLang="zh-CN" dirty="0" err="1"/>
              <a:t>PowerDesigner</a:t>
            </a:r>
            <a:r>
              <a:rPr lang="zh-CN" altLang="en-US" dirty="0"/>
              <a:t>生成关系模型再导出</a:t>
            </a:r>
            <a:r>
              <a:rPr lang="en-US" altLang="zh-CN" dirty="0" err="1"/>
              <a:t>sql</a:t>
            </a:r>
            <a:r>
              <a:rPr lang="zh-CN" altLang="en-US" dirty="0"/>
              <a:t>代码。</a:t>
            </a:r>
          </a:p>
        </p:txBody>
      </p:sp>
    </p:spTree>
    <p:extLst>
      <p:ext uri="{BB962C8B-B14F-4D97-AF65-F5344CB8AC3E}">
        <p14:creationId xmlns:p14="http://schemas.microsoft.com/office/powerpoint/2010/main" val="104500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463</Words>
  <Application>Microsoft Office PowerPoint</Application>
  <PresentationFormat>宽屏</PresentationFormat>
  <Paragraphs>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D-DINExp</vt:lpstr>
      <vt:lpstr>等线</vt:lpstr>
      <vt:lpstr>等线 Light</vt:lpstr>
      <vt:lpstr>Arial</vt:lpstr>
      <vt:lpstr>Open Sans</vt:lpstr>
      <vt:lpstr>Office 主题​​</vt:lpstr>
      <vt:lpstr>基于模型驱动架构的 Web 代码生成方法 研究与应用   </vt:lpstr>
      <vt:lpstr>论文主要内容</vt:lpstr>
      <vt:lpstr>相关技术介绍 – 设计模式</vt:lpstr>
      <vt:lpstr>根据设计模式拓展了元模型</vt:lpstr>
      <vt:lpstr>处理流程</vt:lpstr>
      <vt:lpstr>处理流程</vt:lpstr>
      <vt:lpstr>处理流程</vt:lpstr>
      <vt:lpstr>处理流程</vt:lpstr>
      <vt:lpstr>实例：自主学习系统的前端代码生成</vt:lpstr>
      <vt:lpstr>实例：自主学习系统的前端代码生成</vt:lpstr>
      <vt:lpstr>实例：自主学习系统的前端代码生成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基于模型驱动框架的Solidity 代码生成研究  </dc:title>
  <dc:creator>w 陈</dc:creator>
  <cp:lastModifiedBy>w 陈</cp:lastModifiedBy>
  <cp:revision>21</cp:revision>
  <dcterms:created xsi:type="dcterms:W3CDTF">2025-04-18T09:25:01Z</dcterms:created>
  <dcterms:modified xsi:type="dcterms:W3CDTF">2025-04-25T07:33:00Z</dcterms:modified>
</cp:coreProperties>
</file>