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нескольких методов сортировки по времени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LSD Sort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Лист1!$B$2:$B$5</c:f>
              <c:numCache>
                <c:formatCode>0.00000</c:formatCode>
                <c:ptCount val="4"/>
                <c:pt idx="0">
                  <c:v>1.4100000000000001E-5</c:v>
                </c:pt>
                <c:pt idx="1">
                  <c:v>1.038E-4</c:v>
                </c:pt>
                <c:pt idx="2">
                  <c:v>1.1796E-3</c:v>
                </c:pt>
                <c:pt idx="3">
                  <c:v>1.37073E-2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C96-B200-4330056F3C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std::qsort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Лист1!$C$2:$C$5</c:f>
              <c:numCache>
                <c:formatCode>0.00000</c:formatCode>
                <c:ptCount val="4"/>
                <c:pt idx="0">
                  <c:v>3.5099999999999999E-5</c:v>
                </c:pt>
                <c:pt idx="1">
                  <c:v>4.172E-4</c:v>
                </c:pt>
                <c:pt idx="2">
                  <c:v>4.8862000000000003E-3</c:v>
                </c:pt>
                <c:pt idx="3">
                  <c:v>5.4093500000000003E-2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08-4C96-B200-4330056F3C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std::sort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Лист1!$A$2:$A$5</c:f>
              <c:numCache>
                <c:formatCode>General</c:formatCode>
                <c:ptCount val="4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</c:numCache>
            </c:numRef>
          </c:cat>
          <c:val>
            <c:numRef>
              <c:f>Лист1!$D$2:$D$5</c:f>
              <c:numCache>
                <c:formatCode>0.00000</c:formatCode>
                <c:ptCount val="4"/>
                <c:pt idx="0">
                  <c:v>1.7600000000000001E-5</c:v>
                </c:pt>
                <c:pt idx="1">
                  <c:v>2.154E-4</c:v>
                </c:pt>
                <c:pt idx="2">
                  <c:v>2.6507000000000002E-3</c:v>
                </c:pt>
                <c:pt idx="3">
                  <c:v>2.90938E-2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08-4C96-B200-4330056F3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70965624"/>
        <c:axId val="570963984"/>
      </c:barChart>
      <c:catAx>
        <c:axId val="57096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3984"/>
        <c:crosses val="autoZero"/>
        <c:auto val="1"/>
        <c:lblAlgn val="ctr"/>
        <c:lblOffset val="100"/>
        <c:noMultiLvlLbl val="0"/>
      </c:catAx>
      <c:valAx>
        <c:axId val="570963984"/>
        <c:scaling>
          <c:orientation val="minMax"/>
        </c:scaling>
        <c:delete val="0"/>
        <c:axPos val="l"/>
        <c:numFmt formatCode="0.00000" sourceLinked="1"/>
        <c:majorTickMark val="none"/>
        <c:minorTickMark val="none"/>
        <c:tickLblPos val="nextTo"/>
        <c:spPr>
          <a:noFill/>
          <a:ln>
            <a:solidFill>
              <a:srgbClr val="FF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Сравнение</a:t>
            </a:r>
            <a:r>
              <a:rPr lang="ru-RU" baseline="0" dirty="0" smtClean="0"/>
              <a:t> нескольких методов сортировки по времени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LSD Sort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Лист1!$B$2:$B$4</c:f>
              <c:numCache>
                <c:formatCode>0.00000</c:formatCode>
                <c:ptCount val="3"/>
                <c:pt idx="0">
                  <c:v>0.19112100000000001</c:v>
                </c:pt>
                <c:pt idx="1">
                  <c:v>2.3929900000000002</c:v>
                </c:pt>
                <c:pt idx="2">
                  <c:v>19.364899999999999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8-4C96-B200-4330056F3C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std::qsort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Лист1!$C$2:$C$4</c:f>
              <c:numCache>
                <c:formatCode>0.00000</c:formatCode>
                <c:ptCount val="3"/>
                <c:pt idx="0">
                  <c:v>0.61952799999999997</c:v>
                </c:pt>
                <c:pt idx="1">
                  <c:v>6.4489799999999997</c:v>
                </c:pt>
                <c:pt idx="2">
                  <c:v>32.161200000000001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08-4C96-B200-4330056F3C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std::sort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numRef>
              <c:f>Лист1!$A$2:$A$4</c:f>
              <c:numCache>
                <c:formatCode>General</c:formatCode>
                <c:ptCount val="3"/>
                <c:pt idx="0">
                  <c:v>5000000</c:v>
                </c:pt>
                <c:pt idx="1">
                  <c:v>52428800</c:v>
                </c:pt>
                <c:pt idx="2">
                  <c:v>252428800</c:v>
                </c:pt>
              </c:numCache>
            </c:numRef>
          </c:cat>
          <c:val>
            <c:numRef>
              <c:f>Лист1!$D$2:$D$4</c:f>
              <c:numCache>
                <c:formatCode>0.00000</c:formatCode>
                <c:ptCount val="3"/>
                <c:pt idx="0">
                  <c:v>0.37446099999999999</c:v>
                </c:pt>
                <c:pt idx="1">
                  <c:v>3.3247100000000001</c:v>
                </c:pt>
                <c:pt idx="2">
                  <c:v>16.298400000000001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08-4C96-B200-4330056F3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570965624"/>
        <c:axId val="570963984"/>
      </c:barChart>
      <c:catAx>
        <c:axId val="57096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3984"/>
        <c:crosses val="autoZero"/>
        <c:auto val="1"/>
        <c:lblAlgn val="ctr"/>
        <c:lblOffset val="100"/>
        <c:noMultiLvlLbl val="0"/>
      </c:catAx>
      <c:valAx>
        <c:axId val="570963984"/>
        <c:scaling>
          <c:orientation val="minMax"/>
        </c:scaling>
        <c:delete val="0"/>
        <c:axPos val="l"/>
        <c:numFmt formatCode="0.00000" sourceLinked="1"/>
        <c:majorTickMark val="none"/>
        <c:minorTickMark val="none"/>
        <c:tickLblPos val="nextTo"/>
        <c:spPr>
          <a:noFill/>
          <a:ln>
            <a:solidFill>
              <a:srgbClr val="FF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096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6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6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4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2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22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47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25AC-7880-4B61-97C8-C184631998DB}" type="datetimeFigureOut">
              <a:rPr lang="ru-RU" smtClean="0"/>
              <a:t>06.03.2022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936A-75D2-4ED0-97F4-45D0794FF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647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5943" y="123958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LSD </a:t>
            </a:r>
            <a:r>
              <a:rPr lang="ru-RU" dirty="0" err="1">
                <a:solidFill>
                  <a:schemeClr val="bg1"/>
                </a:solidFill>
              </a:rPr>
              <a:t>Radix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28458" y="5492524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Сизых Владислав 14221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3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Тесты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381342"/>
              </p:ext>
            </p:extLst>
          </p:nvPr>
        </p:nvGraphicFramePr>
        <p:xfrm>
          <a:off x="290286" y="1291771"/>
          <a:ext cx="11611428" cy="544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9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Тесты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529785"/>
              </p:ext>
            </p:extLst>
          </p:nvPr>
        </p:nvGraphicFramePr>
        <p:xfrm>
          <a:off x="290286" y="1291771"/>
          <a:ext cx="11611428" cy="544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56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ru-RU" i="1" dirty="0" err="1" smtClean="0">
                <a:solidFill>
                  <a:schemeClr val="bg1"/>
                </a:solidFill>
              </a:rPr>
              <a:t>adix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R</a:t>
            </a:r>
            <a:r>
              <a:rPr lang="ru-RU" i="1" dirty="0" err="1" smtClean="0">
                <a:solidFill>
                  <a:schemeClr val="bg1"/>
                </a:solidFill>
              </a:rPr>
              <a:t>adix</a:t>
            </a:r>
            <a:r>
              <a:rPr lang="ru-RU" i="1" dirty="0" smtClean="0">
                <a:solidFill>
                  <a:schemeClr val="bg1"/>
                </a:solidFill>
              </a:rPr>
              <a:t> </a:t>
            </a:r>
            <a:r>
              <a:rPr lang="ru-RU" i="1" dirty="0" err="1" smtClean="0">
                <a:solidFill>
                  <a:schemeClr val="bg1"/>
                </a:solidFill>
              </a:rPr>
              <a:t>sort</a:t>
            </a:r>
            <a:r>
              <a:rPr lang="en-US" i="1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Поразрядная сортировка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 — алгоритм сортировки, который выполняется за линейное время.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Исходно предназначен для сортировки целых чисел, записанных цифрами. Но так как в памяти компьютеров любая информация записывается целыми числами, алгоритм пригоден для сортировки любых объектов, запись которых можно поделить на «разряды», содержащие сравнимые значения. Например, так сортировать можно не только числа, записанные в виде набора цифр, но и строки, являющиеся набором символов, и вообще произвольные значения в памяти, представленные в виде набора байт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Сравнение производится поразрядно: сначала сравниваются значения одного крайнего разряда, и элементы группируются по результатам этого сравнения, затем сравниваются значения следующего разряда, соседнего, и элементы либо упорядочиваются по результатам сравнения значений этого разряда внутри образованных на предыдущем проходе групп, либо переупорядочиваются в целом, но сохраняя относительный порядок, достигнутый при предыдущей сортировке. Затем аналогично делается для следующего разряда, и так до конца.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Вариации </a:t>
            </a:r>
            <a:r>
              <a:rPr lang="en-US" i="1" dirty="0" smtClean="0">
                <a:solidFill>
                  <a:schemeClr val="bg1"/>
                </a:solidFill>
              </a:rPr>
              <a:t>Radix 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Так как выравнивать сравниваемые записи относительно друг друга можно в разную сторону, на практике существуют два варианта этой </a:t>
            </a:r>
            <a:r>
              <a:rPr lang="ru-RU" dirty="0" smtClean="0">
                <a:solidFill>
                  <a:schemeClr val="bg1"/>
                </a:solidFill>
              </a:rPr>
              <a:t>сортировки: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LSD (Least Significant Digit - </a:t>
            </a:r>
            <a:r>
              <a:rPr lang="ru-RU" dirty="0" smtClean="0">
                <a:solidFill>
                  <a:schemeClr val="bg1"/>
                </a:solidFill>
              </a:rPr>
              <a:t>сначала младший разряд)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MSD (M</a:t>
            </a:r>
            <a:r>
              <a:rPr lang="ru-RU" dirty="0" smtClean="0">
                <a:solidFill>
                  <a:schemeClr val="bg1"/>
                </a:solidFill>
              </a:rPr>
              <a:t>o</a:t>
            </a:r>
            <a:r>
              <a:rPr lang="en-US" dirty="0" err="1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Significant Digit – </a:t>
            </a:r>
            <a:r>
              <a:rPr lang="ru-RU" dirty="0" smtClean="0">
                <a:solidFill>
                  <a:schemeClr val="bg1"/>
                </a:solidFill>
              </a:rPr>
              <a:t>сначала старший разряд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Описание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en-US" dirty="0" smtClean="0">
                <a:solidFill>
                  <a:schemeClr val="bg1"/>
                </a:solidFill>
              </a:rPr>
              <a:t>LSD </a:t>
            </a:r>
            <a:r>
              <a:rPr lang="ru-RU" dirty="0" smtClean="0">
                <a:solidFill>
                  <a:schemeClr val="bg1"/>
                </a:solidFill>
              </a:rPr>
              <a:t>сортировке</a:t>
            </a:r>
            <a:r>
              <a:rPr lang="ru-RU" dirty="0">
                <a:solidFill>
                  <a:schemeClr val="bg1"/>
                </a:solidFill>
              </a:rPr>
              <a:t> значения сначала сортируются по единицам, затем сортируются по десяткам, сохраняя </a:t>
            </a:r>
            <a:r>
              <a:rPr lang="ru-RU" dirty="0" err="1" smtClean="0">
                <a:solidFill>
                  <a:schemeClr val="bg1"/>
                </a:solidFill>
              </a:rPr>
              <a:t>отсортированность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 единицам внутри десятков, затем по сотням, сохраняя </a:t>
            </a:r>
            <a:r>
              <a:rPr lang="ru-RU" dirty="0" err="1">
                <a:solidFill>
                  <a:schemeClr val="bg1"/>
                </a:solidFill>
              </a:rPr>
              <a:t>отсортированность</a:t>
            </a:r>
            <a:r>
              <a:rPr lang="ru-RU" dirty="0">
                <a:solidFill>
                  <a:schemeClr val="bg1"/>
                </a:solidFill>
              </a:rPr>
              <a:t> по </a:t>
            </a:r>
            <a:r>
              <a:rPr lang="ru-RU" dirty="0" smtClean="0">
                <a:solidFill>
                  <a:schemeClr val="bg1"/>
                </a:solidFill>
              </a:rPr>
              <a:t>десяткам </a:t>
            </a:r>
            <a:r>
              <a:rPr lang="ru-RU" dirty="0">
                <a:solidFill>
                  <a:schemeClr val="bg1"/>
                </a:solidFill>
              </a:rPr>
              <a:t>и единицам внутри сотен, и т. п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</a:rPr>
              <a:t>При MSD </a:t>
            </a:r>
            <a:r>
              <a:rPr lang="ru-RU" dirty="0" smtClean="0">
                <a:solidFill>
                  <a:schemeClr val="bg1"/>
                </a:solidFill>
              </a:rPr>
              <a:t>сортировке с буквами получается </a:t>
            </a:r>
            <a:r>
              <a:rPr lang="ru-RU" dirty="0">
                <a:solidFill>
                  <a:schemeClr val="bg1"/>
                </a:solidFill>
              </a:rPr>
              <a:t>алфавитный порядок, который уместен для сортировки строк текста. Например «b, c, d, e, f, g, h, i, j, </a:t>
            </a:r>
            <a:r>
              <a:rPr lang="ru-RU" dirty="0" err="1">
                <a:solidFill>
                  <a:schemeClr val="bg1"/>
                </a:solidFill>
              </a:rPr>
              <a:t>ba</a:t>
            </a:r>
            <a:r>
              <a:rPr lang="ru-RU" dirty="0">
                <a:solidFill>
                  <a:schemeClr val="bg1"/>
                </a:solidFill>
              </a:rPr>
              <a:t>» </a:t>
            </a:r>
            <a:r>
              <a:rPr lang="ru-RU" dirty="0" err="1">
                <a:solidFill>
                  <a:schemeClr val="bg1"/>
                </a:solidFill>
              </a:rPr>
              <a:t>отсортируется</a:t>
            </a:r>
            <a:r>
              <a:rPr lang="ru-RU" dirty="0">
                <a:solidFill>
                  <a:schemeClr val="bg1"/>
                </a:solidFill>
              </a:rPr>
              <a:t> как «b, </a:t>
            </a:r>
            <a:r>
              <a:rPr lang="ru-RU" dirty="0" err="1">
                <a:solidFill>
                  <a:schemeClr val="bg1"/>
                </a:solidFill>
              </a:rPr>
              <a:t>ba</a:t>
            </a:r>
            <a:r>
              <a:rPr lang="ru-RU" dirty="0">
                <a:solidFill>
                  <a:schemeClr val="bg1"/>
                </a:solidFill>
              </a:rPr>
              <a:t>, c, d, e, f, g, h, i, j». </a:t>
            </a:r>
          </a:p>
        </p:txBody>
      </p:sp>
    </p:spTree>
    <p:extLst>
      <p:ext uri="{BB962C8B-B14F-4D97-AF65-F5344CB8AC3E}">
        <p14:creationId xmlns:p14="http://schemas.microsoft.com/office/powerpoint/2010/main" val="19133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057" y="-288018"/>
            <a:ext cx="10515600" cy="1325563"/>
          </a:xfrm>
        </p:spPr>
        <p:txBody>
          <a:bodyPr/>
          <a:lstStyle/>
          <a:p>
            <a:r>
              <a:rPr lang="ru-RU" dirty="0" smtClean="0"/>
              <a:t>Код функции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1037544"/>
            <a:ext cx="9606127" cy="5820455"/>
          </a:xfrm>
        </p:spPr>
      </p:pic>
    </p:spTree>
    <p:extLst>
      <p:ext uri="{BB962C8B-B14F-4D97-AF65-F5344CB8AC3E}">
        <p14:creationId xmlns:p14="http://schemas.microsoft.com/office/powerpoint/2010/main" val="33087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Временная сложность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6771" cy="4720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K * </a:t>
            </a:r>
            <a:r>
              <a:rPr lang="pt-BR" dirty="0" smtClean="0">
                <a:solidFill>
                  <a:schemeClr val="bg1"/>
                </a:solidFill>
              </a:rPr>
              <a:t>((</a:t>
            </a:r>
            <a:r>
              <a:rPr lang="en-US" dirty="0" smtClean="0">
                <a:solidFill>
                  <a:schemeClr val="bg1"/>
                </a:solidFill>
              </a:rPr>
              <a:t>N + D</a:t>
            </a:r>
            <a:r>
              <a:rPr lang="pt-BR" dirty="0" smtClean="0">
                <a:solidFill>
                  <a:schemeClr val="bg1"/>
                </a:solidFill>
              </a:rPr>
              <a:t>) </a:t>
            </a:r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dirty="0" smtClean="0">
                <a:solidFill>
                  <a:schemeClr val="bg1"/>
                </a:solidFill>
              </a:rPr>
              <a:t>D </a:t>
            </a:r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dirty="0" smtClean="0">
                <a:solidFill>
                  <a:schemeClr val="bg1"/>
                </a:solidFill>
              </a:rPr>
              <a:t>(N </a:t>
            </a:r>
            <a:r>
              <a:rPr lang="pt-BR" dirty="0">
                <a:solidFill>
                  <a:schemeClr val="bg1"/>
                </a:solidFill>
              </a:rPr>
              <a:t>+ </a:t>
            </a:r>
            <a:r>
              <a:rPr lang="pt-BR" dirty="0" smtClean="0">
                <a:solidFill>
                  <a:schemeClr val="bg1"/>
                </a:solidFill>
              </a:rPr>
              <a:t>D + N))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K * (3N + 3D)		-&gt; </a:t>
            </a:r>
            <a:r>
              <a:rPr lang="ru-RU" dirty="0" smtClean="0">
                <a:solidFill>
                  <a:schemeClr val="bg1"/>
                </a:solidFill>
              </a:rPr>
              <a:t>так как </a:t>
            </a:r>
            <a:r>
              <a:rPr lang="en-US" dirty="0" smtClean="0">
                <a:solidFill>
                  <a:schemeClr val="bg1"/>
                </a:solidFill>
              </a:rPr>
              <a:t>D </a:t>
            </a:r>
            <a:r>
              <a:rPr lang="ru-RU" dirty="0" smtClean="0">
                <a:solidFill>
                  <a:schemeClr val="bg1"/>
                </a:solidFill>
              </a:rPr>
              <a:t>достаточно мало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 * 3N			-&gt; </a:t>
            </a:r>
            <a:r>
              <a:rPr lang="ru-RU" dirty="0" smtClean="0">
                <a:solidFill>
                  <a:schemeClr val="bg1"/>
                </a:solidFill>
              </a:rPr>
              <a:t>так как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также достаточно мало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Окончательная приближенная сложность алгоритма: </a:t>
            </a:r>
            <a:r>
              <a:rPr lang="en-US" dirty="0" smtClean="0">
                <a:solidFill>
                  <a:schemeClr val="bg1"/>
                </a:solidFill>
              </a:rPr>
              <a:t>O(N)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chemeClr val="bg1"/>
                </a:solidFill>
              </a:rPr>
              <a:t> где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K – </a:t>
            </a:r>
            <a:r>
              <a:rPr lang="ru-RU" dirty="0" smtClean="0">
                <a:solidFill>
                  <a:schemeClr val="bg1"/>
                </a:solidFill>
              </a:rPr>
              <a:t>Максимальное количество разрядов среди чисел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N – </a:t>
            </a:r>
            <a:r>
              <a:rPr lang="ru-RU" dirty="0" smtClean="0">
                <a:solidFill>
                  <a:schemeClr val="bg1"/>
                </a:solidFill>
              </a:rPr>
              <a:t>Количество чисел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 – </a:t>
            </a:r>
            <a:r>
              <a:rPr lang="ru-RU" dirty="0" smtClean="0">
                <a:solidFill>
                  <a:schemeClr val="bg1"/>
                </a:solidFill>
              </a:rPr>
              <a:t>Количество различных значений разрядов в числах (например, для чисел в 10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ru-RU" dirty="0" smtClean="0">
                <a:solidFill>
                  <a:schemeClr val="bg1"/>
                </a:solidFill>
              </a:rPr>
              <a:t>ой системе счисления </a:t>
            </a:r>
            <a:r>
              <a:rPr lang="en-US" dirty="0" smtClean="0">
                <a:solidFill>
                  <a:schemeClr val="bg1"/>
                </a:solidFill>
              </a:rPr>
              <a:t>D = 10)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каждого из </a:t>
            </a:r>
            <a:r>
              <a:rPr lang="en-US" dirty="0" smtClean="0">
                <a:solidFill>
                  <a:schemeClr val="bg1"/>
                </a:solidFill>
              </a:rPr>
              <a:t>K </a:t>
            </a:r>
            <a:r>
              <a:rPr lang="ru-RU" dirty="0" smtClean="0">
                <a:solidFill>
                  <a:schemeClr val="bg1"/>
                </a:solidFill>
              </a:rPr>
              <a:t>разрядов, мы проходим по коллекции, подсчитывая количество всех значений разрядов в числах (значения хранятся в вспомогательном массиве), затем аккумулируем индексы во вспомогательном массиве и перегруппировываем элементы.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Преимущества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Основной особенностью алгоритма является высокая эффективность для сильно перемешанных или случайных наборов </a:t>
            </a:r>
            <a:r>
              <a:rPr lang="ru-RU" dirty="0" smtClean="0">
                <a:solidFill>
                  <a:schemeClr val="bg1"/>
                </a:solidFill>
              </a:rPr>
              <a:t>данных.</a:t>
            </a:r>
          </a:p>
          <a:p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>
                <a:solidFill>
                  <a:schemeClr val="bg1"/>
                </a:solidFill>
              </a:rPr>
              <a:t>полностью </a:t>
            </a:r>
            <a:r>
              <a:rPr lang="ru-RU" dirty="0" smtClean="0">
                <a:solidFill>
                  <a:schemeClr val="bg1"/>
                </a:solidFill>
              </a:rPr>
              <a:t>линеен.</a:t>
            </a:r>
          </a:p>
          <a:p>
            <a:r>
              <a:rPr lang="ru-RU" dirty="0">
                <a:solidFill>
                  <a:schemeClr val="bg1"/>
                </a:solidFill>
              </a:rPr>
              <a:t>Возможно распараллеливание алгоритма, в том числе и на видеокарте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почти отсортированных наборах имеет смысл применять другие алгоритмы, так как выигрыш будет не так значителен.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Плохо работает на малых массивах, менее пары сотен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8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льтернативы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На почти отсортированных наборах или на малых массивах (менее пары сотен элементов) имеет смысл применять такие алгоритмы, как например, </a:t>
            </a:r>
            <a:r>
              <a:rPr lang="en-US" dirty="0" smtClean="0">
                <a:solidFill>
                  <a:schemeClr val="bg1"/>
                </a:solidFill>
              </a:rPr>
              <a:t>quicksort (</a:t>
            </a:r>
            <a:r>
              <a:rPr lang="ru-RU" dirty="0" smtClean="0">
                <a:solidFill>
                  <a:schemeClr val="bg1"/>
                </a:solidFill>
              </a:rPr>
              <a:t>Быстрая сортировка)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216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LSD Radix Sort</vt:lpstr>
      <vt:lpstr>Radix sort</vt:lpstr>
      <vt:lpstr>Вариации Radix sort</vt:lpstr>
      <vt:lpstr>Описание</vt:lpstr>
      <vt:lpstr>Код функции</vt:lpstr>
      <vt:lpstr>Временная сложность</vt:lpstr>
      <vt:lpstr>Преимущества</vt:lpstr>
      <vt:lpstr>Недостатки</vt:lpstr>
      <vt:lpstr>Альтернативы</vt:lpstr>
      <vt:lpstr>Тесты</vt:lpstr>
      <vt:lpstr>Тесты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Radix Sort</dc:title>
  <dc:creator>RR</dc:creator>
  <cp:lastModifiedBy>RR</cp:lastModifiedBy>
  <cp:revision>21</cp:revision>
  <dcterms:created xsi:type="dcterms:W3CDTF">2022-03-06T07:40:44Z</dcterms:created>
  <dcterms:modified xsi:type="dcterms:W3CDTF">2022-03-08T11:13:34Z</dcterms:modified>
</cp:coreProperties>
</file>