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93" r:id="rId3"/>
    <p:sldId id="258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5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7" r:id="rId32"/>
    <p:sldId id="286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4" autoAdjust="0"/>
    <p:restoredTop sz="94660"/>
  </p:normalViewPr>
  <p:slideViewPr>
    <p:cSldViewPr>
      <p:cViewPr varScale="1">
        <p:scale>
          <a:sx n="132" d="100"/>
          <a:sy n="132" d="100"/>
        </p:scale>
        <p:origin x="96" y="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0D8F1-3F51-46EE-ABD8-0349529B5C9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63BCB-08C4-471B-8C23-553019B11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0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16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61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55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68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11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90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14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29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90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64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52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04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54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70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7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12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867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59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206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84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113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4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368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715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282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437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820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329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29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45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15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32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3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51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06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1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7BDA-D8D4-45AC-9480-BB8235B9549D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1FEE-966B-4B40-9EC8-6B2AD9D7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7BDA-D8D4-45AC-9480-BB8235B9549D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1FEE-966B-4B40-9EC8-6B2AD9D7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1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7BDA-D8D4-45AC-9480-BB8235B9549D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1FEE-966B-4B40-9EC8-6B2AD9D7EB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9175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7BDA-D8D4-45AC-9480-BB8235B9549D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1FEE-966B-4B40-9EC8-6B2AD9D7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41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7BDA-D8D4-45AC-9480-BB8235B9549D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1FEE-966B-4B40-9EC8-6B2AD9D7EB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2257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7BDA-D8D4-45AC-9480-BB8235B9549D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1FEE-966B-4B40-9EC8-6B2AD9D7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85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7BDA-D8D4-45AC-9480-BB8235B9549D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1FEE-966B-4B40-9EC8-6B2AD9D7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18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7BDA-D8D4-45AC-9480-BB8235B9549D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1FEE-966B-4B40-9EC8-6B2AD9D7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5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7BDA-D8D4-45AC-9480-BB8235B9549D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1FEE-966B-4B40-9EC8-6B2AD9D7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9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7BDA-D8D4-45AC-9480-BB8235B9549D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1FEE-966B-4B40-9EC8-6B2AD9D7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7BDA-D8D4-45AC-9480-BB8235B9549D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1FEE-966B-4B40-9EC8-6B2AD9D7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1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7BDA-D8D4-45AC-9480-BB8235B9549D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1FEE-966B-4B40-9EC8-6B2AD9D7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7BDA-D8D4-45AC-9480-BB8235B9549D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1FEE-966B-4B40-9EC8-6B2AD9D7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3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7BDA-D8D4-45AC-9480-BB8235B9549D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1FEE-966B-4B40-9EC8-6B2AD9D7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6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7BDA-D8D4-45AC-9480-BB8235B9549D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1FEE-966B-4B40-9EC8-6B2AD9D7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9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7BDA-D8D4-45AC-9480-BB8235B9549D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1FEE-966B-4B40-9EC8-6B2AD9D7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5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F7BDA-D8D4-45AC-9480-BB8235B9549D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779A1FEE-966B-4B40-9EC8-6B2AD9D7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42950"/>
            <a:ext cx="7772400" cy="110251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Lists, Tuples, Sets, Dictionaries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266950"/>
            <a:ext cx="6400800" cy="131445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+mj-lt"/>
              </a:rPr>
              <a:t>Python</a:t>
            </a:r>
            <a:r>
              <a:rPr lang="en-US" sz="4400" dirty="0">
                <a:solidFill>
                  <a:schemeClr val="tx1"/>
                </a:solidFill>
              </a:rPr>
              <a:t> Basic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40750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String List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20000"/>
          </a:bodyPr>
          <a:lstStyle/>
          <a:p>
            <a:r>
              <a:rPr lang="en-US" sz="3500" b="1" dirty="0">
                <a:solidFill>
                  <a:schemeClr val="tx1"/>
                </a:solidFill>
              </a:rPr>
              <a:t>number</a:t>
            </a:r>
            <a:r>
              <a:rPr lang="en-US" sz="3600" b="1" dirty="0">
                <a:solidFill>
                  <a:schemeClr val="tx1"/>
                </a:solidFill>
              </a:rPr>
              <a:t> of items</a:t>
            </a:r>
            <a:r>
              <a:rPr lang="en-US" b="1" dirty="0">
                <a:solidFill>
                  <a:schemeClr val="tx1"/>
                </a:solidFill>
              </a:rPr>
              <a:t>	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Count the number of items in a sequence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</a:t>
              </a:r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(x))			# prints 3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</a:t>
              </a:r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(x))			# prints 3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401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String List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238250"/>
          </a:xfrm>
        </p:spPr>
        <p:txBody>
          <a:bodyPr>
            <a:normAutofit fontScale="92500" lnSpcReduction="20000"/>
          </a:bodyPr>
          <a:lstStyle/>
          <a:p>
            <a:r>
              <a:rPr lang="en-US" sz="3500" b="1" dirty="0">
                <a:solidFill>
                  <a:schemeClr val="tx1"/>
                </a:solidFill>
              </a:rPr>
              <a:t>minimum</a:t>
            </a:r>
            <a:r>
              <a:rPr lang="en-US" b="1" dirty="0">
                <a:solidFill>
                  <a:schemeClr val="tx1"/>
                </a:solidFill>
              </a:rPr>
              <a:t>	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Find the minimum item in a sequence lexicographically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alpha or numeric types, but cannot mix types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(min(x))			# prints 'b' 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949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(min(x))			# prints 'cow' 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844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String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List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229600" cy="1279267"/>
          </a:xfrm>
        </p:spPr>
        <p:txBody>
          <a:bodyPr>
            <a:normAutofit fontScale="92500" lnSpcReduction="20000"/>
          </a:bodyPr>
          <a:lstStyle/>
          <a:p>
            <a:r>
              <a:rPr lang="en-US" sz="3500" b="1" dirty="0">
                <a:solidFill>
                  <a:schemeClr val="tx1"/>
                </a:solidFill>
              </a:rPr>
              <a:t>maximum</a:t>
            </a:r>
            <a:r>
              <a:rPr lang="en-US" b="1" dirty="0">
                <a:solidFill>
                  <a:schemeClr val="tx1"/>
                </a:solidFill>
              </a:rPr>
              <a:t>	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Find the maximum item in a sequence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alpha or numeric types, but cannot mix types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(max(x))			# prints 'u' 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949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(max(x))			# prints 'pig' 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52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SEQUENCES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String List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229600" cy="1245655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sum</a:t>
            </a:r>
            <a:r>
              <a:rPr lang="en-US" b="1" dirty="0">
                <a:solidFill>
                  <a:schemeClr val="tx1"/>
                </a:solidFill>
              </a:rPr>
              <a:t>	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Find the sum of items in a sequence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entire sequence must be numeric type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609600" y="3414483"/>
              <a:ext cx="75438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[5, 7, 'bug‘]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(sum(x))			# error!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 -&gt; Error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7350"/>
            <a:ext cx="8001000" cy="1516600"/>
            <a:chOff x="533400" y="4964668"/>
            <a:chExt cx="8001000" cy="1871493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35961"/>
              <a:ext cx="8001000" cy="1600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449452"/>
              <a:ext cx="7848600" cy="13716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[2, 5, 8, 12]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(sum(x))			# prints 27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(sum(x[-2:])) 		# prints 20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5575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088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SEQUENCES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String List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4351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sorting</a:t>
            </a:r>
            <a:r>
              <a:rPr lang="en-US" b="1" dirty="0">
                <a:solidFill>
                  <a:schemeClr val="tx1"/>
                </a:solidFill>
              </a:rPr>
              <a:t>	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Returns a new list of items in </a:t>
            </a:r>
            <a:r>
              <a:rPr lang="en-US" sz="2400" b="1" dirty="0">
                <a:solidFill>
                  <a:schemeClr val="tx1"/>
                </a:solidFill>
              </a:rPr>
              <a:t>sorted</a:t>
            </a:r>
            <a:r>
              <a:rPr lang="en-US" sz="2400" dirty="0">
                <a:solidFill>
                  <a:schemeClr val="tx1"/>
                </a:solidFill>
              </a:rPr>
              <a:t> order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Does not change the original list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20471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(sorted(x))		# prints ['b', 'g', 'u']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647301"/>
            <a:ext cx="8153400" cy="1286649"/>
            <a:chOff x="533400" y="4964668"/>
            <a:chExt cx="81534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1534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(sorted(x))	     # prints ['cow', 'horse', 'pig']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872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SEQUENCES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String List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count</a:t>
            </a:r>
            <a:r>
              <a:rPr lang="en-US" sz="3600" b="1" dirty="0">
                <a:solidFill>
                  <a:schemeClr val="tx1"/>
                </a:solidFill>
              </a:rPr>
              <a:t> (item)</a:t>
            </a:r>
            <a:r>
              <a:rPr lang="en-US" b="1" dirty="0">
                <a:solidFill>
                  <a:schemeClr val="tx1"/>
                </a:solidFill>
              </a:rPr>
              <a:t>	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Returns count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620000" cy="11176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</a:t>
              </a:r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x.count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425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609600" y="5765800"/>
              <a:ext cx="7924800" cy="914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'horse', 'cow']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x.count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('cow'))			# prints 2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851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SEQUENCES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String List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index</a:t>
            </a:r>
            <a:r>
              <a:rPr lang="en-US" sz="3600" b="1" dirty="0">
                <a:solidFill>
                  <a:schemeClr val="tx1"/>
                </a:solidFill>
              </a:rPr>
              <a:t> (item)</a:t>
            </a:r>
            <a:r>
              <a:rPr lang="en-US" b="1" dirty="0">
                <a:solidFill>
                  <a:schemeClr val="tx1"/>
                </a:solidFill>
              </a:rPr>
              <a:t>	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Returns the index of the first occurrence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</a:t>
              </a:r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x.index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425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'horse', 'cow']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x.index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('cow'))			# prints 1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486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SEQUENCES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String List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unpacking</a:t>
            </a:r>
            <a:r>
              <a:rPr lang="en-US" b="1" dirty="0">
                <a:solidFill>
                  <a:schemeClr val="tx1"/>
                </a:solidFill>
              </a:rPr>
              <a:t>	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Unpack the n items of a sequence into n variables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['pig', 'cow', 'horse']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a, b, c = x				# now a is 'pig' 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	# b is 'cow', 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	# c is 'horse'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b="1" dirty="0">
                <a:cs typeface="Courier New" pitchFamily="49" charset="0"/>
              </a:rPr>
              <a:t>Note:  </a:t>
            </a:r>
          </a:p>
          <a:p>
            <a:pPr marL="119063" lvl="1" indent="0">
              <a:buNone/>
            </a:pPr>
            <a:r>
              <a:rPr lang="en-US" sz="2000" dirty="0">
                <a:cs typeface="Courier New" pitchFamily="49" charset="0"/>
              </a:rPr>
              <a:t>The number of variables must exactly match the length of the list.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608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7239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70104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All operations from Sequences, plus:</a:t>
            </a:r>
          </a:p>
          <a:p>
            <a:r>
              <a:rPr lang="en-US" sz="2000" dirty="0"/>
              <a:t>constructors:</a:t>
            </a:r>
          </a:p>
          <a:p>
            <a:r>
              <a:rPr lang="en-US" sz="2000" dirty="0"/>
              <a:t>del list1[2]			delete item from list1</a:t>
            </a:r>
          </a:p>
          <a:p>
            <a:r>
              <a:rPr lang="en-US" sz="2000" dirty="0"/>
              <a:t>list1.append(item)		appends an item to list1</a:t>
            </a:r>
          </a:p>
          <a:p>
            <a:r>
              <a:rPr lang="en-US" sz="2000" dirty="0"/>
              <a:t>list1.extend(sequence1)	appends a sequence to list1</a:t>
            </a:r>
          </a:p>
          <a:p>
            <a:r>
              <a:rPr lang="en-US" sz="2000" dirty="0"/>
              <a:t>list1.insert(index, item)		inserts item at index</a:t>
            </a:r>
          </a:p>
          <a:p>
            <a:r>
              <a:rPr lang="en-US" sz="2000" dirty="0"/>
              <a:t>list1.pop()			pops last item</a:t>
            </a:r>
          </a:p>
          <a:p>
            <a:r>
              <a:rPr lang="en-US" sz="2000" dirty="0"/>
              <a:t>list1.remove(item)		removes first instance of item</a:t>
            </a:r>
          </a:p>
          <a:p>
            <a:r>
              <a:rPr lang="en-US" sz="2000" dirty="0"/>
              <a:t>list1.reverse()			reverses list order</a:t>
            </a:r>
          </a:p>
          <a:p>
            <a:r>
              <a:rPr lang="en-US" sz="2000" dirty="0"/>
              <a:t>list1.sort()			sorts list in place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924800" y="-19050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LISTS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401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LISTS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constructors</a:t>
            </a:r>
            <a:r>
              <a:rPr lang="en-US" sz="3600" b="1" dirty="0">
                <a:solidFill>
                  <a:schemeClr val="tx1"/>
                </a:solidFill>
              </a:rPr>
              <a:t> – creating a new list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list()</a:t>
            </a:r>
          </a:p>
          <a:p>
            <a:pPr marL="0" indent="0"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['a', 25, 'dog', 8.43]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list(tuple1)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b="1" dirty="0">
                <a:cs typeface="Courier New" pitchFamily="49" charset="0"/>
              </a:rPr>
              <a:t>List Comprehension: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[m for m in range(8)]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300" dirty="0">
                <a:cs typeface="Courier New" pitchFamily="49" charset="0"/>
              </a:rPr>
              <a:t>resulting list: 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[0, 1, 2, 3, 4, 5, 6, 7]</a:t>
            </a:r>
            <a:br>
              <a:rPr lang="en-US" sz="4300" dirty="0">
                <a:latin typeface="Courier New" pitchFamily="49" charset="0"/>
                <a:cs typeface="Courier New" pitchFamily="49" charset="0"/>
              </a:rPr>
            </a:br>
            <a:endParaRPr lang="en-US" sz="4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[z**2 for z in range(10) if z&gt;4]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300" dirty="0">
                <a:cs typeface="Courier New" pitchFamily="49" charset="0"/>
              </a:rPr>
              <a:t>resulting list: 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[25, 36, 49, 64, 81] </a:t>
            </a:r>
          </a:p>
        </p:txBody>
      </p:sp>
    </p:spTree>
    <p:extLst>
      <p:ext uri="{BB962C8B-B14F-4D97-AF65-F5344CB8AC3E}">
        <p14:creationId xmlns:p14="http://schemas.microsoft.com/office/powerpoint/2010/main" val="380002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176892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List</a:t>
            </a:r>
            <a:endParaRPr lang="en-US" sz="2400" b="1" dirty="0"/>
          </a:p>
          <a:p>
            <a:r>
              <a:rPr lang="en-US" sz="2000" dirty="0"/>
              <a:t>General purpose</a:t>
            </a:r>
          </a:p>
          <a:p>
            <a:r>
              <a:rPr lang="en-US" sz="2000" dirty="0"/>
              <a:t>Most widely used data structure </a:t>
            </a:r>
          </a:p>
          <a:p>
            <a:r>
              <a:rPr lang="en-US" sz="2000" dirty="0"/>
              <a:t>Grow and shrink size as needed</a:t>
            </a:r>
          </a:p>
          <a:p>
            <a:r>
              <a:rPr lang="en-US" sz="2000" dirty="0"/>
              <a:t>Sequence type</a:t>
            </a:r>
          </a:p>
          <a:p>
            <a:r>
              <a:rPr lang="en-US" sz="2000" dirty="0"/>
              <a:t>Sortable</a:t>
            </a:r>
          </a:p>
          <a:p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4724400" y="176892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Tuple</a:t>
            </a:r>
            <a:endParaRPr lang="en-US" sz="2000" b="1" dirty="0"/>
          </a:p>
          <a:p>
            <a:r>
              <a:rPr lang="en-US" sz="2000" dirty="0"/>
              <a:t>Immutable (can’t add/change)</a:t>
            </a:r>
          </a:p>
          <a:p>
            <a:r>
              <a:rPr lang="en-US" sz="2000" dirty="0"/>
              <a:t>Useful for fixed data</a:t>
            </a:r>
          </a:p>
          <a:p>
            <a:r>
              <a:rPr lang="en-US" sz="2000" dirty="0"/>
              <a:t>Faster than Lists</a:t>
            </a:r>
          </a:p>
          <a:p>
            <a:r>
              <a:rPr lang="en-US" sz="2000" dirty="0"/>
              <a:t>Sequence type</a:t>
            </a:r>
          </a:p>
          <a:p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2713264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Set</a:t>
            </a:r>
            <a:endParaRPr lang="en-US" sz="2000" b="1" dirty="0"/>
          </a:p>
          <a:p>
            <a:r>
              <a:rPr lang="en-US" sz="2000" dirty="0"/>
              <a:t>Store non-duplicate items</a:t>
            </a:r>
          </a:p>
          <a:p>
            <a:r>
              <a:rPr lang="en-US" sz="2000" dirty="0"/>
              <a:t>Very fast access </a:t>
            </a:r>
            <a:r>
              <a:rPr lang="en-US" sz="2000" dirty="0" err="1"/>
              <a:t>vs</a:t>
            </a:r>
            <a:r>
              <a:rPr lang="en-US" sz="2000" dirty="0"/>
              <a:t> Lists</a:t>
            </a:r>
          </a:p>
          <a:p>
            <a:r>
              <a:rPr lang="en-US" sz="2000" dirty="0"/>
              <a:t>Math Set ops (union, intersect)</a:t>
            </a:r>
          </a:p>
          <a:p>
            <a:r>
              <a:rPr lang="en-US" sz="2000" dirty="0"/>
              <a:t>Unordered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4724400" y="2713264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 err="1"/>
              <a:t>Dict</a:t>
            </a:r>
            <a:endParaRPr lang="en-US" sz="2000" b="1" dirty="0"/>
          </a:p>
          <a:p>
            <a:r>
              <a:rPr lang="en-US" sz="2000" dirty="0"/>
              <a:t>Key/Value pairs</a:t>
            </a:r>
          </a:p>
          <a:p>
            <a:r>
              <a:rPr lang="en-US" sz="2000" dirty="0"/>
              <a:t>Associative array, like Java </a:t>
            </a:r>
            <a:r>
              <a:rPr lang="en-US" sz="2000" dirty="0" err="1"/>
              <a:t>HashMap</a:t>
            </a:r>
            <a:endParaRPr lang="en-US" sz="2000" dirty="0"/>
          </a:p>
          <a:p>
            <a:r>
              <a:rPr lang="en-US" sz="2000" dirty="0"/>
              <a:t>Unordered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0039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LISTS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delete</a:t>
            </a:r>
            <a:r>
              <a:rPr lang="en-US" b="1" dirty="0">
                <a:solidFill>
                  <a:schemeClr val="tx1"/>
                </a:solidFill>
              </a:rPr>
              <a:t>	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Delete a list or an item from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del(x[1])			# [5, 8, 6]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del(x)			# deletes list x	</a:t>
            </a:r>
          </a:p>
        </p:txBody>
      </p:sp>
    </p:spTree>
    <p:extLst>
      <p:ext uri="{BB962C8B-B14F-4D97-AF65-F5344CB8AC3E}">
        <p14:creationId xmlns:p14="http://schemas.microsoft.com/office/powerpoint/2010/main" val="4070180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LISTS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append</a:t>
            </a:r>
            <a:r>
              <a:rPr lang="en-US" b="1" dirty="0">
                <a:solidFill>
                  <a:schemeClr val="tx1"/>
                </a:solidFill>
              </a:rPr>
              <a:t>	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Append an item to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x.append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(7)			# [5, 3, 8, 6, 7]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377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LISTS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extend</a:t>
            </a:r>
            <a:r>
              <a:rPr lang="en-US" b="1" dirty="0">
                <a:solidFill>
                  <a:schemeClr val="tx1"/>
                </a:solidFill>
              </a:rPr>
              <a:t>	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Append an sequence to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y = [12, 13]</a:t>
            </a:r>
          </a:p>
          <a:p>
            <a:pPr marL="119063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x.extend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(y)			# [5, 3, 8, 6, 7, 12, 13]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647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LISTS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fontScale="92500"/>
          </a:bodyPr>
          <a:lstStyle/>
          <a:p>
            <a:r>
              <a:rPr lang="en-US" sz="3500" b="1" dirty="0">
                <a:solidFill>
                  <a:schemeClr val="tx1"/>
                </a:solidFill>
              </a:rPr>
              <a:t>insert</a:t>
            </a:r>
            <a:r>
              <a:rPr lang="en-US" b="1" dirty="0">
                <a:solidFill>
                  <a:schemeClr val="tx1"/>
                </a:solidFill>
              </a:rPr>
              <a:t>	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Insert an item at given index	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x.insert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(index, item)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x.insert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(1, 7)		# [5, 7, 3, 8, 6]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x.insert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(1,['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a','m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'])	# [5, ['a', 'm'], 7, 3, 8, 6] 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403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LISTS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pop</a:t>
            </a:r>
            <a:r>
              <a:rPr lang="en-US" b="1" dirty="0">
                <a:solidFill>
                  <a:schemeClr val="tx1"/>
                </a:solidFill>
              </a:rPr>
              <a:t>	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Pops last item off the list, and returns item</a:t>
            </a:r>
            <a:endParaRPr lang="en-US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x.pop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		# [5, 3, 8]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# and returns the 6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x.pop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	# prints 8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# x is now [5, 3]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607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LISTS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remove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Remove first instance of an item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6, 3]</a:t>
            </a:r>
          </a:p>
          <a:p>
            <a:pPr marL="119063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x.remove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(3)			# [5, 8, 6, 3]</a:t>
            </a:r>
          </a:p>
        </p:txBody>
      </p:sp>
    </p:spTree>
    <p:extLst>
      <p:ext uri="{BB962C8B-B14F-4D97-AF65-F5344CB8AC3E}">
        <p14:creationId xmlns:p14="http://schemas.microsoft.com/office/powerpoint/2010/main" val="1517607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LISTS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reverse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Reverse the order of the list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x.reverse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			# [6, 8, 3, 5]</a:t>
            </a:r>
          </a:p>
        </p:txBody>
      </p:sp>
    </p:spTree>
    <p:extLst>
      <p:ext uri="{BB962C8B-B14F-4D97-AF65-F5344CB8AC3E}">
        <p14:creationId xmlns:p14="http://schemas.microsoft.com/office/powerpoint/2010/main" val="1517607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0668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LISTS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sort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Sort the list in place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x.sort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			# [3, 5, 6, 8]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b="1" dirty="0">
                <a:cs typeface="Courier New" pitchFamily="49" charset="0"/>
              </a:rPr>
              <a:t>Note:  </a:t>
            </a:r>
          </a:p>
          <a:p>
            <a:pPr marL="119063" lvl="1" indent="0">
              <a:buNone/>
            </a:pPr>
            <a:r>
              <a:rPr lang="en-US" sz="2000" dirty="0">
                <a:cs typeface="Courier New" pitchFamily="49" charset="0"/>
              </a:rPr>
              <a:t>sorted(x) returns a </a:t>
            </a:r>
            <a:r>
              <a:rPr lang="en-US" sz="2000" i="1" dirty="0">
                <a:cs typeface="Courier New" pitchFamily="49" charset="0"/>
              </a:rPr>
              <a:t>new</a:t>
            </a:r>
            <a:r>
              <a:rPr lang="en-US" sz="2000" dirty="0">
                <a:cs typeface="Courier New" pitchFamily="49" charset="0"/>
              </a:rPr>
              <a:t> sorted list without changing the original list x. </a:t>
            </a:r>
          </a:p>
          <a:p>
            <a:pPr marL="119063" lvl="1" indent="0">
              <a:buNone/>
            </a:pPr>
            <a:r>
              <a:rPr lang="en-US" sz="2000" dirty="0" err="1">
                <a:cs typeface="Courier New" pitchFamily="49" charset="0"/>
              </a:rPr>
              <a:t>x.sort</a:t>
            </a:r>
            <a:r>
              <a:rPr lang="en-US" sz="2000" dirty="0">
                <a:cs typeface="Courier New" pitchFamily="49" charset="0"/>
              </a:rPr>
              <a:t>() puts the items of x in sorted order (sorts in place).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607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001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7010400" cy="4114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Support all operations for Sequences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Immutable, but member objects may be mutable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the contents of a list shouldn’t change, use a tuple to prevent items from accidently being added, changed or deleted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Tuples are more efficient than lists due to Python’s implementation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72400" y="-19050"/>
            <a:ext cx="1371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TUPLES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390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772400" y="-19050"/>
            <a:ext cx="13716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TUPLES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constructors</a:t>
            </a:r>
            <a:r>
              <a:rPr lang="en-US" sz="3600" b="1" dirty="0">
                <a:solidFill>
                  <a:schemeClr val="tx1"/>
                </a:solidFill>
              </a:rPr>
              <a:t> – creating a new tuple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()		# no-item tuple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(1,2,3)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1, 2, 3		# parenthesis are optional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2, 		# single-item tuple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tuple(list1)	# tuple from list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57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077200" cy="8572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SEQUENCES (String, List, Tuple)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90550"/>
            <a:ext cx="6705600" cy="4152900"/>
          </a:xfrm>
        </p:spPr>
        <p:txBody>
          <a:bodyPr>
            <a:noAutofit/>
          </a:bodyPr>
          <a:lstStyle/>
          <a:p>
            <a:r>
              <a:rPr lang="en-US" sz="1800" dirty="0"/>
              <a:t>indexing: 			x[6]		</a:t>
            </a:r>
          </a:p>
          <a:p>
            <a:r>
              <a:rPr lang="en-US" sz="1800" dirty="0"/>
              <a:t>slicing: 			x[1:4]	</a:t>
            </a:r>
          </a:p>
          <a:p>
            <a:r>
              <a:rPr lang="en-US" sz="1800" dirty="0"/>
              <a:t>adding/concatenating: 		+</a:t>
            </a:r>
          </a:p>
          <a:p>
            <a:r>
              <a:rPr lang="en-US" sz="1800" dirty="0"/>
              <a:t>multiplying: 			*</a:t>
            </a:r>
          </a:p>
          <a:p>
            <a:r>
              <a:rPr lang="en-US" sz="1800" dirty="0"/>
              <a:t>checking membership: 		in/not in	</a:t>
            </a:r>
          </a:p>
          <a:p>
            <a:r>
              <a:rPr lang="en-US" sz="1800" dirty="0"/>
              <a:t>iterating			for </a:t>
            </a:r>
            <a:r>
              <a:rPr lang="en-US" sz="1800" dirty="0" err="1"/>
              <a:t>i</a:t>
            </a:r>
            <a:r>
              <a:rPr lang="en-US" sz="1800" dirty="0"/>
              <a:t> in x:	</a:t>
            </a:r>
          </a:p>
          <a:p>
            <a:r>
              <a:rPr lang="en-US" sz="1800" dirty="0" err="1"/>
              <a:t>len</a:t>
            </a:r>
            <a:r>
              <a:rPr lang="en-US" sz="1800" dirty="0"/>
              <a:t>(sequence1)</a:t>
            </a:r>
          </a:p>
          <a:p>
            <a:r>
              <a:rPr lang="en-US" sz="1800" dirty="0"/>
              <a:t>min(sequence1); max(sequence1)</a:t>
            </a:r>
          </a:p>
          <a:p>
            <a:r>
              <a:rPr lang="en-US" sz="1800" dirty="0"/>
              <a:t>sum(sequence1[1:3]])</a:t>
            </a:r>
          </a:p>
          <a:p>
            <a:r>
              <a:rPr lang="en-US" sz="1800" dirty="0"/>
              <a:t>sorted(list1)		</a:t>
            </a:r>
          </a:p>
          <a:p>
            <a:r>
              <a:rPr lang="en-US" sz="1800" dirty="0"/>
              <a:t>sequence1.count(item)</a:t>
            </a:r>
          </a:p>
          <a:p>
            <a:r>
              <a:rPr lang="en-US" sz="1800" dirty="0"/>
              <a:t>sequence1.index(item)</a:t>
            </a:r>
          </a:p>
        </p:txBody>
      </p:sp>
    </p:spTree>
    <p:extLst>
      <p:ext uri="{BB962C8B-B14F-4D97-AF65-F5344CB8AC3E}">
        <p14:creationId xmlns:p14="http://schemas.microsoft.com/office/powerpoint/2010/main" val="359966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772400" y="-19050"/>
            <a:ext cx="13716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TUPLES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immutable</a:t>
            </a:r>
            <a:r>
              <a:rPr lang="en-US" b="1" dirty="0">
                <a:solidFill>
                  <a:schemeClr val="tx1"/>
                </a:solidFill>
              </a:rPr>
              <a:t>	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But member objects may be mutable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(1, 2, 3)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del(x[1])			# error!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x[1] = 8			# error!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([1,2], 3)		# 2-item tuple: list and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del(x[0][1])		# ([1], 3)	</a:t>
            </a:r>
          </a:p>
        </p:txBody>
      </p:sp>
    </p:spTree>
    <p:extLst>
      <p:ext uri="{BB962C8B-B14F-4D97-AF65-F5344CB8AC3E}">
        <p14:creationId xmlns:p14="http://schemas.microsoft.com/office/powerpoint/2010/main" val="600143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53400" y="-19050"/>
            <a:ext cx="9906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SETS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constructors</a:t>
            </a:r>
            <a:r>
              <a:rPr lang="en-US" sz="3600" b="1" dirty="0">
                <a:solidFill>
                  <a:schemeClr val="tx1"/>
                </a:solidFill>
              </a:rPr>
              <a:t> – creating a new set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{3,5,3,5}		# {5, 3}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set()			# empty set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set(list1)		# new set from list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# strips duplicates</a:t>
            </a:r>
          </a:p>
          <a:p>
            <a:pPr marL="0" indent="0">
              <a:buNone/>
            </a:pPr>
            <a:endParaRPr lang="en-US" sz="20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cs typeface="Courier New" pitchFamily="49" charset="0"/>
              </a:rPr>
              <a:t>Set Comprehension: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{3*x for x in range(10) if x&gt;5}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cs typeface="Courier New" pitchFamily="49" charset="0"/>
              </a:rPr>
              <a:t>resulting set: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{18, 21, 24, 27} but in random order		</a:t>
            </a:r>
          </a:p>
        </p:txBody>
      </p:sp>
    </p:spTree>
    <p:extLst>
      <p:ext uri="{BB962C8B-B14F-4D97-AF65-F5344CB8AC3E}">
        <p14:creationId xmlns:p14="http://schemas.microsoft.com/office/powerpoint/2010/main" val="50137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153400" y="-19050"/>
            <a:ext cx="990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SETS</a:t>
            </a: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785118"/>
              </p:ext>
            </p:extLst>
          </p:nvPr>
        </p:nvGraphicFramePr>
        <p:xfrm>
          <a:off x="762000" y="1282884"/>
          <a:ext cx="7620000" cy="357486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Add item to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urier New" pitchFamily="49" charset="0"/>
                          <a:cs typeface="Courier New" pitchFamily="49" charset="0"/>
                        </a:rPr>
                        <a:t>x.add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(item)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Remove</a:t>
                      </a:r>
                      <a:r>
                        <a:rPr lang="en-US" sz="2000" baseline="0" dirty="0"/>
                        <a:t> item from set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Courier New" pitchFamily="49" charset="0"/>
                          <a:cs typeface="Courier New" pitchFamily="49" charset="0"/>
                        </a:rPr>
                        <a:t>x.remove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(item)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 length of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Courier New" pitchFamily="49" charset="0"/>
                          <a:cs typeface="Courier New" pitchFamily="49" charset="0"/>
                        </a:rPr>
                        <a:t>len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Check membership in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in x</a:t>
                      </a:r>
                    </a:p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not in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Pop random item from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Courier New" pitchFamily="49" charset="0"/>
                          <a:cs typeface="Courier New" pitchFamily="49" charset="0"/>
                        </a:rPr>
                        <a:t>x.pop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all items from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Courier New" pitchFamily="49" charset="0"/>
                          <a:cs typeface="Courier New" pitchFamily="49" charset="0"/>
                        </a:rPr>
                        <a:t>x.clear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basic</a:t>
            </a:r>
            <a:r>
              <a:rPr lang="en-US" sz="3600" b="1" dirty="0">
                <a:solidFill>
                  <a:schemeClr val="tx1"/>
                </a:solidFill>
              </a:rPr>
              <a:t> set operations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30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53400" y="-19050"/>
            <a:ext cx="9906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SETS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 fontScale="92500"/>
          </a:bodyPr>
          <a:lstStyle/>
          <a:p>
            <a:r>
              <a:rPr lang="en-US" sz="3500" b="1" dirty="0">
                <a:solidFill>
                  <a:schemeClr val="tx1"/>
                </a:solidFill>
              </a:rPr>
              <a:t>standard</a:t>
            </a:r>
            <a:r>
              <a:rPr lang="en-US" sz="3600" b="1" dirty="0">
                <a:solidFill>
                  <a:schemeClr val="tx1"/>
                </a:solidFill>
              </a:rPr>
              <a:t> mathematical set operations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240038"/>
              </p:ext>
            </p:extLst>
          </p:nvPr>
        </p:nvGraphicFramePr>
        <p:xfrm>
          <a:off x="609600" y="1428750"/>
          <a:ext cx="8001000" cy="357486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Intersection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&amp;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|</a:t>
                      </a:r>
                      <a:r>
                        <a:rPr lang="en-US" sz="2000" baseline="0" dirty="0">
                          <a:latin typeface="Courier New" pitchFamily="49" charset="0"/>
                          <a:cs typeface="Courier New" pitchFamily="49" charset="0"/>
                        </a:rPr>
                        <a:t> set2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Symmetric Difference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^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Difference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 set1</a:t>
                      </a:r>
                      <a:r>
                        <a:rPr lang="en-US" sz="2000" baseline="0" dirty="0"/>
                        <a:t> but not in set2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–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Subset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set2</a:t>
                      </a:r>
                      <a:r>
                        <a:rPr lang="en-US" sz="2000" baseline="0" dirty="0"/>
                        <a:t> contains set1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&lt;=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Superset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set1</a:t>
                      </a:r>
                      <a:r>
                        <a:rPr lang="en-US" sz="2000" baseline="0" dirty="0"/>
                        <a:t> contains set2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&gt;=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240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781800" y="-19050"/>
            <a:ext cx="23622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DICTIONARIES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constructors</a:t>
            </a:r>
            <a:r>
              <a:rPr lang="en-US" sz="3600" b="1" dirty="0">
                <a:solidFill>
                  <a:schemeClr val="tx1"/>
                </a:solidFill>
              </a:rPr>
              <a:t> – creating a new </a:t>
            </a:r>
            <a:r>
              <a:rPr lang="en-US" sz="3600" b="1" dirty="0" err="1">
                <a:solidFill>
                  <a:schemeClr val="tx1"/>
                </a:solidFill>
              </a:rPr>
              <a:t>dict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 = {'pork':25.3, 'beef':33.8, 'chicken':22.7}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([('pork', 25.3),('beef', 33.8),('chicken', 22.7)])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(pork=25.3, beef=33.8, chicken=22.7)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66211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479978"/>
              </p:ext>
            </p:extLst>
          </p:nvPr>
        </p:nvGraphicFramePr>
        <p:xfrm>
          <a:off x="762000" y="1123950"/>
          <a:ext cx="7620000" cy="387966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Add or change item in </a:t>
                      </a:r>
                      <a:r>
                        <a:rPr lang="en-US" sz="2000" dirty="0" err="1"/>
                        <a:t>dict</a:t>
                      </a:r>
                      <a:r>
                        <a:rPr lang="en-US" sz="2000" dirty="0"/>
                        <a:t>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x['beef'] = 25.2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Remove</a:t>
                      </a:r>
                      <a:r>
                        <a:rPr lang="en-US" sz="2000" baseline="0" dirty="0"/>
                        <a:t> item from </a:t>
                      </a:r>
                      <a:r>
                        <a:rPr lang="en-US" sz="2000" baseline="0" dirty="0" err="1"/>
                        <a:t>dict</a:t>
                      </a:r>
                      <a:r>
                        <a:rPr lang="en-US" sz="2000" baseline="0" dirty="0"/>
                        <a:t>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del x['beef']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 length of </a:t>
                      </a:r>
                      <a:r>
                        <a:rPr lang="en-US" sz="2000" baseline="0" dirty="0" err="1"/>
                        <a:t>dict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Courier New" pitchFamily="49" charset="0"/>
                          <a:cs typeface="Courier New" pitchFamily="49" charset="0"/>
                        </a:rPr>
                        <a:t>len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Check membership in x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  (only looks in keys, not values)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in x</a:t>
                      </a:r>
                    </a:p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not in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all items from </a:t>
                      </a:r>
                      <a:r>
                        <a:rPr lang="en-US" sz="2000" baseline="0" dirty="0" err="1"/>
                        <a:t>dict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Courier New" pitchFamily="49" charset="0"/>
                          <a:cs typeface="Courier New" pitchFamily="49" charset="0"/>
                        </a:rPr>
                        <a:t>x.clear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</a:t>
                      </a:r>
                      <a:r>
                        <a:rPr lang="en-US" sz="2000" baseline="0" dirty="0" err="1"/>
                        <a:t>dict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del</a:t>
                      </a:r>
                      <a:r>
                        <a:rPr lang="en-US" sz="2000" baseline="0" dirty="0">
                          <a:latin typeface="Courier New" pitchFamily="49" charset="0"/>
                          <a:cs typeface="Courier New" pitchFamily="49" charset="0"/>
                        </a:rPr>
                        <a:t> x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81800" y="-19050"/>
            <a:ext cx="23622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DICTIONARIES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438150"/>
            <a:ext cx="8229600" cy="78105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basic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tx1"/>
                </a:solidFill>
              </a:rPr>
              <a:t>dict</a:t>
            </a:r>
            <a:r>
              <a:rPr lang="en-US" sz="3600" b="1" dirty="0">
                <a:solidFill>
                  <a:schemeClr val="tx1"/>
                </a:solidFill>
              </a:rPr>
              <a:t> operations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33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781800" y="-19050"/>
            <a:ext cx="23622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DICTIONARIES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accessing</a:t>
            </a:r>
            <a:r>
              <a:rPr lang="en-US" sz="3600" b="1" dirty="0">
                <a:solidFill>
                  <a:schemeClr val="tx1"/>
                </a:solidFill>
              </a:rPr>
              <a:t> keys and values in a </a:t>
            </a:r>
            <a:r>
              <a:rPr lang="en-US" sz="3600" b="1" dirty="0" err="1">
                <a:solidFill>
                  <a:schemeClr val="tx1"/>
                </a:solidFill>
              </a:rPr>
              <a:t>dict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x.keys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	# returns list of keys in x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x.values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	# returns list of values in x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x.items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	# returns list of key-value tuple pairs in x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item in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x.values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	# tests membership in x: returns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06760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781800" y="-19050"/>
            <a:ext cx="23622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DICTIONARIES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iterating</a:t>
            </a:r>
            <a:r>
              <a:rPr lang="en-US" sz="3600" b="1" dirty="0">
                <a:solidFill>
                  <a:schemeClr val="tx1"/>
                </a:solidFill>
              </a:rPr>
              <a:t> a </a:t>
            </a:r>
            <a:r>
              <a:rPr lang="en-US" sz="3600" b="1" dirty="0" err="1">
                <a:solidFill>
                  <a:schemeClr val="tx1"/>
                </a:solidFill>
              </a:rPr>
              <a:t>dict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for key in x:				# iterate keys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print(key, x[key])		# print all key/value pairs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for k, v in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x.items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():		# iterate key/value pairs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print(k, v)			# print all key/value pairs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cs typeface="Courier New" pitchFamily="49" charset="0"/>
              </a:rPr>
              <a:t>Note: </a:t>
            </a:r>
          </a:p>
          <a:p>
            <a:pPr marL="0" indent="0">
              <a:buNone/>
            </a:pPr>
            <a:r>
              <a:rPr lang="en-US" sz="1800" dirty="0">
                <a:cs typeface="Courier New" pitchFamily="49" charset="0"/>
              </a:rPr>
              <a:t>Entries in a </a:t>
            </a:r>
            <a:r>
              <a:rPr lang="en-US" sz="1800" dirty="0" err="1">
                <a:cs typeface="Courier New" pitchFamily="49" charset="0"/>
              </a:rPr>
              <a:t>dict</a:t>
            </a:r>
            <a:r>
              <a:rPr lang="en-US" sz="1800" dirty="0">
                <a:cs typeface="Courier New" pitchFamily="49" charset="0"/>
              </a:rPr>
              <a:t> are in random order.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09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String List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>
                <a:solidFill>
                  <a:schemeClr val="tx1"/>
                </a:solidFill>
              </a:rPr>
              <a:t>indexing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Access any item in the sequence using its index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99451"/>
            <a:ext cx="8001000" cy="1362849"/>
            <a:chOff x="533400" y="2831068"/>
            <a:chExt cx="8001000" cy="18171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1811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67100"/>
              <a:ext cx="67056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'frog'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(x[3])			# prints 'g'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99651"/>
            <a:ext cx="8001000" cy="1305699"/>
            <a:chOff x="533400" y="4964668"/>
            <a:chExt cx="8001000" cy="17409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62600"/>
              <a:ext cx="79248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(x[1])			# prints 'cow'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931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572000" y="1718766"/>
            <a:ext cx="3886200" cy="3687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162800" y="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String List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534400" cy="1196801"/>
          </a:xfrm>
        </p:spPr>
        <p:txBody>
          <a:bodyPr>
            <a:normAutofit fontScale="85000" lnSpcReduction="20000"/>
          </a:bodyPr>
          <a:lstStyle/>
          <a:p>
            <a:r>
              <a:rPr lang="en-US" sz="3800" b="1" dirty="0">
                <a:solidFill>
                  <a:schemeClr val="tx1"/>
                </a:solidFill>
              </a:rPr>
              <a:t>slicing</a:t>
            </a:r>
            <a:r>
              <a:rPr lang="en-US" b="1" dirty="0">
                <a:solidFill>
                  <a:schemeClr val="tx1"/>
                </a:solidFill>
              </a:rPr>
              <a:t>	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Slice out substrings, </a:t>
            </a:r>
            <a:r>
              <a:rPr lang="en-US" sz="2400" dirty="0" err="1">
                <a:solidFill>
                  <a:schemeClr val="tx1"/>
                </a:solidFill>
              </a:rPr>
              <a:t>sublists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subtuples</a:t>
            </a:r>
            <a:r>
              <a:rPr lang="en-US" sz="2400" dirty="0">
                <a:solidFill>
                  <a:schemeClr val="tx1"/>
                </a:solidFill>
              </a:rPr>
              <a:t> using indexes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[start : end+1 : step]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060100"/>
              </p:ext>
            </p:extLst>
          </p:nvPr>
        </p:nvGraphicFramePr>
        <p:xfrm>
          <a:off x="762000" y="2114550"/>
          <a:ext cx="7696200" cy="2926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02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2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Code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Result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Explanation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x[1:4]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</a:t>
                      </a:r>
                      <a:r>
                        <a:rPr lang="en-US" sz="2000" dirty="0" err="1"/>
                        <a:t>omp</a:t>
                      </a:r>
                      <a:r>
                        <a:rPr lang="en-US" sz="2000" dirty="0"/>
                        <a:t>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1 to 3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x[1:6:2]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'opt'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1, 3, 5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x[3:]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</a:t>
                      </a:r>
                      <a:r>
                        <a:rPr lang="en-US" sz="2000" dirty="0" err="1"/>
                        <a:t>puter</a:t>
                      </a:r>
                      <a:r>
                        <a:rPr lang="en-US" sz="2000" dirty="0"/>
                        <a:t>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3 to end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x[:5]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</a:t>
                      </a:r>
                      <a:r>
                        <a:rPr lang="en-US" sz="2000" dirty="0" err="1"/>
                        <a:t>compu</a:t>
                      </a:r>
                      <a:r>
                        <a:rPr lang="en-US" sz="2000" dirty="0"/>
                        <a:t>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0 to 4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x[-1]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Last item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x[-3:]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</a:t>
                      </a:r>
                      <a:r>
                        <a:rPr lang="en-US" sz="2000" dirty="0" err="1"/>
                        <a:t>ter</a:t>
                      </a:r>
                      <a:r>
                        <a:rPr lang="en-US" sz="2000" dirty="0"/>
                        <a:t>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Last 3 items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x[:-2]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</a:t>
                      </a:r>
                      <a:r>
                        <a:rPr lang="en-US" sz="2000" dirty="0" err="1"/>
                        <a:t>comput</a:t>
                      </a:r>
                      <a:r>
                        <a:rPr lang="en-US" sz="2000" dirty="0"/>
                        <a:t>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 except last 2 items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0" y="165735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computer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46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String List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20000"/>
          </a:bodyPr>
          <a:lstStyle/>
          <a:p>
            <a:r>
              <a:rPr lang="en-US" sz="3500" b="1" dirty="0">
                <a:solidFill>
                  <a:schemeClr val="tx1"/>
                </a:solidFill>
              </a:rPr>
              <a:t>adding</a:t>
            </a:r>
            <a:r>
              <a:rPr lang="en-US" sz="3600" b="1" dirty="0">
                <a:solidFill>
                  <a:schemeClr val="tx1"/>
                </a:solidFill>
              </a:rPr>
              <a:t> / concatenating</a:t>
            </a:r>
            <a:r>
              <a:rPr lang="en-US" b="1" dirty="0">
                <a:solidFill>
                  <a:schemeClr val="tx1"/>
                </a:solidFill>
              </a:rPr>
              <a:t>	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Combine 2 sequences of the same type using </a:t>
            </a:r>
            <a:r>
              <a:rPr lang="en-US" sz="2400" b="1" dirty="0">
                <a:solidFill>
                  <a:schemeClr val="tx1"/>
                </a:solidFill>
              </a:rPr>
              <a:t>+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8001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'horse' + 'shoe'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(x)			# prints 'horseshoe'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362849"/>
            <a:chOff x="533400" y="4964668"/>
            <a:chExt cx="8001000" cy="18171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38800"/>
              <a:ext cx="80010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x = ['pig', 'cow'] + ['horse']</a:t>
              </a:r>
            </a:p>
            <a:p>
              <a:pPr marL="119063" lvl="1" indent="0">
                <a:buNone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print (x)		# prints ['pig', 'cow', 'horse']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027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String List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>
                <a:solidFill>
                  <a:schemeClr val="tx1"/>
                </a:solidFill>
              </a:rPr>
              <a:t>multiplying</a:t>
            </a:r>
            <a:r>
              <a:rPr lang="en-US" b="1" dirty="0">
                <a:solidFill>
                  <a:schemeClr val="tx1"/>
                </a:solidFill>
              </a:rPr>
              <a:t>	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Multiply a sequence using </a:t>
            </a:r>
            <a:r>
              <a:rPr lang="en-US" sz="2400" b="1" dirty="0">
                <a:solidFill>
                  <a:schemeClr val="tx1"/>
                </a:solidFill>
              </a:rPr>
              <a:t>*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‘bug' * 3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(x)		# prints ‘</a:t>
              </a:r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bugbugbug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80010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[8, 5] * 3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(x)		# prints [8, 5, 8, 5, 8, 5]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349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String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List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7561"/>
            <a:ext cx="8229600" cy="942975"/>
          </a:xfrm>
        </p:spPr>
        <p:txBody>
          <a:bodyPr>
            <a:normAutofit fontScale="92500" lnSpcReduction="20000"/>
          </a:bodyPr>
          <a:lstStyle/>
          <a:p>
            <a:r>
              <a:rPr lang="en-US" sz="3500" b="1" dirty="0">
                <a:solidFill>
                  <a:schemeClr val="tx1"/>
                </a:solidFill>
              </a:rPr>
              <a:t>checking</a:t>
            </a:r>
            <a:r>
              <a:rPr lang="en-US" sz="3600" b="1" dirty="0">
                <a:solidFill>
                  <a:schemeClr val="tx1"/>
                </a:solidFill>
              </a:rPr>
              <a:t> membership</a:t>
            </a:r>
            <a:r>
              <a:rPr lang="en-US" b="1" dirty="0">
                <a:solidFill>
                  <a:schemeClr val="tx1"/>
                </a:solidFill>
              </a:rPr>
              <a:t>	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Test whether an item is </a:t>
            </a:r>
            <a:r>
              <a:rPr lang="en-US" sz="2400" b="1" dirty="0">
                <a:solidFill>
                  <a:schemeClr val="tx1"/>
                </a:solidFill>
              </a:rPr>
              <a:t>in</a:t>
            </a:r>
            <a:r>
              <a:rPr lang="en-US" sz="2400" dirty="0">
                <a:solidFill>
                  <a:schemeClr val="tx1"/>
                </a:solidFill>
              </a:rPr>
              <a:t> or </a:t>
            </a:r>
            <a:r>
              <a:rPr lang="en-US" sz="2400" b="1" dirty="0">
                <a:solidFill>
                  <a:schemeClr val="tx1"/>
                </a:solidFill>
              </a:rPr>
              <a:t>not in </a:t>
            </a:r>
            <a:r>
              <a:rPr lang="en-US" sz="2400" dirty="0">
                <a:solidFill>
                  <a:schemeClr val="tx1"/>
                </a:solidFill>
              </a:rPr>
              <a:t>a sequence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('u' in x)			# prints True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78486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('cow' not in x)		# prints False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91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String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List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09650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>
                <a:solidFill>
                  <a:schemeClr val="tx1"/>
                </a:solidFill>
              </a:rPr>
              <a:t>iterating</a:t>
            </a:r>
            <a:r>
              <a:rPr lang="en-US" b="1" dirty="0">
                <a:solidFill>
                  <a:schemeClr val="tx1"/>
                </a:solidFill>
              </a:rPr>
              <a:t>	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Iterate through the items in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 sequence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439049"/>
            <a:chOff x="533400" y="2831068"/>
            <a:chExt cx="8001000" cy="19187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5875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924800" cy="1320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for item in x: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	print (item * 2)		# prints 14, 16, 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Item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515249"/>
            <a:chOff x="533400" y="4964668"/>
            <a:chExt cx="8001000" cy="20203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72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320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for index, item in enumerate(x):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	print (index, item)		# prints 0 7, 1 8, 2 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Index &amp; Item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74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1273</TotalTime>
  <Words>2493</Words>
  <Application>Microsoft Office PowerPoint</Application>
  <PresentationFormat>On-screen Show (16:9)</PresentationFormat>
  <Paragraphs>414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Trebuchet MS</vt:lpstr>
      <vt:lpstr>Wingdings 3</vt:lpstr>
      <vt:lpstr>Facet</vt:lpstr>
      <vt:lpstr>Lists, Tuples, Sets, Dictionaries</vt:lpstr>
      <vt:lpstr>PowerPoint Presentation</vt:lpstr>
      <vt:lpstr>SEQUENCES (String, List, Tuple)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TUPLES</vt:lpstr>
      <vt:lpstr>TUPLES</vt:lpstr>
      <vt:lpstr>TUPLES</vt:lpstr>
      <vt:lpstr>SETS</vt:lpstr>
      <vt:lpstr>PowerPoint Presentation</vt:lpstr>
      <vt:lpstr>SETS</vt:lpstr>
      <vt:lpstr>DICTIONARIES</vt:lpstr>
      <vt:lpstr>DICTIONARIES</vt:lpstr>
      <vt:lpstr>DICTIONARIES</vt:lpstr>
      <vt:lpstr>DICTIONARIES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James</dc:creator>
  <cp:lastModifiedBy>rechard.xalxo@gmail.com</cp:lastModifiedBy>
  <cp:revision>59</cp:revision>
  <dcterms:created xsi:type="dcterms:W3CDTF">2015-05-22T16:15:21Z</dcterms:created>
  <dcterms:modified xsi:type="dcterms:W3CDTF">2021-08-17T22:12:50Z</dcterms:modified>
</cp:coreProperties>
</file>