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54"/>
  </p:notesMasterIdLst>
  <p:sldIdLst>
    <p:sldId id="312" r:id="rId2"/>
    <p:sldId id="299" r:id="rId3"/>
    <p:sldId id="301" r:id="rId4"/>
    <p:sldId id="305" r:id="rId5"/>
    <p:sldId id="302" r:id="rId6"/>
    <p:sldId id="298" r:id="rId7"/>
    <p:sldId id="300" r:id="rId8"/>
    <p:sldId id="303" r:id="rId9"/>
    <p:sldId id="297" r:id="rId10"/>
    <p:sldId id="304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95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306" r:id="rId49"/>
    <p:sldId id="307" r:id="rId50"/>
    <p:sldId id="308" r:id="rId51"/>
    <p:sldId id="309" r:id="rId52"/>
    <p:sldId id="313" r:id="rId5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37" autoAdjust="0"/>
  </p:normalViewPr>
  <p:slideViewPr>
    <p:cSldViewPr>
      <p:cViewPr varScale="1">
        <p:scale>
          <a:sx n="138" d="100"/>
          <a:sy n="138" d="100"/>
        </p:scale>
        <p:origin x="834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1E88-4488-4CE8-BDBF-59CF83C504B4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1E831-C989-42E0-B9E0-A6A2021DD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7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</a:t>
            </a:r>
            <a:r>
              <a:rPr lang="en-US" baseline="0" dirty="0"/>
              <a:t> is often used in for loops to iterate through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7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four main</a:t>
            </a:r>
            <a:r>
              <a:rPr lang="en-US" baseline="0" dirty="0"/>
              <a:t> data structures built into Python. List is by far the most useful, followed by Dict. Mastering Lists and Dicts is critical.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16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4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36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“end” means up to, but not including.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15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32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returns</a:t>
            </a:r>
            <a:r>
              <a:rPr lang="en-US" baseline="0" dirty="0"/>
              <a:t> a boolean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51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06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1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Integers</a:t>
            </a:r>
            <a:r>
              <a:rPr lang="en-US" baseline="0" dirty="0"/>
              <a:t> are whole numbers (no decimal places). Floating point numbers have a decimal. A string is a sequence of characters, and could be any combination of letters, numbers and other characters. A boolean is True or False, like a light switch – on or off. Complex numbers have real and imaginary components, and will not be covered in this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18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61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55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68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1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90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4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29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0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64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52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convention in many programming languages is to use camel case for variables: firstName, dateOfBirth. Many Python programmers use camel case, but the Python style guide recommends using all lower case and underscores: first_name.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004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547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07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70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20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867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590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49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1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12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455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715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282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437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820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329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29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452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10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45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Booleans</a:t>
            </a:r>
            <a:r>
              <a:rPr lang="en-US" baseline="0" dirty="0"/>
              <a:t> are often used to compare values, and are therefore often used in “if”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35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class’s variables are also called data fields or attributes. A class’s functions are also called methods. A class is like a recipe for creating “instances” of the class called objects, or instances. Python keeps a unique id for each object. A class uses constructors to create new instances, by setting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416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Library,</a:t>
            </a:r>
            <a:r>
              <a:rPr lang="en-US" baseline="0" dirty="0"/>
              <a:t> you might decide to have two different classes: Book and Customer. Each Book has a unique id and a title, and each Customer has a unique id, name and phone number. Customers can check out or check in Books.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266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7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50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20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</a:t>
            </a:r>
            <a:r>
              <a:rPr lang="en-US" baseline="0" dirty="0"/>
              <a:t> indexing is common in many programming languages, and is the reason for many bugs, called the “off-by-1”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14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6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36362479-C79C-4ADE-9DE0-CA57D0B45DD3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4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8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36362479-C79C-4ADE-9DE0-CA57D0B45DD3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1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36362479-C79C-4ADE-9DE0-CA57D0B45DD3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7922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36362479-C79C-4ADE-9DE0-CA57D0B45DD3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60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56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99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36362479-C79C-4ADE-9DE0-CA57D0B45DD3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7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9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36362479-C79C-4ADE-9DE0-CA57D0B45DD3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3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4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8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6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8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0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2479-C79C-4ADE-9DE0-CA57D0B45DD3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23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62600"/>
            <a:ext cx="8666174" cy="24521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Python</a:t>
            </a:r>
            <a:b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80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4312332"/>
            <a:ext cx="7239000" cy="89152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SansProRegular"/>
              </a:rPr>
              <a:t>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Regular"/>
              </a:rPr>
              <a:t> programming language that lets you work quickly and integrate systems more effectively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6336"/>
            <a:ext cx="4038600" cy="117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8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pPr algn="ctr"/>
            <a:r>
              <a:rPr lang="en-US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229600" cy="106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range gives a sequence of integers. </a:t>
            </a:r>
          </a:p>
          <a:p>
            <a:pPr marL="0" indent="0">
              <a:buNone/>
            </a:pPr>
            <a:r>
              <a:rPr lang="en-US" sz="2400" dirty="0"/>
              <a:t>“to” means up to but not including.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44353" y="3105152"/>
            <a:ext cx="372249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range(5):	[0, 1, 2, 3, 4]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range(7, 9):	[7, 8]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range(1, 10, 2):	[1, 3, 5, 7, 9]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range(10, 6, -1):	[10, 9, 8, 7]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2702476"/>
            <a:ext cx="1447800" cy="1883326"/>
            <a:chOff x="457200" y="3559726"/>
            <a:chExt cx="1447800" cy="188332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81100" y="3559726"/>
              <a:ext cx="723900" cy="1088474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457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</a:rPr>
                <a:t>from </a:t>
              </a:r>
            </a:p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(Inclusive.</a:t>
              </a:r>
            </a:p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Default 0)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6400" y="2657782"/>
            <a:ext cx="1371600" cy="1928020"/>
            <a:chOff x="2362200" y="3515032"/>
            <a:chExt cx="1371600" cy="1928020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95600" y="3515032"/>
              <a:ext cx="381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362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</a:rPr>
                <a:t>to</a:t>
              </a:r>
            </a:p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(Not inclusive)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5600" y="2657782"/>
            <a:ext cx="1752600" cy="1928020"/>
            <a:chOff x="3733800" y="3515032"/>
            <a:chExt cx="1752600" cy="1928020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733800" y="3515032"/>
              <a:ext cx="1143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038600" y="4245526"/>
              <a:ext cx="14478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</a:rPr>
                <a:t>step</a:t>
              </a:r>
            </a:p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(Default 1)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1962150"/>
            <a:ext cx="7162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tx2"/>
                </a:solidFill>
              </a:rPr>
              <a:t>range(2, 10, 3)</a:t>
            </a:r>
            <a:r>
              <a:rPr lang="en-US" sz="2400" b="1" dirty="0">
                <a:solidFill>
                  <a:schemeClr val="tx2"/>
                </a:solidFill>
              </a:rPr>
              <a:t>		# returns [2, 5, 8]</a:t>
            </a:r>
          </a:p>
        </p:txBody>
      </p:sp>
    </p:spTree>
    <p:extLst>
      <p:ext uri="{BB962C8B-B14F-4D97-AF65-F5344CB8AC3E}">
        <p14:creationId xmlns:p14="http://schemas.microsoft.com/office/powerpoint/2010/main" val="11480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List</a:t>
            </a:r>
            <a:endParaRPr lang="en-US" sz="2400" b="1" dirty="0"/>
          </a:p>
          <a:p>
            <a:r>
              <a:rPr lang="en-US" sz="2000" dirty="0"/>
              <a:t>General purpose</a:t>
            </a:r>
          </a:p>
          <a:p>
            <a:r>
              <a:rPr lang="en-US" sz="2000" dirty="0"/>
              <a:t>Most widely used data structure </a:t>
            </a:r>
          </a:p>
          <a:p>
            <a:r>
              <a:rPr lang="en-US" sz="2000" dirty="0"/>
              <a:t>Grow and shrink size as needed</a:t>
            </a:r>
          </a:p>
          <a:p>
            <a:r>
              <a:rPr lang="en-US" sz="2000" dirty="0"/>
              <a:t>Sequence type</a:t>
            </a:r>
          </a:p>
          <a:p>
            <a:r>
              <a:rPr lang="en-US" sz="2000" dirty="0"/>
              <a:t>Sortable</a:t>
            </a:r>
          </a:p>
          <a:p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Tuple</a:t>
            </a:r>
            <a:endParaRPr lang="en-US" sz="2000" b="1" dirty="0"/>
          </a:p>
          <a:p>
            <a:r>
              <a:rPr lang="en-US" sz="2000" dirty="0"/>
              <a:t>Immutable (can’t add/change)</a:t>
            </a:r>
          </a:p>
          <a:p>
            <a:r>
              <a:rPr lang="en-US" sz="2000" dirty="0"/>
              <a:t>Useful for fixed data</a:t>
            </a:r>
          </a:p>
          <a:p>
            <a:r>
              <a:rPr lang="en-US" sz="2000" dirty="0"/>
              <a:t>Faster than Lists</a:t>
            </a:r>
          </a:p>
          <a:p>
            <a:r>
              <a:rPr lang="en-US" sz="2000" dirty="0"/>
              <a:t>Sequence type</a:t>
            </a:r>
          </a:p>
          <a:p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Set</a:t>
            </a:r>
            <a:endParaRPr lang="en-US" sz="2000" b="1" dirty="0"/>
          </a:p>
          <a:p>
            <a:r>
              <a:rPr lang="en-US" sz="2000" dirty="0"/>
              <a:t>Store non-duplicate items</a:t>
            </a:r>
          </a:p>
          <a:p>
            <a:r>
              <a:rPr lang="en-US" sz="2000" dirty="0"/>
              <a:t>Very fast access vs Lists</a:t>
            </a:r>
          </a:p>
          <a:p>
            <a:r>
              <a:rPr lang="en-US" sz="2000" dirty="0"/>
              <a:t>Math Set ops (union, intersect)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Dict</a:t>
            </a:r>
            <a:endParaRPr lang="en-US" sz="2000" b="1" dirty="0"/>
          </a:p>
          <a:p>
            <a:r>
              <a:rPr lang="en-US" sz="2000" dirty="0"/>
              <a:t>Key/Value pairs</a:t>
            </a:r>
          </a:p>
          <a:p>
            <a:r>
              <a:rPr lang="en-US" sz="2000" dirty="0"/>
              <a:t>Associative array, like Java HashMap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34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SEQUENCES (String, List, Tuple)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742950"/>
            <a:ext cx="5029200" cy="4114800"/>
          </a:xfrm>
        </p:spPr>
        <p:txBody>
          <a:bodyPr>
            <a:noAutofit/>
          </a:bodyPr>
          <a:lstStyle/>
          <a:p>
            <a:r>
              <a:rPr lang="en-US" sz="1600" dirty="0"/>
              <a:t>indexing: 				x[6]</a:t>
            </a:r>
          </a:p>
          <a:p>
            <a:r>
              <a:rPr lang="en-US" sz="1600" dirty="0"/>
              <a:t>slicing: 				x[1:4]</a:t>
            </a:r>
          </a:p>
          <a:p>
            <a:r>
              <a:rPr lang="en-US" sz="1600" dirty="0"/>
              <a:t>adding/concatenating: 		+</a:t>
            </a:r>
          </a:p>
          <a:p>
            <a:r>
              <a:rPr lang="en-US" sz="1600" dirty="0"/>
              <a:t>multiplying: 				*</a:t>
            </a:r>
          </a:p>
          <a:p>
            <a:r>
              <a:rPr lang="en-US" sz="1600" dirty="0"/>
              <a:t>checking membership: 		in/not in	</a:t>
            </a:r>
          </a:p>
          <a:p>
            <a:r>
              <a:rPr lang="en-US" sz="1600" dirty="0"/>
              <a:t>iterating				for i in x:	</a:t>
            </a:r>
          </a:p>
          <a:p>
            <a:r>
              <a:rPr lang="en-US" sz="1600" dirty="0"/>
              <a:t>len(sequence1)</a:t>
            </a:r>
          </a:p>
          <a:p>
            <a:r>
              <a:rPr lang="en-US" sz="1600" dirty="0"/>
              <a:t>min(sequence1)</a:t>
            </a:r>
          </a:p>
          <a:p>
            <a:r>
              <a:rPr lang="en-US" sz="1600" dirty="0"/>
              <a:t>max(sequence1)</a:t>
            </a:r>
          </a:p>
          <a:p>
            <a:r>
              <a:rPr lang="en-US" sz="1600" dirty="0"/>
              <a:t>sum(sequence1[1:3]])</a:t>
            </a:r>
          </a:p>
          <a:p>
            <a:r>
              <a:rPr lang="en-US" sz="1600" dirty="0"/>
              <a:t>sorted(list1)		</a:t>
            </a:r>
          </a:p>
          <a:p>
            <a:r>
              <a:rPr lang="en-US" sz="1600" dirty="0"/>
              <a:t>sequence1.count(item)</a:t>
            </a:r>
          </a:p>
          <a:p>
            <a:r>
              <a:rPr lang="en-US" sz="1600" dirty="0"/>
              <a:t>sequence1.index(item)</a:t>
            </a:r>
          </a:p>
        </p:txBody>
      </p:sp>
    </p:spTree>
    <p:extLst>
      <p:ext uri="{BB962C8B-B14F-4D97-AF65-F5344CB8AC3E}">
        <p14:creationId xmlns:p14="http://schemas.microsoft.com/office/powerpoint/2010/main" val="10814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362200" cy="6858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SEQUENCES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String List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Access any item in the sequence using its index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99451"/>
            <a:ext cx="8001000" cy="1362849"/>
            <a:chOff x="533400" y="2831068"/>
            <a:chExt cx="8001000" cy="18171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1811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67100"/>
              <a:ext cx="67056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'frog'</a:t>
              </a:r>
            </a:p>
            <a:p>
              <a:pPr marL="119063" lvl="1" indent="0">
                <a:buNone/>
              </a:pPr>
              <a:r>
                <a:rPr lang="en-US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(x[3])			# prints 'g'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99651"/>
            <a:ext cx="8001000" cy="1305699"/>
            <a:chOff x="533400" y="4964668"/>
            <a:chExt cx="8001000" cy="17409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62600"/>
              <a:ext cx="79248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(x[1])			# prints 'cow'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02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572000" y="1718766"/>
            <a:ext cx="3886200" cy="368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534400" cy="1196801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slicing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Slice out substrings, sublists, subtuples using indexes</a:t>
            </a:r>
          </a:p>
          <a:p>
            <a:pPr marL="457200" lvl="1" indent="0">
              <a:buNone/>
            </a:pPr>
            <a:r>
              <a:rPr lang="en-US" sz="2400" dirty="0"/>
              <a:t>[start : end : step]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41460"/>
              </p:ext>
            </p:extLst>
          </p:nvPr>
        </p:nvGraphicFramePr>
        <p:xfrm>
          <a:off x="762000" y="2114550"/>
          <a:ext cx="7696200" cy="2926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02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2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Code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Result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Explanation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x[1:4]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'omp'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 to 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x[1:6:2]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'opt'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1, 3, 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'puter'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3 to end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x[:5]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0 to 4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x[-1]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item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3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x[:-2]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except last 2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165735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computer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C63EEF7-FC5E-4081-9325-88C45498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-19050"/>
            <a:ext cx="2286000" cy="6858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SEQUENCES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String List Tuple</a:t>
            </a:r>
          </a:p>
        </p:txBody>
      </p:sp>
    </p:spTree>
    <p:extLst>
      <p:ext uri="{BB962C8B-B14F-4D97-AF65-F5344CB8AC3E}">
        <p14:creationId xmlns:p14="http://schemas.microsoft.com/office/powerpoint/2010/main" val="773778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adding / concatenating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Combine 2 sequences of the same type using </a:t>
            </a:r>
            <a:r>
              <a:rPr lang="en-US" sz="2400" b="1" dirty="0"/>
              <a:t>+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8001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'horse' + 'shoe'</a:t>
              </a:r>
            </a:p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(x)			# prints 'horseshoe'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362849"/>
            <a:chOff x="533400" y="4964668"/>
            <a:chExt cx="8001000" cy="18171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388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18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['pig', 'cow'] + ['horse']</a:t>
              </a:r>
            </a:p>
            <a:p>
              <a:pPr marL="119063" lvl="1" indent="0">
                <a:buNone/>
              </a:pPr>
              <a:r>
                <a:rPr lang="en-US" sz="18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(x)		    # prints ['pig', 'cow', 'horse']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0140EBFA-A55D-4D21-A2B5-148141E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-19050"/>
            <a:ext cx="2286000" cy="6858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SEQUENCES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String List Tuple</a:t>
            </a:r>
          </a:p>
        </p:txBody>
      </p:sp>
    </p:spTree>
    <p:extLst>
      <p:ext uri="{BB962C8B-B14F-4D97-AF65-F5344CB8AC3E}">
        <p14:creationId xmlns:p14="http://schemas.microsoft.com/office/powerpoint/2010/main" val="17365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multiplying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Multiply a sequence using </a:t>
            </a:r>
            <a:r>
              <a:rPr lang="en-US" sz="2400" b="1" dirty="0"/>
              <a:t>*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‘bug' * 3</a:t>
              </a:r>
            </a:p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(x)		# prints ‘bugbugbug'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[8, 5] * 3</a:t>
              </a:r>
            </a:p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(x)		# prints [8, 5, 8, 5, 8, 5]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15ED354-4B5D-4D6B-B16F-7EA8C4AF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-19050"/>
            <a:ext cx="2286000" cy="6858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SEQUENCES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String List Tuple</a:t>
            </a:r>
          </a:p>
        </p:txBody>
      </p:sp>
    </p:spTree>
    <p:extLst>
      <p:ext uri="{BB962C8B-B14F-4D97-AF65-F5344CB8AC3E}">
        <p14:creationId xmlns:p14="http://schemas.microsoft.com/office/powerpoint/2010/main" val="33779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checking membership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Test whether an item is </a:t>
            </a:r>
            <a:r>
              <a:rPr lang="en-US" sz="2400" b="1" dirty="0"/>
              <a:t>in</a:t>
            </a:r>
            <a:r>
              <a:rPr lang="en-US" sz="2400" dirty="0"/>
              <a:t> or </a:t>
            </a:r>
            <a:r>
              <a:rPr lang="en-US" sz="2400" b="1" dirty="0"/>
              <a:t>not in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('u' in x)			# prints True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78486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('cow' not in x)		# prints False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BF9B3331-5D78-4C60-AC97-F5511E0F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-19050"/>
            <a:ext cx="2286000" cy="6858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SEQUENCES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String List Tuple</a:t>
            </a:r>
          </a:p>
        </p:txBody>
      </p:sp>
    </p:spTree>
    <p:extLst>
      <p:ext uri="{BB962C8B-B14F-4D97-AF65-F5344CB8AC3E}">
        <p14:creationId xmlns:p14="http://schemas.microsoft.com/office/powerpoint/2010/main" val="206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096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Iterate through the items in</a:t>
            </a:r>
            <a:r>
              <a:rPr lang="en-US" sz="2400" b="1" dirty="0"/>
              <a:t>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439049"/>
            <a:chOff x="533400" y="2831068"/>
            <a:chExt cx="8001000" cy="19187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587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9248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for item in x: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	print (item * 2)		# prints 14, 16, 6</a:t>
              </a:r>
              <a:r>
                <a:rPr lang="en-US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Item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515249"/>
            <a:chOff x="533400" y="4964668"/>
            <a:chExt cx="8001000" cy="20203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72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for index, item in enumerate(x):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	print (index, item)		# prints 0 7, 1 8, 2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Index &amp; Item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E9941F4-C485-4F20-B277-F729C40A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-19050"/>
            <a:ext cx="2286000" cy="6858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SEQUENCES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String List Tuple</a:t>
            </a:r>
          </a:p>
        </p:txBody>
      </p:sp>
    </p:spTree>
    <p:extLst>
      <p:ext uri="{BB962C8B-B14F-4D97-AF65-F5344CB8AC3E}">
        <p14:creationId xmlns:p14="http://schemas.microsoft.com/office/powerpoint/2010/main" val="117455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number of items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Count the number of items in 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07B4F62A-0D65-4C94-BB47-C642D284EA8A}"/>
              </a:ext>
            </a:extLst>
          </p:cNvPr>
          <p:cNvSpPr txBox="1">
            <a:spLocks/>
          </p:cNvSpPr>
          <p:nvPr/>
        </p:nvSpPr>
        <p:spPr>
          <a:xfrm>
            <a:off x="6858000" y="-19050"/>
            <a:ext cx="2362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rgbClr val="FF0000"/>
                </a:solidFill>
              </a:rPr>
              <a:t>SEQUENCES</a:t>
            </a:r>
            <a:br>
              <a:rPr lang="en-US" sz="2800" b="1">
                <a:solidFill>
                  <a:srgbClr val="FF0000"/>
                </a:solidFill>
              </a:rPr>
            </a:br>
            <a:r>
              <a:rPr lang="en-US" sz="2000" b="1">
                <a:solidFill>
                  <a:srgbClr val="FF0000"/>
                </a:solidFill>
              </a:rPr>
              <a:t>String List Tuple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2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4601" y="133350"/>
            <a:ext cx="3915640" cy="969771"/>
          </a:xfrm>
        </p:spPr>
        <p:txBody>
          <a:bodyPr/>
          <a:lstStyle/>
          <a:p>
            <a:r>
              <a:rPr lang="en-US" dirty="0"/>
              <a:t>Python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00150"/>
            <a:ext cx="2667000" cy="33944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Built-in Types</a:t>
            </a:r>
          </a:p>
          <a:p>
            <a:pPr marL="57150" indent="0">
              <a:buNone/>
            </a:pPr>
            <a:r>
              <a:rPr lang="en-US" sz="2400" dirty="0"/>
              <a:t>Integer</a:t>
            </a:r>
          </a:p>
          <a:p>
            <a:pPr marL="57150" indent="0">
              <a:buNone/>
            </a:pPr>
            <a:r>
              <a:rPr lang="en-US" sz="2400" dirty="0"/>
              <a:t>Floating point</a:t>
            </a:r>
          </a:p>
          <a:p>
            <a:pPr marL="57150" indent="0">
              <a:buNone/>
            </a:pPr>
            <a:r>
              <a:rPr lang="en-US" sz="2400" dirty="0"/>
              <a:t>String</a:t>
            </a:r>
          </a:p>
          <a:p>
            <a:pPr marL="57150" indent="0">
              <a:buNone/>
            </a:pPr>
            <a:r>
              <a:rPr lang="en-US" sz="2400" dirty="0"/>
              <a:t>Boolean</a:t>
            </a:r>
          </a:p>
          <a:p>
            <a:pPr marL="57150" indent="0">
              <a:buNone/>
            </a:pPr>
            <a:r>
              <a:rPr lang="en-US" sz="2400" dirty="0"/>
              <a:t>Complex number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038600" y="1200150"/>
            <a:ext cx="4343400" cy="3394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Type Conversion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int()	# string to integer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float()	# string to float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str()	# number to string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bool()	# 0, [], None =&gt; False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hex()	# decimal to hex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ord()	# ASCII value</a:t>
            </a:r>
          </a:p>
        </p:txBody>
      </p:sp>
    </p:spTree>
    <p:extLst>
      <p:ext uri="{BB962C8B-B14F-4D97-AF65-F5344CB8AC3E}">
        <p14:creationId xmlns:p14="http://schemas.microsoft.com/office/powerpoint/2010/main" val="7043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238250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minimum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minimum item in a sequence lexicographically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(min(x))			# prints 'b'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(min(x))			# prints 'cow'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251DE0C1-DC72-4859-A5DE-88E1A870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-19050"/>
            <a:ext cx="2286000" cy="6858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SEQUENCES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String List Tuple</a:t>
            </a:r>
          </a:p>
        </p:txBody>
      </p:sp>
    </p:spTree>
    <p:extLst>
      <p:ext uri="{BB962C8B-B14F-4D97-AF65-F5344CB8AC3E}">
        <p14:creationId xmlns:p14="http://schemas.microsoft.com/office/powerpoint/2010/main" val="5566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79267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maximum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maximum item in a sequence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(max(x))			# prints 'u'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(max(x))			# prints 'pig'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2C42E425-5B24-4C75-97D5-EF93C83D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-19050"/>
            <a:ext cx="2286000" cy="6858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SEQUENCES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String List Tuple</a:t>
            </a:r>
          </a:p>
        </p:txBody>
      </p:sp>
    </p:spTree>
    <p:extLst>
      <p:ext uri="{BB962C8B-B14F-4D97-AF65-F5344CB8AC3E}">
        <p14:creationId xmlns:p14="http://schemas.microsoft.com/office/powerpoint/2010/main" val="14884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4565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sum of items in a sequence</a:t>
            </a:r>
          </a:p>
          <a:p>
            <a:pPr lvl="1"/>
            <a:r>
              <a:rPr lang="en-US" sz="2400" dirty="0"/>
              <a:t>entire sequence must be numeric type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09600" y="3414483"/>
              <a:ext cx="75438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[5, 7, 'bug‘]</a:t>
              </a:r>
            </a:p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(sum(x))			# error!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 -&gt; Error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7350"/>
            <a:ext cx="8001000" cy="1516600"/>
            <a:chOff x="533400" y="4964668"/>
            <a:chExt cx="8001000" cy="1871493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35961"/>
              <a:ext cx="8001000" cy="1600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449452"/>
              <a:ext cx="7848600" cy="13716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[2, 5, 8, 12]</a:t>
              </a:r>
            </a:p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(sum(x))			# prints 27</a:t>
              </a:r>
            </a:p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(sum(x[-2:])) 		# prints 20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5575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14B74F9C-BB71-408C-B05C-7B7734F1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-19050"/>
            <a:ext cx="2286000" cy="6858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SEQUENCES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String List Tuple</a:t>
            </a:r>
          </a:p>
        </p:txBody>
      </p:sp>
    </p:spTree>
    <p:extLst>
      <p:ext uri="{BB962C8B-B14F-4D97-AF65-F5344CB8AC3E}">
        <p14:creationId xmlns:p14="http://schemas.microsoft.com/office/powerpoint/2010/main" val="36955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4351"/>
            <a:ext cx="8229600" cy="1447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a new list of items in </a:t>
            </a:r>
            <a:r>
              <a:rPr lang="en-US" sz="2400" b="1" dirty="0"/>
              <a:t>sorted</a:t>
            </a:r>
            <a:r>
              <a:rPr lang="en-US" sz="2400" dirty="0"/>
              <a:t> order</a:t>
            </a:r>
          </a:p>
          <a:p>
            <a:pPr lvl="1"/>
            <a:r>
              <a:rPr lang="en-US" sz="2400" dirty="0"/>
              <a:t>Does not change the original list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20471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(sorted(x))		# prints ['b', 'g', 'u']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786"/>
            <a:ext cx="8153400" cy="1286649"/>
            <a:chOff x="533400" y="4964668"/>
            <a:chExt cx="81534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1534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(sorted(x))	     # prints ['cow', 'horse', 'pig']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00F82A1-E1EE-456F-8EF0-B63958FA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-19050"/>
            <a:ext cx="2286000" cy="6858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SEQUENCES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String List Tuple</a:t>
            </a:r>
          </a:p>
        </p:txBody>
      </p:sp>
    </p:spTree>
    <p:extLst>
      <p:ext uri="{BB962C8B-B14F-4D97-AF65-F5344CB8AC3E}">
        <p14:creationId xmlns:p14="http://schemas.microsoft.com/office/powerpoint/2010/main" val="39519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count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count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620000" cy="1117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(x.count('p'))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09600" y="5765800"/>
              <a:ext cx="7924800" cy="914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(x.count('cow'))			# prints 2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FB09783D-BE71-4433-A31B-7DD71D96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-19050"/>
            <a:ext cx="2286000" cy="6858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SEQUENCES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String List Tuple</a:t>
            </a:r>
          </a:p>
        </p:txBody>
      </p:sp>
    </p:spTree>
    <p:extLst>
      <p:ext uri="{BB962C8B-B14F-4D97-AF65-F5344CB8AC3E}">
        <p14:creationId xmlns:p14="http://schemas.microsoft.com/office/powerpoint/2010/main" val="384482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the index of the first occurrence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(x.index('p'))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print (x.index('cow'))			# prints 1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D7D6C56E-F3C7-4B25-89C0-DC895D76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-19050"/>
            <a:ext cx="2286000" cy="6858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SEQUENCES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String List Tuple</a:t>
            </a:r>
          </a:p>
        </p:txBody>
      </p:sp>
    </p:spTree>
    <p:extLst>
      <p:ext uri="{BB962C8B-B14F-4D97-AF65-F5344CB8AC3E}">
        <p14:creationId xmlns:p14="http://schemas.microsoft.com/office/powerpoint/2010/main" val="3062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unpacking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Unpack the n items of a sequence into n variables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['pig', 'cow', 'horse']</a:t>
            </a: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a, b, c = x				# now a is 'pig' </a:t>
            </a: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		# b is 'cow', </a:t>
            </a: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		# c is 'horse'</a:t>
            </a:r>
          </a:p>
          <a:p>
            <a:pPr marL="119063" lvl="1" indent="0">
              <a:buNone/>
            </a:pP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solidFill>
                  <a:schemeClr val="bg1"/>
                </a:solidFill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cs typeface="Courier New" pitchFamily="49" charset="0"/>
              </a:rPr>
              <a:t>The number of variables must exactly match the length of the list.</a:t>
            </a:r>
          </a:p>
          <a:p>
            <a:pPr marL="119063" lvl="1" indent="0">
              <a:buNone/>
            </a:pP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1EB183-AED2-4D92-AC8A-9B4FECF8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-19050"/>
            <a:ext cx="2286000" cy="6858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SEQUENCES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String List Tuple</a:t>
            </a:r>
          </a:p>
        </p:txBody>
      </p:sp>
    </p:spTree>
    <p:extLst>
      <p:ext uri="{BB962C8B-B14F-4D97-AF65-F5344CB8AC3E}">
        <p14:creationId xmlns:p14="http://schemas.microsoft.com/office/powerpoint/2010/main" val="1214783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All operations from Sequences, plus:</a:t>
            </a:r>
          </a:p>
          <a:p>
            <a:r>
              <a:rPr lang="en-US" sz="1800" dirty="0"/>
              <a:t>constructors</a:t>
            </a:r>
          </a:p>
          <a:p>
            <a:r>
              <a:rPr lang="en-US" sz="1800" dirty="0"/>
              <a:t>del list1[2]				delete item from list1</a:t>
            </a:r>
          </a:p>
          <a:p>
            <a:r>
              <a:rPr lang="en-US" sz="1800" dirty="0"/>
              <a:t>list1.append(item)		appends an item to list1</a:t>
            </a:r>
          </a:p>
          <a:p>
            <a:r>
              <a:rPr lang="en-US" sz="1800" dirty="0"/>
              <a:t>list1.extend(sequence1)	appends a sequence to list1</a:t>
            </a:r>
          </a:p>
          <a:p>
            <a:r>
              <a:rPr lang="en-US" sz="1800" dirty="0"/>
              <a:t>list1.insert(index, item)		inserts item at index</a:t>
            </a:r>
          </a:p>
          <a:p>
            <a:r>
              <a:rPr lang="en-US" sz="1800" dirty="0"/>
              <a:t>list1.pop()				pops last item</a:t>
            </a:r>
          </a:p>
          <a:p>
            <a:r>
              <a:rPr lang="en-US" sz="1800" dirty="0"/>
              <a:t>list1.remove(item)		removes first instance of item</a:t>
            </a:r>
          </a:p>
          <a:p>
            <a:r>
              <a:rPr lang="en-US" sz="1800" dirty="0"/>
              <a:t>list1.reverse()			reverses list order</a:t>
            </a:r>
          </a:p>
          <a:p>
            <a:r>
              <a:rPr lang="en-US" sz="1800" dirty="0"/>
              <a:t>list1.sort()				sorts list in place</a:t>
            </a:r>
          </a:p>
          <a:p>
            <a:r>
              <a:rPr lang="en-US" sz="1800" dirty="0"/>
              <a:t>list1.clear()				empties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248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0000"/>
                </a:solidFill>
              </a:rPr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2775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list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list((1, 2, 3))		# note double parens</a:t>
            </a:r>
          </a:p>
          <a:p>
            <a:pPr marL="0" indent="0">
              <a:buNone/>
            </a:pPr>
            <a:r>
              <a:rPr lang="en-US" sz="4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['a', 25, 'dog', 8.43]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list(tuple1)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3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b="1" dirty="0">
                <a:solidFill>
                  <a:schemeClr val="bg1"/>
                </a:solidFill>
                <a:cs typeface="Courier New" pitchFamily="49" charset="0"/>
              </a:rPr>
              <a:t>List Comprehension: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[m for m in range(8)]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solidFill>
                  <a:schemeClr val="bg1"/>
                </a:solidFill>
                <a:cs typeface="Courier New" pitchFamily="49" charset="0"/>
              </a:rPr>
              <a:t>resulting list: </a:t>
            </a:r>
            <a:r>
              <a:rPr lang="en-US" sz="4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[0, 1, 2, 3, 4, 5, 6, 7]</a:t>
            </a:r>
            <a:br>
              <a:rPr lang="en-US" sz="4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endParaRPr lang="en-US" sz="43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[z**2 for z in range(10) if z&gt;4]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solidFill>
                  <a:schemeClr val="bg1"/>
                </a:solidFill>
                <a:cs typeface="Courier New" pitchFamily="49" charset="0"/>
              </a:rPr>
              <a:t>resulting list: </a:t>
            </a:r>
            <a:r>
              <a:rPr lang="en-US" sz="43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[25, 36, 49, 64, 81] </a:t>
            </a:r>
          </a:p>
        </p:txBody>
      </p:sp>
    </p:spTree>
    <p:extLst>
      <p:ext uri="{BB962C8B-B14F-4D97-AF65-F5344CB8AC3E}">
        <p14:creationId xmlns:p14="http://schemas.microsoft.com/office/powerpoint/2010/main" val="501933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delete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 list or an item from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del(x[1])			# [5, 8, 6]</a:t>
            </a:r>
          </a:p>
          <a:p>
            <a:pPr marL="119063" lvl="1" indent="0">
              <a:buNone/>
            </a:pP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del(x)			# deletes list x	</a:t>
            </a:r>
          </a:p>
        </p:txBody>
      </p:sp>
    </p:spTree>
    <p:extLst>
      <p:ext uri="{BB962C8B-B14F-4D97-AF65-F5344CB8AC3E}">
        <p14:creationId xmlns:p14="http://schemas.microsoft.com/office/powerpoint/2010/main" val="322632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62000"/>
          </a:xfrm>
        </p:spPr>
        <p:txBody>
          <a:bodyPr/>
          <a:lstStyle/>
          <a:p>
            <a:r>
              <a:rPr lang="en-US" dirty="0"/>
              <a:t>Variable Naming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077200" cy="3276599"/>
          </a:xfrm>
        </p:spPr>
        <p:txBody>
          <a:bodyPr>
            <a:normAutofit/>
          </a:bodyPr>
          <a:lstStyle/>
          <a:p>
            <a:r>
              <a:rPr lang="en-US" sz="2000" dirty="0"/>
              <a:t>Naming can have letters, numbers and underscore, but cannot start with a number</a:t>
            </a:r>
          </a:p>
          <a:p>
            <a:r>
              <a:rPr lang="en-US" sz="2000" dirty="0"/>
              <a:t>Some Python reserved words cannot be used (eg. if, for, in, open)</a:t>
            </a:r>
          </a:p>
          <a:p>
            <a:r>
              <a:rPr lang="en-US" sz="2000" dirty="0"/>
              <a:t>Use descriptive variable names</a:t>
            </a:r>
          </a:p>
          <a:p>
            <a:pPr lvl="1"/>
            <a:r>
              <a:rPr lang="en-US" sz="1600" dirty="0"/>
              <a:t>first_name, date_of_birth, hair_color</a:t>
            </a:r>
          </a:p>
          <a:p>
            <a:r>
              <a:rPr lang="en-US" sz="2000" dirty="0"/>
              <a:t>Case Matters</a:t>
            </a:r>
          </a:p>
          <a:p>
            <a:pPr lvl="1"/>
            <a:r>
              <a:rPr lang="en-US" sz="1600" dirty="0"/>
              <a:t>name is not the same as Name</a:t>
            </a:r>
          </a:p>
          <a:p>
            <a:r>
              <a:rPr lang="en-US" sz="2000" dirty="0"/>
              <a:t>Constants in all caps: </a:t>
            </a:r>
            <a:br>
              <a:rPr lang="en-US" sz="2000" dirty="0"/>
            </a:br>
            <a:r>
              <a:rPr lang="en-US" sz="2000" dirty="0"/>
              <a:t>PI = 3.14159, DOZEN = 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0416" y="2876550"/>
            <a:ext cx="4431184" cy="2121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All variables in Python are </a:t>
            </a:r>
            <a:r>
              <a:rPr lang="en-US" i="1" dirty="0">
                <a:solidFill>
                  <a:schemeClr val="tx1"/>
                </a:solidFill>
              </a:rPr>
              <a:t>reference variables</a:t>
            </a:r>
            <a:r>
              <a:rPr lang="en-US" dirty="0">
                <a:solidFill>
                  <a:schemeClr val="tx1"/>
                </a:solidFill>
              </a:rPr>
              <a:t>, meaning the variable contains a memory address to where the data is stored.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29956"/>
              </p:ext>
            </p:extLst>
          </p:nvPr>
        </p:nvGraphicFramePr>
        <p:xfrm>
          <a:off x="5715000" y="4095750"/>
          <a:ext cx="3124200" cy="94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21F7h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‘Cassandra’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25239" y="465276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22417" y="4857750"/>
            <a:ext cx="3925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03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append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item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x.append(7)			# [5, 3, 8, 6, 7]</a:t>
            </a:r>
          </a:p>
          <a:p>
            <a:pPr marL="119063" lvl="1" indent="0">
              <a:buNone/>
            </a:pP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LISTS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extend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sequence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 = [12, 13]</a:t>
            </a: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x.extend(y)			# [5, 3, 8, 6, 7, 12, 13]</a:t>
            </a:r>
          </a:p>
          <a:p>
            <a:pPr marL="119063" lvl="1" indent="0">
              <a:buNone/>
            </a:pP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33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insert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Insert an item at given index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x.insert(index, item)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x.insert(1, 7)		# [5, 7, 3, 8, 6]</a:t>
            </a:r>
          </a:p>
          <a:p>
            <a:pPr marL="119063" lvl="1" indent="0">
              <a:buNone/>
            </a:pP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x.insert(1,['a','m'])	# [5, ['a', 'm'], 7, 3, 8, 6] </a:t>
            </a:r>
          </a:p>
          <a:p>
            <a:pPr marL="119063" lvl="1" indent="0">
              <a:buNone/>
            </a:pP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1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LISTS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pop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Pops last item off the list, and returns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x.pop()		# [5, 3, 8]</a:t>
            </a: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# and returns the 6</a:t>
            </a:r>
          </a:p>
          <a:p>
            <a:pPr marL="119063" lvl="1" indent="0">
              <a:buNone/>
            </a:pP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print(x.pop())	# prints 8</a:t>
            </a: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# x is now [5, 3]</a:t>
            </a:r>
          </a:p>
          <a:p>
            <a:pPr marL="119063" lvl="1" indent="0">
              <a:buNone/>
            </a:pP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32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remove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Remove first instance of an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[5, 3, 8, 6, 3]</a:t>
            </a: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x.remove(3)			# [5, 8, 6, 3]</a:t>
            </a:r>
          </a:p>
        </p:txBody>
      </p:sp>
    </p:spTree>
    <p:extLst>
      <p:ext uri="{BB962C8B-B14F-4D97-AF65-F5344CB8AC3E}">
        <p14:creationId xmlns:p14="http://schemas.microsoft.com/office/powerpoint/2010/main" val="3846793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reverse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Reverse the order of the 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x.reverse()			# [6, 8, 3, 5]</a:t>
            </a:r>
          </a:p>
        </p:txBody>
      </p:sp>
    </p:spTree>
    <p:extLst>
      <p:ext uri="{BB962C8B-B14F-4D97-AF65-F5344CB8AC3E}">
        <p14:creationId xmlns:p14="http://schemas.microsoft.com/office/powerpoint/2010/main" val="3913212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Sort the list in place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x.sort()			# [3, 5, 6, 8]</a:t>
            </a:r>
          </a:p>
          <a:p>
            <a:pPr marL="119063" lvl="1" indent="0">
              <a:buNone/>
            </a:pP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solidFill>
                  <a:schemeClr val="bg1"/>
                </a:solidFill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cs typeface="Courier New" pitchFamily="49" charset="0"/>
              </a:rPr>
              <a:t>sorted(x) returns a </a:t>
            </a:r>
            <a:r>
              <a:rPr lang="en-US" sz="2000" i="1" dirty="0">
                <a:solidFill>
                  <a:schemeClr val="bg1"/>
                </a:solidFill>
                <a:cs typeface="Courier New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cs typeface="Courier New" pitchFamily="49" charset="0"/>
              </a:rPr>
              <a:t> sorted list without changing the original list x. </a:t>
            </a: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cs typeface="Courier New" pitchFamily="49" charset="0"/>
              </a:rPr>
              <a:t>x.sort() puts the items of x in sorted order (sorts in place).</a:t>
            </a:r>
          </a:p>
          <a:p>
            <a:pPr marL="119063" lvl="1" indent="0">
              <a:buNone/>
            </a:pP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00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clear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all items from the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x.clear()			# []</a:t>
            </a:r>
          </a:p>
          <a:p>
            <a:pPr marL="119063" lvl="1" indent="0">
              <a:buNone/>
            </a:pP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316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14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Support all operations for Sequences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Immutable, but member objects may be mutable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the contents of a list shouldn’t change, use a tuple to prevent items from accidently being added, changed or deleted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Tuples are more efficient than lists due to Python’s implementation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486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0000"/>
                </a:solidFill>
              </a:rPr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9471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tuple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()		# no-item tuple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(1,2,3)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1, 2, 3		# parenthesis are optional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2, 		# single-item tuple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tuple(list1)	# tuple from list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2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009"/>
            <a:ext cx="8229600" cy="2057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In Python, most variables are </a:t>
            </a:r>
            <a:r>
              <a:rPr lang="en-US" sz="2400" b="1" i="1" dirty="0"/>
              <a:t>immutable</a:t>
            </a:r>
            <a:r>
              <a:rPr lang="en-US" sz="2400" dirty="0"/>
              <a:t>, meaning they don’t change in-place. 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Python creates a new value in a different memory location when a variable changes.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809000"/>
              </p:ext>
            </p:extLst>
          </p:nvPr>
        </p:nvGraphicFramePr>
        <p:xfrm>
          <a:off x="1676400" y="2114550"/>
          <a:ext cx="5562600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Integer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Float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String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Tuple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List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Set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Dictionary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9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immutable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But member objects may be mutable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(1, 2, 3)</a:t>
            </a: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del(x[1])			# error!</a:t>
            </a: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x[1] = 8			# error!</a:t>
            </a:r>
          </a:p>
          <a:p>
            <a:pPr marL="119063" lvl="1" indent="0">
              <a:buNone/>
            </a:pP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([1,2], 3)		# 2-item tuple: list and int</a:t>
            </a:r>
          </a:p>
          <a:p>
            <a:pPr marL="119063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del(x[0][1])		# ([1], 3)	</a:t>
            </a:r>
          </a:p>
        </p:txBody>
      </p:sp>
    </p:spTree>
    <p:extLst>
      <p:ext uri="{BB962C8B-B14F-4D97-AF65-F5344CB8AC3E}">
        <p14:creationId xmlns:p14="http://schemas.microsoft.com/office/powerpoint/2010/main" val="2773560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set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3525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5811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{3,5,3,5}		# {5, 3}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set()			# empty 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set(list1)		# new set from list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	# strips duplicates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cs typeface="Courier New" pitchFamily="49" charset="0"/>
              </a:rPr>
              <a:t>Set Comprehension: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{3*x for x in range(10) if x&gt;5}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cs typeface="Courier New" pitchFamily="49" charset="0"/>
              </a:rPr>
              <a:t>resulting set: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{18, 21, 24, 27} but in random order		</a:t>
            </a:r>
          </a:p>
        </p:txBody>
      </p:sp>
    </p:spTree>
    <p:extLst>
      <p:ext uri="{BB962C8B-B14F-4D97-AF65-F5344CB8AC3E}">
        <p14:creationId xmlns:p14="http://schemas.microsoft.com/office/powerpoint/2010/main" val="267979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153400" y="-19050"/>
            <a:ext cx="990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0000"/>
                </a:solidFill>
              </a:rPr>
              <a:t>SETS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94295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item to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x.add(item)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x.remove(item)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Pop random item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x.pop()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81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438150"/>
            <a:ext cx="8229600" cy="781050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standard mathematical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77299"/>
              </p:ext>
            </p:extLst>
          </p:nvPr>
        </p:nvGraphicFramePr>
        <p:xfrm>
          <a:off x="602673" y="1123950"/>
          <a:ext cx="8001000" cy="379693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Intersection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&amp;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|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Symmetric 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^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 set1</a:t>
                      </a:r>
                      <a:r>
                        <a:rPr lang="en-US" sz="2000" baseline="0" dirty="0"/>
                        <a:t> but not in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–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set2</a:t>
                      </a:r>
                      <a:r>
                        <a:rPr lang="en-US" sz="2000" baseline="0" dirty="0"/>
                        <a:t> contains set1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&lt;=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Superset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set1</a:t>
                      </a:r>
                      <a:r>
                        <a:rPr lang="en-US" sz="2000" baseline="0" dirty="0"/>
                        <a:t> contains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&gt;=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566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{'pork':25.3, 'beef':33.8, 'chicken':22.7}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dict([('pork', 25.3),('beef', 33.8),('chicken', 22.7)])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dict(pork=25.3, beef=33.8, chicken=22.7)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620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52399"/>
              </p:ext>
            </p:extLst>
          </p:nvPr>
        </p:nvGraphicFramePr>
        <p:xfrm>
          <a:off x="762000" y="1047750"/>
          <a:ext cx="7620000" cy="387966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or change item in dict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x['beef'] = 25.2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dict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 x['beef']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  (only looks in keys, not values)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DICTIONARIES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3429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dict operations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26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accessing keys and values in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2763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x.keys()	# returns list of keys in x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x.values()	# returns list of values in x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x.items()	# returns list of key-value tuple pairs in x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item in x.values()	# tests membership in x: returns boolean	</a:t>
            </a:r>
          </a:p>
        </p:txBody>
      </p:sp>
    </p:spTree>
    <p:extLst>
      <p:ext uri="{BB962C8B-B14F-4D97-AF65-F5344CB8AC3E}">
        <p14:creationId xmlns:p14="http://schemas.microsoft.com/office/powerpoint/2010/main" val="298983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key in x:				# iterate keys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print(key, x[key])		# print all key/value pairs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k, v in x.items():		# iterate key/value pairs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print(k, v)			# print all key/value pairs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cs typeface="Courier New" pitchFamily="49" charset="0"/>
              </a:rPr>
              <a:t>Note: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itchFamily="49" charset="0"/>
              </a:rPr>
              <a:t>Entries in a dict are in random order.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27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 </a:t>
            </a:r>
            <a:r>
              <a:rPr lang="en-US" sz="2800" b="1" i="1" dirty="0"/>
              <a:t>function</a:t>
            </a:r>
            <a:r>
              <a:rPr lang="en-US" sz="2800" dirty="0"/>
              <a:t> is a block of statements that together perform an operation.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Any operation that is used often in a program can be split into its own function. </a:t>
            </a:r>
          </a:p>
        </p:txBody>
      </p:sp>
    </p:spTree>
    <p:extLst>
      <p:ext uri="{BB962C8B-B14F-4D97-AF65-F5344CB8AC3E}">
        <p14:creationId xmlns:p14="http://schemas.microsoft.com/office/powerpoint/2010/main" val="19162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050"/>
            <a:ext cx="8229600" cy="16573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 dirty="0">
                <a:solidFill>
                  <a:schemeClr val="tx2"/>
                </a:solidFill>
              </a:rPr>
              <a:t>Function benefits: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Modularizes code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Easier to  </a:t>
            </a:r>
            <a:r>
              <a:rPr lang="en-US" b="1" dirty="0"/>
              <a:t>debug,   re-use,   maintain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2190750"/>
            <a:ext cx="1981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2190750"/>
            <a:ext cx="1981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2990850"/>
            <a:ext cx="1981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3790950"/>
            <a:ext cx="1981200" cy="6858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Contiguous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Modular Code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505200" y="2705100"/>
            <a:ext cx="2057400" cy="14287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231647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57027" y="84431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Boolean: </a:t>
            </a:r>
            <a:r>
              <a:rPr lang="en-US" sz="4000" dirty="0"/>
              <a:t>True or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373" y="1047750"/>
            <a:ext cx="2819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FALSE</a:t>
            </a:r>
          </a:p>
          <a:p>
            <a:endParaRPr lang="en-US" sz="2000" dirty="0"/>
          </a:p>
          <a:p>
            <a:r>
              <a:rPr lang="en-US" sz="2000" dirty="0"/>
              <a:t>0</a:t>
            </a:r>
          </a:p>
          <a:p>
            <a:r>
              <a:rPr lang="en-US" sz="2000" dirty="0"/>
              <a:t>0.0</a:t>
            </a:r>
          </a:p>
          <a:p>
            <a:r>
              <a:rPr lang="en-US" sz="2000" dirty="0"/>
              <a:t>""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/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1047750"/>
            <a:ext cx="304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TRUE</a:t>
            </a:r>
          </a:p>
          <a:p>
            <a:r>
              <a:rPr lang="en-US" sz="2000" dirty="0"/>
              <a:t>any non-zero number</a:t>
            </a:r>
          </a:p>
          <a:p>
            <a:r>
              <a:rPr lang="en-US" sz="2000" dirty="0"/>
              <a:t>any non-empty string</a:t>
            </a:r>
          </a:p>
          <a:p>
            <a:r>
              <a:rPr lang="en-US" sz="2000" dirty="0"/>
              <a:t>any non-empty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2724150"/>
            <a:ext cx="1309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 or 0</a:t>
            </a:r>
          </a:p>
          <a:p>
            <a:r>
              <a:rPr lang="en-US" dirty="0"/>
              <a:t>81 and -23</a:t>
            </a:r>
          </a:p>
          <a:p>
            <a:r>
              <a:rPr lang="en-US" dirty="0"/>
              <a:t>‘pig’</a:t>
            </a:r>
          </a:p>
          <a:p>
            <a:r>
              <a:rPr lang="en-US" dirty="0"/>
              <a:t>‘cat’ == ‘cat’</a:t>
            </a:r>
          </a:p>
          <a:p>
            <a:r>
              <a:rPr lang="en-US" dirty="0"/>
              <a:t>[‘dog’]</a:t>
            </a:r>
          </a:p>
          <a:p>
            <a:r>
              <a:rPr lang="en-US" dirty="0"/>
              <a:t>‘a’ &lt; ‘b’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2667" y="2724150"/>
            <a:ext cx="13340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&gt; 5</a:t>
            </a:r>
          </a:p>
          <a:p>
            <a:r>
              <a:rPr lang="en-US" dirty="0"/>
              <a:t>-1 &lt; 33</a:t>
            </a:r>
          </a:p>
          <a:p>
            <a:r>
              <a:rPr lang="en-US" dirty="0"/>
              <a:t>8 &gt;= 8</a:t>
            </a:r>
          </a:p>
          <a:p>
            <a:r>
              <a:rPr lang="en-US" dirty="0"/>
              <a:t>0 == 0</a:t>
            </a:r>
          </a:p>
          <a:p>
            <a:r>
              <a:rPr lang="en-US" dirty="0"/>
              <a:t>1.2 != 1.3</a:t>
            </a:r>
          </a:p>
          <a:p>
            <a:r>
              <a:rPr lang="en-US" dirty="0"/>
              <a:t>5 &gt; 3 and 10</a:t>
            </a:r>
          </a:p>
          <a:p>
            <a:r>
              <a:rPr lang="en-US" dirty="0"/>
              <a:t>1 == 0 or [0]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347" y="3739812"/>
            <a:ext cx="878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and 0</a:t>
            </a:r>
          </a:p>
          <a:p>
            <a:r>
              <a:rPr lang="en-US" dirty="0"/>
              <a:t>0 or ""</a:t>
            </a:r>
          </a:p>
          <a:p>
            <a:r>
              <a:rPr lang="en-US" dirty="0"/>
              <a:t>5 - 5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52425" y="2995954"/>
            <a:ext cx="10647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&lt; 2</a:t>
            </a:r>
          </a:p>
          <a:p>
            <a:r>
              <a:rPr lang="en-US" dirty="0"/>
              <a:t>-1 &gt; 33</a:t>
            </a:r>
          </a:p>
          <a:p>
            <a:r>
              <a:rPr lang="en-US" dirty="0"/>
              <a:t>8 &gt;= 100</a:t>
            </a:r>
          </a:p>
          <a:p>
            <a:r>
              <a:rPr lang="en-US" dirty="0"/>
              <a:t>5 &lt;= 1</a:t>
            </a:r>
          </a:p>
          <a:p>
            <a:r>
              <a:rPr lang="en-US" dirty="0"/>
              <a:t>0 == 88</a:t>
            </a:r>
          </a:p>
          <a:p>
            <a:r>
              <a:rPr lang="en-US" dirty="0"/>
              <a:t>1.2 != 1.2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73" y="0"/>
            <a:ext cx="1401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bool(expression)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572000" y="1200150"/>
            <a:ext cx="0" cy="3657600"/>
          </a:xfrm>
          <a:prstGeom prst="line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312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61950"/>
            <a:ext cx="6457950" cy="969771"/>
          </a:xfrm>
        </p:spPr>
        <p:txBody>
          <a:bodyPr/>
          <a:lstStyle/>
          <a:p>
            <a:pPr algn="ctr"/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428750"/>
            <a:ext cx="8115300" cy="30180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Often programs must model the real world.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school has courses, instructors and students.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library has books and users.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In programming this is done using </a:t>
            </a:r>
            <a:r>
              <a:rPr lang="en-US" i="1" dirty="0"/>
              <a:t>Classes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i="1" dirty="0"/>
              <a:t>class</a:t>
            </a:r>
            <a:r>
              <a:rPr lang="en-US" dirty="0"/>
              <a:t> combines related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functions</a:t>
            </a:r>
            <a:r>
              <a:rPr lang="en-US" dirty="0"/>
              <a:t> for a real-world object into one code block.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class is the block of code, which is the blueprint or recipe for making an object. An object is an instance of a class (Instructor is a </a:t>
            </a:r>
            <a:r>
              <a:rPr lang="en-US" i="1" dirty="0"/>
              <a:t>class</a:t>
            </a:r>
            <a:r>
              <a:rPr lang="en-US" dirty="0"/>
              <a:t>, Professor Lee is an </a:t>
            </a:r>
            <a:r>
              <a:rPr lang="en-US" i="1" dirty="0"/>
              <a:t>object</a:t>
            </a:r>
            <a:r>
              <a:rPr lang="en-US" dirty="0"/>
              <a:t> of type Instructor) </a:t>
            </a:r>
          </a:p>
        </p:txBody>
      </p:sp>
    </p:spTree>
    <p:extLst>
      <p:ext uri="{BB962C8B-B14F-4D97-AF65-F5344CB8AC3E}">
        <p14:creationId xmlns:p14="http://schemas.microsoft.com/office/powerpoint/2010/main" val="20299554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09550"/>
            <a:ext cx="8686800" cy="472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class: </a:t>
            </a:r>
            <a:r>
              <a:rPr lang="en-US" sz="2400" b="1" dirty="0">
                <a:solidFill>
                  <a:srgbClr val="FF0000"/>
                </a:solidFill>
              </a:rPr>
              <a:t>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809750"/>
            <a:ext cx="23984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Variables</a:t>
            </a:r>
            <a:r>
              <a:rPr lang="en-US" dirty="0">
                <a:solidFill>
                  <a:srgbClr val="FF0000"/>
                </a:solidFill>
              </a:rPr>
              <a:t> (data)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book_id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title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Functions</a:t>
            </a:r>
            <a:r>
              <a:rPr lang="en-US" dirty="0">
                <a:solidFill>
                  <a:srgbClr val="FF0000"/>
                </a:solidFill>
              </a:rPr>
              <a:t> (actions)</a:t>
            </a:r>
          </a:p>
          <a:p>
            <a:r>
              <a:rPr lang="en-US" dirty="0">
                <a:solidFill>
                  <a:srgbClr val="FF0000"/>
                </a:solidFill>
              </a:rPr>
              <a:t>-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class: </a:t>
            </a:r>
            <a:r>
              <a:rPr lang="en-US" sz="2400" b="1" dirty="0">
                <a:solidFill>
                  <a:srgbClr val="FF0000"/>
                </a:solidFill>
              </a:rPr>
              <a:t>Customer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1809750"/>
            <a:ext cx="279275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Variables </a:t>
            </a:r>
            <a:r>
              <a:rPr lang="en-US" dirty="0">
                <a:solidFill>
                  <a:srgbClr val="FF0000"/>
                </a:solidFill>
              </a:rPr>
              <a:t>(data)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customer_id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name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phone_number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Functions </a:t>
            </a:r>
            <a:r>
              <a:rPr lang="en-US" dirty="0">
                <a:solidFill>
                  <a:srgbClr val="FF0000"/>
                </a:solidFill>
              </a:rPr>
              <a:t>(actions)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check_out_book (id)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return_book (id)</a:t>
            </a:r>
          </a:p>
        </p:txBody>
      </p:sp>
    </p:spTree>
    <p:extLst>
      <p:ext uri="{BB962C8B-B14F-4D97-AF65-F5344CB8AC3E}">
        <p14:creationId xmlns:p14="http://schemas.microsoft.com/office/powerpoint/2010/main" val="33517535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8F32FE-A65A-4AE2-B557-210528336391}"/>
              </a:ext>
            </a:extLst>
          </p:cNvPr>
          <p:cNvSpPr txBox="1"/>
          <p:nvPr/>
        </p:nvSpPr>
        <p:spPr>
          <a:xfrm>
            <a:off x="3581400" y="2217807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64004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047750"/>
            <a:ext cx="1219200" cy="381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4179"/>
            <a:ext cx="6457950" cy="969771"/>
          </a:xfrm>
        </p:spPr>
        <p:txBody>
          <a:bodyPr/>
          <a:lstStyle/>
          <a:p>
            <a:r>
              <a:rPr lang="en-US" dirty="0"/>
              <a:t>Python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sz="2200" b="1" dirty="0">
                <a:solidFill>
                  <a:schemeClr val="accent1"/>
                </a:solidFill>
              </a:rPr>
              <a:t>Symbol	Function	Example	Result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+</a:t>
            </a:r>
            <a:r>
              <a:rPr lang="en-US" dirty="0"/>
              <a:t>	addition	5 + 3	8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–</a:t>
            </a:r>
            <a:r>
              <a:rPr lang="en-US" dirty="0"/>
              <a:t> 	subtraction	10 – 6	4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</a:t>
            </a:r>
            <a:r>
              <a:rPr lang="en-US" dirty="0"/>
              <a:t>	multiplication	3 * 7	21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//</a:t>
            </a:r>
            <a:r>
              <a:rPr lang="en-US" dirty="0"/>
              <a:t>	integer division	15 // 6	2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</a:t>
            </a:r>
            <a:r>
              <a:rPr lang="en-US" dirty="0"/>
              <a:t>	float division	15 / 6	2.5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**</a:t>
            </a:r>
            <a:r>
              <a:rPr lang="en-US" dirty="0"/>
              <a:t>	power	7 ** 2	49</a:t>
            </a:r>
          </a:p>
        </p:txBody>
      </p:sp>
    </p:spTree>
    <p:extLst>
      <p:ext uri="{BB962C8B-B14F-4D97-AF65-F5344CB8AC3E}">
        <p14:creationId xmlns:p14="http://schemas.microsoft.com/office/powerpoint/2010/main" val="212817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249"/>
            <a:ext cx="2667000" cy="332970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dirty="0">
                <a:solidFill>
                  <a:srgbClr val="0070C0"/>
                </a:solidFill>
              </a:rPr>
              <a:t>Order of Operations</a:t>
            </a:r>
          </a:p>
          <a:p>
            <a:pPr marL="0" indent="0">
              <a:buNone/>
            </a:pPr>
            <a:r>
              <a:rPr lang="en-US" sz="2800" dirty="0"/>
              <a:t>1. ( )</a:t>
            </a:r>
          </a:p>
          <a:p>
            <a:pPr marL="0" indent="0">
              <a:buNone/>
            </a:pPr>
            <a:r>
              <a:rPr lang="en-US" sz="2800" dirty="0"/>
              <a:t>2. **</a:t>
            </a:r>
          </a:p>
          <a:p>
            <a:pPr marL="0" indent="0">
              <a:buNone/>
            </a:pPr>
            <a:r>
              <a:rPr lang="en-US" sz="2800" dirty="0"/>
              <a:t>3. *  /   //   %</a:t>
            </a:r>
          </a:p>
          <a:p>
            <a:pPr marL="0" indent="0">
              <a:buNone/>
            </a:pPr>
            <a:r>
              <a:rPr lang="en-US" sz="2800" dirty="0"/>
              <a:t>4. + –</a:t>
            </a:r>
          </a:p>
          <a:p>
            <a:pPr marL="0" indent="0">
              <a:buNone/>
            </a:pPr>
            <a:r>
              <a:rPr lang="en-US" sz="2800" dirty="0"/>
              <a:t>5. left to right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00400" y="649370"/>
            <a:ext cx="5867400" cy="573879"/>
            <a:chOff x="3276600" y="1007271"/>
            <a:chExt cx="5867400" cy="57387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76800" y="10072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/>
                <a:t>x = 1 + 5 ** (3 // 2) – 6 % 4</a:t>
              </a: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76600" y="1047750"/>
              <a:ext cx="1421606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400" b="1" dirty="0">
                  <a:solidFill>
                    <a:srgbClr val="0070C0"/>
                  </a:solidFill>
                </a:rPr>
                <a:t>Example:</a:t>
              </a:r>
              <a:endParaRPr lang="en-US" sz="2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00600" y="303403"/>
            <a:ext cx="4267200" cy="1605646"/>
            <a:chOff x="4876800" y="661304"/>
            <a:chExt cx="4267200" cy="1605646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876800" y="1693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29400" y="1693071"/>
              <a:ext cx="1100138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40720" y="6613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00600" y="303164"/>
            <a:ext cx="4267200" cy="2367885"/>
            <a:chOff x="4876800" y="661065"/>
            <a:chExt cx="4267200" cy="2367885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876800" y="2455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3601" y="2455071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49932" y="66106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0600" y="303164"/>
            <a:ext cx="4267200" cy="4421834"/>
            <a:chOff x="4876800" y="664516"/>
            <a:chExt cx="4267200" cy="4421834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876800" y="45124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10202" y="4512471"/>
              <a:ext cx="348376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91953" y="66451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00600" y="306616"/>
            <a:ext cx="4267200" cy="3050233"/>
            <a:chOff x="4876800" y="664517"/>
            <a:chExt cx="4267200" cy="3050233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876800" y="31408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00998" y="31408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82139" y="66451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943600" y="3129652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00600" y="325666"/>
            <a:ext cx="4267200" cy="3697933"/>
            <a:chOff x="4876800" y="702617"/>
            <a:chExt cx="4267200" cy="3697933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4876800" y="38266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10201" y="3826671"/>
              <a:ext cx="231933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99126" y="70261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022431" y="38266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96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0380"/>
            <a:ext cx="6457950" cy="969771"/>
          </a:xfrm>
        </p:spPr>
        <p:txBody>
          <a:bodyPr/>
          <a:lstStyle/>
          <a:p>
            <a:r>
              <a:rPr lang="en-US" dirty="0"/>
              <a:t>Indexing Starts with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779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String:	“Vikash”</a:t>
            </a:r>
          </a:p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List:	[‘V’, ‘i’, ‘k’, ‘a’, ‘s’, ‘h’]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4120" y="2266950"/>
            <a:ext cx="18357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Index	Value</a:t>
            </a:r>
          </a:p>
          <a:p>
            <a:r>
              <a:rPr lang="en-US" sz="2000" dirty="0"/>
              <a:t>    0	          V</a:t>
            </a:r>
          </a:p>
          <a:p>
            <a:r>
              <a:rPr lang="en-US" sz="2000" dirty="0"/>
              <a:t>    1	           </a:t>
            </a:r>
            <a:r>
              <a:rPr lang="en-US" sz="2000" dirty="0" err="1"/>
              <a:t>i</a:t>
            </a:r>
            <a:endParaRPr lang="en-US" sz="2000" dirty="0"/>
          </a:p>
          <a:p>
            <a:r>
              <a:rPr lang="en-US" sz="2000" dirty="0"/>
              <a:t>    2	           k</a:t>
            </a:r>
          </a:p>
          <a:p>
            <a:r>
              <a:rPr lang="en-US" sz="2000" dirty="0"/>
              <a:t>    3	          a</a:t>
            </a:r>
          </a:p>
          <a:p>
            <a:r>
              <a:rPr lang="en-US" sz="2000" dirty="0"/>
              <a:t>    4	           s</a:t>
            </a:r>
          </a:p>
          <a:p>
            <a:r>
              <a:rPr lang="en-US" sz="2000" dirty="0"/>
              <a:t>    5	           h</a:t>
            </a:r>
          </a:p>
        </p:txBody>
      </p:sp>
    </p:spTree>
    <p:extLst>
      <p:ext uri="{BB962C8B-B14F-4D97-AF65-F5344CB8AC3E}">
        <p14:creationId xmlns:p14="http://schemas.microsoft.com/office/powerpoint/2010/main" val="238006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0492"/>
            <a:ext cx="6457950" cy="969771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i="1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0151"/>
            <a:ext cx="60960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\n</a:t>
            </a:r>
            <a:r>
              <a:rPr lang="en-US" sz="2800" dirty="0"/>
              <a:t>	newline	print(‘my\ndog’)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\t</a:t>
            </a:r>
            <a:r>
              <a:rPr lang="en-US" sz="2800" dirty="0"/>
              <a:t>	tab		print(‘my\tcat’)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\\</a:t>
            </a:r>
            <a:r>
              <a:rPr lang="en-US" sz="2800" dirty="0"/>
              <a:t>	backslash	print(‘my\\turtle’)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1500112"/>
            <a:ext cx="652743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my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2491085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		cat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3405485"/>
            <a:ext cx="13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my\turtle</a:t>
            </a:r>
          </a:p>
        </p:txBody>
      </p:sp>
    </p:spTree>
    <p:extLst>
      <p:ext uri="{BB962C8B-B14F-4D97-AF65-F5344CB8AC3E}">
        <p14:creationId xmlns:p14="http://schemas.microsoft.com/office/powerpoint/2010/main" val="32759805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15837</TotalTime>
  <Words>3840</Words>
  <Application>Microsoft Office PowerPoint</Application>
  <PresentationFormat>On-screen Show (16:9)</PresentationFormat>
  <Paragraphs>626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Century Gothic</vt:lpstr>
      <vt:lpstr>Courier New</vt:lpstr>
      <vt:lpstr>Segoe UI Black</vt:lpstr>
      <vt:lpstr>SourceSansProRegular</vt:lpstr>
      <vt:lpstr>Vapor Trail</vt:lpstr>
      <vt:lpstr>Python Crash course</vt:lpstr>
      <vt:lpstr>Python Variables</vt:lpstr>
      <vt:lpstr>Variable Naming Tips</vt:lpstr>
      <vt:lpstr>PowerPoint Presentation</vt:lpstr>
      <vt:lpstr>Boolean: True or False</vt:lpstr>
      <vt:lpstr>Python Math functions</vt:lpstr>
      <vt:lpstr>PowerPoint Presentation</vt:lpstr>
      <vt:lpstr>Indexing Starts with 0</vt:lpstr>
      <vt:lpstr>String Escape Sequences</vt:lpstr>
      <vt:lpstr>range</vt:lpstr>
      <vt:lpstr>PowerPoint Presentation</vt:lpstr>
      <vt:lpstr>SEQUENCES (String, List, Tuple)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PowerPoint Presentation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TUPLES</vt:lpstr>
      <vt:lpstr>TUPLES</vt:lpstr>
      <vt:lpstr>TUPLES</vt:lpstr>
      <vt:lpstr>SETS</vt:lpstr>
      <vt:lpstr>PowerPoint Presentation</vt:lpstr>
      <vt:lpstr>SETS</vt:lpstr>
      <vt:lpstr>DICTIONARIES</vt:lpstr>
      <vt:lpstr>DICTIONARIES</vt:lpstr>
      <vt:lpstr>DICTIONARIES</vt:lpstr>
      <vt:lpstr>DICTIONARIES</vt:lpstr>
      <vt:lpstr>PowerPoint Presentation</vt:lpstr>
      <vt:lpstr>PowerPoint Presentation</vt:lpstr>
      <vt:lpstr>Classes and Objects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James</dc:creator>
  <cp:lastModifiedBy>rechard.xalxo@gmail.com</cp:lastModifiedBy>
  <cp:revision>54</cp:revision>
  <dcterms:created xsi:type="dcterms:W3CDTF">2018-10-04T22:42:15Z</dcterms:created>
  <dcterms:modified xsi:type="dcterms:W3CDTF">2021-08-18T07:37:35Z</dcterms:modified>
</cp:coreProperties>
</file>