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41"/>
  </p:notesMasterIdLst>
  <p:sldIdLst>
    <p:sldId id="256" r:id="rId2"/>
    <p:sldId id="280" r:id="rId3"/>
    <p:sldId id="339" r:id="rId4"/>
    <p:sldId id="340" r:id="rId5"/>
    <p:sldId id="380" r:id="rId6"/>
    <p:sldId id="412" r:id="rId7"/>
    <p:sldId id="411" r:id="rId8"/>
    <p:sldId id="413" r:id="rId9"/>
    <p:sldId id="414" r:id="rId10"/>
    <p:sldId id="417" r:id="rId11"/>
    <p:sldId id="415" r:id="rId12"/>
    <p:sldId id="418" r:id="rId13"/>
    <p:sldId id="432" r:id="rId14"/>
    <p:sldId id="419" r:id="rId15"/>
    <p:sldId id="428" r:id="rId16"/>
    <p:sldId id="420" r:id="rId17"/>
    <p:sldId id="429" r:id="rId18"/>
    <p:sldId id="435" r:id="rId19"/>
    <p:sldId id="437" r:id="rId20"/>
    <p:sldId id="436" r:id="rId21"/>
    <p:sldId id="424" r:id="rId22"/>
    <p:sldId id="438" r:id="rId23"/>
    <p:sldId id="430" r:id="rId24"/>
    <p:sldId id="431" r:id="rId25"/>
    <p:sldId id="422" r:id="rId26"/>
    <p:sldId id="423" r:id="rId27"/>
    <p:sldId id="381" r:id="rId28"/>
    <p:sldId id="426" r:id="rId29"/>
    <p:sldId id="439" r:id="rId30"/>
    <p:sldId id="365" r:id="rId31"/>
    <p:sldId id="396" r:id="rId32"/>
    <p:sldId id="398" r:id="rId33"/>
    <p:sldId id="397" r:id="rId34"/>
    <p:sldId id="382" r:id="rId35"/>
    <p:sldId id="399" r:id="rId36"/>
    <p:sldId id="400" r:id="rId37"/>
    <p:sldId id="401" r:id="rId38"/>
    <p:sldId id="402" r:id="rId39"/>
    <p:sldId id="403"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0000FF"/>
    <a:srgbClr val="465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650" autoAdjust="0"/>
  </p:normalViewPr>
  <p:slideViewPr>
    <p:cSldViewPr>
      <p:cViewPr varScale="1">
        <p:scale>
          <a:sx n="76" d="100"/>
          <a:sy n="76" d="100"/>
        </p:scale>
        <p:origin x="600" y="90"/>
      </p:cViewPr>
      <p:guideLst>
        <p:guide orient="horz" pos="1620"/>
        <p:guide pos="2880"/>
      </p:guideLst>
    </p:cSldViewPr>
  </p:slideViewPr>
  <p:notesTextViewPr>
    <p:cViewPr>
      <p:scale>
        <a:sx n="1" d="1"/>
        <a:sy n="1" d="1"/>
      </p:scale>
      <p:origin x="0" y="0"/>
    </p:cViewPr>
  </p:notesTextViewPr>
  <p:sorterViewPr>
    <p:cViewPr>
      <p:scale>
        <a:sx n="180" d="100"/>
        <a:sy n="180" d="100"/>
      </p:scale>
      <p:origin x="0" y="-6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10/8/2018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tionary.org/wiki/bit#Etymology_3"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archive.computerhistory.org/resources/text/IBM/Stretch/pdfs/Buchholz_102636426.pdf" TargetMode="External"/><Relationship Id="rId4" Type="http://schemas.openxmlformats.org/officeDocument/2006/relationships/hyperlink" Target="https://en.wikipedia.org/wiki/IBM_703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www.wsj.com/articles/faa-warns-787s-can-lose-all-electrical-power-in-certain-circumstances-1430434917" TargetMode="External"/><Relationship Id="rId3" Type="http://schemas.openxmlformats.org/officeDocument/2006/relationships/hyperlink" Target="https://en.wikipedia.org/wiki/Federal_Aviation_Authority" TargetMode="External"/><Relationship Id="rId7" Type="http://schemas.openxmlformats.org/officeDocument/2006/relationships/hyperlink" Target="https://en.wikipedia.org/wiki/Integer_(computer_science)"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igned_number_representations" TargetMode="External"/><Relationship Id="rId5" Type="http://schemas.openxmlformats.org/officeDocument/2006/relationships/hyperlink" Target="https://en.wikipedia.org/wiki/Software_update" TargetMode="External"/><Relationship Id="rId4" Type="http://schemas.openxmlformats.org/officeDocument/2006/relationships/hyperlink" Target="https://en.wikipedia.org/wiki/Boeing_787"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fedoraproject.org/wiki/Format-Security-FAQ#What_is_-Wformat-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pps.fcc.gov/edocs_public/attachmatch/DOC-330012A1.pdf"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na01.safelinks.protection.outlook.com/?url=https://around.com/ariane.html&amp;data=02|01|timothy.mckenna@senecacollege.ca|583888b65848402c393708d508723163|eb34f74a58e74a8b9e59433e4c412757|0|0|636424208911692519&amp;sdata=8/N/esCzialPB/tQ2iT5Et7zvyYhLwcRRMD6wl46vBM%3D&amp;reserved=0"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Code_injection" TargetMode="External"/><Relationship Id="rId3" Type="http://schemas.openxmlformats.org/officeDocument/2006/relationships/hyperlink" Target="http://www.cert.org/advisories/CA-1996-26.html" TargetMode="External"/><Relationship Id="rId7" Type="http://schemas.openxmlformats.org/officeDocument/2006/relationships/hyperlink" Target="https://en.wikipedia.org/wiki/Crash_(computing)"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Buffer_overflow" TargetMode="External"/><Relationship Id="rId5" Type="http://schemas.openxmlformats.org/officeDocument/2006/relationships/hyperlink" Target="https://tools.ietf.org/html/rfc791" TargetMode="External"/><Relationship Id="rId4" Type="http://schemas.openxmlformats.org/officeDocument/2006/relationships/hyperlink" Target="https://en.wikipedia.org/wiki/Internet_Protocol" TargetMode="External"/><Relationship Id="rId9" Type="http://schemas.openxmlformats.org/officeDocument/2006/relationships/hyperlink" Target="http://catlin.casinocitytimes.com/article/non-random-randomness-part-1-124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Nvidia"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Double-precision_floating-point_format#cite_note-4" TargetMode="External"/><Relationship Id="rId5" Type="http://schemas.openxmlformats.org/officeDocument/2006/relationships/hyperlink" Target="https://en.wikipedia.org/wiki/Single-precision_floating-point_format" TargetMode="External"/><Relationship Id="rId4" Type="http://schemas.openxmlformats.org/officeDocument/2006/relationships/hyperlink" Target="https://en.wikipedia.org/wiki/CUD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418333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decimal and binary values are frequently confused with the decimal version becoming more commonly used.</a:t>
            </a:r>
          </a:p>
          <a:p>
            <a:r>
              <a:rPr lang="en-US" dirty="0"/>
              <a:t>SI is "International System of Units" includes the metric system but not Imperial or USC (United States Customary) units.</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4939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BYTE was expansion of </a:t>
            </a:r>
            <a:r>
              <a:rPr lang="en-CA" sz="1200" b="0" i="0" u="none" strike="noStrike" kern="1200" dirty="0">
                <a:solidFill>
                  <a:schemeClr val="tx1"/>
                </a:solidFill>
                <a:effectLst/>
                <a:latin typeface="+mn-lt"/>
                <a:ea typeface="+mn-ea"/>
                <a:cs typeface="+mn-cs"/>
                <a:hlinkClick r:id="rId3" tooltip="bit"/>
              </a:rPr>
              <a:t>bit</a:t>
            </a:r>
            <a:r>
              <a:rPr lang="en-CA" sz="1200" b="0" i="0" kern="1200" dirty="0">
                <a:solidFill>
                  <a:schemeClr val="tx1"/>
                </a:solidFill>
                <a:effectLst/>
                <a:latin typeface="+mn-lt"/>
                <a:ea typeface="+mn-ea"/>
                <a:cs typeface="+mn-cs"/>
              </a:rPr>
              <a:t>, coined by Dr. Werner Buchholz in July 1956, during the early design phase for the </a:t>
            </a:r>
            <a:r>
              <a:rPr lang="en-CA" sz="1200" b="0" i="0" u="none" strike="noStrike" kern="1200" dirty="0">
                <a:solidFill>
                  <a:schemeClr val="tx1"/>
                </a:solidFill>
                <a:effectLst/>
                <a:latin typeface="+mn-lt"/>
                <a:ea typeface="+mn-ea"/>
                <a:cs typeface="+mn-cs"/>
                <a:hlinkClick r:id="rId4" tooltip="w:IBM 7030"/>
              </a:rPr>
              <a:t>IBM Stretch</a:t>
            </a:r>
            <a:r>
              <a:rPr lang="en-CA" sz="1200" b="0" i="0" kern="1200" dirty="0">
                <a:solidFill>
                  <a:schemeClr val="tx1"/>
                </a:solidFill>
                <a:effectLst/>
                <a:latin typeface="+mn-lt"/>
                <a:ea typeface="+mn-ea"/>
                <a:cs typeface="+mn-cs"/>
              </a:rPr>
              <a:t> computer. </a:t>
            </a:r>
            <a:br>
              <a:rPr lang="en-CA" sz="1200" b="0" i="0" kern="1200" dirty="0">
                <a:solidFill>
                  <a:schemeClr val="tx1"/>
                </a:solidFill>
                <a:effectLst/>
                <a:latin typeface="+mn-lt"/>
                <a:ea typeface="+mn-ea"/>
                <a:cs typeface="+mn-cs"/>
              </a:rPr>
            </a:br>
            <a:r>
              <a:rPr lang="en-CA" sz="1200" b="1" i="0" kern="1200" dirty="0">
                <a:solidFill>
                  <a:schemeClr val="tx1"/>
                </a:solidFill>
                <a:effectLst/>
                <a:latin typeface="+mn-lt"/>
                <a:ea typeface="+mn-ea"/>
                <a:cs typeface="+mn-cs"/>
              </a:rPr>
              <a:t>Byte was a deliberate respelling of </a:t>
            </a:r>
            <a:r>
              <a:rPr lang="en-CA" sz="1200" b="1" i="1" kern="1200" dirty="0">
                <a:solidFill>
                  <a:schemeClr val="tx1"/>
                </a:solidFill>
                <a:effectLst/>
                <a:latin typeface="+mn-lt"/>
                <a:ea typeface="+mn-ea"/>
                <a:cs typeface="+mn-cs"/>
              </a:rPr>
              <a:t>bite</a:t>
            </a:r>
            <a:r>
              <a:rPr lang="en-CA" sz="1200" b="1" i="0" kern="1200" dirty="0">
                <a:solidFill>
                  <a:schemeClr val="tx1"/>
                </a:solidFill>
                <a:effectLst/>
                <a:latin typeface="+mn-lt"/>
                <a:ea typeface="+mn-ea"/>
                <a:cs typeface="+mn-cs"/>
              </a:rPr>
              <a:t> to avoid accidental mutation to </a:t>
            </a:r>
            <a:r>
              <a:rPr lang="en-CA" sz="1200" b="1" i="1" kern="1200" dirty="0">
                <a:solidFill>
                  <a:schemeClr val="tx1"/>
                </a:solidFill>
                <a:effectLst/>
                <a:latin typeface="+mn-lt"/>
                <a:ea typeface="+mn-ea"/>
                <a:cs typeface="+mn-cs"/>
              </a:rPr>
              <a:t>bit</a:t>
            </a:r>
            <a:r>
              <a:rPr lang="en-CA" sz="1200" b="1" i="0" kern="1200" dirty="0">
                <a:solidFill>
                  <a:schemeClr val="tx1"/>
                </a:solidFill>
                <a:effectLst/>
                <a:latin typeface="+mn-lt"/>
                <a:ea typeface="+mn-ea"/>
                <a:cs typeface="+mn-cs"/>
              </a:rPr>
              <a:t>.</a:t>
            </a:r>
          </a:p>
          <a:p>
            <a:r>
              <a:rPr lang="en-CA" sz="1200" b="0" i="0" kern="1200" dirty="0" err="1">
                <a:solidFill>
                  <a:schemeClr val="tx1"/>
                </a:solidFill>
                <a:effectLst/>
                <a:latin typeface="+mn-lt"/>
                <a:ea typeface="+mn-ea"/>
                <a:cs typeface="+mn-cs"/>
              </a:rPr>
              <a:t>Bemer</a:t>
            </a:r>
            <a:r>
              <a:rPr lang="en-CA" sz="1200" b="0" i="0" kern="1200" dirty="0">
                <a:solidFill>
                  <a:schemeClr val="tx1"/>
                </a:solidFill>
                <a:effectLst/>
                <a:latin typeface="+mn-lt"/>
                <a:ea typeface="+mn-ea"/>
                <a:cs typeface="+mn-cs"/>
              </a:rPr>
              <a:t>, RW; Buchholz, Werner (1962), "4, Natural Data Units", in Buchholz, Werner, </a:t>
            </a:r>
            <a:r>
              <a:rPr lang="en-CA" sz="1200" b="0" i="1" u="none" strike="noStrike" kern="1200" dirty="0">
                <a:solidFill>
                  <a:schemeClr val="tx1"/>
                </a:solidFill>
                <a:effectLst/>
                <a:latin typeface="+mn-lt"/>
                <a:ea typeface="+mn-ea"/>
                <a:cs typeface="+mn-cs"/>
                <a:hlinkClick r:id="rId5"/>
              </a:rPr>
              <a:t>Planning a Computer System – Project Stretch</a:t>
            </a:r>
            <a:r>
              <a:rPr lang="en-CA" sz="1200" b="0" i="0" kern="1200" dirty="0">
                <a:solidFill>
                  <a:schemeClr val="tx1"/>
                </a:solidFill>
                <a:effectLst/>
                <a:latin typeface="+mn-lt"/>
                <a:ea typeface="+mn-ea"/>
                <a:cs typeface="+mn-cs"/>
              </a:rPr>
              <a:t>(PDF), pp. 39–40</a:t>
            </a:r>
          </a:p>
          <a:p>
            <a:endParaRPr lang="en-CA" dirty="0"/>
          </a:p>
          <a:p>
            <a:r>
              <a:rPr lang="en-CA" dirty="0"/>
              <a:t>Byte: A sequence of adjacent bits (binary digits) that can be operated on as a unit by a computer; the smallest usable machine word; nearly always eight bits, which can represent an integer from 0 to 255 or a single character of text.</a:t>
            </a:r>
          </a:p>
          <a:p>
            <a:endParaRPr lang="en-CA" dirty="0"/>
          </a:p>
          <a:p>
            <a:r>
              <a:rPr lang="en-CA" dirty="0"/>
              <a:t>The C and C++ programming languages define byte as an "addressable unit of data storage large enough to hold any member of the basic character set of the execution environment" (clause 3.6 of the C standard). </a:t>
            </a:r>
            <a:br>
              <a:rPr lang="en-CA" dirty="0"/>
            </a:br>
            <a:r>
              <a:rPr lang="en-CA" dirty="0"/>
              <a:t>The C standard requires that the integral data type unsigned </a:t>
            </a:r>
            <a:r>
              <a:rPr lang="en-CA" b="1" dirty="0"/>
              <a:t>char</a:t>
            </a:r>
            <a:r>
              <a:rPr lang="en-CA" dirty="0"/>
              <a:t> must hold at least 256 different values, and is represented by at least eight bits (clause 5.2.4.2.1). </a:t>
            </a:r>
          </a:p>
          <a:p>
            <a:endParaRPr lang="en-US" dirty="0"/>
          </a:p>
          <a:p>
            <a:r>
              <a:rPr lang="en-US" dirty="0"/>
              <a:t>Binary Number Game</a:t>
            </a:r>
          </a:p>
          <a:p>
            <a:r>
              <a:rPr lang="en-US" dirty="0"/>
              <a:t>http://www.wordfreegames.com/game/binary-game.html (easier)</a:t>
            </a:r>
          </a:p>
          <a:p>
            <a:r>
              <a:rPr lang="en-US" dirty="0"/>
              <a:t>https://studio.code.org/projects/applab/iukLbcDnzqgoxuu810unLw (challenging)</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82314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CPUs, </a:t>
            </a:r>
            <a:r>
              <a:rPr lang="en-US" dirty="0"/>
              <a:t>ALUs, FPUs, GPUs</a:t>
            </a:r>
            <a:br>
              <a:rPr lang="en-US" dirty="0"/>
            </a:br>
            <a:r>
              <a:rPr lang="en-US" dirty="0"/>
              <a:t>central processing unit, arithmetic logic unit, floating-point unit, graphics processing unit</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http://nookkin.com/articles/computer-science/why-computers-use-binary.ndoc</a:t>
            </a:r>
          </a:p>
          <a:p>
            <a:r>
              <a:rPr lang="en-CA" sz="1200" b="0" i="0" kern="1200" dirty="0">
                <a:solidFill>
                  <a:schemeClr val="tx1"/>
                </a:solidFill>
                <a:effectLst/>
                <a:latin typeface="+mn-lt"/>
                <a:ea typeface="+mn-ea"/>
                <a:cs typeface="+mn-cs"/>
              </a:rPr>
              <a:t>Why do all modern-day computers use binary then?</a:t>
            </a:r>
          </a:p>
          <a:p>
            <a:r>
              <a:rPr lang="en-CA" sz="1200" b="0" i="0" kern="1200" dirty="0">
                <a:solidFill>
                  <a:schemeClr val="tx1"/>
                </a:solidFill>
                <a:effectLst/>
                <a:latin typeface="+mn-lt"/>
                <a:ea typeface="+mn-ea"/>
                <a:cs typeface="+mn-cs"/>
              </a:rPr>
              <a:t>Simple answer: Computers weren't initially designed to use binary [early ALUs Arithmetic Logical Units were decimal]... rather, binary was determined to be the most practical system to use with the transistor/solid-state/semi-conductor computers that followed the invention of the microchip. In the 1960's binary ALUs were 15% faster than their decimal counterparts and were 15% less expensive. Companies only bought the platform then, there was no software to buy --  you made your own. Dealing with binary values instead of decimal was the programmers' problem.</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Full answer: We only use binary because we currently do not have the technology to create "switches" that can reliably hold more than two possible states. (Quantum computers aren't exactly handy at the moment.) The binary system was chosen only because it is quite easy to distinguish the presence of an electric current from an absence of electric current, especially when working with trillions of such connections. That's all there is to it. Using any other number base in this type of system would require constant conversion, e.g. between binary and decimal, or need sophisticated multiple-state switches adding orders of complexity to computer architecture.</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3459520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 Algebra and logic gates</a:t>
            </a:r>
          </a:p>
          <a:p>
            <a:pPr marL="228600" indent="-228600">
              <a:buAutoNum type="arabicPeriod"/>
            </a:pPr>
            <a:r>
              <a:rPr lang="en-US" dirty="0"/>
              <a:t>If the Day of Week is Monday, then continue evaluating the expressions (most languages stop at the first FALSE but some </a:t>
            </a:r>
            <a:r>
              <a:rPr lang="en-US" dirty="0" err="1"/>
              <a:t>eval</a:t>
            </a:r>
            <a:r>
              <a:rPr lang="en-US" dirty="0"/>
              <a:t> all)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you have one or more classes on Monday, then continue evaluating the expressions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TRUE and TRUE = TRUE, continue evaluating the expressions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Are you sick? You’re here so lets assume you are not sick, i.e. the variable “sick” evaluates to FALSE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NOT FALSE is TRUE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TRUE and TRUE = TRUE, so </a:t>
            </a:r>
            <a:r>
              <a:rPr lang="en-US" dirty="0" err="1"/>
              <a:t>goto</a:t>
            </a:r>
            <a:r>
              <a:rPr lang="en-US" dirty="0"/>
              <a:t> school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same logic can be expressed negatively with ORs instead of ANDs.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Boolean expressions resolve to a simple TRUE or FALSE.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logic expressions joined by AND must be true for the whole expression to resolve to TRUE. </a:t>
            </a:r>
            <a:br>
              <a:rPr lang="en-US" dirty="0"/>
            </a:br>
            <a:r>
              <a:rPr lang="en-US" dirty="0"/>
              <a:t>One FALSE negates any number of AND TRUEs. </a:t>
            </a:r>
          </a:p>
          <a:p>
            <a:r>
              <a:rPr lang="en-US" b="1" dirty="0"/>
              <a:t>OR starts a new condition.</a:t>
            </a:r>
            <a:r>
              <a:rPr lang="en-US" dirty="0"/>
              <a:t> </a:t>
            </a:r>
            <a:r>
              <a:rPr lang="en-CA" dirty="0"/>
              <a:t>OR connects two conditions and returns true if either or both conditions are true.</a:t>
            </a:r>
          </a:p>
          <a:p>
            <a:endParaRPr lang="en-US" dirty="0"/>
          </a:p>
          <a:p>
            <a:r>
              <a:rPr lang="en-US" dirty="0"/>
              <a:t>W</a:t>
            </a:r>
            <a:r>
              <a:rPr lang="en-CA" dirty="0"/>
              <a:t>rite your complex IF statements like this for readability and maintainability:   </a:t>
            </a:r>
          </a:p>
          <a:p>
            <a:r>
              <a:rPr lang="en-US" baseline="0" dirty="0">
                <a:latin typeface="Consolas" panose="020B0609020204030204" pitchFamily="49" charset="0"/>
              </a:rPr>
              <a:t>IF (…condition 1…)	</a:t>
            </a:r>
            <a:br>
              <a:rPr lang="en-US" baseline="0" dirty="0">
                <a:latin typeface="Consolas" panose="020B0609020204030204" pitchFamily="49" charset="0"/>
              </a:rPr>
            </a:br>
            <a:r>
              <a:rPr lang="en-US" baseline="0" dirty="0">
                <a:latin typeface="Consolas" panose="020B0609020204030204" pitchFamily="49" charset="0"/>
              </a:rPr>
              <a:t>   OR (…condition 2…)</a:t>
            </a:r>
            <a:br>
              <a:rPr lang="en-US" baseline="0" dirty="0">
                <a:latin typeface="Consolas" panose="020B0609020204030204" pitchFamily="49" charset="0"/>
              </a:rPr>
            </a:br>
            <a:r>
              <a:rPr lang="en-US" baseline="0" dirty="0">
                <a:latin typeface="Consolas" panose="020B0609020204030204" pitchFamily="49" charset="0"/>
              </a:rPr>
              <a:t>   OR (…condition 3…)</a:t>
            </a:r>
            <a:br>
              <a:rPr lang="en-US" baseline="0" dirty="0">
                <a:latin typeface="Consolas" panose="020B0609020204030204" pitchFamily="49" charset="0"/>
              </a:rPr>
            </a:br>
            <a:r>
              <a:rPr lang="en-US" baseline="0" dirty="0">
                <a:latin typeface="Consolas" panose="020B0609020204030204" pitchFamily="49" charset="0"/>
              </a:rPr>
              <a:t>   OR (…condition 4…)</a:t>
            </a:r>
            <a:br>
              <a:rPr lang="en-US" baseline="0" dirty="0">
                <a:latin typeface="Consolas" panose="020B0609020204030204" pitchFamily="49" charset="0"/>
              </a:rPr>
            </a:br>
            <a:r>
              <a:rPr lang="en-US" baseline="0" dirty="0">
                <a:latin typeface="Consolas" panose="020B0609020204030204" pitchFamily="49" charset="0"/>
              </a:rPr>
              <a:t>{</a:t>
            </a:r>
            <a:br>
              <a:rPr lang="en-US" baseline="0" dirty="0">
                <a:latin typeface="Consolas" panose="020B0609020204030204" pitchFamily="49" charset="0"/>
              </a:rPr>
            </a:br>
            <a:r>
              <a:rPr lang="en-US" baseline="0" dirty="0">
                <a:latin typeface="Consolas" panose="020B0609020204030204" pitchFamily="49" charset="0"/>
              </a:rPr>
              <a:t>do stuff;</a:t>
            </a:r>
            <a:br>
              <a:rPr lang="en-US" baseline="0" dirty="0">
                <a:latin typeface="Consolas" panose="020B0609020204030204" pitchFamily="49" charset="0"/>
              </a:rPr>
            </a:br>
            <a:r>
              <a:rPr lang="en-US" baseline="0" dirty="0">
                <a:latin typeface="Consolas" panose="020B0609020204030204" pitchFamily="49" charset="0"/>
              </a:rPr>
              <a:t>}</a:t>
            </a:r>
            <a:br>
              <a:rPr lang="en-US" baseline="0" dirty="0">
                <a:latin typeface="Consolas" panose="020B0609020204030204" pitchFamily="49" charset="0"/>
              </a:rPr>
            </a:br>
            <a:endParaRPr lang="en-US" baseline="0" dirty="0">
              <a:latin typeface="Consolas" panose="020B0609020204030204" pitchFamily="49" charset="0"/>
            </a:endParaRPr>
          </a:p>
          <a:p>
            <a:r>
              <a:rPr lang="en-US" baseline="0" dirty="0">
                <a:latin typeface="Consolas" panose="020B0609020204030204" pitchFamily="49" charset="0"/>
              </a:rPr>
              <a:t>Complex Boolean expressions need parentheses:</a:t>
            </a:r>
            <a:br>
              <a:rPr lang="en-US" baseline="0" dirty="0">
                <a:latin typeface="Consolas" panose="020B0609020204030204" pitchFamily="49" charset="0"/>
              </a:rPr>
            </a:br>
            <a:r>
              <a:rPr lang="en-US" baseline="0" dirty="0">
                <a:latin typeface="Consolas" panose="020B0609020204030204" pitchFamily="49" charset="0"/>
              </a:rPr>
              <a:t>// go to school if you are healthy on a weekday when you have </a:t>
            </a:r>
            <a:r>
              <a:rPr lang="en-US" b="1" baseline="0" dirty="0">
                <a:latin typeface="Consolas" panose="020B0609020204030204" pitchFamily="49" charset="0"/>
              </a:rPr>
              <a:t>either </a:t>
            </a:r>
            <a:r>
              <a:rPr lang="en-US" baseline="0" dirty="0">
                <a:latin typeface="Consolas" panose="020B0609020204030204" pitchFamily="49" charset="0"/>
              </a:rPr>
              <a:t>classes </a:t>
            </a:r>
            <a:r>
              <a:rPr lang="en-US" b="1" baseline="0" dirty="0">
                <a:latin typeface="Consolas" panose="020B0609020204030204" pitchFamily="49" charset="0"/>
              </a:rPr>
              <a:t> </a:t>
            </a:r>
            <a:r>
              <a:rPr lang="en-US" baseline="0" dirty="0">
                <a:latin typeface="Consolas" panose="020B0609020204030204" pitchFamily="49" charset="0"/>
              </a:rPr>
              <a:t>a group project meeting</a:t>
            </a:r>
          </a:p>
          <a:p>
            <a:r>
              <a:rPr lang="en-CA" baseline="0" dirty="0">
                <a:latin typeface="Consolas" panose="020B0609020204030204" pitchFamily="49" charset="0"/>
              </a:rPr>
              <a:t>IF ( NOT sick AND </a:t>
            </a:r>
            <a:r>
              <a:rPr lang="en-CA" baseline="0" dirty="0" err="1">
                <a:latin typeface="Consolas" panose="020B0609020204030204" pitchFamily="49" charset="0"/>
              </a:rPr>
              <a:t>DoW</a:t>
            </a:r>
            <a:r>
              <a:rPr lang="en-CA" baseline="0" dirty="0">
                <a:latin typeface="Consolas" panose="020B0609020204030204" pitchFamily="49" charset="0"/>
              </a:rPr>
              <a:t> &gt;= Monday AND </a:t>
            </a:r>
            <a:r>
              <a:rPr lang="en-CA" baseline="0" dirty="0" err="1">
                <a:latin typeface="Consolas" panose="020B0609020204030204" pitchFamily="49" charset="0"/>
              </a:rPr>
              <a:t>DoW</a:t>
            </a:r>
            <a:r>
              <a:rPr lang="en-CA" baseline="0" dirty="0">
                <a:latin typeface="Consolas" panose="020B0609020204030204" pitchFamily="49" charset="0"/>
              </a:rPr>
              <a:t> &lt;= Friday AND (</a:t>
            </a:r>
            <a:r>
              <a:rPr lang="en-CA" baseline="0" dirty="0" err="1">
                <a:latin typeface="Consolas" panose="020B0609020204030204" pitchFamily="49" charset="0"/>
              </a:rPr>
              <a:t>classesMon</a:t>
            </a:r>
            <a:r>
              <a:rPr lang="en-CA" baseline="0" dirty="0">
                <a:latin typeface="Consolas" panose="020B0609020204030204" pitchFamily="49" charset="0"/>
              </a:rPr>
              <a:t> &gt; 0 OR </a:t>
            </a:r>
            <a:r>
              <a:rPr lang="en-CA" baseline="0" dirty="0" err="1">
                <a:latin typeface="Consolas" panose="020B0609020204030204" pitchFamily="49" charset="0"/>
              </a:rPr>
              <a:t>haveGroupMeeting</a:t>
            </a:r>
            <a:r>
              <a:rPr lang="en-CA" baseline="0" dirty="0">
                <a:latin typeface="Consolas" panose="020B0609020204030204" pitchFamily="49" charset="0"/>
              </a:rPr>
              <a:t>) )</a:t>
            </a:r>
          </a:p>
          <a:p>
            <a:br>
              <a:rPr lang="en-US" baseline="0" dirty="0">
                <a:latin typeface="Consolas" panose="020B0609020204030204" pitchFamily="49" charset="0"/>
              </a:rPr>
            </a:br>
            <a:endParaRPr lang="en-CA" baseline="0" dirty="0">
              <a:latin typeface="Consolas" panose="020B0609020204030204" pitchFamily="49" charset="0"/>
            </a:endParaRPr>
          </a:p>
          <a:p>
            <a:endParaRPr lang="en-US" dirty="0"/>
          </a:p>
          <a:p>
            <a:r>
              <a:rPr lang="en-US" dirty="0"/>
              <a:t>(</a:t>
            </a:r>
            <a:r>
              <a:rPr lang="en-CA" dirty="0"/>
              <a:t>There are additional tricky Boolean rules, e.g. XOR, however AND &amp; OR cover almost all situations.)</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3962863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is easy for computers and hard for humans.</a:t>
            </a:r>
          </a:p>
          <a:p>
            <a:endParaRPr lang="en-US" dirty="0"/>
          </a:p>
          <a:p>
            <a:r>
              <a:rPr lang="en-US" dirty="0"/>
              <a:t>Integers come only in multiples of the 8-bit byte “word” or register size, the smallest unit of data in computer architecture.</a:t>
            </a:r>
            <a:br>
              <a:rPr lang="en-US" dirty="0"/>
            </a:br>
            <a:r>
              <a:rPr lang="en-US" dirty="0"/>
              <a:t>https://en.wikipedia.org/wiki/Integer_(computer_science)</a:t>
            </a:r>
          </a:p>
          <a:p>
            <a:endParaRPr lang="en-US" dirty="0"/>
          </a:p>
          <a:p>
            <a:r>
              <a:rPr lang="en-US" dirty="0"/>
              <a:t>How many bits do you need to store 2017 in binary? 13. Who would know this off the top of their head?</a:t>
            </a:r>
          </a:p>
          <a:p>
            <a:r>
              <a:rPr lang="en-US" dirty="0"/>
              <a:t>PROBLEM: </a:t>
            </a:r>
            <a:r>
              <a:rPr lang="en-US" dirty="0" err="1"/>
              <a:t>int</a:t>
            </a:r>
            <a:r>
              <a:rPr lang="en-US" dirty="0"/>
              <a:t> type may be short or long depending on the C language </a:t>
            </a:r>
            <a:r>
              <a:rPr lang="en-US" b="1" dirty="0"/>
              <a:t>implementation</a:t>
            </a:r>
            <a:r>
              <a:rPr lang="en-US" dirty="0"/>
              <a:t>: platform and compiler.</a:t>
            </a:r>
          </a:p>
          <a:p>
            <a:r>
              <a:rPr lang="en-CA" sz="1200" b="0" i="0" kern="1200" dirty="0">
                <a:solidFill>
                  <a:schemeClr val="tx1"/>
                </a:solidFill>
                <a:effectLst/>
                <a:latin typeface="+mn-lt"/>
                <a:ea typeface="+mn-ea"/>
                <a:cs typeface="+mn-cs"/>
              </a:rPr>
              <a:t>C99 language spec says </a:t>
            </a:r>
            <a:r>
              <a:rPr lang="en-US" b="1" dirty="0" err="1">
                <a:latin typeface="Consolas" panose="020B0609020204030204" pitchFamily="49" charset="0"/>
              </a:rPr>
              <a:t>int</a:t>
            </a:r>
            <a:r>
              <a:rPr lang="en-US" b="1" dirty="0">
                <a:latin typeface="Consolas" panose="020B0609020204030204" pitchFamily="49" charset="0"/>
              </a:rPr>
              <a:t> </a:t>
            </a:r>
            <a:r>
              <a:rPr lang="en-CA" sz="1200" b="0" i="0" kern="1200" dirty="0">
                <a:solidFill>
                  <a:schemeClr val="tx1"/>
                </a:solidFill>
                <a:effectLst/>
                <a:latin typeface="+mn-lt"/>
                <a:ea typeface="+mn-ea"/>
                <a:cs typeface="+mn-cs"/>
              </a:rPr>
              <a:t>is a signed integer type. Capable of containing </a:t>
            </a:r>
            <a:r>
              <a:rPr lang="en-CA" sz="1200" b="1" i="0" kern="1200" dirty="0">
                <a:solidFill>
                  <a:schemeClr val="tx1"/>
                </a:solidFill>
                <a:effectLst/>
                <a:latin typeface="+mn-lt"/>
                <a:ea typeface="+mn-ea"/>
                <a:cs typeface="+mn-cs"/>
              </a:rPr>
              <a:t>at least</a:t>
            </a:r>
            <a:r>
              <a:rPr lang="en-CA" sz="1200" b="0" i="0" kern="1200" dirty="0">
                <a:solidFill>
                  <a:schemeClr val="tx1"/>
                </a:solidFill>
                <a:effectLst/>
                <a:latin typeface="+mn-lt"/>
                <a:ea typeface="+mn-ea"/>
                <a:cs typeface="+mn-cs"/>
              </a:rPr>
              <a:t> the [−32,767, +32,767] range;</a:t>
            </a:r>
            <a:r>
              <a:rPr lang="en-CA" sz="1200" b="0" i="0" u="none" strike="noStrike" kern="1200" baseline="300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 thus, it is at least 16 bits in size. However, many small embedded systems are 8-bit and not C99 compliant so their </a:t>
            </a:r>
            <a:r>
              <a:rPr lang="en-CA" sz="1200" b="0" i="0" kern="1200" dirty="0" err="1">
                <a:solidFill>
                  <a:schemeClr val="tx1"/>
                </a:solidFill>
                <a:effectLst/>
                <a:latin typeface="+mn-lt"/>
                <a:ea typeface="+mn-ea"/>
                <a:cs typeface="+mn-cs"/>
              </a:rPr>
              <a:t>int</a:t>
            </a:r>
            <a:r>
              <a:rPr lang="en-CA" sz="1200" b="0" i="0" kern="1200" dirty="0">
                <a:solidFill>
                  <a:schemeClr val="tx1"/>
                </a:solidFill>
                <a:effectLst/>
                <a:latin typeface="+mn-lt"/>
                <a:ea typeface="+mn-ea"/>
                <a:cs typeface="+mn-cs"/>
              </a:rPr>
              <a:t> may have only 256 values.</a:t>
            </a:r>
            <a:endParaRPr lang="en-US" dirty="0"/>
          </a:p>
          <a:p>
            <a:endParaRPr lang="en-US" dirty="0"/>
          </a:p>
          <a:p>
            <a:r>
              <a:rPr lang="en-US" dirty="0"/>
              <a:t>For portability, declare the size you need: </a:t>
            </a:r>
            <a:r>
              <a:rPr lang="en-US" b="1" dirty="0">
                <a:latin typeface="Consolas" panose="020B0609020204030204" pitchFamily="49" charset="0"/>
              </a:rPr>
              <a:t>short</a:t>
            </a:r>
            <a:r>
              <a:rPr lang="en-US" b="1" dirty="0"/>
              <a:t> </a:t>
            </a:r>
            <a:r>
              <a:rPr lang="en-US" dirty="0"/>
              <a:t>or </a:t>
            </a:r>
            <a:r>
              <a:rPr lang="en-US" b="1" dirty="0">
                <a:latin typeface="Consolas" panose="020B0609020204030204" pitchFamily="49" charset="0"/>
              </a:rPr>
              <a:t>long</a:t>
            </a:r>
            <a:r>
              <a:rPr lang="en-US" b="1" dirty="0"/>
              <a:t> </a:t>
            </a:r>
            <a:r>
              <a:rPr lang="en-US" dirty="0"/>
              <a:t>or </a:t>
            </a:r>
            <a:r>
              <a:rPr lang="en-US" b="1" dirty="0">
                <a:latin typeface="Consolas" panose="020B0609020204030204" pitchFamily="49" charset="0"/>
              </a:rPr>
              <a:t>long</a:t>
            </a:r>
            <a:r>
              <a:rPr lang="en-US" b="1" dirty="0"/>
              <a:t> </a:t>
            </a:r>
            <a:r>
              <a:rPr lang="en-US" b="1" dirty="0" err="1">
                <a:latin typeface="Consolas" panose="020B0609020204030204" pitchFamily="49" charset="0"/>
              </a:rPr>
              <a:t>long</a:t>
            </a:r>
            <a:r>
              <a:rPr lang="en-US" b="1" dirty="0"/>
              <a:t> f</a:t>
            </a:r>
            <a:r>
              <a:rPr lang="en-US" dirty="0"/>
              <a:t>or 16-bit or 32-bit or 64-bit but never “</a:t>
            </a:r>
            <a:r>
              <a:rPr lang="en-US" dirty="0" err="1"/>
              <a:t>int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efficiency, say </a:t>
            </a:r>
            <a:r>
              <a:rPr lang="en-US" b="1" dirty="0" err="1">
                <a:latin typeface="Consolas" panose="020B0609020204030204" pitchFamily="49" charset="0"/>
              </a:rPr>
              <a:t>int</a:t>
            </a:r>
            <a:r>
              <a:rPr lang="en-US" b="1" dirty="0">
                <a:latin typeface="Consolas" panose="020B0609020204030204" pitchFamily="49" charset="0"/>
              </a:rPr>
              <a:t> – </a:t>
            </a:r>
            <a:r>
              <a:rPr lang="en-US" dirty="0"/>
              <a:t>the compiler will optimize processing for the target platform.</a:t>
            </a:r>
          </a:p>
          <a:p>
            <a:endParaRPr lang="en-US" dirty="0"/>
          </a:p>
          <a:p>
            <a:r>
              <a:rPr lang="en-CA" sz="1200" b="0" i="0" kern="1200" dirty="0">
                <a:solidFill>
                  <a:schemeClr val="tx1"/>
                </a:solidFill>
                <a:effectLst/>
                <a:latin typeface="+mn-lt"/>
                <a:ea typeface="+mn-ea"/>
                <a:cs typeface="+mn-cs"/>
              </a:rPr>
              <a:t>C language </a:t>
            </a:r>
            <a:r>
              <a:rPr lang="en-US" b="1" dirty="0" err="1">
                <a:latin typeface="Consolas" panose="020B0609020204030204" pitchFamily="49" charset="0"/>
              </a:rPr>
              <a:t>int</a:t>
            </a:r>
            <a:r>
              <a:rPr lang="en-CA" sz="1200" b="0" i="0" kern="1200" dirty="0">
                <a:solidFill>
                  <a:schemeClr val="tx1"/>
                </a:solidFill>
                <a:effectLst/>
                <a:latin typeface="+mn-lt"/>
                <a:ea typeface="+mn-ea"/>
                <a:cs typeface="+mn-cs"/>
              </a:rPr>
              <a:t> type is sized on a platform according to two factors: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a) natural bit width or 'word' size on the target processor. This is usually 32 or 64. </a:t>
            </a:r>
            <a:r>
              <a:rPr lang="en-CA" dirty="0"/>
              <a:t>The term 'word' is used for a small group of bits that are handled simultaneously by processors of a particular architecture. The size of a word is thus CPU-specific. Many different word sizes have been used, including 6-, 8-, 12-, 16-, 18-, 24-, 32-, 36-, 39-, 40-, 48-, 60-, and 64-bit. An </a:t>
            </a:r>
            <a:r>
              <a:rPr lang="en-CA" dirty="0" err="1"/>
              <a:t>int</a:t>
            </a:r>
            <a:r>
              <a:rPr lang="en-CA" dirty="0"/>
              <a:t> normally corresponds to the natural word size of a platform and can, properly aligned, be accessed quickly. The machine reads a word at a time; using data types other than the word size requires masking and shifting which reduces efficiency. </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 integer width scheme (data model) defining how different programs communicate;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    a uniform data model is used within a given operating system application interface.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    This will be the </a:t>
            </a:r>
            <a:r>
              <a:rPr lang="en-CA" sz="1200" b="0" i="1" kern="1200" dirty="0">
                <a:solidFill>
                  <a:schemeClr val="tx1"/>
                </a:solidFill>
                <a:effectLst/>
                <a:latin typeface="+mn-lt"/>
                <a:ea typeface="+mn-ea"/>
                <a:cs typeface="+mn-cs"/>
              </a:rPr>
              <a:t>lowest common width in the hardware &amp; software system</a:t>
            </a:r>
            <a:br>
              <a:rPr lang="en-CA" sz="1200" b="0" i="1"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    and is why an integer is usually 32 bits wide on systems with 64 bit CPUs.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a:t>
            </a:r>
            <a:r>
              <a:rPr lang="en-CA" sz="1200" b="0" i="0" kern="1200" dirty="0">
                <a:solidFill>
                  <a:schemeClr val="tx1"/>
                </a:solidFill>
                <a:effectLst/>
                <a:latin typeface="Consolas" panose="020B0609020204030204" pitchFamily="49" charset="0"/>
                <a:ea typeface="+mn-ea"/>
                <a:cs typeface="+mn-cs"/>
              </a:rPr>
              <a:t>long </a:t>
            </a:r>
            <a:r>
              <a:rPr lang="en-CA" sz="1200" b="0" i="0" kern="1200" dirty="0" err="1">
                <a:solidFill>
                  <a:schemeClr val="tx1"/>
                </a:solidFill>
                <a:effectLst/>
                <a:latin typeface="Consolas" panose="020B0609020204030204" pitchFamily="49" charset="0"/>
                <a:ea typeface="+mn-ea"/>
                <a:cs typeface="+mn-cs"/>
              </a:rPr>
              <a:t>long</a:t>
            </a:r>
            <a:r>
              <a:rPr lang="en-CA" sz="1200" b="0" i="0" kern="1200" dirty="0">
                <a:solidFill>
                  <a:schemeClr val="tx1"/>
                </a:solidFill>
                <a:effectLst/>
                <a:latin typeface="Consolas" panose="020B0609020204030204" pitchFamily="49" charset="0"/>
                <a:ea typeface="+mn-ea"/>
                <a:cs typeface="+mn-cs"/>
              </a:rPr>
              <a:t> </a:t>
            </a:r>
            <a:r>
              <a:rPr lang="en-CA" sz="1200" b="0" i="0" kern="1200" dirty="0">
                <a:solidFill>
                  <a:schemeClr val="tx1"/>
                </a:solidFill>
                <a:effectLst/>
                <a:latin typeface="+mn-lt"/>
                <a:ea typeface="+mn-ea"/>
                <a:cs typeface="+mn-cs"/>
              </a:rPr>
              <a:t>or </a:t>
            </a:r>
            <a:r>
              <a:rPr lang="en-CA" sz="1200" b="0" i="1" kern="1200" dirty="0">
                <a:solidFill>
                  <a:schemeClr val="tx1"/>
                </a:solidFill>
                <a:effectLst/>
                <a:latin typeface="+mn-lt"/>
                <a:ea typeface="+mn-ea"/>
                <a:cs typeface="+mn-cs"/>
              </a:rPr>
              <a:t>big integer</a:t>
            </a:r>
            <a:r>
              <a:rPr lang="en-CA" sz="1200" b="0" i="0" kern="1200" dirty="0">
                <a:solidFill>
                  <a:schemeClr val="tx1"/>
                </a:solidFill>
                <a:effectLst/>
                <a:latin typeface="+mn-lt"/>
                <a:ea typeface="+mn-ea"/>
                <a:cs typeface="+mn-cs"/>
              </a:rPr>
              <a:t> (IBM’s BIGINT) is a 64-bit binary integer with a range of -9,223,372,036,854,775,808 to +9223372036854775807.  That’s a 9 with 18 zeros or 9 quintillion.</a:t>
            </a:r>
            <a:endParaRPr lang="en-US" dirty="0"/>
          </a:p>
          <a:p>
            <a:endParaRPr lang="en-US" dirty="0"/>
          </a:p>
          <a:p>
            <a:r>
              <a:rPr lang="en-US" dirty="0"/>
              <a:t>CPUs address similar amounts of RAM depending on their addressing bit width: </a:t>
            </a:r>
          </a:p>
          <a:p>
            <a:r>
              <a:rPr lang="en-US" dirty="0"/>
              <a:t>32 bit processors or operating systems can address a maximum of 4GB RAM</a:t>
            </a:r>
          </a:p>
          <a:p>
            <a:r>
              <a:rPr lang="en-US" dirty="0"/>
              <a:t>32 bit application software can address only 2GB of memory for variables and it’s own data (the rest of RAM is for the OS and the program itself) regardless of whether it runs on a 32-bit or 64-bit OS.</a:t>
            </a:r>
          </a:p>
          <a:p>
            <a:r>
              <a:rPr lang="en-US" dirty="0"/>
              <a:t>64 bit application software can </a:t>
            </a:r>
            <a:r>
              <a:rPr lang="en-CA" sz="1200" b="0" i="0" kern="1200" dirty="0">
                <a:solidFill>
                  <a:schemeClr val="tx1"/>
                </a:solidFill>
                <a:effectLst/>
                <a:latin typeface="+mn-lt"/>
                <a:ea typeface="+mn-ea"/>
                <a:cs typeface="+mn-cs"/>
              </a:rPr>
              <a:t>support up to 128GB of memory </a:t>
            </a:r>
            <a:r>
              <a:rPr lang="en-US" dirty="0"/>
              <a:t>but must be compiled, tested, and run on a 64-bit platform.</a:t>
            </a:r>
          </a:p>
          <a:p>
            <a:endParaRPr lang="en-US" dirty="0"/>
          </a:p>
          <a:p>
            <a:r>
              <a:rPr lang="en-CA" dirty="0"/>
              <a:t>https://msdn.microsoft.com/en-us/library/0b726ydb.aspx</a:t>
            </a:r>
          </a:p>
          <a:p>
            <a:r>
              <a:rPr lang="en-US" dirty="0"/>
              <a:t>http://en.cppreference.com/w/c/types/integer</a:t>
            </a:r>
          </a:p>
          <a:p>
            <a:r>
              <a:rPr lang="en-US" dirty="0"/>
              <a:t>https://en.wikipedia.org/wiki/C_data_types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39743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The two's-complement system has the advantage that the fundamental arithmetic operations of addition, subtraction, and multiplication are identical to those for unsigned binary numbers. This property makes the system both simpler to implement—there is no special handling of positive vs negative numbers—and is capable of easily handling higher precision arithmetic.  (https://en.wikipedia.org/wiki/Two's_complement)</a:t>
            </a:r>
          </a:p>
          <a:p>
            <a:endParaRPr lang="en-CA" sz="1200" b="0" i="0" kern="1200" dirty="0">
              <a:solidFill>
                <a:schemeClr val="tx1"/>
              </a:solidFill>
              <a:effectLst/>
              <a:latin typeface="+mn-lt"/>
              <a:ea typeface="+mn-ea"/>
              <a:cs typeface="+mn-cs"/>
            </a:endParaRPr>
          </a:p>
          <a:p>
            <a:r>
              <a:rPr lang="en-US" dirty="0"/>
              <a:t>The disadvantage is overflow when 127 + 1 becomes −128. But we have that problem with decimal numbers, too.</a:t>
            </a:r>
          </a:p>
          <a:p>
            <a:endParaRPr lang="en-US" dirty="0"/>
          </a:p>
          <a:p>
            <a:r>
              <a:rPr lang="en-CA" dirty="0"/>
              <a:t>Reference https://www3.ntu.edu.sg/home/ehchua/programming/java/datarepresentation.html</a:t>
            </a:r>
          </a:p>
          <a:p>
            <a:endParaRPr lang="en-US" dirty="0"/>
          </a:p>
          <a:p>
            <a:r>
              <a:rPr lang="en-US" dirty="0"/>
              <a:t>T</a:t>
            </a:r>
            <a:r>
              <a:rPr lang="en-CA" dirty="0"/>
              <a:t>his example shows a type  __int8, a signed version of the char type which is rarely employed but useful for the example. Integers of larger size (more bits) have the same overflow behaviour.</a:t>
            </a:r>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4182621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https://en.wikipedia.org/wiki/Integer_overflow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Bill Gates never said, "640K ought to be enough for anybody" defending the IBM PC's 640KB usable RAM limit at the introduction in 1981. Gates did say, "I've said some stupid things and some wrong things, but not that. No one involved in computers would ever say that a certain amount of memory is enough for all time." and "The machine was going to be 512K at one point, and we kept pushing it up".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programmers we need to conceptualize binary orders of magnitude.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integer length is needed to hold 2017? Is 8 bits enough? 16? Is 32 or 64 too much of a memory hog?</a:t>
            </a:r>
          </a:p>
          <a:p>
            <a:endParaRPr lang="en-CA" dirty="0"/>
          </a:p>
          <a:p>
            <a:r>
              <a:rPr lang="en-CA" dirty="0"/>
              <a:t>What is the maximum value for a signed int32?  Remember from a previous slide? 2,147,483,647</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If you think the value is too hard to remember in base 10, it’s easy in base 2, it’s 31 ones: 1111111111111111111111111111111</a:t>
            </a:r>
          </a:p>
          <a:p>
            <a:r>
              <a:rPr lang="en-CA" dirty="0"/>
              <a:t>The easiest way to remember the exact value is to get a tattoo.</a:t>
            </a:r>
          </a:p>
          <a:p>
            <a:r>
              <a:rPr lang="en-US" dirty="0"/>
              <a:t>O</a:t>
            </a:r>
            <a:r>
              <a:rPr lang="en-CA" dirty="0"/>
              <a:t>r, just remember +/- 2 billion.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happens when you have too many? </a:t>
            </a:r>
            <a:r>
              <a:rPr lang="en-US" b="0" i="1" dirty="0"/>
              <a:t>It doesn't matter. </a:t>
            </a:r>
            <a:r>
              <a:rPr lang="en-US" b="0" dirty="0"/>
              <a:t>You must always have a data type sized to hold more than enough.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the C programming language specification, signed integer overflow causes </a:t>
            </a:r>
            <a:r>
              <a:rPr lang="en-CA" sz="1200" b="1" i="0" kern="1200" dirty="0">
                <a:solidFill>
                  <a:schemeClr val="tx1"/>
                </a:solidFill>
                <a:effectLst/>
                <a:latin typeface="+mn-lt"/>
                <a:ea typeface="+mn-ea"/>
                <a:cs typeface="+mn-cs"/>
              </a:rPr>
              <a:t>undefined behavior</a:t>
            </a:r>
            <a:r>
              <a:rPr lang="en-CA" sz="1200" b="0" i="0" kern="1200" dirty="0">
                <a:solidFill>
                  <a:schemeClr val="tx1"/>
                </a:solidFill>
                <a:effectLst/>
                <a:latin typeface="+mn-lt"/>
                <a:ea typeface="+mn-ea"/>
                <a:cs typeface="+mn-cs"/>
              </a:rPr>
              <a:t> because there are three different architectures to store signed values, all with different side-effects.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On most platforms—because most use Twos Complement—signed overflow behaves like unsigned integer overflow: integers wrap around on overflow. 32,767 + 1 = −32,768 − 1 = 32,767  or 65536 + 1 = 0 − 1 = 65536 </a:t>
            </a:r>
            <a:r>
              <a:rPr lang="en-CA" sz="1200" b="1" i="0" kern="1200" dirty="0">
                <a:solidFill>
                  <a:schemeClr val="tx1"/>
                </a:solidFill>
                <a:effectLst/>
                <a:latin typeface="+mn-lt"/>
                <a:ea typeface="+mn-ea"/>
                <a:cs typeface="+mn-cs"/>
              </a:rPr>
              <a:t>but do not program using logic that </a:t>
            </a:r>
            <a:r>
              <a:rPr lang="en-CA" sz="1200" b="1" i="0" u="sng" kern="1200" dirty="0">
                <a:solidFill>
                  <a:schemeClr val="tx1"/>
                </a:solidFill>
                <a:effectLst/>
                <a:latin typeface="+mn-lt"/>
                <a:ea typeface="+mn-ea"/>
                <a:cs typeface="+mn-cs"/>
              </a:rPr>
              <a:t>depends upon</a:t>
            </a:r>
            <a:r>
              <a:rPr lang="en-CA" sz="1200" b="1" i="0" kern="1200" dirty="0">
                <a:solidFill>
                  <a:schemeClr val="tx1"/>
                </a:solidFill>
                <a:effectLst/>
                <a:latin typeface="+mn-lt"/>
                <a:ea typeface="+mn-ea"/>
                <a:cs typeface="+mn-cs"/>
              </a:rPr>
              <a:t> that side-effect. </a:t>
            </a:r>
            <a:r>
              <a:rPr lang="en-CA" dirty="0"/>
              <a:t>A side-effect is when an operation has an effect on a variable/object that is outside the intended usage. Always program within the intended usage. </a:t>
            </a:r>
            <a:r>
              <a:rPr lang="en-CA" b="1" dirty="0"/>
              <a:t>Never be clever.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a:t>
            </a:r>
            <a:r>
              <a:rPr lang="en-CA" sz="1200" b="0" i="0" kern="1200" dirty="0" err="1">
                <a:solidFill>
                  <a:schemeClr val="tx1"/>
                </a:solidFill>
                <a:effectLst/>
                <a:latin typeface="+mn-lt"/>
                <a:ea typeface="+mn-ea"/>
                <a:cs typeface="+mn-cs"/>
              </a:rPr>
              <a:t>nsigned</a:t>
            </a:r>
            <a:r>
              <a:rPr lang="en-CA" sz="1200" b="0" i="0" kern="1200" dirty="0">
                <a:solidFill>
                  <a:schemeClr val="tx1"/>
                </a:solidFill>
                <a:effectLst/>
                <a:latin typeface="+mn-lt"/>
                <a:ea typeface="+mn-ea"/>
                <a:cs typeface="+mn-cs"/>
              </a:rPr>
              <a:t> Integers can hold twice as many positive values as signed but twice as much is rarely enough and the side-effect danger of comparing unsigned and signed integers is not worth it.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https://softwareengineering.stackexchange.com/questions/175253/why-does-an-unsigned-int-compared-with-a-signed-character-turn-out-with-an-unexp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https://blog.regehr.org/archives/268 and http://sjoerdmeijer.blogspot.com/2013/05/why-not-mix-signed-and-unsigned-values.html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https://www.google.com/search?q=Why+Not+Mix+Signed+and+Unsigned+Values+in+C%2FC%2B%2B%3F&amp;ie=utf-8&amp;oe=utf-8</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C# and Java don’t provide unsigned integer types for good reason: it’s too prone to subtle errors introduced by binary processing when signed and unsigned are mixed in calculations.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deeper reading on sizing variables, especially for embedded systems,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https://embeddedgurus.com/stack-overflow/2008/06/efficient-c-tips-1-choosing-the-correct-integer-size/</a:t>
            </a:r>
            <a:endParaRPr lang="en-CA"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19326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small quirks in the binary approximation of decimal fractions depending on the value, size of the data type, rounding behavior, and hardware/software implementation. </a:t>
            </a:r>
          </a:p>
          <a:p>
            <a:r>
              <a:rPr lang="en-US" i="1" dirty="0"/>
              <a:t>It is not necessarily a smooth distribution of decimal fractional values in the binary world.</a:t>
            </a:r>
          </a:p>
          <a:p>
            <a:r>
              <a:rPr lang="en-CA" dirty="0"/>
              <a:t>There are differences in rounding at the limits of precision (float rounds up, double rounds down).</a:t>
            </a:r>
          </a:p>
          <a:p>
            <a:endParaRPr lang="en-US" dirty="0"/>
          </a:p>
          <a:p>
            <a:r>
              <a:rPr lang="en-US" dirty="0"/>
              <a:t>In IBM systems, there has always been a DECIMAL data type, base 10, just like humans use, for business and financial applications. Other databases now support a DECIMAL data type as do high-level languages like Java, C#, Python, Objective-C.</a:t>
            </a:r>
          </a:p>
          <a:p>
            <a:r>
              <a:rPr lang="en-US" dirty="0"/>
              <a:t>E.g. DECIMAL size 9.2 contains 1,234,567.89 It overflows at ten million: 9,999,999.99. Even with decimal data types, we have to ask, “Is this wide enough?” The tech term for bigness is usually "width" as in how many bits wide?</a:t>
            </a:r>
          </a:p>
          <a:p>
            <a:endParaRPr lang="en-US" dirty="0"/>
          </a:p>
          <a:p>
            <a:r>
              <a:rPr lang="en-US" dirty="0"/>
              <a:t>When sizing variables, it is recommended to allow for two orders of magnitude more than the highest expected value. E.g. if the client is sure DECIMAL size 9.2 containing up to 9,999,999.99 is sufficient, make the variable size DECIMAL size 11.2 </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CA" sz="1200" b="0" i="0" kern="1200" dirty="0">
                <a:solidFill>
                  <a:schemeClr val="tx1"/>
                </a:solidFill>
                <a:effectLst/>
                <a:latin typeface="+mn-lt"/>
                <a:ea typeface="+mn-ea"/>
                <a:cs typeface="+mn-cs"/>
              </a:rPr>
              <a:t>Floating Point Numbers – Computerphile (9 minutes)</a:t>
            </a:r>
            <a:endParaRPr lang="en-CA" dirty="0"/>
          </a:p>
          <a:p>
            <a:r>
              <a:rPr lang="en-CA" dirty="0"/>
              <a:t>https://www.youtube.com/watch?v=PZRI1IfStY0&amp;ab_channel=Computerphile</a:t>
            </a:r>
          </a:p>
          <a:p>
            <a:endParaRPr lang="en-US" dirty="0"/>
          </a:p>
          <a:p>
            <a:r>
              <a:rPr lang="en-CA" dirty="0"/>
              <a:t>There are small quirks in the binary approximation of decimal fractions depending on the value, size of the data type, rounding behavior, and hardware/software implementation. </a:t>
            </a:r>
          </a:p>
          <a:p>
            <a:r>
              <a:rPr lang="en-CA" dirty="0"/>
              <a:t>It is not necessarily a smooth distribution of decimal fractional values in the binary world.</a:t>
            </a:r>
          </a:p>
          <a:p>
            <a:r>
              <a:rPr lang="en-CA" dirty="0"/>
              <a:t>There are differences in rounding at the limits of precision (float rounds up, double rounds down).</a:t>
            </a:r>
          </a:p>
          <a:p>
            <a:endParaRPr lang="en-CA" dirty="0"/>
          </a:p>
          <a:p>
            <a:r>
              <a:rPr lang="en-CA" dirty="0"/>
              <a:t>Actual properties of float and double are unspecified (except that double is not smaller than float), </a:t>
            </a:r>
          </a:p>
          <a:p>
            <a:r>
              <a:rPr lang="en-CA" dirty="0"/>
              <a:t>** therefore portability between systems is not necessarily predictable **</a:t>
            </a:r>
          </a:p>
          <a:p>
            <a:r>
              <a:rPr lang="en-CA" dirty="0"/>
              <a:t>however on most systems, size and behaviour are according to IEEE 754 standards for floating-point format</a:t>
            </a:r>
          </a:p>
          <a:p>
            <a:r>
              <a:rPr lang="en-CA" dirty="0"/>
              <a:t>where float is 32 bit and double is 64 bit. Floats and double exhibit identical behavior within the limits of a float.</a:t>
            </a:r>
          </a:p>
          <a:p>
            <a:r>
              <a:rPr lang="en-CA" dirty="0"/>
              <a:t>When programming with floating point, know what you need: what range of values are processed and how exact must the results be. Performance usually varies inversely with data type size, long in bit length = short in performance.</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40032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 pattern here?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715461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fraction is a power of 2, the decimals are accurate because they use exactly zeros and ones. Otherwise, it is an estimate.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22493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3129147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many programmers does it take to change a lightbulb?</a:t>
            </a:r>
          </a:p>
          <a:p>
            <a:r>
              <a:rPr lang="en-CA" dirty="0"/>
              <a:t>1.000000000000001110223024625156540423631668090820312500000000</a:t>
            </a:r>
          </a:p>
          <a:p>
            <a:endParaRPr lang="en-US" dirty="0"/>
          </a:p>
          <a:p>
            <a:r>
              <a:rPr lang="en-CA" dirty="0"/>
              <a:t>A programmer walks into a cafe and asks for 1.014 root beers.</a:t>
            </a:r>
            <a:br>
              <a:rPr lang="en-CA" dirty="0"/>
            </a:br>
            <a:r>
              <a:rPr lang="en-CA" dirty="0"/>
              <a:t>The bartender says, “I’ll have to charge you extra, that’s a root beer float”.</a:t>
            </a:r>
            <a:br>
              <a:rPr lang="en-CA" dirty="0"/>
            </a:br>
            <a:r>
              <a:rPr lang="en-CA" dirty="0"/>
              <a:t>So the programmer says, “In that case, better make it a double.”</a:t>
            </a: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9624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http://en.wikipedia.org/wiki/Integer_overflow</a:t>
            </a:r>
          </a:p>
          <a:p>
            <a:r>
              <a:rPr lang="en-US" dirty="0"/>
              <a:t>INT_MAX </a:t>
            </a:r>
            <a:r>
              <a:rPr lang="en-US" dirty="0">
                <a:sym typeface="Wingdings" panose="05000000000000000000" pitchFamily="2" charset="2"/>
              </a:rPr>
              <a:t> all languages can tell you what the maximum/minimum value of an INT is. Same for other data types: </a:t>
            </a:r>
            <a:r>
              <a:rPr lang="en-US" i="1" dirty="0">
                <a:sym typeface="Wingdings" panose="05000000000000000000" pitchFamily="2" charset="2"/>
              </a:rPr>
              <a:t>type</a:t>
            </a:r>
            <a:r>
              <a:rPr lang="en-US" dirty="0">
                <a:sym typeface="Wingdings" panose="05000000000000000000" pitchFamily="2" charset="2"/>
              </a:rPr>
              <a:t>_MAX</a:t>
            </a:r>
            <a:endParaRPr lang="en-US" dirty="0"/>
          </a:p>
          <a:p>
            <a:endParaRPr lang="en-US" dirty="0"/>
          </a:p>
          <a:p>
            <a:r>
              <a:rPr lang="en-US" dirty="0"/>
              <a:t>Integer overflow happened to Gangnam Style</a:t>
            </a:r>
          </a:p>
          <a:p>
            <a:r>
              <a:rPr lang="en-CA" dirty="0"/>
              <a:t>https://www.youtube.com/watch?v=9bZkp7q19f0  at 2,757,501,680+ views as of 2017 Winter term, 3,221,459,476 views as of 2018-10-08.</a:t>
            </a:r>
          </a:p>
          <a:p>
            <a:r>
              <a:rPr lang="en-CA" dirty="0"/>
              <a:t>https://arstechnica.com/information-technology/2014/12/gangnam-style-overflows-int_max-forces-youtube-to-go-64-bit/</a:t>
            </a:r>
          </a:p>
          <a:p>
            <a:r>
              <a:rPr lang="en-CA" dirty="0"/>
              <a:t>https://www.wired.com/2014/12/gangnam-style-youtube-math/ </a:t>
            </a:r>
          </a:p>
          <a:p>
            <a:endParaRPr lang="en-US" dirty="0"/>
          </a:p>
          <a:p>
            <a:r>
              <a:rPr lang="en-US" dirty="0"/>
              <a:t>24 </a:t>
            </a:r>
            <a:r>
              <a:rPr lang="en-US" dirty="0" err="1"/>
              <a:t>hrs</a:t>
            </a:r>
            <a:r>
              <a:rPr lang="en-US" dirty="0"/>
              <a:t> * 60 min per </a:t>
            </a:r>
            <a:r>
              <a:rPr lang="en-US" dirty="0" err="1"/>
              <a:t>hr</a:t>
            </a:r>
            <a:r>
              <a:rPr lang="en-US" dirty="0"/>
              <a:t> * 60 sec per min * 100 per sec = 8,640,000 </a:t>
            </a:r>
            <a:r>
              <a:rPr lang="en-US" b="1" dirty="0"/>
              <a:t>hundredths</a:t>
            </a:r>
            <a:r>
              <a:rPr lang="en-US" dirty="0"/>
              <a:t> of seconds in a day</a:t>
            </a:r>
            <a:br>
              <a:rPr lang="en-US" dirty="0"/>
            </a:br>
            <a:r>
              <a:rPr lang="en-US" dirty="0"/>
              <a:t>MAX_INT value divided by X units counted per day = Y days before overflow.</a:t>
            </a:r>
          </a:p>
          <a:p>
            <a:endParaRPr lang="en-US" dirty="0"/>
          </a:p>
          <a:p>
            <a:r>
              <a:rPr lang="en-CA" sz="1200" b="0" i="0" kern="1200" dirty="0">
                <a:solidFill>
                  <a:schemeClr val="tx1"/>
                </a:solidFill>
                <a:effectLst/>
                <a:latin typeface="+mn-lt"/>
                <a:ea typeface="+mn-ea"/>
                <a:cs typeface="+mn-cs"/>
              </a:rPr>
              <a:t>https://www.flightglobal.com/news/articles/faa-orders-new-787-electrical-fix-to-prevent-power-f-411794/</a:t>
            </a:r>
          </a:p>
          <a:p>
            <a:r>
              <a:rPr lang="en-CA" sz="1200" b="0" i="0" kern="1200" dirty="0">
                <a:solidFill>
                  <a:schemeClr val="tx1"/>
                </a:solidFill>
                <a:effectLst/>
                <a:latin typeface="+mn-lt"/>
                <a:ea typeface="+mn-ea"/>
                <a:cs typeface="+mn-cs"/>
              </a:rPr>
              <a:t>https://www.federalregister.gov/documents/2015/05/01/2015-10066/airworthiness-directives-the-boeing-company-airplanes</a:t>
            </a:r>
          </a:p>
          <a:p>
            <a:r>
              <a:rPr lang="en-CA" sz="1200" b="0" i="0" kern="1200" dirty="0">
                <a:solidFill>
                  <a:schemeClr val="tx1"/>
                </a:solidFill>
                <a:effectLst/>
                <a:latin typeface="+mn-lt"/>
                <a:ea typeface="+mn-ea"/>
                <a:cs typeface="+mn-cs"/>
              </a:rPr>
              <a:t>On 30 April 2015, the </a:t>
            </a:r>
            <a:r>
              <a:rPr lang="en-CA" sz="1200" b="0" i="0" u="none" strike="noStrike" kern="1200" dirty="0">
                <a:solidFill>
                  <a:schemeClr val="tx1"/>
                </a:solidFill>
                <a:effectLst/>
                <a:latin typeface="+mn-lt"/>
                <a:ea typeface="+mn-ea"/>
                <a:cs typeface="+mn-cs"/>
                <a:hlinkClick r:id="rId3" tooltip="Federal Aviation Authority"/>
              </a:rPr>
              <a:t>Federal Aviation Authority</a:t>
            </a:r>
            <a:r>
              <a:rPr lang="en-CA" sz="1200" b="0" i="0" kern="1200" dirty="0">
                <a:solidFill>
                  <a:schemeClr val="tx1"/>
                </a:solidFill>
                <a:effectLst/>
                <a:latin typeface="+mn-lt"/>
                <a:ea typeface="+mn-ea"/>
                <a:cs typeface="+mn-cs"/>
              </a:rPr>
              <a:t> ordered </a:t>
            </a:r>
            <a:r>
              <a:rPr lang="en-CA" sz="1200" b="0" i="0" u="none" strike="noStrike" kern="1200" dirty="0">
                <a:solidFill>
                  <a:schemeClr val="tx1"/>
                </a:solidFill>
                <a:effectLst/>
                <a:latin typeface="+mn-lt"/>
                <a:ea typeface="+mn-ea"/>
                <a:cs typeface="+mn-cs"/>
                <a:hlinkClick r:id="rId4" tooltip="Boeing 787"/>
              </a:rPr>
              <a:t>Boeing 787</a:t>
            </a:r>
            <a:r>
              <a:rPr lang="en-CA" sz="1200" b="0" i="0" u="none" strike="noStrike" kern="1200" dirty="0">
                <a:solidFill>
                  <a:schemeClr val="tx1"/>
                </a:solidFill>
                <a:effectLst/>
                <a:latin typeface="+mn-lt"/>
                <a:ea typeface="+mn-ea"/>
                <a:cs typeface="+mn-cs"/>
              </a:rPr>
              <a:t> Dreamliner</a:t>
            </a:r>
            <a:r>
              <a:rPr lang="en-CA" sz="1200" b="0" i="0" kern="1200" dirty="0">
                <a:solidFill>
                  <a:schemeClr val="tx1"/>
                </a:solidFill>
                <a:effectLst/>
                <a:latin typeface="+mn-lt"/>
                <a:ea typeface="+mn-ea"/>
                <a:cs typeface="+mn-cs"/>
              </a:rPr>
              <a:t> operators to reset the electrical system to avoid a signed integer overflow which could lead to complete loss of normal electrical power and </a:t>
            </a:r>
            <a:r>
              <a:rPr lang="en-CA" sz="1200" b="0" i="0" u="none" strike="noStrike" kern="1200" dirty="0">
                <a:solidFill>
                  <a:schemeClr val="tx1"/>
                </a:solidFill>
                <a:effectLst/>
                <a:latin typeface="+mn-lt"/>
                <a:ea typeface="+mn-ea"/>
                <a:cs typeface="+mn-cs"/>
              </a:rPr>
              <a:t>a switch </a:t>
            </a:r>
            <a:r>
              <a:rPr lang="en-CA" sz="1200" b="0" i="0" kern="1200" dirty="0">
                <a:solidFill>
                  <a:schemeClr val="tx1"/>
                </a:solidFill>
                <a:effectLst/>
                <a:latin typeface="+mn-lt"/>
                <a:ea typeface="+mn-ea"/>
                <a:cs typeface="+mn-cs"/>
              </a:rPr>
              <a:t>to emergency systems. </a:t>
            </a:r>
            <a:r>
              <a:rPr lang="en-CA" dirty="0"/>
              <a:t>“If the four main Generator Control Units (for one A/C generator on each engine plus backup generators) were powered up at the same time, after 248 days of continuous power, all four GCUs will go into failsafe mode at the same time, resulting in a loss of all AC electrical power regardless of flight phase.”</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Boeing issued a </a:t>
            </a:r>
            <a:r>
              <a:rPr lang="en-CA" sz="1200" b="0" i="0" u="none" strike="noStrike" kern="1200" dirty="0">
                <a:solidFill>
                  <a:schemeClr val="tx1"/>
                </a:solidFill>
                <a:effectLst/>
                <a:latin typeface="+mn-lt"/>
                <a:ea typeface="+mn-ea"/>
                <a:cs typeface="+mn-cs"/>
                <a:hlinkClick r:id="rId5" tooltip="Software update"/>
              </a:rPr>
              <a:t>software update</a:t>
            </a:r>
            <a:r>
              <a:rPr lang="en-CA" sz="1200" b="0" i="0" kern="1200" dirty="0">
                <a:solidFill>
                  <a:schemeClr val="tx1"/>
                </a:solidFill>
                <a:effectLst/>
                <a:latin typeface="+mn-lt"/>
                <a:ea typeface="+mn-ea"/>
                <a:cs typeface="+mn-cs"/>
              </a:rPr>
              <a:t> in the fourth quarter of 2015. The error could happen after 248.55 days of </a:t>
            </a:r>
            <a:r>
              <a:rPr lang="en-CA" sz="1200" b="1" i="0" kern="1200" dirty="0">
                <a:solidFill>
                  <a:schemeClr val="tx1"/>
                </a:solidFill>
                <a:effectLst/>
                <a:latin typeface="+mn-lt"/>
                <a:ea typeface="+mn-ea"/>
                <a:cs typeface="+mn-cs"/>
              </a:rPr>
              <a:t>continuous </a:t>
            </a:r>
            <a:r>
              <a:rPr lang="en-CA" sz="1200" b="0" i="0" kern="1200" dirty="0">
                <a:solidFill>
                  <a:schemeClr val="tx1"/>
                </a:solidFill>
                <a:effectLst/>
                <a:latin typeface="+mn-lt"/>
                <a:ea typeface="+mn-ea"/>
                <a:cs typeface="+mn-cs"/>
              </a:rPr>
              <a:t>operation indicating a 32-bit </a:t>
            </a:r>
            <a:r>
              <a:rPr lang="en-CA" sz="1200" b="0" i="0" u="none" strike="noStrike" kern="1200" dirty="0">
                <a:solidFill>
                  <a:schemeClr val="tx1"/>
                </a:solidFill>
                <a:effectLst/>
                <a:latin typeface="+mn-lt"/>
                <a:ea typeface="+mn-ea"/>
                <a:cs typeface="+mn-cs"/>
                <a:hlinkClick r:id="rId6" tooltip="Signed number representations"/>
              </a:rPr>
              <a:t>signed</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7" tooltip="Integer (computer science)"/>
              </a:rPr>
              <a:t>integer</a:t>
            </a:r>
            <a:r>
              <a:rPr lang="en-CA" sz="1200" b="0" i="0" kern="1200" dirty="0">
                <a:solidFill>
                  <a:schemeClr val="tx1"/>
                </a:solidFill>
                <a:effectLst/>
                <a:latin typeface="+mn-lt"/>
                <a:ea typeface="+mn-ea"/>
                <a:cs typeface="+mn-cs"/>
              </a:rPr>
              <a:t>. (</a:t>
            </a:r>
            <a:r>
              <a:rPr lang="en-CA" dirty="0"/>
              <a:t>2,147,483,647 / </a:t>
            </a:r>
            <a:r>
              <a:rPr lang="en-CA" sz="1200" b="0" i="0" kern="1200" dirty="0">
                <a:solidFill>
                  <a:schemeClr val="tx1"/>
                </a:solidFill>
                <a:effectLst/>
                <a:latin typeface="+mn-lt"/>
                <a:ea typeface="+mn-ea"/>
                <a:cs typeface="+mn-cs"/>
              </a:rPr>
              <a:t>100 hundredths / 60 seconds / 60 minutes / 24 hours) If they had counted full seconds, it would not have happened for 24855 days or 68 years of continuous operation. That’s still a bit tight; Douglas DC-3’s have been flying for 70+ years. If the programmer specified a “long </a:t>
            </a:r>
            <a:r>
              <a:rPr lang="en-CA" sz="1200" b="0" i="0" kern="1200" dirty="0" err="1">
                <a:solidFill>
                  <a:schemeClr val="tx1"/>
                </a:solidFill>
                <a:effectLst/>
                <a:latin typeface="+mn-lt"/>
                <a:ea typeface="+mn-ea"/>
                <a:cs typeface="+mn-cs"/>
              </a:rPr>
              <a:t>long</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int</a:t>
            </a:r>
            <a:r>
              <a:rPr lang="en-CA" sz="1200" b="0" i="0" kern="1200" dirty="0">
                <a:solidFill>
                  <a:schemeClr val="tx1"/>
                </a:solidFill>
                <a:effectLst/>
                <a:latin typeface="+mn-lt"/>
                <a:ea typeface="+mn-ea"/>
                <a:cs typeface="+mn-cs"/>
              </a:rPr>
              <a:t>; it would have taken 3 billion years to overflow the counting of hundredths of a second.</a:t>
            </a:r>
          </a:p>
          <a:p>
            <a:endParaRPr lang="en-US"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According to Boeing's records, all jets in the fleet have been powered off and turned back on as part of routine maintenance, so there is no imminent danger of a plane losing power. (i.e. the counter runs in memory and is initialized on a cold boot) </a:t>
            </a:r>
            <a:r>
              <a:rPr lang="en-CA" dirty="0"/>
              <a:t>But, as</a:t>
            </a:r>
            <a:r>
              <a:rPr lang="en-CA" dirty="0">
                <a:hlinkClick r:id="rId8"/>
              </a:rPr>
              <a:t> the </a:t>
            </a:r>
            <a:r>
              <a:rPr lang="en-CA" i="1" dirty="0">
                <a:hlinkClick r:id="rId8"/>
              </a:rPr>
              <a:t>WSJ </a:t>
            </a:r>
            <a:r>
              <a:rPr lang="en-CA" dirty="0">
                <a:hlinkClick r:id="rId8"/>
              </a:rPr>
              <a:t>notes</a:t>
            </a:r>
            <a:r>
              <a:rPr lang="en-CA" dirty="0"/>
              <a:t>, the Dreamliner has run into other technical glitches, which were often worst right after powering up. Boeing has suggested allowing extra time for the plane to boot up, but in practice, airlines sometimes just keep the planes on to avoid the extra headache. </a:t>
            </a:r>
            <a:endParaRPr lang="en-CA"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if the analyst mis-wrote or the programmer mis-read the specs and implemented </a:t>
            </a:r>
            <a:r>
              <a:rPr lang="en-US" sz="1200" b="1" i="0" u="sng" kern="1200" dirty="0">
                <a:solidFill>
                  <a:schemeClr val="tx1"/>
                </a:solidFill>
                <a:effectLst/>
                <a:latin typeface="+mn-lt"/>
                <a:ea typeface="+mn-ea"/>
                <a:cs typeface="+mn-cs"/>
              </a:rPr>
              <a:t>cumulative</a:t>
            </a:r>
            <a:r>
              <a:rPr lang="en-US" sz="1200" b="1" i="0" kern="1200" dirty="0">
                <a:solidFill>
                  <a:schemeClr val="tx1"/>
                </a:solidFill>
                <a:effectLst/>
                <a:latin typeface="+mn-lt"/>
                <a:ea typeface="+mn-ea"/>
                <a:cs typeface="+mn-cs"/>
              </a:rPr>
              <a:t> instead of </a:t>
            </a:r>
            <a:r>
              <a:rPr lang="en-US" sz="1200" b="1" i="1" kern="1200" dirty="0">
                <a:solidFill>
                  <a:schemeClr val="tx1"/>
                </a:solidFill>
                <a:effectLst/>
                <a:latin typeface="+mn-lt"/>
                <a:ea typeface="+mn-ea"/>
                <a:cs typeface="+mn-cs"/>
              </a:rPr>
              <a:t>continuous </a:t>
            </a:r>
            <a:r>
              <a:rPr lang="en-US" sz="1200" b="1" i="0" kern="1200" dirty="0">
                <a:solidFill>
                  <a:schemeClr val="tx1"/>
                </a:solidFill>
                <a:effectLst/>
                <a:latin typeface="+mn-lt"/>
                <a:ea typeface="+mn-ea"/>
                <a:cs typeface="+mn-cs"/>
              </a:rPr>
              <a:t>operation; the value would have been stored in </a:t>
            </a:r>
            <a:r>
              <a:rPr lang="en-US" sz="1200" b="1" i="0" u="sng" kern="1200" dirty="0">
                <a:solidFill>
                  <a:schemeClr val="tx1"/>
                </a:solidFill>
                <a:effectLst/>
                <a:latin typeface="+mn-lt"/>
                <a:ea typeface="+mn-ea"/>
                <a:cs typeface="+mn-cs"/>
              </a:rPr>
              <a:t>non</a:t>
            </a:r>
            <a:r>
              <a:rPr lang="en-US" sz="1200" b="1" i="0" kern="1200" dirty="0">
                <a:solidFill>
                  <a:schemeClr val="tx1"/>
                </a:solidFill>
                <a:effectLst/>
                <a:latin typeface="+mn-lt"/>
                <a:ea typeface="+mn-ea"/>
                <a:cs typeface="+mn-cs"/>
              </a:rPr>
              <a:t>-volatile memory to remember operation time. Planes would have been doing emergency landings or possibly crashing on take off or landing after 8 months in service. </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much bigger issue </a:t>
            </a:r>
            <a:r>
              <a:rPr lang="en-US" sz="1200" b="0" i="0" kern="1200" dirty="0">
                <a:solidFill>
                  <a:schemeClr val="tx1"/>
                </a:solidFill>
                <a:effectLst/>
                <a:latin typeface="+mn-lt"/>
                <a:ea typeface="+mn-ea"/>
                <a:cs typeface="+mn-cs"/>
              </a:rPr>
              <a:t>is that </a:t>
            </a:r>
            <a:r>
              <a:rPr lang="en-US" sz="1200" b="1" i="0" kern="1200" dirty="0">
                <a:solidFill>
                  <a:schemeClr val="tx1"/>
                </a:solidFill>
                <a:effectLst/>
                <a:latin typeface="+mn-lt"/>
                <a:ea typeface="+mn-ea"/>
                <a:cs typeface="+mn-cs"/>
              </a:rPr>
              <a:t>only the hardware had backup</a:t>
            </a:r>
            <a:r>
              <a:rPr lang="en-US" sz="1200" b="0" i="0" kern="1200" dirty="0">
                <a:solidFill>
                  <a:schemeClr val="tx1"/>
                </a:solidFill>
                <a:effectLst/>
                <a:latin typeface="+mn-lt"/>
                <a:ea typeface="+mn-ea"/>
                <a:cs typeface="+mn-cs"/>
              </a:rPr>
              <a:t>, each mechanical-electrical generator had a backup </a:t>
            </a:r>
            <a:r>
              <a:rPr lang="en-US" sz="1200" b="1" i="0" kern="1200" dirty="0">
                <a:solidFill>
                  <a:schemeClr val="tx1"/>
                </a:solidFill>
                <a:effectLst/>
                <a:latin typeface="+mn-lt"/>
                <a:ea typeface="+mn-ea"/>
                <a:cs typeface="+mn-cs"/>
              </a:rPr>
              <a:t>BUT THE SAME SOFTWARE SYSTEM CONTROLLED THEM ALL</a:t>
            </a:r>
            <a:r>
              <a:rPr lang="en-US" sz="1200" b="0" i="0" kern="1200" dirty="0">
                <a:solidFill>
                  <a:schemeClr val="tx1"/>
                </a:solidFill>
                <a:effectLst/>
                <a:latin typeface="+mn-lt"/>
                <a:ea typeface="+mn-ea"/>
                <a:cs typeface="+mn-cs"/>
              </a:rPr>
              <a:t>. The software had no backup, nothing to check whether the decisions made by the controlling software were reasonable and confirmed by an independent external measurement.</a:t>
            </a:r>
          </a:p>
          <a:p>
            <a:r>
              <a:rPr lang="en-US" sz="1200" b="0" i="0" kern="1200" dirty="0">
                <a:solidFill>
                  <a:schemeClr val="tx1"/>
                </a:solidFill>
                <a:effectLst/>
                <a:latin typeface="+mn-lt"/>
                <a:ea typeface="+mn-ea"/>
                <a:cs typeface="+mn-cs"/>
              </a:rPr>
              <a:t>"</a:t>
            </a:r>
            <a:r>
              <a:rPr lang="en-CA" dirty="0"/>
              <a:t>If you are trying to design highly reliable systems and redundancy is an important part of your safety case, then you’d damn well better give a lot of thought to common mode failures of the software system. In this case, Boeing clearly had not, resulting in a supposedly fail-proof system that actually has a trivially simple catastrophic failure mode.</a:t>
            </a:r>
            <a:r>
              <a:rPr lang="en-US" sz="1200" b="0" i="0" kern="1200" dirty="0">
                <a:solidFill>
                  <a:schemeClr val="tx1"/>
                </a:solidFill>
                <a:effectLst/>
                <a:latin typeface="+mn-lt"/>
                <a:ea typeface="+mn-ea"/>
                <a:cs typeface="+mn-cs"/>
              </a:rPr>
              <a:t>"  – </a:t>
            </a:r>
            <a:r>
              <a:rPr lang="en-CA" sz="1200" b="0" i="0" kern="1200" dirty="0">
                <a:solidFill>
                  <a:schemeClr val="tx1"/>
                </a:solidFill>
                <a:effectLst/>
                <a:latin typeface="+mn-lt"/>
                <a:ea typeface="+mn-ea"/>
                <a:cs typeface="+mn-cs"/>
              </a:rPr>
              <a:t>https://embeddedgurus.com/stack-overflow/2015/05/boeing-dreamliner-bug/</a:t>
            </a:r>
          </a:p>
          <a:p>
            <a:endParaRPr lang="en-US" sz="1200" b="1" i="0" kern="1200" dirty="0">
              <a:solidFill>
                <a:schemeClr val="tx1"/>
              </a:solidFill>
              <a:effectLst/>
              <a:latin typeface="+mn-lt"/>
              <a:ea typeface="+mn-ea"/>
              <a:cs typeface="+mn-cs"/>
            </a:endParaRPr>
          </a:p>
          <a:p>
            <a:r>
              <a:rPr lang="en-US" dirty="0"/>
              <a:t>Very big (long </a:t>
            </a:r>
            <a:r>
              <a:rPr lang="en-US" dirty="0" err="1"/>
              <a:t>int</a:t>
            </a:r>
            <a:r>
              <a:rPr lang="en-US" dirty="0"/>
              <a:t>) and very little things (hundredths of a second) are hard to gauge. </a:t>
            </a:r>
          </a:p>
          <a:p>
            <a:r>
              <a:rPr lang="en-US" dirty="0"/>
              <a:t>https://en.wikipedia.org/wiki/Integer_overflow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end of 32-bit time: </a:t>
            </a:r>
            <a:r>
              <a:rPr lang="en-CA" b="1" dirty="0"/>
              <a:t>January 19, 2038 03:14:07 </a:t>
            </a:r>
            <a:r>
              <a:rPr lang="en-CA" b="0" dirty="0"/>
              <a:t>for the </a:t>
            </a:r>
            <a:r>
              <a:rPr lang="en-CA" dirty="0"/>
              <a:t>UNIX epoch beginning 1970-01-01T00:00:00Z</a:t>
            </a:r>
            <a:endParaRPr lang="en-CA"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Unix systems record time values as the number of seconds, positive or negative, since 00:00:00 UTC on January 1, 1970. 32-bit systems use a signed 32-bit integer for this which gives a range of 1970 +/- 68.05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But 2,147,483,647 seconds after that date, the integer value will wrap around. On January 19, 2038, at 03:14:07 in the morning, 32-bit Unix systems will go back in time 136.1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Not a problem for any contemporary UNIX system, they are all 64-bit. But what about small 32-bit embedded systems?</a:t>
            </a:r>
            <a:endParaRPr lang="en-US" dirty="0"/>
          </a:p>
          <a:p>
            <a:endParaRPr lang="en-US" dirty="0"/>
          </a:p>
          <a:p>
            <a:r>
              <a:rPr lang="en-US" dirty="0"/>
              <a:t>Activity:</a:t>
            </a:r>
          </a:p>
          <a:p>
            <a:r>
              <a:rPr lang="en-US" dirty="0"/>
              <a:t>What is wrong with this line of code? </a:t>
            </a:r>
            <a:br>
              <a:rPr lang="en-US" dirty="0"/>
            </a:br>
            <a:r>
              <a:rPr lang="en-CA" dirty="0"/>
              <a:t>mid = (low + high) / 2; // low and high and mid are all integers of the same size.</a:t>
            </a:r>
          </a:p>
          <a:p>
            <a:r>
              <a:rPr lang="en-US" dirty="0"/>
              <a:t>Think about the intermediate result of (low + high) </a:t>
            </a:r>
          </a:p>
          <a:p>
            <a:r>
              <a:rPr lang="en-US" dirty="0"/>
              <a:t>when both variables in an expression are the same type, the intermediate value is placed into a temporary register of the same data type</a:t>
            </a:r>
          </a:p>
          <a:p>
            <a:r>
              <a:rPr lang="en-US" dirty="0"/>
              <a:t>http://www.informit.com/articles/article.aspx?p=2246402&amp;seqNum=3</a:t>
            </a:r>
          </a:p>
          <a:p>
            <a:r>
              <a:rPr lang="en-US" dirty="0"/>
              <a:t>http://www.idryman.org/blog/2012/11/21/integer-promotion/</a:t>
            </a:r>
          </a:p>
          <a:p>
            <a:endParaRPr lang="en-US" dirty="0"/>
          </a:p>
          <a:p>
            <a:r>
              <a:rPr lang="en-US" dirty="0"/>
              <a:t>4 digit year overflow, the Y10K problem. See  https://en.wikipedia.org/wiki/Year_10,000_problem  and  </a:t>
            </a:r>
            <a:r>
              <a:rPr lang="en-CA" dirty="0"/>
              <a:t>https://tools.ietf.org/html/rfc2550#ref-YUCK</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124046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Implementation = compiler + platform (hardware and OS).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Your C code could compile successfully but run </a:t>
            </a:r>
            <a:r>
              <a:rPr lang="en-CA" b="1" dirty="0"/>
              <a:t>differently</a:t>
            </a:r>
            <a:r>
              <a:rPr lang="en-CA" dirty="0"/>
              <a:t> under another implementation. Even different compilers on the </a:t>
            </a:r>
            <a:r>
              <a:rPr lang="en-CA" i="1" dirty="0"/>
              <a:t>same </a:t>
            </a:r>
            <a:r>
              <a:rPr lang="en-CA" dirty="0"/>
              <a:t>platform could result in differently running code.</a:t>
            </a:r>
            <a:endParaRPr lang="en-US" dirty="0"/>
          </a:p>
          <a:p>
            <a:r>
              <a:rPr lang="en-CA" dirty="0"/>
              <a:t>By the time C was standardized, there were many C compilers on many platforms. </a:t>
            </a:r>
          </a:p>
          <a:p>
            <a:r>
              <a:rPr lang="en-CA" dirty="0"/>
              <a:t>For backward compatibility, variations in data type sizes had to be accepted as valid.</a:t>
            </a:r>
          </a:p>
          <a:p>
            <a:endParaRPr lang="en-US" dirty="0"/>
          </a:p>
          <a:p>
            <a:r>
              <a:rPr lang="en-US" dirty="0"/>
              <a:t>For portability, declare the size you need: </a:t>
            </a:r>
            <a:r>
              <a:rPr lang="en-US" b="1" dirty="0">
                <a:latin typeface="Consolas" panose="020B0609020204030204" pitchFamily="49" charset="0"/>
              </a:rPr>
              <a:t>short</a:t>
            </a:r>
            <a:r>
              <a:rPr lang="en-US" b="1" dirty="0"/>
              <a:t> </a:t>
            </a:r>
            <a:r>
              <a:rPr lang="en-US" dirty="0"/>
              <a:t>or </a:t>
            </a:r>
            <a:r>
              <a:rPr lang="en-US" b="1" dirty="0">
                <a:latin typeface="Consolas" panose="020B0609020204030204" pitchFamily="49" charset="0"/>
              </a:rPr>
              <a:t>long</a:t>
            </a:r>
            <a:r>
              <a:rPr lang="en-US" b="1" dirty="0"/>
              <a:t> </a:t>
            </a:r>
            <a:r>
              <a:rPr lang="en-US" dirty="0"/>
              <a:t>or </a:t>
            </a:r>
            <a:r>
              <a:rPr lang="en-US" b="1" dirty="0">
                <a:latin typeface="Consolas" panose="020B0609020204030204" pitchFamily="49" charset="0"/>
              </a:rPr>
              <a:t>long</a:t>
            </a:r>
            <a:r>
              <a:rPr lang="en-US" b="1" dirty="0"/>
              <a:t> </a:t>
            </a:r>
            <a:r>
              <a:rPr lang="en-US" b="1" dirty="0" err="1">
                <a:latin typeface="Consolas" panose="020B0609020204030204" pitchFamily="49" charset="0"/>
              </a:rPr>
              <a:t>long</a:t>
            </a:r>
            <a:r>
              <a:rPr lang="en-US" b="1" dirty="0"/>
              <a:t> f</a:t>
            </a:r>
            <a:r>
              <a:rPr lang="en-US" dirty="0"/>
              <a:t>or 16-bit or 32-bit or 64-bit but never “</a:t>
            </a:r>
            <a:r>
              <a:rPr lang="en-US" dirty="0" err="1"/>
              <a:t>int</a:t>
            </a:r>
            <a:r>
              <a:rPr lang="en-US" dirty="0"/>
              <a:t>”.</a:t>
            </a:r>
          </a:p>
          <a:p>
            <a:r>
              <a:rPr lang="en-US" dirty="0"/>
              <a:t>See https://barrgroup.com/Embedded-Systems/How-To/C-Fixed-Width-Integers-C99</a:t>
            </a:r>
          </a:p>
          <a:p>
            <a:r>
              <a:rPr lang="en-CA" dirty="0"/>
              <a:t>ISO C99 standard includes new &lt;</a:t>
            </a:r>
            <a:r>
              <a:rPr lang="en-CA" dirty="0" err="1"/>
              <a:t>stdint.h</a:t>
            </a:r>
            <a:r>
              <a:rPr lang="en-CA" dirty="0"/>
              <a:t>&gt; header file. Learn the typedef names for the new fixed width integer data types, to make hardware interfacing in C easier.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What happens when you have too many? It doesn't matter. You must always have a data type sized to hold more than enough.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easiest way to remember maximum values for data types is to get a tattoo.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Overflow behavior is </a:t>
            </a:r>
            <a:r>
              <a:rPr lang="en-US" i="1" dirty="0"/>
              <a:t>undefined</a:t>
            </a:r>
            <a:r>
              <a:rPr lang="en-US" dirty="0"/>
              <a:t> but likely twos compliment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efficiency, declare </a:t>
            </a:r>
            <a:r>
              <a:rPr lang="en-US" b="1" dirty="0" err="1">
                <a:latin typeface="Consolas" panose="020B0609020204030204" pitchFamily="49" charset="0"/>
              </a:rPr>
              <a:t>int</a:t>
            </a:r>
            <a:r>
              <a:rPr lang="en-US" b="1" dirty="0">
                <a:latin typeface="Consolas" panose="020B0609020204030204" pitchFamily="49" charset="0"/>
              </a:rPr>
              <a:t> </a:t>
            </a:r>
            <a:r>
              <a:rPr lang="en-US" dirty="0"/>
              <a:t>the compiler will optimize processing for the target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compilers are supposed to be written for performance which means different strategies and maybe different results on different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safe programming, ask for the warnings: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gcc</a:t>
            </a:r>
            <a:r>
              <a:rPr lang="en-CA" dirty="0"/>
              <a:t> -pedantic -Wall -</a:t>
            </a:r>
            <a:r>
              <a:rPr lang="en-CA" dirty="0" err="1"/>
              <a:t>Wextra</a:t>
            </a:r>
            <a:r>
              <a:rPr lang="en-CA" dirty="0"/>
              <a:t> -</a:t>
            </a:r>
            <a:r>
              <a:rPr lang="en-CA" dirty="0" err="1"/>
              <a:t>Wshadow</a:t>
            </a:r>
            <a:r>
              <a:rPr lang="en-CA" dirty="0"/>
              <a:t> -</a:t>
            </a:r>
            <a:r>
              <a:rPr lang="en-CA" dirty="0" err="1"/>
              <a:t>Wstrict</a:t>
            </a:r>
            <a:r>
              <a:rPr lang="en-CA" dirty="0"/>
              <a:t>-overflow=5 -</a:t>
            </a:r>
            <a:r>
              <a:rPr lang="en-CA" dirty="0" err="1"/>
              <a:t>Wwrite</a:t>
            </a:r>
            <a:r>
              <a:rPr lang="en-CA" dirty="0"/>
              <a:t>-strings -</a:t>
            </a:r>
            <a:r>
              <a:rPr lang="en-CA" dirty="0" err="1"/>
              <a:t>Werror</a:t>
            </a:r>
            <a:endParaRPr lang="en-CA" dirty="0"/>
          </a:p>
          <a:p>
            <a:r>
              <a:rPr lang="en-CA" b="1" dirty="0"/>
              <a:t>-Wall -</a:t>
            </a:r>
            <a:r>
              <a:rPr lang="en-CA" b="1" dirty="0" err="1"/>
              <a:t>Wextra</a:t>
            </a:r>
            <a:r>
              <a:rPr lang="en-CA" dirty="0"/>
              <a:t> </a:t>
            </a:r>
            <a:br>
              <a:rPr lang="en-CA" dirty="0"/>
            </a:br>
            <a:r>
              <a:rPr lang="en-CA" dirty="0"/>
              <a:t>Turn on all warnings to help ensure the underlying code is secure.</a:t>
            </a:r>
          </a:p>
          <a:p>
            <a:r>
              <a:rPr lang="en-CA" b="1" dirty="0"/>
              <a:t>-</a:t>
            </a:r>
            <a:r>
              <a:rPr lang="en-CA" b="1" dirty="0" err="1"/>
              <a:t>Wconversion</a:t>
            </a:r>
            <a:r>
              <a:rPr lang="en-CA" b="1" dirty="0"/>
              <a:t> -</a:t>
            </a:r>
            <a:r>
              <a:rPr lang="en-CA" b="1" dirty="0" err="1"/>
              <a:t>Wsign</a:t>
            </a:r>
            <a:r>
              <a:rPr lang="en-CA" b="1" dirty="0"/>
              <a:t>-conversion</a:t>
            </a:r>
            <a:br>
              <a:rPr lang="en-CA" dirty="0"/>
            </a:br>
            <a:r>
              <a:rPr lang="en-CA" dirty="0"/>
              <a:t>Warn on </a:t>
            </a:r>
            <a:r>
              <a:rPr lang="en-CA" dirty="0" err="1"/>
              <a:t>unsign</a:t>
            </a:r>
            <a:r>
              <a:rPr lang="en-CA" dirty="0"/>
              <a:t>/sign conversion.</a:t>
            </a:r>
          </a:p>
          <a:p>
            <a:r>
              <a:rPr lang="en-CA" b="1" dirty="0">
                <a:hlinkClick r:id="rId3"/>
              </a:rPr>
              <a:t>-</a:t>
            </a:r>
            <a:r>
              <a:rPr lang="en-CA" b="1" dirty="0" err="1">
                <a:hlinkClick r:id="rId3"/>
              </a:rPr>
              <a:t>Wformat</a:t>
            </a:r>
            <a:r>
              <a:rPr lang="en-CA" b="1" dirty="0">
                <a:hlinkClick r:id="rId3"/>
              </a:rPr>
              <a:t>­-security</a:t>
            </a:r>
            <a:br>
              <a:rPr lang="en-CA" dirty="0"/>
            </a:br>
            <a:r>
              <a:rPr lang="en-CA" dirty="0"/>
              <a:t>Warn about uses of format functions that represent possible security problems.</a:t>
            </a:r>
          </a:p>
          <a:p>
            <a:r>
              <a:rPr lang="en-CA" b="1" dirty="0"/>
              <a:t>-</a:t>
            </a:r>
            <a:r>
              <a:rPr lang="en-CA" b="1" dirty="0" err="1"/>
              <a:t>Werror</a:t>
            </a:r>
            <a:r>
              <a:rPr lang="en-CA" dirty="0"/>
              <a:t> </a:t>
            </a:r>
            <a:br>
              <a:rPr lang="en-CA" dirty="0"/>
            </a:br>
            <a:r>
              <a:rPr lang="en-CA" dirty="0"/>
              <a:t>Turns all warnings into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https://gcc.gnu.org/onlinedocs/gcc-4.0.1/gcc/Warning-Options.html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https://gcc.gnu.org/onlinedocs/gcc/Warning-Options.html#Warning-Options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https://stackoverflow.com/questions/154630/recommended-gcc-warning-options-for-c</a:t>
            </a:r>
          </a:p>
          <a:p>
            <a:endParaRPr lang="en-US" dirty="0"/>
          </a:p>
          <a:p>
            <a:r>
              <a:rPr lang="en-CA" dirty="0"/>
              <a:t>http://www.softwaretestingclass.com/what-is-exhaustive-testing-in-software-testing/</a:t>
            </a:r>
          </a:p>
          <a:p>
            <a:r>
              <a:rPr lang="en-US" dirty="0"/>
              <a:t>Exhaustive testing is usually impossible but searching for "Exhaustive testing" will lead to what is possible.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1426616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https://www.wired.com/2005/11/historys-worst-software-bugs/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http://royal.pingdom.com/2009/03/19/10-historical-software-bugs-with-extreme-consequences/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http://paris.utdallas.edu/IEEE-RS-ATR/document/2009/2009-17.pdf</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http://www.businessinsider.com/programmers-confess-unethical-illegal-tasks-asked-of-them-2016-11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https://www.theatlantic.com/technology/archive/2017/09/saving-the-world-from-code/540393/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911 busy signal</a:t>
            </a: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six hours on April 9, 2014, 911 emergency services went dark for more than 11 million Americans across seven states due to an entirely preventable software error. You'd think that counting up to 40 million 911 calls would never happen. But it did. </a:t>
            </a:r>
            <a:r>
              <a:rPr lang="en-CA" sz="1200" b="0" i="0" kern="1200" dirty="0">
                <a:solidFill>
                  <a:schemeClr val="tx1"/>
                </a:solidFill>
                <a:effectLst/>
                <a:latin typeface="+mn-lt"/>
                <a:ea typeface="+mn-ea"/>
                <a:cs typeface="+mn-cs"/>
              </a:rPr>
              <a:t>And because the programmers hadn’t anticipated the problem, they hadn’t created alarms to call attention to it. Nobody knew what was happening. For six hours, no one knew </a:t>
            </a:r>
            <a:r>
              <a:rPr lang="en-CA" sz="1200" kern="1200" dirty="0">
                <a:solidFill>
                  <a:schemeClr val="tx1"/>
                </a:solidFill>
                <a:effectLst/>
                <a:latin typeface="+mn-lt"/>
                <a:ea typeface="+mn-ea"/>
                <a:cs typeface="+mn-cs"/>
              </a:rPr>
              <a:t>911 calls were going nowhere.</a:t>
            </a:r>
            <a:br>
              <a:rPr lang="en-CA" sz="1200" kern="1200" dirty="0">
                <a:solidFill>
                  <a:schemeClr val="tx1"/>
                </a:solidFill>
                <a:effectLst/>
                <a:latin typeface="+mn-lt"/>
                <a:ea typeface="+mn-ea"/>
                <a:cs typeface="+mn-cs"/>
              </a:rPr>
            </a:br>
            <a:r>
              <a:rPr lang="en-CA" sz="1200" u="sng" kern="1200" dirty="0">
                <a:solidFill>
                  <a:schemeClr val="tx1"/>
                </a:solidFill>
                <a:effectLst/>
                <a:latin typeface="+mn-lt"/>
                <a:ea typeface="+mn-ea"/>
                <a:cs typeface="+mn-cs"/>
                <a:hlinkClick r:id="rId3"/>
              </a:rPr>
              <a:t>https://apps.fcc.gov/edocs_public/attachmatch/DOC-330012A1.pdf</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April 2014 Multistate 911 Outage: Cause and Impact.</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Report and Recommendations. Public Safety Docket No. 14-72. PSHSB Case File Nos. 14-CCR-0001-0007</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"When it originally designed the software for its PTM, </a:t>
            </a:r>
            <a:r>
              <a:rPr lang="en-CA" b="1" dirty="0" err="1"/>
              <a:t>Intrado</a:t>
            </a:r>
            <a:r>
              <a:rPr lang="en-CA" b="1" dirty="0"/>
              <a:t> programmed it with a pre-set maximum of sequential log record numbers</a:t>
            </a:r>
            <a:r>
              <a:rPr lang="en-CA" dirty="0"/>
              <a:t>. At around midnight on April 9, the PTM module in </a:t>
            </a:r>
            <a:r>
              <a:rPr lang="en-CA" dirty="0" err="1"/>
              <a:t>Intrado’s</a:t>
            </a:r>
            <a:r>
              <a:rPr lang="en-CA" dirty="0"/>
              <a:t> Englewood IPSR reached this maximum, at which point it ceased generating additional CAMA trunk assignments for incoming 911 calls. When subsequent requests for CAMA trunk assignment were received, the PTM did not respond, interfacing timers timed out, and 911 calls were no longer completed to those PSAPs with CAMA trunks. </a:t>
            </a:r>
            <a:r>
              <a:rPr lang="en-CA" b="1" dirty="0"/>
              <a:t>In other words, these calls </a:t>
            </a:r>
            <a:r>
              <a:rPr lang="en-CA" dirty="0"/>
              <a:t>destined for PSAPs using CAMA trunks </a:t>
            </a:r>
            <a:r>
              <a:rPr lang="en-CA" b="1" dirty="0"/>
              <a:t>went nowhere</a:t>
            </a:r>
            <a:r>
              <a:rPr lang="en-CA" dirty="0"/>
              <a:t>. </a:t>
            </a:r>
            <a:r>
              <a:rPr lang="en-CA" b="1" dirty="0"/>
              <a:t>This amounted to over 87 percent of all 911 calls during the outage. Notably</a:t>
            </a:r>
            <a:r>
              <a:rPr lang="en-CA" dirty="0"/>
              <a:t>, the IPSR </a:t>
            </a:r>
            <a:r>
              <a:rPr lang="en-CA" b="1" dirty="0"/>
              <a:t>did not issue any major or critical alarm for this outage. Instead, it issued several thousand minor alarms for calls not completing, but these did not attract the attention of </a:t>
            </a:r>
            <a:r>
              <a:rPr lang="en-CA" b="1" dirty="0" err="1"/>
              <a:t>Intrado</a:t>
            </a:r>
            <a:r>
              <a:rPr lang="en-CA" b="1" dirty="0"/>
              <a:t> staff. " </a:t>
            </a:r>
            <a:r>
              <a:rPr lang="en-CA" dirty="0"/>
              <a:t>page 13  [ this seems rather odd since the entire point of the system was to route calls!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Ariane 5 rocket self-destructs 40 seconds after launch</a:t>
            </a:r>
          </a:p>
          <a:p>
            <a:pPr fontAlgn="base" latinLnBrk="0"/>
            <a:r>
              <a:rPr lang="en-CA" sz="1200" b="0" i="0" kern="1200" dirty="0">
                <a:solidFill>
                  <a:schemeClr val="tx1"/>
                </a:solidFill>
                <a:effectLst/>
                <a:latin typeface="+mn-lt"/>
                <a:ea typeface="+mn-ea"/>
                <a:cs typeface="+mn-cs"/>
              </a:rPr>
              <a:t>June 4, 1996 – Ariane 5 Flight 501. Working code for the Ariane 4 rocket is reused in the Ariane 5, but the Ariane 5 has  faster engines creating more events per unit time to be counted. This triggered a bug. First Flight 501's backup computer crashes, followed 0.05 seconds later by a crash of the primary computer </a:t>
            </a:r>
            <a:r>
              <a:rPr lang="en-CA" sz="1200" b="0" i="1" kern="1200" dirty="0">
                <a:solidFill>
                  <a:schemeClr val="tx1"/>
                </a:solidFill>
                <a:effectLst/>
                <a:latin typeface="+mn-lt"/>
                <a:ea typeface="+mn-ea"/>
                <a:cs typeface="+mn-cs"/>
              </a:rPr>
              <a:t>which used the same software. [Only the hardware had a backup, not the software!] </a:t>
            </a:r>
            <a:r>
              <a:rPr lang="en-CA" sz="1200" b="0" i="0" kern="1200" dirty="0">
                <a:solidFill>
                  <a:schemeClr val="tx1"/>
                </a:solidFill>
                <a:effectLst/>
                <a:latin typeface="+mn-lt"/>
                <a:ea typeface="+mn-ea"/>
                <a:cs typeface="+mn-cs"/>
              </a:rPr>
              <a:t>The rocket disintegrates 40 seconds after launch.</a:t>
            </a:r>
          </a:p>
          <a:p>
            <a:pPr fontAlgn="base" latinLnBrk="0"/>
            <a:r>
              <a:rPr lang="en-CA" sz="1200" b="0" i="0" kern="1200" dirty="0">
                <a:solidFill>
                  <a:schemeClr val="tx1"/>
                </a:solidFill>
                <a:effectLst/>
                <a:latin typeface="+mn-lt"/>
                <a:ea typeface="+mn-ea"/>
                <a:cs typeface="+mn-cs"/>
              </a:rPr>
              <a:t>"The error is in the code that converts a 64-bit floating-point number to a 16-bit signed integer. "</a:t>
            </a:r>
          </a:p>
          <a:p>
            <a:pPr fontAlgn="base" latinLnBrk="0"/>
            <a:r>
              <a:rPr lang="en-US" sz="1200" b="0"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he real error is in thinking such a conversion is a good idea.</a:t>
            </a:r>
          </a:p>
          <a:p>
            <a:pPr fontAlgn="base" latinLnBrk="0"/>
            <a:r>
              <a:rPr lang="en-CA" sz="1200" b="1" i="0" kern="1200" dirty="0">
                <a:solidFill>
                  <a:schemeClr val="tx1"/>
                </a:solidFill>
                <a:effectLst/>
                <a:latin typeface="+mn-lt"/>
                <a:ea typeface="+mn-ea"/>
                <a:cs typeface="+mn-cs"/>
              </a:rPr>
              <a:t>Who thought a double precision floating point value which can be up to 9,007,199,254,740,992 (over 9 quadrillion or 2^53 integer precision) would fit into an integer with a maximum of 32,767. You would need almost 275 billion 16-bit signed integers to hold the maximum accurate value in a 64-bit float. </a:t>
            </a:r>
          </a:p>
          <a:p>
            <a:pPr fontAlgn="base" latinLnBrk="0"/>
            <a:r>
              <a:rPr lang="en-CA" sz="1200" u="sng" kern="1200" dirty="0">
                <a:solidFill>
                  <a:schemeClr val="tx1"/>
                </a:solidFill>
                <a:effectLst/>
                <a:latin typeface="+mn-lt"/>
                <a:ea typeface="+mn-ea"/>
                <a:cs typeface="+mn-cs"/>
                <a:hlinkClick r:id="rId4"/>
              </a:rPr>
              <a:t>https://around.com/ariane.html</a:t>
            </a:r>
            <a:endParaRPr lang="en-CA" sz="1200" b="1"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https://en.wikipedia.org/wiki/Double-precision_floating-point_format#C_and_C.2B.2B</a:t>
            </a:r>
          </a:p>
          <a:p>
            <a:pPr fontAlgn="base" latinLnBrk="0"/>
            <a:endParaRPr lang="en-US" sz="1200" b="0" i="0" kern="1200" dirty="0">
              <a:solidFill>
                <a:schemeClr val="tx1"/>
              </a:solidFill>
              <a:effectLst/>
              <a:latin typeface="+mn-lt"/>
              <a:ea typeface="+mn-ea"/>
              <a:cs typeface="+mn-cs"/>
            </a:endParaRPr>
          </a:p>
          <a:p>
            <a:pPr fontAlgn="base" latinLnBrk="0"/>
            <a:r>
              <a:rPr lang="en-CA" sz="1200" b="1" i="0" kern="1200" dirty="0">
                <a:solidFill>
                  <a:schemeClr val="tx1"/>
                </a:solidFill>
                <a:effectLst/>
                <a:latin typeface="+mn-lt"/>
                <a:ea typeface="+mn-ea"/>
                <a:cs typeface="+mn-cs"/>
              </a:rPr>
              <a:t>1985-1987 – Therac-25 medical accelerator.</a:t>
            </a:r>
            <a:r>
              <a:rPr lang="en-CA" sz="1200" b="0" i="0" kern="1200" dirty="0">
                <a:solidFill>
                  <a:schemeClr val="tx1"/>
                </a:solidFill>
                <a:effectLst/>
                <a:latin typeface="+mn-lt"/>
                <a:ea typeface="+mn-ea"/>
                <a:cs typeface="+mn-cs"/>
              </a:rPr>
              <a:t> A radiation therapy device malfunctions and delivers lethal radiation doses at several medical facilities. Six patients die; others are seriously injured due to over exposure. Therac-25 "improved" the Therac-20's electromechanical safety interlocks with software control, a decision made because software was perceived to be more reliable. What engineers didn't know was that both the 20 and the 25 were built upon an operating system and real-time controller that had been kludged together by a programmer with no formal training. The control software appeared to have been written by a programmer with little experience coding for real-time systems. There were few comments, and no proof that any timing analysis had been performed. According to AECL, a </a:t>
            </a:r>
            <a:r>
              <a:rPr lang="en-CA" sz="1200" b="1" i="0" kern="1200" dirty="0">
                <a:solidFill>
                  <a:schemeClr val="tx1"/>
                </a:solidFill>
                <a:effectLst/>
                <a:latin typeface="+mn-lt"/>
                <a:ea typeface="+mn-ea"/>
                <a:cs typeface="+mn-cs"/>
              </a:rPr>
              <a:t>single </a:t>
            </a:r>
            <a:r>
              <a:rPr lang="en-CA" sz="1200" b="0" i="0" kern="1200" dirty="0">
                <a:solidFill>
                  <a:schemeClr val="tx1"/>
                </a:solidFill>
                <a:effectLst/>
                <a:latin typeface="+mn-lt"/>
                <a:ea typeface="+mn-ea"/>
                <a:cs typeface="+mn-cs"/>
              </a:rPr>
              <a:t>programmer had written the software based upon the Therac-6 and 20 code. An </a:t>
            </a:r>
            <a:r>
              <a:rPr lang="en-CA" sz="1200" b="1" i="0" kern="1200" dirty="0">
                <a:solidFill>
                  <a:schemeClr val="tx1"/>
                </a:solidFill>
                <a:effectLst/>
                <a:latin typeface="+mn-lt"/>
                <a:ea typeface="+mn-ea"/>
                <a:cs typeface="+mn-cs"/>
              </a:rPr>
              <a:t>expert</a:t>
            </a:r>
            <a:r>
              <a:rPr lang="en-CA" sz="1200" b="0" i="0" kern="1200" dirty="0">
                <a:solidFill>
                  <a:schemeClr val="tx1"/>
                </a:solidFill>
                <a:effectLst/>
                <a:latin typeface="+mn-lt"/>
                <a:ea typeface="+mn-ea"/>
                <a:cs typeface="+mn-cs"/>
              </a:rPr>
              <a:t> programmer would have insisted another </a:t>
            </a:r>
            <a:r>
              <a:rPr lang="en-CA" sz="1200" b="1" i="0" kern="1200" dirty="0">
                <a:solidFill>
                  <a:schemeClr val="tx1"/>
                </a:solidFill>
                <a:effectLst/>
                <a:latin typeface="+mn-lt"/>
                <a:ea typeface="+mn-ea"/>
                <a:cs typeface="+mn-cs"/>
              </a:rPr>
              <a:t>expert</a:t>
            </a:r>
            <a:r>
              <a:rPr lang="en-CA" sz="1200" b="0" i="0" kern="1200" dirty="0">
                <a:solidFill>
                  <a:schemeClr val="tx1"/>
                </a:solidFill>
                <a:effectLst/>
                <a:latin typeface="+mn-lt"/>
                <a:ea typeface="+mn-ea"/>
                <a:cs typeface="+mn-cs"/>
              </a:rPr>
              <a:t> review the code and test procedures. Expert programmers would have each written different major parts of the code that had to work together (executive real-time machine functions and application level software), reviewed each other's code, and co-written tests.</a:t>
            </a:r>
          </a:p>
          <a:p>
            <a:pPr fontAlgn="base" latinLnBrk="0"/>
            <a:endParaRPr lang="en-CA"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UX flaw</a:t>
            </a:r>
            <a:r>
              <a:rPr lang="en-CA" sz="1200" b="0" i="0" kern="1200" dirty="0">
                <a:solidFill>
                  <a:schemeClr val="tx1"/>
                </a:solidFill>
                <a:effectLst/>
                <a:latin typeface="+mn-lt"/>
                <a:ea typeface="+mn-ea"/>
                <a:cs typeface="+mn-cs"/>
              </a:rPr>
              <a:t>: When the system noticed that something was wrong, it halted the X-ray beam and displayed "MALFUNCTION" with a number from 1 to 64. The user manual did not explain or even address the error codes. To an operator, the message was meaningless. In a machine like this, the operator cannot just see that something is wrong. It's not like it had a flat tire. Operators could press the P key to override the warning and proceed anyway. After all, why would a machine allow you to override an error message if something was really wrong?</a:t>
            </a:r>
          </a:p>
          <a:p>
            <a:pPr fontAlgn="base" latinLnBrk="0"/>
            <a:r>
              <a:rPr lang="en-CA" sz="1200" b="1" i="0" kern="1200" dirty="0">
                <a:solidFill>
                  <a:schemeClr val="tx1"/>
                </a:solidFill>
                <a:effectLst/>
                <a:latin typeface="+mn-lt"/>
                <a:ea typeface="+mn-ea"/>
                <a:cs typeface="+mn-cs"/>
              </a:rPr>
              <a:t>Program design/flow error</a:t>
            </a:r>
            <a:r>
              <a:rPr lang="en-CA" sz="1200" b="0" i="0" kern="1200" dirty="0">
                <a:solidFill>
                  <a:schemeClr val="tx1"/>
                </a:solidFill>
                <a:effectLst/>
                <a:latin typeface="+mn-lt"/>
                <a:ea typeface="+mn-ea"/>
                <a:cs typeface="+mn-cs"/>
              </a:rPr>
              <a:t>: The equipment control task did not properly synchronize with the operator interface task, so that race conditions occurred if the operator changed the setup too quickly. (the tasks were multi-threaded when they should have been single-threaded.) This was missed during testing, since it took some practice before operators were able to work quickly enough to get ahead of the equipment control task. The setup UI should have been "modal", i.e. blocking the application flow until information required to continue is entered.</a:t>
            </a:r>
          </a:p>
          <a:p>
            <a:pPr fontAlgn="base" latinLnBrk="0"/>
            <a:r>
              <a:rPr lang="en-US" sz="1200" b="0" i="0" kern="1200" dirty="0">
                <a:solidFill>
                  <a:schemeClr val="tx1"/>
                </a:solidFill>
                <a:effectLst/>
                <a:latin typeface="+mn-lt"/>
                <a:ea typeface="+mn-ea"/>
                <a:cs typeface="+mn-cs"/>
              </a:rPr>
              <a:t>R</a:t>
            </a:r>
            <a:r>
              <a:rPr lang="en-CA" sz="1200" b="0" i="0" kern="1200" dirty="0">
                <a:solidFill>
                  <a:schemeClr val="tx1"/>
                </a:solidFill>
                <a:effectLst/>
                <a:latin typeface="+mn-lt"/>
                <a:ea typeface="+mn-ea"/>
                <a:cs typeface="+mn-cs"/>
              </a:rPr>
              <a:t>ace condition joke example: </a:t>
            </a:r>
            <a:r>
              <a:rPr lang="en-CA" dirty="0"/>
              <a:t>Knock, knock. Race condition. Who’s there.</a:t>
            </a:r>
            <a:endParaRPr lang="en-CA" sz="1200" b="0" i="0" kern="1200" dirty="0">
              <a:solidFill>
                <a:schemeClr val="tx1"/>
              </a:solidFill>
              <a:effectLst/>
              <a:latin typeface="+mn-lt"/>
              <a:ea typeface="+mn-ea"/>
              <a:cs typeface="+mn-cs"/>
            </a:endParaRPr>
          </a:p>
          <a:p>
            <a:pPr fontAlgn="base" latinLnBrk="0"/>
            <a:r>
              <a:rPr lang="en-CA" sz="1200" b="1" i="0" kern="1200" dirty="0">
                <a:solidFill>
                  <a:schemeClr val="tx1"/>
                </a:solidFill>
                <a:effectLst/>
                <a:latin typeface="+mn-lt"/>
                <a:ea typeface="+mn-ea"/>
                <a:cs typeface="+mn-cs"/>
              </a:rPr>
              <a:t>Side-effect logic:</a:t>
            </a:r>
            <a:r>
              <a:rPr lang="en-CA" sz="1200" b="0" i="0" kern="1200" dirty="0">
                <a:solidFill>
                  <a:schemeClr val="tx1"/>
                </a:solidFill>
                <a:effectLst/>
                <a:latin typeface="+mn-lt"/>
                <a:ea typeface="+mn-ea"/>
                <a:cs typeface="+mn-cs"/>
              </a:rPr>
              <a:t>  In traditional C, </a:t>
            </a:r>
            <a:r>
              <a:rPr lang="en-CA" sz="1200" b="0" i="1" kern="1200" dirty="0">
                <a:solidFill>
                  <a:schemeClr val="tx1"/>
                </a:solidFill>
                <a:effectLst/>
                <a:latin typeface="+mn-lt"/>
                <a:ea typeface="+mn-ea"/>
                <a:cs typeface="+mn-cs"/>
              </a:rPr>
              <a:t>true</a:t>
            </a:r>
            <a:r>
              <a:rPr lang="en-CA" sz="1200" b="0" i="0" kern="1200" dirty="0">
                <a:solidFill>
                  <a:schemeClr val="tx1"/>
                </a:solidFill>
                <a:effectLst/>
                <a:latin typeface="+mn-lt"/>
                <a:ea typeface="+mn-ea"/>
                <a:cs typeface="+mn-cs"/>
              </a:rPr>
              <a:t> is represented by any numeric value not equal to 0 and </a:t>
            </a:r>
            <a:r>
              <a:rPr lang="en-CA" sz="1200" b="0" i="1" kern="1200" dirty="0">
                <a:solidFill>
                  <a:schemeClr val="tx1"/>
                </a:solidFill>
                <a:effectLst/>
                <a:latin typeface="+mn-lt"/>
                <a:ea typeface="+mn-ea"/>
                <a:cs typeface="+mn-cs"/>
              </a:rPr>
              <a:t>false</a:t>
            </a:r>
            <a:r>
              <a:rPr lang="en-CA" sz="1200" b="0" i="0" kern="1200" dirty="0">
                <a:solidFill>
                  <a:schemeClr val="tx1"/>
                </a:solidFill>
                <a:effectLst/>
                <a:latin typeface="+mn-lt"/>
                <a:ea typeface="+mn-ea"/>
                <a:cs typeface="+mn-cs"/>
              </a:rPr>
              <a:t> is represented by 0. Until C language version C99, the Boolean data type did not exist (</a:t>
            </a:r>
            <a:r>
              <a:rPr lang="en-CA" sz="1200" b="0" i="0" kern="1200" baseline="0" dirty="0">
                <a:solidFill>
                  <a:schemeClr val="tx1"/>
                </a:solidFill>
                <a:effectLst/>
                <a:latin typeface="Consolas" panose="020B0609020204030204" pitchFamily="49" charset="0"/>
                <a:ea typeface="+mn-ea"/>
                <a:cs typeface="+mn-cs"/>
              </a:rPr>
              <a:t>bool</a:t>
            </a:r>
            <a:r>
              <a:rPr lang="en-CA" sz="1200" b="0" i="0" kern="1200" dirty="0">
                <a:solidFill>
                  <a:schemeClr val="tx1"/>
                </a:solidFill>
                <a:effectLst/>
                <a:latin typeface="+mn-lt"/>
                <a:ea typeface="+mn-ea"/>
                <a:cs typeface="+mn-cs"/>
              </a:rPr>
              <a:t>). The </a:t>
            </a:r>
            <a:r>
              <a:rPr lang="en-CA" sz="1200" b="0" i="0" kern="1200" dirty="0" err="1">
                <a:solidFill>
                  <a:schemeClr val="tx1"/>
                </a:solidFill>
                <a:effectLst/>
                <a:latin typeface="+mn-lt"/>
                <a:ea typeface="+mn-ea"/>
                <a:cs typeface="+mn-cs"/>
              </a:rPr>
              <a:t>Therac</a:t>
            </a:r>
            <a:r>
              <a:rPr lang="en-CA" sz="1200" b="0" i="0" kern="1200" dirty="0">
                <a:solidFill>
                  <a:schemeClr val="tx1"/>
                </a:solidFill>
                <a:effectLst/>
                <a:latin typeface="+mn-lt"/>
                <a:ea typeface="+mn-ea"/>
                <a:cs typeface="+mn-cs"/>
              </a:rPr>
              <a:t> software set a True condition by </a:t>
            </a:r>
            <a:r>
              <a:rPr lang="en-CA" sz="1200" b="1" i="0" kern="1200" dirty="0">
                <a:solidFill>
                  <a:schemeClr val="tx1"/>
                </a:solidFill>
                <a:effectLst/>
                <a:latin typeface="+mn-lt"/>
                <a:ea typeface="+mn-ea"/>
                <a:cs typeface="+mn-cs"/>
              </a:rPr>
              <a:t>incrementing </a:t>
            </a:r>
            <a:r>
              <a:rPr lang="en-CA" sz="1200" b="0" i="0" kern="1200" dirty="0">
                <a:solidFill>
                  <a:schemeClr val="tx1"/>
                </a:solidFill>
                <a:effectLst/>
                <a:latin typeface="+mn-lt"/>
                <a:ea typeface="+mn-ea"/>
                <a:cs typeface="+mn-cs"/>
              </a:rPr>
              <a:t>a variable, rather than by setting it to a constant non-zero value, e.g. </a:t>
            </a:r>
            <a:r>
              <a:rPr lang="en-CA" sz="1200" b="0" i="0" kern="1200" dirty="0" err="1">
                <a:solidFill>
                  <a:schemeClr val="tx1"/>
                </a:solidFill>
                <a:effectLst/>
                <a:latin typeface="+mn-lt"/>
                <a:ea typeface="+mn-ea"/>
                <a:cs typeface="+mn-cs"/>
              </a:rPr>
              <a:t>failTest</a:t>
            </a:r>
            <a:r>
              <a:rPr lang="en-CA" sz="1200" b="0" i="0" kern="1200" dirty="0">
                <a:solidFill>
                  <a:schemeClr val="tx1"/>
                </a:solidFill>
                <a:effectLst/>
                <a:latin typeface="+mn-lt"/>
                <a:ea typeface="+mn-ea"/>
                <a:cs typeface="+mn-cs"/>
              </a:rPr>
              <a:t> = 1; instead of </a:t>
            </a:r>
            <a:r>
              <a:rPr lang="en-CA" sz="1200" b="0" i="0" kern="1200" dirty="0" err="1">
                <a:solidFill>
                  <a:schemeClr val="tx1"/>
                </a:solidFill>
                <a:effectLst/>
                <a:latin typeface="+mn-lt"/>
                <a:ea typeface="+mn-ea"/>
                <a:cs typeface="+mn-cs"/>
              </a:rPr>
              <a:t>failTest</a:t>
            </a:r>
            <a:r>
              <a:rPr lang="en-CA" sz="1200" b="0" i="0" kern="1200" dirty="0">
                <a:solidFill>
                  <a:schemeClr val="tx1"/>
                </a:solidFill>
                <a:effectLst/>
                <a:latin typeface="+mn-lt"/>
                <a:ea typeface="+mn-ea"/>
                <a:cs typeface="+mn-cs"/>
              </a:rPr>
              <a:t> = </a:t>
            </a:r>
            <a:r>
              <a:rPr lang="en-CA" sz="1200" b="0" i="0" kern="1200" dirty="0" err="1">
                <a:solidFill>
                  <a:schemeClr val="tx1"/>
                </a:solidFill>
                <a:effectLst/>
                <a:latin typeface="+mn-lt"/>
                <a:ea typeface="+mn-ea"/>
                <a:cs typeface="+mn-cs"/>
              </a:rPr>
              <a:t>failTest</a:t>
            </a:r>
            <a:r>
              <a:rPr lang="en-CA" sz="1200" b="0" i="0" kern="1200" dirty="0">
                <a:solidFill>
                  <a:schemeClr val="tx1"/>
                </a:solidFill>
                <a:effectLst/>
                <a:latin typeface="+mn-lt"/>
                <a:ea typeface="+mn-ea"/>
                <a:cs typeface="+mn-cs"/>
              </a:rPr>
              <a:t> + 1. Occasionally an arithmetic overflow occurred, causing the flag to return to zero and the software to bypass safety checks. </a:t>
            </a:r>
            <a:r>
              <a:rPr lang="en-CA" sz="1200" b="1" i="0" kern="1200" dirty="0">
                <a:solidFill>
                  <a:schemeClr val="tx1"/>
                </a:solidFill>
                <a:effectLst/>
                <a:latin typeface="+mn-lt"/>
                <a:ea typeface="+mn-ea"/>
                <a:cs typeface="+mn-cs"/>
              </a:rPr>
              <a:t>Programmers often use C variables to mean two things (a bad practice in general): Is there a problem? and How many problems do we have? It only works reliably if there are no problems. E.g. If there are exactly 256 problems, a byte counter (unsigned or signed) will loop back to zero – no problems! </a:t>
            </a:r>
          </a:p>
          <a:p>
            <a:pPr fontAlgn="base" latinLnBrk="0"/>
            <a:r>
              <a:rPr lang="en-CA" sz="1200" b="0" i="0" kern="1200" dirty="0">
                <a:solidFill>
                  <a:schemeClr val="tx1"/>
                </a:solidFill>
                <a:effectLst/>
                <a:latin typeface="+mn-lt"/>
                <a:ea typeface="+mn-ea"/>
                <a:cs typeface="+mn-cs"/>
              </a:rPr>
              <a:t>https://en.wikipedia.org/wiki/Therac-25  https://en.wikipedia.org/wiki/Thread_(computing) https://en.wikipedia.org/wiki/Race_condition   https://en.wikipedia.org/wiki/Modal_window</a:t>
            </a:r>
          </a:p>
          <a:p>
            <a:pPr fontAlgn="base" latinLnBrk="0"/>
            <a:r>
              <a:rPr lang="en-US" sz="1200" b="0" i="0" kern="1200" dirty="0">
                <a:solidFill>
                  <a:schemeClr val="tx1"/>
                </a:solidFill>
                <a:effectLst/>
                <a:latin typeface="+mn-lt"/>
                <a:ea typeface="+mn-ea"/>
                <a:cs typeface="+mn-cs"/>
              </a:rPr>
              <a:t>http://www.ccnr.org/fatal_dose.html</a:t>
            </a:r>
          </a:p>
          <a:p>
            <a:pPr fontAlgn="base" latinLnBrk="0"/>
            <a:r>
              <a:rPr lang="en-US" sz="1200" b="0" i="0" kern="1200" dirty="0">
                <a:solidFill>
                  <a:schemeClr val="tx1"/>
                </a:solidFill>
                <a:effectLst/>
                <a:latin typeface="+mn-lt"/>
                <a:ea typeface="+mn-ea"/>
                <a:cs typeface="+mn-cs"/>
              </a:rPr>
              <a:t>http://www.cs.umd.edu/class/spring2003/cmsc838p/Misc/therac.pdf</a:t>
            </a:r>
          </a:p>
          <a:p>
            <a:pPr fontAlgn="base" latinLnBrk="0"/>
            <a:r>
              <a:rPr lang="en-US" sz="1200" b="0" i="0" kern="1200" dirty="0">
                <a:solidFill>
                  <a:schemeClr val="tx1"/>
                </a:solidFill>
                <a:effectLst/>
                <a:latin typeface="+mn-lt"/>
                <a:ea typeface="+mn-ea"/>
                <a:cs typeface="+mn-cs"/>
              </a:rPr>
              <a:t>http://sunnyday.mit.edu/papers/therac.pdf</a:t>
            </a:r>
          </a:p>
          <a:p>
            <a:pPr fontAlgn="base" latinLnBrk="0"/>
            <a:r>
              <a:rPr lang="en-US" sz="1200" b="0" i="0" kern="1200" dirty="0">
                <a:solidFill>
                  <a:schemeClr val="tx1"/>
                </a:solidFill>
                <a:effectLst/>
                <a:latin typeface="+mn-lt"/>
                <a:ea typeface="+mn-ea"/>
                <a:cs typeface="+mn-cs"/>
              </a:rPr>
              <a:t>https://hackaday.com/2015/10/26/killed-by-a-machine-the-therac-25/</a:t>
            </a:r>
          </a:p>
          <a:p>
            <a:pPr fontAlgn="base" latinLnBrk="0"/>
            <a:r>
              <a:rPr lang="en-US" sz="1200" b="0" i="0" kern="1200" dirty="0">
                <a:solidFill>
                  <a:schemeClr val="tx1"/>
                </a:solidFill>
                <a:effectLst/>
                <a:latin typeface="+mn-lt"/>
                <a:ea typeface="+mn-ea"/>
                <a:cs typeface="+mn-cs"/>
              </a:rPr>
              <a:t>http://courses.cs.vt.edu/professionalism/Therac_25/Therac_1.html   …/Therac_2.html    …/Therac_3.html </a:t>
            </a:r>
          </a:p>
          <a:p>
            <a:pPr fontAlgn="base" latinLnBrk="0"/>
            <a:r>
              <a:rPr lang="en-US" sz="1200" b="0" i="0" kern="1200" dirty="0">
                <a:solidFill>
                  <a:schemeClr val="tx1"/>
                </a:solidFill>
                <a:effectLst/>
                <a:latin typeface="+mn-lt"/>
                <a:ea typeface="+mn-ea"/>
                <a:cs typeface="+mn-cs"/>
              </a:rPr>
              <a:t>http://courses.cs.vt.edu/professionalism/Therac_25/Therac_4.html </a:t>
            </a:r>
            <a:r>
              <a:rPr lang="en-CA" sz="1200" b="1" i="0" kern="1200" dirty="0">
                <a:solidFill>
                  <a:schemeClr val="tx1"/>
                </a:solidFill>
                <a:effectLst/>
                <a:latin typeface="+mn-lt"/>
                <a:ea typeface="+mn-ea"/>
                <a:cs typeface="+mn-cs"/>
              </a:rPr>
              <a:t>Lessons learned and System engineering</a:t>
            </a:r>
          </a:p>
          <a:p>
            <a:pPr fontAlgn="base" latinLnBrk="0"/>
            <a:r>
              <a:rPr lang="en-CA" sz="1200" b="0" i="0" kern="1200" dirty="0">
                <a:solidFill>
                  <a:schemeClr val="tx1"/>
                </a:solidFill>
                <a:effectLst/>
                <a:latin typeface="+mn-lt"/>
                <a:ea typeface="+mn-ea"/>
                <a:cs typeface="+mn-cs"/>
              </a:rPr>
              <a:t>http://courses.cs.vt.edu/professionalism/Therac_25/Therac_5.html  </a:t>
            </a:r>
            <a:r>
              <a:rPr lang="en-CA" sz="1200" b="1" i="0" kern="1200" dirty="0">
                <a:solidFill>
                  <a:schemeClr val="tx1"/>
                </a:solidFill>
                <a:effectLst/>
                <a:latin typeface="+mn-lt"/>
                <a:ea typeface="+mn-ea"/>
                <a:cs typeface="+mn-cs"/>
              </a:rPr>
              <a:t>Software engineering</a:t>
            </a:r>
            <a:endParaRPr lang="en-CA"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http://courses.cs.vt.edu/professionalism/Therac_25/Side_bar_1.html …/Side_bar_2.html …/Side_bar_3.html …/Side_bar_4.html …/Side_bar_5.html</a:t>
            </a:r>
          </a:p>
          <a:p>
            <a:pPr fontAlgn="base" latinLnBrk="0"/>
            <a:endParaRPr lang="en-US" sz="1200" b="0" i="0" kern="1200" dirty="0">
              <a:solidFill>
                <a:schemeClr val="tx1"/>
              </a:solidFill>
              <a:effectLst/>
              <a:latin typeface="+mn-lt"/>
              <a:ea typeface="+mn-ea"/>
              <a:cs typeface="+mn-cs"/>
            </a:endParaRPr>
          </a:p>
          <a:p>
            <a:r>
              <a:rPr lang="en-CA" sz="1200" b="0" i="0" u="none" strike="noStrike" kern="1200" baseline="0" dirty="0">
                <a:solidFill>
                  <a:schemeClr val="tx1"/>
                </a:solidFill>
                <a:latin typeface="+mn-lt"/>
                <a:ea typeface="+mn-ea"/>
                <a:cs typeface="+mn-cs"/>
              </a:rPr>
              <a:t>“Human intuition is poor at estimating the true probability of supposedly ‘extremely rare’ combinations of events in systems operating at a scale of millions of requests per second,” CHRIS Newcombe wrote in a paper. “That human</a:t>
            </a:r>
          </a:p>
          <a:p>
            <a:r>
              <a:rPr lang="en-CA" sz="1200" b="0" i="0" u="none" strike="noStrike" kern="1200" baseline="0" dirty="0">
                <a:solidFill>
                  <a:schemeClr val="tx1"/>
                </a:solidFill>
                <a:latin typeface="+mn-lt"/>
                <a:ea typeface="+mn-ea"/>
                <a:cs typeface="+mn-cs"/>
              </a:rPr>
              <a:t>fallibility means that some of the more subtle, dangerous bugs turn out to be errors in design; the code faithfully implements the intended design, but the design fails to correctly handle a particular ‘rare’ scenario.”</a:t>
            </a:r>
            <a:endParaRPr lang="en-CA"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Sudden Acceleration in Toyota Vehicles 2002 – 2010+</a:t>
            </a:r>
          </a:p>
          <a:p>
            <a:r>
              <a:rPr lang="en-CA" sz="1200" b="0" i="0" kern="1200" dirty="0">
                <a:solidFill>
                  <a:schemeClr val="tx1"/>
                </a:solidFill>
                <a:effectLst/>
                <a:latin typeface="+mn-lt"/>
                <a:ea typeface="+mn-ea"/>
                <a:cs typeface="+mn-cs"/>
              </a:rPr>
              <a:t>https://en.wikipedia.org/wiki/Sudden_unintended_acceleration#Sudden_Acceleration_in_Toyota_Vehicles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https://embeddedgurus.com/barr-code/2013/10/an-update-on-toyota-and-unintended-acceleration/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Nearly 400 wrongful-death and personal injury cases were settled by Toyota as a result of unintended acceleration: $3B+ in fines and lawsuit settlements.</a:t>
            </a:r>
          </a:p>
          <a:p>
            <a:pPr marL="171450" indent="-171450" algn="l" defTabSz="914400" rtl="0" eaLnBrk="1" latinLnBrk="0" hangingPunct="1">
              <a:buFontTx/>
              <a:buChar char="-"/>
            </a:pPr>
            <a:r>
              <a:rPr lang="en-US" sz="1200" kern="1200" dirty="0">
                <a:solidFill>
                  <a:schemeClr val="tx1"/>
                </a:solidFill>
                <a:effectLst/>
                <a:latin typeface="+mn-lt"/>
                <a:ea typeface="+mn-ea"/>
                <a:cs typeface="+mn-cs"/>
              </a:rPr>
              <a:t>250,000 lines of code in the Electronic Throttle Control System (ETCS) module described as "spaghetti code"</a:t>
            </a:r>
          </a:p>
          <a:p>
            <a:pPr marL="171450" indent="-171450" algn="l" defTabSz="914400" rtl="0" eaLnBrk="1" latinLnBrk="0" hangingPunct="1">
              <a:buFontTx/>
              <a:buChar char="-"/>
            </a:pPr>
            <a:r>
              <a:rPr lang="en-US" sz="1200" kern="1200" dirty="0">
                <a:solidFill>
                  <a:schemeClr val="tx1"/>
                </a:solidFill>
                <a:effectLst/>
                <a:latin typeface="+mn-lt"/>
                <a:ea typeface="+mn-ea"/>
                <a:cs typeface="+mn-cs"/>
              </a:rPr>
              <a:t>80,000 lines not to industry standards</a:t>
            </a:r>
          </a:p>
          <a:p>
            <a:pPr marL="171450" indent="-171450" algn="l" defTabSz="914400" rtl="0" eaLnBrk="1" latinLnBrk="0" hangingPunct="1">
              <a:buFontTx/>
              <a:buChar char="-"/>
            </a:pPr>
            <a:r>
              <a:rPr lang="en-US" sz="1200" kern="1200" dirty="0">
                <a:solidFill>
                  <a:schemeClr val="tx1"/>
                </a:solidFill>
                <a:effectLst/>
                <a:latin typeface="+mn-lt"/>
                <a:ea typeface="+mn-ea"/>
                <a:cs typeface="+mn-cs"/>
              </a:rPr>
              <a:t>11,000 global variables where there should be only as few as absolutely necessary</a:t>
            </a:r>
          </a:p>
          <a:p>
            <a:pPr marL="171450" indent="-171450">
              <a:buFontTx/>
              <a:buChar char="-"/>
            </a:pPr>
            <a:r>
              <a:rPr lang="en-US" sz="1200" kern="1200" dirty="0">
                <a:solidFill>
                  <a:schemeClr val="tx1"/>
                </a:solidFill>
                <a:effectLst/>
                <a:latin typeface="+mn-lt"/>
                <a:ea typeface="+mn-ea"/>
                <a:cs typeface="+mn-cs"/>
              </a:rPr>
              <a:t>105 of 343 switch statements had no default or error trap and other poor programming practices.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Error trap is an unconditional catch-all at the end of an IF/ELSE or switch structure.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E.g. IF (true1) {do this} ELSE IF (true2) {do that} ELSE IF (true3) {do other} ELSE {unknow condition; never expected to get here; go into failsafe and/or debug mode} ENDIF</a:t>
            </a:r>
          </a:p>
          <a:p>
            <a:pPr marL="171450" indent="-171450">
              <a:buFontTx/>
              <a:buChar char="-"/>
            </a:pPr>
            <a:r>
              <a:rPr lang="en-US" sz="1200" kern="1200" dirty="0">
                <a:solidFill>
                  <a:schemeClr val="tx1"/>
                </a:solidFill>
                <a:effectLst/>
                <a:latin typeface="+mn-lt"/>
                <a:ea typeface="+mn-ea"/>
                <a:cs typeface="+mn-cs"/>
              </a:rPr>
              <a:t>Of 67 functions in the ETCS code, 75% were measured as so complex as to be untestable.</a:t>
            </a:r>
          </a:p>
          <a:p>
            <a:pPr marL="171450" indent="-171450">
              <a:buFontTx/>
              <a:buChar char="-"/>
            </a:pPr>
            <a:r>
              <a:rPr lang="en-US" sz="1200" kern="1200" dirty="0">
                <a:solidFill>
                  <a:schemeClr val="tx1"/>
                </a:solidFill>
                <a:effectLst/>
                <a:latin typeface="+mn-lt"/>
                <a:ea typeface="+mn-ea"/>
                <a:cs typeface="+mn-cs"/>
              </a:rPr>
              <a:t>Excessive recursion causing stack overflow (code runs on constrained hardware – it ran out of memory)</a:t>
            </a:r>
          </a:p>
          <a:p>
            <a:pPr marL="171450" indent="-171450">
              <a:buFontTx/>
              <a:buChar char="-"/>
            </a:pPr>
            <a:r>
              <a:rPr lang="en-US" sz="1200" b="1" kern="1200" dirty="0">
                <a:solidFill>
                  <a:schemeClr val="tx1"/>
                </a:solidFill>
                <a:effectLst/>
                <a:latin typeface="+mn-lt"/>
                <a:ea typeface="+mn-ea"/>
                <a:cs typeface="+mn-cs"/>
              </a:rPr>
              <a:t>Casting from one data type to another altered values. See https://en.wikipedia.org/wiki/Type_conversion#C-like_languages</a:t>
            </a:r>
          </a:p>
          <a:p>
            <a:pPr marL="171450" indent="-171450">
              <a:buFontTx/>
              <a:buChar char="-"/>
            </a:pPr>
            <a:r>
              <a:rPr lang="en-US" sz="1200" kern="1200" dirty="0">
                <a:solidFill>
                  <a:schemeClr val="tx1"/>
                </a:solidFill>
                <a:effectLst/>
                <a:latin typeface="+mn-lt"/>
                <a:ea typeface="+mn-ea"/>
                <a:cs typeface="+mn-cs"/>
              </a:rPr>
              <a:t>Uninitialized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Unreferenced variables, multiple declarations of global variables</a:t>
            </a:r>
          </a:p>
          <a:p>
            <a:pPr marL="171450" indent="-171450">
              <a:buFontTx/>
              <a:buChar char="-"/>
            </a:pPr>
            <a:r>
              <a:rPr lang="en-US" sz="1200" kern="1200" dirty="0">
                <a:solidFill>
                  <a:schemeClr val="tx1"/>
                </a:solidFill>
                <a:effectLst/>
                <a:latin typeface="+mn-lt"/>
                <a:ea typeface="+mn-ea"/>
                <a:cs typeface="+mn-cs"/>
              </a:rPr>
              <a:t>arrays initialized but with buffer overflows, e.g. poor use of </a:t>
            </a:r>
            <a:r>
              <a:rPr lang="en-CA" dirty="0" err="1">
                <a:latin typeface="Courier New" panose="02070309020205020404" pitchFamily="49" charset="0"/>
                <a:cs typeface="Courier New" panose="02070309020205020404" pitchFamily="49" charset="0"/>
              </a:rPr>
              <a:t>strcpy</a:t>
            </a:r>
            <a:r>
              <a:rPr lang="en-CA" dirty="0">
                <a:latin typeface="Courier New" panose="02070309020205020404" pitchFamily="49" charset="0"/>
                <a:cs typeface="Courier New" panose="02070309020205020404" pitchFamily="49" charset="0"/>
              </a:rPr>
              <a:t>()</a:t>
            </a:r>
            <a:r>
              <a:rPr lang="en-CA" dirty="0"/>
              <a:t> </a:t>
            </a:r>
            <a:r>
              <a:rPr lang="en-US" sz="1200" kern="1200" dirty="0">
                <a:solidFill>
                  <a:schemeClr val="tx1"/>
                </a:solidFill>
                <a:effectLst/>
                <a:latin typeface="+mn-lt"/>
                <a:ea typeface="+mn-ea"/>
                <a:cs typeface="+mn-cs"/>
              </a:rPr>
              <a:t>i.e. indices reference memory outside array boundaries (index less than zero or greater than the last element in the array). In C, </a:t>
            </a:r>
            <a:r>
              <a:rPr lang="en-CA" dirty="0"/>
              <a:t>accessing an array outside its bounds has "</a:t>
            </a:r>
            <a:r>
              <a:rPr lang="en-CA" i="1" dirty="0"/>
              <a:t>undefined behavior</a:t>
            </a:r>
            <a:r>
              <a:rPr lang="en-CA" dirty="0"/>
              <a:t>". "Possible undefined behavior ranges from ignoring the situation completely with unpredictable results, to behaving during translation or program execution in a documented manner characteristic of the environment (with or without the issuance of a diagnostic message), to terminating a translation or execution (with the issuance of a diagnostic message)."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See https://stackoverflow.com/questions/15646973/how-dangerous-is-it-to-access-an-array-out-of-bounds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is the trouble with making things out of code, as opposed to something physical, is that “The complexity,” as Leveson puts it, “is invisible to the eye.” The media for describing what software </a:t>
            </a:r>
            <a:r>
              <a:rPr lang="en-CA" sz="1200" b="0" i="1" u="none" strike="noStrike" kern="1200" baseline="0" dirty="0">
                <a:solidFill>
                  <a:schemeClr val="tx1"/>
                </a:solidFill>
                <a:latin typeface="+mn-lt"/>
                <a:ea typeface="+mn-ea"/>
                <a:cs typeface="+mn-cs"/>
              </a:rPr>
              <a:t>should </a:t>
            </a:r>
            <a:r>
              <a:rPr lang="en-CA" sz="1200" b="0" i="0" u="none" strike="noStrike" kern="1200" baseline="0" dirty="0">
                <a:solidFill>
                  <a:schemeClr val="tx1"/>
                </a:solidFill>
                <a:latin typeface="+mn-lt"/>
                <a:ea typeface="+mn-ea"/>
                <a:cs typeface="+mn-cs"/>
              </a:rPr>
              <a:t>do—conversations, prose descriptions, drawings on a sheet of paper—are so different from the media describing what software </a:t>
            </a:r>
            <a:r>
              <a:rPr lang="en-CA" sz="1200" b="0" i="1" u="none" strike="noStrike" kern="1200" baseline="0" dirty="0">
                <a:solidFill>
                  <a:schemeClr val="tx1"/>
                </a:solidFill>
                <a:latin typeface="+mn-lt"/>
                <a:ea typeface="+mn-ea"/>
                <a:cs typeface="+mn-cs"/>
              </a:rPr>
              <a:t>does </a:t>
            </a:r>
            <a:r>
              <a:rPr lang="en-CA" sz="1200" b="0" i="0" u="none" strike="noStrike" kern="1200" baseline="0" dirty="0">
                <a:solidFill>
                  <a:schemeClr val="tx1"/>
                </a:solidFill>
                <a:latin typeface="+mn-lt"/>
                <a:ea typeface="+mn-ea"/>
                <a:cs typeface="+mn-cs"/>
              </a:rPr>
              <a:t>do, the code itself…that much is lost going from one to the other. In traditional programming, your task is to take complex rules (sometimes vaguely defined) and translate them into code; most of your energy is spent doing the translating, rather than thinking about the rules themselves.</a:t>
            </a:r>
          </a:p>
          <a:p>
            <a:endParaRPr lang="en-US"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4039774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1995/1996 – </a:t>
            </a:r>
            <a:r>
              <a:rPr lang="en-CA" sz="1200" b="1" i="0" kern="1200" dirty="0">
                <a:solidFill>
                  <a:schemeClr val="tx1"/>
                </a:solidFill>
                <a:effectLst/>
                <a:latin typeface="+mn-lt"/>
                <a:ea typeface="+mn-ea"/>
                <a:cs typeface="+mn-cs"/>
              </a:rPr>
              <a:t>The Ping of Death</a:t>
            </a:r>
            <a:r>
              <a:rPr lang="en-CA" sz="1200" b="0" i="0" kern="1200" dirty="0">
                <a:solidFill>
                  <a:schemeClr val="tx1"/>
                </a:solidFill>
                <a:effectLst/>
                <a:latin typeface="+mn-lt"/>
                <a:ea typeface="+mn-ea"/>
                <a:cs typeface="+mn-cs"/>
              </a:rPr>
              <a:t>. A lack of sanity checks and error handling in the IP fragmentation reassembly code makes it </a:t>
            </a:r>
            <a:r>
              <a:rPr lang="en-CA" sz="1200" b="0" i="0" u="none" strike="noStrike" kern="1200" dirty="0">
                <a:solidFill>
                  <a:schemeClr val="tx1"/>
                </a:solidFill>
                <a:effectLst/>
                <a:latin typeface="+mn-lt"/>
                <a:ea typeface="+mn-ea"/>
                <a:cs typeface="+mn-cs"/>
                <a:hlinkClick r:id="rId3"/>
              </a:rPr>
              <a:t>possible to crash</a:t>
            </a:r>
            <a:r>
              <a:rPr lang="en-CA" sz="1200" b="0" i="0" kern="1200" dirty="0">
                <a:solidFill>
                  <a:schemeClr val="tx1"/>
                </a:solidFill>
                <a:effectLst/>
                <a:latin typeface="+mn-lt"/>
                <a:ea typeface="+mn-ea"/>
                <a:cs typeface="+mn-cs"/>
              </a:rPr>
              <a:t> a wide variety of operating systems by sending a malformed "ping" packet from anywhere on the internet. Affects primarily Windows machines but many Macintosh and Unix systems as well. Software that </a:t>
            </a:r>
            <a:r>
              <a:rPr lang="en-CA" sz="1200" b="1" i="0" kern="1200" dirty="0">
                <a:solidFill>
                  <a:schemeClr val="tx1"/>
                </a:solidFill>
                <a:effectLst/>
                <a:latin typeface="+mn-lt"/>
                <a:ea typeface="+mn-ea"/>
                <a:cs typeface="+mn-cs"/>
              </a:rPr>
              <a:t>assumes</a:t>
            </a:r>
            <a:r>
              <a:rPr lang="en-CA" sz="1200" b="0" i="0" kern="1200" dirty="0">
                <a:solidFill>
                  <a:schemeClr val="tx1"/>
                </a:solidFill>
                <a:effectLst/>
                <a:latin typeface="+mn-lt"/>
                <a:ea typeface="+mn-ea"/>
                <a:cs typeface="+mn-cs"/>
              </a:rPr>
              <a:t> a reassembled ping packet will conform to </a:t>
            </a:r>
            <a:r>
              <a:rPr lang="en-CA" sz="1200" b="0" i="0" u="none" strike="noStrike" kern="1200" dirty="0">
                <a:solidFill>
                  <a:schemeClr val="tx1"/>
                </a:solidFill>
                <a:effectLst/>
                <a:latin typeface="+mn-lt"/>
                <a:ea typeface="+mn-ea"/>
                <a:cs typeface="+mn-cs"/>
                <a:hlinkClick r:id="rId4" tooltip="Internet Protocol"/>
              </a:rPr>
              <a:t>Internet Protocol</a:t>
            </a:r>
            <a:r>
              <a:rPr lang="en-CA" sz="1200" b="0" i="0" kern="1200" dirty="0">
                <a:solidFill>
                  <a:schemeClr val="tx1"/>
                </a:solidFill>
                <a:effectLst/>
                <a:latin typeface="+mn-lt"/>
                <a:ea typeface="+mn-ea"/>
                <a:cs typeface="+mn-cs"/>
              </a:rPr>
              <a:t> documented in </a:t>
            </a:r>
            <a:r>
              <a:rPr lang="en-CA" sz="1200" b="0" i="0" u="sng" kern="1200" dirty="0">
                <a:solidFill>
                  <a:schemeClr val="tx1"/>
                </a:solidFill>
                <a:effectLst/>
                <a:latin typeface="+mn-lt"/>
                <a:ea typeface="+mn-ea"/>
                <a:cs typeface="+mn-cs"/>
                <a:hlinkClick r:id="rId5"/>
              </a:rPr>
              <a:t>RFC 791</a:t>
            </a:r>
            <a:r>
              <a:rPr lang="en-CA" sz="1200" b="0" i="0" u="none" kern="1200" dirty="0">
                <a:solidFill>
                  <a:schemeClr val="tx1"/>
                </a:solidFill>
                <a:effectLst/>
                <a:latin typeface="+mn-lt"/>
                <a:ea typeface="+mn-ea"/>
                <a:cs typeface="+mn-cs"/>
              </a:rPr>
              <a:t> is subject to </a:t>
            </a:r>
            <a:r>
              <a:rPr lang="en-CA" sz="1200" b="0" i="0" u="none" strike="noStrike" kern="1200" dirty="0">
                <a:solidFill>
                  <a:schemeClr val="tx1"/>
                </a:solidFill>
                <a:effectLst/>
                <a:latin typeface="+mn-lt"/>
                <a:ea typeface="+mn-ea"/>
                <a:cs typeface="+mn-cs"/>
                <a:hlinkClick r:id="rId6" tooltip="Buffer overflow"/>
              </a:rPr>
              <a:t>buffer overflow</a:t>
            </a:r>
            <a:r>
              <a:rPr lang="en-CA" sz="1200" b="0" i="0" kern="1200" dirty="0">
                <a:solidFill>
                  <a:schemeClr val="tx1"/>
                </a:solidFill>
                <a:effectLst/>
                <a:latin typeface="+mn-lt"/>
                <a:ea typeface="+mn-ea"/>
                <a:cs typeface="+mn-cs"/>
              </a:rPr>
              <a:t> causing a </a:t>
            </a:r>
            <a:r>
              <a:rPr lang="en-CA" sz="1200" b="0" i="0" u="none" strike="noStrike" kern="1200" dirty="0">
                <a:solidFill>
                  <a:schemeClr val="tx1"/>
                </a:solidFill>
                <a:effectLst/>
                <a:latin typeface="+mn-lt"/>
                <a:ea typeface="+mn-ea"/>
                <a:cs typeface="+mn-cs"/>
                <a:hlinkClick r:id="rId7" tooltip="Crash (computing)"/>
              </a:rPr>
              <a:t>system crash</a:t>
            </a:r>
            <a:r>
              <a:rPr lang="en-CA" sz="1200" b="0" i="0" kern="1200" dirty="0">
                <a:solidFill>
                  <a:schemeClr val="tx1"/>
                </a:solidFill>
                <a:effectLst/>
                <a:latin typeface="+mn-lt"/>
                <a:ea typeface="+mn-ea"/>
                <a:cs typeface="+mn-cs"/>
              </a:rPr>
              <a:t> and potentially allowing the </a:t>
            </a:r>
            <a:r>
              <a:rPr lang="en-CA" sz="1200" b="0" i="0" u="none" strike="noStrike" kern="1200" dirty="0">
                <a:solidFill>
                  <a:schemeClr val="tx1"/>
                </a:solidFill>
                <a:effectLst/>
                <a:latin typeface="+mn-lt"/>
                <a:ea typeface="+mn-ea"/>
                <a:cs typeface="+mn-cs"/>
                <a:hlinkClick r:id="rId8" tooltip="Code injection"/>
              </a:rPr>
              <a:t>injection of malicious code</a:t>
            </a:r>
            <a:r>
              <a:rPr lang="en-CA"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https://en.wikipedia.org/wiki/</a:t>
            </a:r>
            <a:r>
              <a:rPr lang="en-CA" sz="1200" b="1" i="0" kern="1200" dirty="0">
                <a:solidFill>
                  <a:schemeClr val="tx1"/>
                </a:solidFill>
                <a:effectLst/>
                <a:latin typeface="+mn-lt"/>
                <a:ea typeface="+mn-ea"/>
                <a:cs typeface="+mn-cs"/>
              </a:rPr>
              <a:t>Mars_Climate_Orbiter</a:t>
            </a:r>
          </a:p>
          <a:p>
            <a:r>
              <a:rPr lang="en-CA" sz="1200" b="0" i="0" kern="1200" dirty="0">
                <a:solidFill>
                  <a:schemeClr val="tx1"/>
                </a:solidFill>
                <a:effectLst/>
                <a:latin typeface="+mn-lt"/>
                <a:ea typeface="+mn-ea"/>
                <a:cs typeface="+mn-cs"/>
              </a:rPr>
              <a:t>One piece of ground software supplied by Lockheed Martin produced results in a United States Customary unit (~Imperial), contrary to its Software Interface Specification (SIS), while a second system, supplied by NASA, expected those results to be in SI (International System of metric) units. When the spacecraft arrived at Mars in 1999, the thrusters fired to put it into orbit around Mars. The "units of measure" discrepancy caused the spacecraft to pass through the upper atmosphere and disintegrate. The cost of the project was $327 million and almost a year that it took the orbiter to reach Mars.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https://www.wired.com/2005/11/historys-worst-software-bugs/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http://royal.pingdom.com/2009/03/19/10-historical-software-bugs-with-extreme-consequences/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CA" b="1" dirty="0"/>
          </a:p>
          <a:p>
            <a:pPr marL="0" marR="0" lvl="0" indent="0" algn="l" defTabSz="914400" rtl="0" eaLnBrk="1" fontAlgn="base" latinLnBrk="0" hangingPunct="1">
              <a:lnSpc>
                <a:spcPct val="100000"/>
              </a:lnSpc>
              <a:spcBef>
                <a:spcPts val="0"/>
              </a:spcBef>
              <a:spcAft>
                <a:spcPts val="0"/>
              </a:spcAft>
              <a:buClrTx/>
              <a:buSzTx/>
              <a:buFontTx/>
              <a:buNone/>
              <a:tabLst/>
              <a:defRPr/>
            </a:pPr>
            <a:r>
              <a:rPr lang="en-CA" b="1" dirty="0"/>
              <a:t>Antarctica's ozone layer hole discovered 7 years 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NASA's data analysis software had been programmed to flag and set aside data points that deviated greatly from expected measurements and so the initial measurements that should have set off alarms were simply overlooked. In short, the Total Ozone Mapping Spectrometer team failed to detect the ozone depletion seven years earlier because it was much more severe than scientists expected.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"software contained quality-control code designed to flag ozone concentrations below 180 Dobson units as "probably bad" data. Concentrations that low had never been seen in Dobson network data, and could not be generated by any existing model. It was impossible as far as anyone knew, and it was a reasonable quality-control setting based on that knowledge. But the Antarctic ozone retrievals had come in well below the 180 unit setting. Their map of error flags for TOMS had showed the errors concentrated over the Antarctic in October. They had ignored it, however, assuming the instrument itself was faulty." (Conway, p.173, Atmospheric Science at NASA: A 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sym typeface="Wingdings" panose="05000000000000000000" pitchFamily="2" charset="2"/>
              </a:rPr>
              <a:t> Now wait a minute, if the instrument was faulty, the error flags should be randomly distributed across all areas measured. Wasn't it odd that the instrument was faulty only when measuring </a:t>
            </a:r>
            <a:r>
              <a:rPr lang="en-CA" sz="1200" b="0" i="0" kern="1200" dirty="0">
                <a:solidFill>
                  <a:schemeClr val="tx1"/>
                </a:solidFill>
                <a:effectLst/>
                <a:latin typeface="+mn-lt"/>
                <a:ea typeface="+mn-ea"/>
                <a:cs typeface="+mn-cs"/>
              </a:rPr>
              <a:t>Antarctic ozone?!?</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https://earthobservatory.nasa.gov/Features/RemoteSensingAtmosphere/remote_sensing5.php</a:t>
            </a:r>
            <a:endParaRPr lang="en-CA" sz="120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sym typeface="Wingdings" panose="05000000000000000000" pitchFamily="2" charset="2"/>
              </a:rPr>
              <a:t> </a:t>
            </a:r>
            <a:r>
              <a:rPr lang="en-CA" dirty="0"/>
              <a:t>A case of "We see what we believe." In this case, we refuse to see what we don't believe. Instead of accepting all data and investigating anomalies, the process was to reject what they assumed would be spurious measurements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Checking Random </a:t>
            </a:r>
            <a:r>
              <a:rPr lang="en-CA" b="1" dirty="0"/>
              <a:t>seeding could win you $620,000</a:t>
            </a:r>
            <a:endParaRPr lang="en-US" sz="1200" b="1" i="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Casino de Montreal opened in October of 1993. Among the many games was electronic KENO.</a:t>
            </a:r>
          </a:p>
          <a:p>
            <a:r>
              <a:rPr lang="en-CA" sz="1200" kern="1200" dirty="0">
                <a:solidFill>
                  <a:schemeClr val="tx1"/>
                </a:solidFill>
                <a:effectLst/>
                <a:latin typeface="+mn-lt"/>
                <a:ea typeface="+mn-ea"/>
                <a:cs typeface="+mn-cs"/>
              </a:rPr>
              <a:t>On Sunday, April 10, 1994, a freelance computer consultant by the name of Daniel Corriveau, playing electronic KENO at the Casino de Montreal, became the first known North American to beat a casino's electronic KENO game by successfully picking 19 out of 20 winning numbers.  What is more, he did this three times in a row.  The electronic KENO game and Monsieur Corriveau were promptly shut down.  After a thorough police investigation, including a polygraph test, Mr. Corriveau was issued a cheque for $620,000. see  </a:t>
            </a:r>
            <a:r>
              <a:rPr lang="en-CA" sz="1200" u="sng" kern="1200" dirty="0">
                <a:solidFill>
                  <a:schemeClr val="tx1"/>
                </a:solidFill>
                <a:effectLst/>
                <a:latin typeface="+mn-lt"/>
                <a:ea typeface="+mn-ea"/>
                <a:cs typeface="+mn-cs"/>
                <a:hlinkClick r:id="rId9"/>
              </a:rPr>
              <a:t>http://catlin.casinocitytimes.com/article/non-random-randomness-part-1-1243</a:t>
            </a:r>
            <a:r>
              <a:rPr lang="en-CA"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Most, if not all, computer languages contain a Random Number Generator (RNG).  For programmer testing, one type of RNG initiates the random sequence with the same seed.  Debugging and testing uses the same set of "random" numbers over and over again, differences and errors thereby being due to the program itself and not due to the random behavior of the RNG.  Once the programmer is convinced that the program is sound, the RNG command is changed to use something close to a random seed, e.g. the computer's real time clock, giving a different set of numbers each time.</a:t>
            </a: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Corriveau knew about RNG behaviour. He slyly copied down the numbers the Keno machine was outputting over a period of many days and noticed a repeating pattern. This meant that the exact same sequence of KENO numbers were being "randomly" generated day after day.  Corriveau made three bets at the appropriate times and won due to a) bad programming, b) naïve programming, c) poor software version control, or d) a bad clock in the Keno machine.</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697651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a:t>
            </a:r>
            <a:r>
              <a:rPr lang="en-US" dirty="0">
                <a:solidFill>
                  <a:schemeClr val="tx2"/>
                </a:solidFill>
              </a:rPr>
              <a:t>convert from Decimal to Binary to Hex</a:t>
            </a:r>
            <a:r>
              <a:rPr lang="en-US" dirty="0"/>
              <a:t>”?</a:t>
            </a:r>
            <a:r>
              <a:rPr lang="en-CA" dirty="0"/>
              <a:t> Use Google. 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256 is also 16^2, thus HEX.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Concept of nibbles, easier to count 0 to F twice than 0 to 255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Core dumps and machine language are output in HEX.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Mainframe programmers count in Hex  using </a:t>
            </a:r>
            <a:r>
              <a:rPr lang="en-CA" sz="1200" kern="1200" dirty="0">
                <a:solidFill>
                  <a:schemeClr val="tx1"/>
                </a:solidFill>
                <a:effectLst/>
                <a:latin typeface="+mn-lt"/>
                <a:ea typeface="+mn-ea"/>
                <a:cs typeface="+mn-cs"/>
              </a:rPr>
              <a:t>Able, Baker, Charlie, Dog, Easy, Fox</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not the international </a:t>
            </a:r>
            <a:r>
              <a:rPr lang="en-CA" sz="1200" b="1" i="0" kern="1200" dirty="0">
                <a:solidFill>
                  <a:schemeClr val="tx1"/>
                </a:solidFill>
                <a:effectLst/>
                <a:latin typeface="+mn-lt"/>
                <a:ea typeface="+mn-ea"/>
                <a:cs typeface="+mn-cs"/>
              </a:rPr>
              <a:t>phonetic </a:t>
            </a:r>
            <a:r>
              <a:rPr lang="en-CA" sz="1200" kern="1200" dirty="0">
                <a:solidFill>
                  <a:schemeClr val="tx1"/>
                </a:solidFill>
                <a:effectLst/>
                <a:latin typeface="+mn-lt"/>
                <a:ea typeface="+mn-ea"/>
                <a:cs typeface="+mn-cs"/>
              </a:rPr>
              <a:t>alphabet of Alpha, Bravo, Charlie, Delta, Echo, Foxtrot</a:t>
            </a:r>
            <a:endParaRPr lang="en-US" sz="2000" dirty="0"/>
          </a:p>
          <a:p>
            <a:endParaRPr lang="en-US" dirty="0"/>
          </a:p>
          <a:p>
            <a:r>
              <a:rPr lang="en-CA" dirty="0"/>
              <a:t>In Canadian hexadecimal, why is 6 afraid of 7?</a:t>
            </a:r>
            <a:br>
              <a:rPr lang="en-CA" dirty="0"/>
            </a:br>
            <a:r>
              <a:rPr lang="en-CA" dirty="0"/>
              <a:t>Because 7 8 9 A? </a:t>
            </a:r>
            <a:br>
              <a:rPr lang="en-CA" dirty="0"/>
            </a:br>
            <a:r>
              <a:rPr lang="en-CA" dirty="0"/>
              <a:t>(Seven ate Nine, Eh?)</a:t>
            </a:r>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715024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RGB = RED, GREEN, BLUE. Any of the 16 million </a:t>
            </a:r>
            <a:r>
              <a:rPr lang="en-US" dirty="0" err="1"/>
              <a:t>colours</a:t>
            </a:r>
            <a:r>
              <a:rPr lang="en-US" dirty="0"/>
              <a:t> can be created from the combination of these.</a:t>
            </a:r>
          </a:p>
          <a:p>
            <a:endParaRPr lang="en-US" dirty="0"/>
          </a:p>
          <a:p>
            <a:r>
              <a:rPr lang="en-US" dirty="0"/>
              <a:t>Back in the day, some computers had trouble with more than 256 colors, thus “web safe” colors were born using hex values.</a:t>
            </a:r>
          </a:p>
          <a:p>
            <a:r>
              <a:rPr lang="en-CA" dirty="0"/>
              <a:t>https://en.wikipedia.org/wiki/Web_colors#Web-safe_colors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207223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intermediate value of (low + high) can overflow! How?</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1431808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627662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 does this matter? See https://chromium.googlesource.com/chromium/src/+/50e671d0abbcaa3b4013a229c9759b33c77daf25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2018-01-24 </a:t>
            </a:r>
            <a:r>
              <a:rPr lang="en-CA" dirty="0"/>
              <a:t>M64: Ensure clamped time always moves forward This patch fixes a problem where </a:t>
            </a:r>
            <a:r>
              <a:rPr lang="en-CA" dirty="0" err="1"/>
              <a:t>performance.now</a:t>
            </a:r>
            <a:r>
              <a:rPr lang="en-CA" dirty="0"/>
              <a:t> or </a:t>
            </a:r>
            <a:r>
              <a:rPr lang="en-CA" dirty="0" err="1"/>
              <a:t>Date.now</a:t>
            </a:r>
            <a:r>
              <a:rPr lang="en-CA" dirty="0"/>
              <a:t> can in rare cases move slightly backwards </a:t>
            </a:r>
            <a:r>
              <a:rPr lang="en-CA" b="1" dirty="0"/>
              <a:t>due to a loss of arithmetic precision. </a:t>
            </a:r>
            <a:br>
              <a:rPr lang="en-CA" dirty="0"/>
            </a:b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http://cottonvibes.blogspot.ca/2010/08/32bit-floats-integer-accuracy-and.html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Actual properties of float and double are </a:t>
            </a:r>
            <a:r>
              <a:rPr lang="en-CA" sz="1200" b="1" i="0" kern="1200" dirty="0">
                <a:solidFill>
                  <a:schemeClr val="tx1"/>
                </a:solidFill>
                <a:effectLst/>
                <a:latin typeface="+mn-lt"/>
                <a:ea typeface="+mn-ea"/>
                <a:cs typeface="+mn-cs"/>
              </a:rPr>
              <a:t>unspecified </a:t>
            </a:r>
            <a:r>
              <a:rPr lang="en-CA" sz="1200" b="0" i="0" kern="1200" dirty="0">
                <a:solidFill>
                  <a:schemeClr val="tx1"/>
                </a:solidFill>
                <a:effectLst/>
                <a:latin typeface="+mn-lt"/>
                <a:ea typeface="+mn-ea"/>
                <a:cs typeface="+mn-cs"/>
              </a:rPr>
              <a:t>(except that </a:t>
            </a:r>
            <a:r>
              <a:rPr lang="en-CA" dirty="0"/>
              <a:t>double </a:t>
            </a:r>
            <a:r>
              <a:rPr lang="en-CA" sz="1200" b="0" i="0" kern="1200" dirty="0">
                <a:solidFill>
                  <a:schemeClr val="tx1"/>
                </a:solidFill>
                <a:effectLst/>
                <a:latin typeface="+mn-lt"/>
                <a:ea typeface="+mn-ea"/>
                <a:cs typeface="+mn-cs"/>
              </a:rPr>
              <a:t>is not smaller than </a:t>
            </a:r>
            <a:r>
              <a:rPr lang="en-CA" dirty="0"/>
              <a:t>float</a:t>
            </a:r>
            <a:r>
              <a:rPr lang="en-CA"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 therefore portability between systems is not necessarily predictable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however on most systems, size and behaviour are according to IEEE 754 standards for floating-point format</a:t>
            </a:r>
          </a:p>
          <a:p>
            <a:r>
              <a:rPr lang="en-US" dirty="0"/>
              <a:t>where float is 32 bit and double is 64 bit. Floats and double exhibit identical behavior within the limits of a float.</a:t>
            </a:r>
          </a:p>
          <a:p>
            <a:r>
              <a:rPr lang="en-US" dirty="0"/>
              <a:t>When programming with floating point, know what you need: what range of values are processed and how exact must the results be.</a:t>
            </a:r>
          </a:p>
          <a:p>
            <a:endParaRPr lang="en-US" dirty="0"/>
          </a:p>
          <a:p>
            <a:r>
              <a:rPr lang="en-US" dirty="0"/>
              <a:t>Single-precision floating-point format (</a:t>
            </a:r>
            <a:r>
              <a:rPr lang="en-CA" dirty="0"/>
              <a:t>32-bit base-2 format)</a:t>
            </a:r>
            <a:endParaRPr lang="en-US" dirty="0"/>
          </a:p>
          <a:p>
            <a:r>
              <a:rPr lang="en-CA" dirty="0"/>
              <a:t>The largest value representable by an </a:t>
            </a:r>
            <a:r>
              <a:rPr lang="en-CA" i="1" dirty="0"/>
              <a:t>n</a:t>
            </a:r>
            <a:r>
              <a:rPr lang="en-CA" dirty="0"/>
              <a:t> bit integer is 2</a:t>
            </a:r>
            <a:r>
              <a:rPr lang="en-CA" i="1" baseline="30000" dirty="0"/>
              <a:t>n</a:t>
            </a:r>
            <a:r>
              <a:rPr lang="en-CA" dirty="0"/>
              <a:t>-1. A float type has 24 bits of precision in the significant digits (whole number to the left of decimal).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Powers of 2 within the range of the exponent are exactly representable as 1.0×2</a:t>
            </a:r>
            <a:r>
              <a:rPr lang="en-CA" i="1" baseline="30000" dirty="0"/>
              <a:t>n</a:t>
            </a:r>
            <a:r>
              <a:rPr lang="en-CA" dirty="0"/>
              <a:t>, so 2</a:t>
            </a:r>
            <a:r>
              <a:rPr lang="en-CA" baseline="30000" dirty="0"/>
              <a:t>24</a:t>
            </a:r>
            <a:r>
              <a:rPr lang="en-CA" dirty="0"/>
              <a:t> </a:t>
            </a:r>
            <a:r>
              <a:rPr lang="en-CA" i="1" dirty="0"/>
              <a:t>can</a:t>
            </a:r>
            <a:r>
              <a:rPr lang="en-CA" dirty="0"/>
              <a:t> fit and consequently the first </a:t>
            </a:r>
            <a:r>
              <a:rPr lang="en-CA" dirty="0" err="1"/>
              <a:t>unrepresentable</a:t>
            </a:r>
            <a:r>
              <a:rPr lang="en-CA" dirty="0"/>
              <a:t> integer for float is 2</a:t>
            </a:r>
            <a:r>
              <a:rPr lang="en-CA" baseline="30000" dirty="0"/>
              <a:t>24</a:t>
            </a:r>
            <a:r>
              <a:rPr lang="en-CA" dirty="0"/>
              <a:t>+1. </a:t>
            </a:r>
            <a:br>
              <a:rPr lang="en-CA" dirty="0"/>
            </a:br>
            <a:r>
              <a:rPr lang="en-CA" dirty="0">
                <a:effectLst/>
              </a:rPr>
              <a:t>Declare a float and set it equal to 16,777,217. It is stored as 16,777,216. A float can store only even values &gt; 16,777,216 rounded to nearest multiples of 2, 4, 8, ..., 128 depending on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precision floating point numbers can hold very, very large </a:t>
            </a:r>
            <a:r>
              <a:rPr lang="en-US" i="1" dirty="0"/>
              <a:t>integer</a:t>
            </a:r>
            <a:r>
              <a:rPr lang="en-US" i="0" dirty="0"/>
              <a:t> values exactly and fractional values are more accurate.</a:t>
            </a:r>
          </a:p>
          <a:p>
            <a:r>
              <a:rPr lang="en-CA" dirty="0"/>
              <a:t>The largest value representable by an </a:t>
            </a:r>
            <a:r>
              <a:rPr lang="en-CA" i="1" dirty="0"/>
              <a:t>n</a:t>
            </a:r>
            <a:r>
              <a:rPr lang="en-CA" dirty="0"/>
              <a:t> bit integer is 2</a:t>
            </a:r>
            <a:r>
              <a:rPr lang="en-CA" i="1" baseline="30000" dirty="0"/>
              <a:t>n</a:t>
            </a:r>
            <a:r>
              <a:rPr lang="en-CA" dirty="0"/>
              <a:t>-1. A double type has 53 bits of precision in the significant digits (whole number to the left of decimal).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Powers of 2 within the range of the exponent are exactly representable as 1.0×2</a:t>
            </a:r>
            <a:r>
              <a:rPr lang="en-CA" i="1" baseline="30000" dirty="0"/>
              <a:t>n</a:t>
            </a:r>
            <a:r>
              <a:rPr lang="en-CA" dirty="0"/>
              <a:t>, so 2</a:t>
            </a:r>
            <a:r>
              <a:rPr lang="en-CA" baseline="30000" dirty="0"/>
              <a:t>53</a:t>
            </a:r>
            <a:r>
              <a:rPr lang="en-CA" dirty="0"/>
              <a:t> </a:t>
            </a:r>
            <a:r>
              <a:rPr lang="en-CA" i="1" dirty="0"/>
              <a:t>can</a:t>
            </a:r>
            <a:r>
              <a:rPr lang="en-CA" dirty="0"/>
              <a:t> fit and consequently the first </a:t>
            </a:r>
            <a:r>
              <a:rPr lang="en-CA" dirty="0" err="1"/>
              <a:t>unrepresentable</a:t>
            </a:r>
            <a:r>
              <a:rPr lang="en-CA" dirty="0"/>
              <a:t> integer for double is 2</a:t>
            </a:r>
            <a:r>
              <a:rPr lang="en-CA" baseline="30000" dirty="0"/>
              <a:t>53</a:t>
            </a:r>
            <a:r>
              <a:rPr lang="en-CA" dirty="0"/>
              <a:t>+1. </a:t>
            </a:r>
            <a:br>
              <a:rPr lang="en-CA" dirty="0"/>
            </a:br>
            <a:r>
              <a:rPr lang="en-CA" dirty="0">
                <a:effectLst/>
              </a:rPr>
              <a:t>A double can store only even values &gt; </a:t>
            </a:r>
            <a:r>
              <a:rPr lang="en-US" dirty="0"/>
              <a:t>9,007,199,254,740,992 (9 quadrillion) </a:t>
            </a:r>
            <a:r>
              <a:rPr lang="en-CA" dirty="0">
                <a:effectLst/>
              </a:rPr>
              <a:t>rounded to nearest multiples of 2, 4, 8, ..., 308 depending on value.</a:t>
            </a:r>
          </a:p>
          <a:p>
            <a:endParaRPr lang="en-US" dirty="0"/>
          </a:p>
          <a:p>
            <a:r>
              <a:rPr lang="en-CA" b="1" dirty="0"/>
              <a:t>Execution speed with double-precision arithmetic</a:t>
            </a:r>
          </a:p>
          <a:p>
            <a:r>
              <a:rPr lang="en-CA" dirty="0"/>
              <a:t>Using double-precision floating-point variables and mathematical functions (e.g., sin, cos, atan2, log, </a:t>
            </a:r>
            <a:r>
              <a:rPr lang="en-CA" dirty="0" err="1"/>
              <a:t>exp</a:t>
            </a:r>
            <a:r>
              <a:rPr lang="en-CA" dirty="0"/>
              <a:t> and sqrt) are slower than working with their single precision counterparts. One area of computing where this is a particular issue is for parallel code running on GPUs. For example, when using </a:t>
            </a:r>
            <a:r>
              <a:rPr lang="en-CA" dirty="0">
                <a:hlinkClick r:id="rId3" tooltip="Nvidia"/>
              </a:rPr>
              <a:t>NVIDIA</a:t>
            </a:r>
            <a:r>
              <a:rPr lang="en-CA" dirty="0"/>
              <a:t>'s </a:t>
            </a:r>
            <a:r>
              <a:rPr lang="en-CA" dirty="0">
                <a:hlinkClick r:id="rId4" tooltip="CUDA"/>
              </a:rPr>
              <a:t>CUDA</a:t>
            </a:r>
            <a:r>
              <a:rPr lang="en-CA" dirty="0"/>
              <a:t> platform, on video cards designed for gaming, calculations with double precision take 3 to 24 times longer to complete than calculations using </a:t>
            </a:r>
            <a:r>
              <a:rPr lang="en-CA" dirty="0">
                <a:hlinkClick r:id="rId5" tooltip="Single-precision floating-point format"/>
              </a:rPr>
              <a:t>single precision</a:t>
            </a:r>
            <a:r>
              <a:rPr lang="en-CA" dirty="0"/>
              <a:t>.</a:t>
            </a:r>
            <a:r>
              <a:rPr lang="en-CA" baseline="30000" dirty="0">
                <a:hlinkClick r:id="rId6"/>
              </a:rPr>
              <a:t>[4]</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163285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531394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3921883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3243693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1770956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4204671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1427346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2340645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931164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3045346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502766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9222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15797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363262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Real Life is analog and we count in tens. Digital Life is on or off, in bits and bytes and ones and zeros. In both cases, we hope that our checksums are not in a negative balance and that we remain in parity. </a:t>
            </a:r>
          </a:p>
          <a:p>
            <a:endParaRPr lang="en-CA" sz="1200" b="0" i="0" kern="1200" dirty="0">
              <a:solidFill>
                <a:schemeClr val="tx1"/>
              </a:solidFill>
              <a:effectLst/>
              <a:latin typeface="+mn-lt"/>
              <a:ea typeface="+mn-ea"/>
              <a:cs typeface="+mn-cs"/>
            </a:endParaRPr>
          </a:p>
          <a:p>
            <a:r>
              <a:rPr lang="en-US" dirty="0"/>
              <a:t>People: how are you? Fine or Lousy. That is usually a binary answer heard as analog. Your friend knows if you are really 80% fine and 20% lousy. Or, your friend understands irony: when you say “lousy” at a great party and “just fine”  in the middle of exam week are both understood with the logical NOT.</a:t>
            </a:r>
          </a:p>
          <a:p>
            <a:endParaRPr lang="en-US" dirty="0"/>
          </a:p>
          <a:p>
            <a:r>
              <a:rPr lang="en-US" b="1" dirty="0"/>
              <a:t>Computers: The CPU says to the </a:t>
            </a:r>
            <a:r>
              <a:rPr lang="en-CA" sz="1200" b="1" i="0" kern="1200" dirty="0">
                <a:solidFill>
                  <a:schemeClr val="tx1"/>
                </a:solidFill>
                <a:effectLst/>
                <a:latin typeface="+mn-lt"/>
                <a:ea typeface="+mn-ea"/>
                <a:cs typeface="+mn-cs"/>
              </a:rPr>
              <a:t>memory cache, “How are you?” Memory cache says, “I think I have a parity error.” CPU says, “Yeah, you look a bit off.”</a:t>
            </a:r>
            <a:endParaRPr lang="en-US" b="1" dirty="0"/>
          </a:p>
          <a:p>
            <a:endParaRPr lang="en-US" dirty="0"/>
          </a:p>
          <a:p>
            <a:r>
              <a:rPr lang="en-US" dirty="0"/>
              <a:t>People: how is your computer? No one knows for sure. From the computer’s POV, what does it know about how it is? Only that it is ON or OFF.  There is no MAYBE. That’s OK, who wants a computer that can’t make up its mind.</a:t>
            </a:r>
          </a:p>
          <a:p>
            <a:endParaRPr lang="en-US" dirty="0"/>
          </a:p>
          <a:p>
            <a:r>
              <a:rPr lang="en-US" dirty="0"/>
              <a:t>This link is an excellent illustration of analog vs binary:  </a:t>
            </a:r>
            <a:br>
              <a:rPr lang="en-US" dirty="0"/>
            </a:br>
            <a:r>
              <a:rPr lang="en-US" dirty="0"/>
              <a:t>https://chortle.ccsu.edu/java5/Notes/chap02/ch02_1.html </a:t>
            </a:r>
            <a:br>
              <a:rPr lang="en-US" dirty="0"/>
            </a:br>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06742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digit is one for a total of ten on both hands.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134893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systems: count to 99 on ten digits.</a:t>
            </a:r>
          </a:p>
          <a:p>
            <a:r>
              <a:rPr lang="en-US" dirty="0"/>
              <a:t>This finger counting system may have been the origin of the Roman symbols: right hand fingers are ones and the thumb is five, left hand fingers are tens and the thumb is fifty. This is a very useful method of counting and keeping track of numbers up to 99 in a noisy and busy environment. Fingers on the right hand go up, index to pinky for 1,2,3,4; then the fingers go down for 5 and the thumb comes up. Thumb + index to pinky for  6, 7, 8, 9. For 10, the right hand closes and the left hand’s index finger goes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344913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think differently about numbering systems.</a:t>
            </a:r>
          </a:p>
          <a:p>
            <a:r>
              <a:rPr lang="en-US" dirty="0"/>
              <a:t>e.g. 2,018 (two thousand seventeen) can be represented by </a:t>
            </a:r>
          </a:p>
          <a:p>
            <a:r>
              <a:rPr lang="en-US" dirty="0"/>
              <a:t>1,1,1,1,1,1,1,1,1,1,1,1,1,1,1,…this is going to go on for quite a while and will be a big pile of ones.</a:t>
            </a:r>
          </a:p>
          <a:p>
            <a:r>
              <a:rPr lang="en-US" dirty="0"/>
              <a:t>One, two, three, many. That’s it. Four values are all some societies have needed. Would that modern life would be so simple.</a:t>
            </a:r>
          </a:p>
          <a:p>
            <a:r>
              <a:rPr lang="en-US" dirty="0"/>
              <a:t>Romans used units of ones, fives, tens, fifties, hundreds, five-hundreds, thousands: </a:t>
            </a:r>
            <a:r>
              <a:rPr lang="en-US" baseline="0" dirty="0">
                <a:latin typeface="Courier New" panose="02070309020205020404" pitchFamily="49" charset="0"/>
              </a:rPr>
              <a:t>MMXVIII</a:t>
            </a:r>
          </a:p>
          <a:p>
            <a:r>
              <a:rPr lang="en-US" dirty="0"/>
              <a:t> </a:t>
            </a:r>
          </a:p>
          <a:p>
            <a:r>
              <a:rPr lang="en-US" b="1" dirty="0"/>
              <a:t>Arabic numerals used a unique symbol for each of 0-9 </a:t>
            </a:r>
            <a:r>
              <a:rPr lang="en-US" dirty="0"/>
              <a:t>and columnar position to indicate orders of magnitude X 10: ones, tens, hundreds, Thousands,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binary, 2018 is 11111100010 (not very useful, is it?)) See https://instacalc.com/1439</a:t>
            </a:r>
          </a:p>
          <a:p>
            <a:endParaRPr lang="en-US" dirty="0"/>
          </a:p>
          <a:p>
            <a:r>
              <a:rPr lang="en-US" dirty="0"/>
              <a:t>Context matters</a:t>
            </a:r>
          </a:p>
          <a:p>
            <a:r>
              <a:rPr lang="en-US" dirty="0"/>
              <a:t>2,018 as a cardinal number (number of students on campus) is very different from 2017 as a Gregorian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20:18  is 08:18 PM where the base for minutes is 60 but for hours it is 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brains have concepts of orders of magnitude depending on context</a:t>
            </a:r>
          </a:p>
          <a:p>
            <a:r>
              <a:rPr lang="en-US" b="1" dirty="0"/>
              <a:t>Thousands is a lot in terms of years, not as much as it used to be in terms of dollars, not very many in terms of stars in our galaxy.</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208355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2018-10-08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2018-10-08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2018-10-08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2018-10-08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2018-10-08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2018-10-08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2018-10-08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2018-10-08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stechnica.com/business/2014/12/gangnam-style-overflows-int_max-forces-youtube-to-go-64-bi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en.wikipedia.org/wiki/Year_2038_proble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Web_colors#Web-safe_colors"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hyperlink" Target="https://www.lynda.com/Windows-Server-tutorials/Using-hexadecimal-numbering-system/408232/438934-4.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www.lynda.com/Programming-Foundations-tutorials/Binary-bits/454673/505004-4.html"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s://www.lynda.com/Programming-Foundations-tutorials/Binary-numbers/454673/505009-4.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ortle.ccsu.edu/java5/Notes/chap02/ch02_1.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Number Systems and Safe Programming</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common orders of magnitude</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5475727"/>
              </p:ext>
            </p:extLst>
          </p:nvPr>
        </p:nvGraphicFramePr>
        <p:xfrm>
          <a:off x="662940" y="1203598"/>
          <a:ext cx="7772400" cy="32359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146680404"/>
                    </a:ext>
                  </a:extLst>
                </a:gridCol>
                <a:gridCol w="1097280">
                  <a:extLst>
                    <a:ext uri="{9D8B030D-6E8A-4147-A177-3AD203B41FA5}">
                      <a16:colId xmlns:a16="http://schemas.microsoft.com/office/drawing/2014/main" val="2834384837"/>
                    </a:ext>
                  </a:extLst>
                </a:gridCol>
                <a:gridCol w="1097280">
                  <a:extLst>
                    <a:ext uri="{9D8B030D-6E8A-4147-A177-3AD203B41FA5}">
                      <a16:colId xmlns:a16="http://schemas.microsoft.com/office/drawing/2014/main" val="620907512"/>
                    </a:ext>
                  </a:extLst>
                </a:gridCol>
                <a:gridCol w="1828800">
                  <a:extLst>
                    <a:ext uri="{9D8B030D-6E8A-4147-A177-3AD203B41FA5}">
                      <a16:colId xmlns:a16="http://schemas.microsoft.com/office/drawing/2014/main" val="1754340854"/>
                    </a:ext>
                  </a:extLst>
                </a:gridCol>
                <a:gridCol w="2377440">
                  <a:extLst>
                    <a:ext uri="{9D8B030D-6E8A-4147-A177-3AD203B41FA5}">
                      <a16:colId xmlns:a16="http://schemas.microsoft.com/office/drawing/2014/main" val="374940736"/>
                    </a:ext>
                  </a:extLst>
                </a:gridCol>
              </a:tblGrid>
              <a:tr h="370840">
                <a:tc>
                  <a:txBody>
                    <a:bodyPr/>
                    <a:lstStyle/>
                    <a:p>
                      <a:pPr algn="ctr" fontAlgn="t"/>
                      <a:r>
                        <a:rPr lang="en-CA" dirty="0">
                          <a:effectLst/>
                        </a:rPr>
                        <a:t>Decimal</a:t>
                      </a:r>
                      <a:br>
                        <a:rPr lang="en-CA" dirty="0">
                          <a:effectLst/>
                        </a:rPr>
                      </a:br>
                      <a:r>
                        <a:rPr lang="en-CA" dirty="0">
                          <a:effectLst/>
                        </a:rPr>
                        <a:t>Value</a:t>
                      </a:r>
                    </a:p>
                  </a:txBody>
                  <a:tcPr anchor="ctr"/>
                </a:tc>
                <a:tc>
                  <a:txBody>
                    <a:bodyPr/>
                    <a:lstStyle/>
                    <a:p>
                      <a:pPr algn="ctr" fontAlgn="t"/>
                      <a:r>
                        <a:rPr lang="en-CA" sz="1800" b="1" i="0" kern="1200" dirty="0">
                          <a:solidFill>
                            <a:schemeClr val="lt1"/>
                          </a:solidFill>
                          <a:effectLst/>
                          <a:latin typeface="+mn-lt"/>
                          <a:ea typeface="+mn-ea"/>
                          <a:cs typeface="+mn-cs"/>
                        </a:rPr>
                        <a:t>Symbol</a:t>
                      </a:r>
                      <a:endParaRPr lang="en-CA" dirty="0">
                        <a:effectLst/>
                      </a:endParaRPr>
                    </a:p>
                  </a:txBody>
                  <a:tcPr anchor="ctr"/>
                </a:tc>
                <a:tc>
                  <a:txBody>
                    <a:bodyPr/>
                    <a:lstStyle/>
                    <a:p>
                      <a:pPr algn="ctr" fontAlgn="t"/>
                      <a:r>
                        <a:rPr lang="en-US" dirty="0">
                          <a:effectLst/>
                        </a:rPr>
                        <a:t>SI prefix</a:t>
                      </a:r>
                      <a:endParaRPr lang="en-CA" dirty="0">
                        <a:effectLst/>
                      </a:endParaRPr>
                    </a:p>
                  </a:txBody>
                  <a:tcPr anchor="ctr"/>
                </a:tc>
                <a:tc>
                  <a:txBody>
                    <a:bodyPr/>
                    <a:lstStyle/>
                    <a:p>
                      <a:pPr algn="ctr"/>
                      <a:r>
                        <a:rPr lang="en-US" dirty="0"/>
                        <a:t>Binary</a:t>
                      </a:r>
                      <a:br>
                        <a:rPr lang="en-US" dirty="0"/>
                      </a:br>
                      <a:r>
                        <a:rPr lang="en-US" dirty="0"/>
                        <a:t>Value</a:t>
                      </a:r>
                      <a:endParaRPr lang="en-CA" dirty="0"/>
                    </a:p>
                  </a:txBody>
                  <a:tcPr anchor="ctr"/>
                </a:tc>
                <a:tc>
                  <a:txBody>
                    <a:bodyPr/>
                    <a:lstStyle/>
                    <a:p>
                      <a:pPr algn="ctr"/>
                      <a:r>
                        <a:rPr lang="en-US" dirty="0"/>
                        <a:t>Greek origin</a:t>
                      </a:r>
                      <a:endParaRPr lang="en-CA" dirty="0"/>
                    </a:p>
                  </a:txBody>
                  <a:tcPr anchor="ctr"/>
                </a:tc>
                <a:extLst>
                  <a:ext uri="{0D108BD9-81ED-4DB2-BD59-A6C34878D82A}">
                    <a16:rowId xmlns:a16="http://schemas.microsoft.com/office/drawing/2014/main" val="1117467765"/>
                  </a:ext>
                </a:extLst>
              </a:tr>
              <a:tr h="370840">
                <a:tc>
                  <a:txBody>
                    <a:bodyPr/>
                    <a:lstStyle/>
                    <a:p>
                      <a:pPr algn="ctr" fontAlgn="t"/>
                      <a:r>
                        <a:rPr lang="en-CA">
                          <a:effectLst/>
                        </a:rPr>
                        <a:t>1000</a:t>
                      </a:r>
                    </a:p>
                  </a:txBody>
                  <a:tcPr anchor="ctr"/>
                </a:tc>
                <a:tc>
                  <a:txBody>
                    <a:bodyPr/>
                    <a:lstStyle/>
                    <a:p>
                      <a:pPr algn="ctr" fontAlgn="t"/>
                      <a:r>
                        <a:rPr lang="en-CA" dirty="0">
                          <a:effectLst/>
                        </a:rPr>
                        <a:t>k (or K)</a:t>
                      </a:r>
                    </a:p>
                  </a:txBody>
                  <a:tcPr anchor="ctr"/>
                </a:tc>
                <a:tc>
                  <a:txBody>
                    <a:bodyPr/>
                    <a:lstStyle/>
                    <a:p>
                      <a:pPr marL="0" algn="ctr" defTabSz="914400" rtl="0" eaLnBrk="1" fontAlgn="t" latinLnBrk="0" hangingPunct="1"/>
                      <a:r>
                        <a:rPr lang="en-US" u="none" dirty="0"/>
                        <a:t>kilo</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10</a:t>
                      </a:r>
                      <a:r>
                        <a:rPr lang="en-CA" sz="1800" b="0" i="0" kern="1200" dirty="0">
                          <a:solidFill>
                            <a:schemeClr val="dk1"/>
                          </a:solidFill>
                          <a:effectLst/>
                          <a:latin typeface="+mn-lt"/>
                          <a:ea typeface="+mn-ea"/>
                          <a:cs typeface="+mn-cs"/>
                        </a:rPr>
                        <a:t> = 1024</a:t>
                      </a:r>
                      <a:endParaRPr lang="en-CA" dirty="0"/>
                    </a:p>
                  </a:txBody>
                  <a:tcPr anchor="ctr"/>
                </a:tc>
                <a:tc>
                  <a:txBody>
                    <a:bodyPr/>
                    <a:lstStyle/>
                    <a:p>
                      <a:pPr algn="l"/>
                      <a:r>
                        <a:rPr lang="en-CA" sz="1800" b="0" i="1" kern="1200" dirty="0" err="1">
                          <a:solidFill>
                            <a:schemeClr val="dk1"/>
                          </a:solidFill>
                          <a:effectLst/>
                          <a:latin typeface="+mn-lt"/>
                          <a:ea typeface="+mn-ea"/>
                          <a:cs typeface="+mn-cs"/>
                        </a:rPr>
                        <a:t>chilioi</a:t>
                      </a:r>
                      <a:r>
                        <a:rPr lang="en-CA" sz="1800" b="0" i="1" kern="1200" dirty="0">
                          <a:solidFill>
                            <a:schemeClr val="dk1"/>
                          </a:solidFill>
                          <a:effectLst/>
                          <a:latin typeface="+mn-lt"/>
                          <a:ea typeface="+mn-ea"/>
                          <a:cs typeface="+mn-cs"/>
                        </a:rPr>
                        <a:t>	“thousand”</a:t>
                      </a:r>
                      <a:endParaRPr lang="en-CA" dirty="0"/>
                    </a:p>
                  </a:txBody>
                  <a:tcPr marL="228600" anchor="ctr"/>
                </a:tc>
                <a:extLst>
                  <a:ext uri="{0D108BD9-81ED-4DB2-BD59-A6C34878D82A}">
                    <a16:rowId xmlns:a16="http://schemas.microsoft.com/office/drawing/2014/main" val="2233416601"/>
                  </a:ext>
                </a:extLst>
              </a:tr>
              <a:tr h="370840">
                <a:tc>
                  <a:txBody>
                    <a:bodyPr/>
                    <a:lstStyle/>
                    <a:p>
                      <a:pPr algn="ctr" fontAlgn="t"/>
                      <a:r>
                        <a:rPr lang="en-CA">
                          <a:effectLst/>
                        </a:rPr>
                        <a:t>1000</a:t>
                      </a:r>
                      <a:r>
                        <a:rPr lang="en-CA" baseline="30000">
                          <a:effectLst/>
                        </a:rPr>
                        <a:t>2</a:t>
                      </a:r>
                      <a:endParaRPr lang="en-CA">
                        <a:effectLst/>
                      </a:endParaRPr>
                    </a:p>
                  </a:txBody>
                  <a:tcPr anchor="ctr"/>
                </a:tc>
                <a:tc>
                  <a:txBody>
                    <a:bodyPr/>
                    <a:lstStyle/>
                    <a:p>
                      <a:pPr algn="ctr" fontAlgn="t"/>
                      <a:r>
                        <a:rPr lang="en-CA" dirty="0">
                          <a:effectLst/>
                        </a:rPr>
                        <a:t>M</a:t>
                      </a:r>
                    </a:p>
                  </a:txBody>
                  <a:tcPr anchor="ctr"/>
                </a:tc>
                <a:tc>
                  <a:txBody>
                    <a:bodyPr/>
                    <a:lstStyle/>
                    <a:p>
                      <a:pPr marL="0" algn="ctr" defTabSz="914400" rtl="0" eaLnBrk="1" fontAlgn="t" latinLnBrk="0" hangingPunct="1"/>
                      <a:r>
                        <a:rPr lang="en-US" u="none" dirty="0"/>
                        <a:t>mega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20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2</a:t>
                      </a:r>
                      <a:endParaRPr lang="en-CA" dirty="0"/>
                    </a:p>
                  </a:txBody>
                  <a:tcPr anchor="ctr"/>
                </a:tc>
                <a:tc>
                  <a:txBody>
                    <a:bodyPr/>
                    <a:lstStyle/>
                    <a:p>
                      <a:pPr algn="l"/>
                      <a:r>
                        <a:rPr lang="en-CA" sz="1800" b="0" i="1" kern="1200" dirty="0" err="1">
                          <a:solidFill>
                            <a:schemeClr val="dk1"/>
                          </a:solidFill>
                          <a:effectLst/>
                          <a:latin typeface="+mn-lt"/>
                          <a:ea typeface="+mn-ea"/>
                          <a:cs typeface="+mn-cs"/>
                        </a:rPr>
                        <a:t>megas</a:t>
                      </a:r>
                      <a:r>
                        <a:rPr lang="en-CA" sz="1800" b="0" i="1" kern="1200" dirty="0">
                          <a:solidFill>
                            <a:schemeClr val="dk1"/>
                          </a:solidFill>
                          <a:effectLst/>
                          <a:latin typeface="+mn-lt"/>
                          <a:ea typeface="+mn-ea"/>
                          <a:cs typeface="+mn-cs"/>
                        </a:rPr>
                        <a:t>	“great”</a:t>
                      </a:r>
                      <a:endParaRPr lang="en-CA" dirty="0"/>
                    </a:p>
                  </a:txBody>
                  <a:tcPr marL="228600" anchor="ctr"/>
                </a:tc>
                <a:extLst>
                  <a:ext uri="{0D108BD9-81ED-4DB2-BD59-A6C34878D82A}">
                    <a16:rowId xmlns:a16="http://schemas.microsoft.com/office/drawing/2014/main" val="3041972206"/>
                  </a:ext>
                </a:extLst>
              </a:tr>
              <a:tr h="370840">
                <a:tc>
                  <a:txBody>
                    <a:bodyPr/>
                    <a:lstStyle/>
                    <a:p>
                      <a:pPr algn="ctr" fontAlgn="t"/>
                      <a:r>
                        <a:rPr lang="en-CA">
                          <a:effectLst/>
                        </a:rPr>
                        <a:t>1000</a:t>
                      </a:r>
                      <a:r>
                        <a:rPr lang="en-CA" baseline="30000">
                          <a:effectLst/>
                        </a:rPr>
                        <a:t>3</a:t>
                      </a:r>
                      <a:endParaRPr lang="en-CA">
                        <a:effectLst/>
                      </a:endParaRPr>
                    </a:p>
                  </a:txBody>
                  <a:tcPr anchor="ctr"/>
                </a:tc>
                <a:tc>
                  <a:txBody>
                    <a:bodyPr/>
                    <a:lstStyle/>
                    <a:p>
                      <a:pPr algn="ctr" fontAlgn="t"/>
                      <a:r>
                        <a:rPr lang="en-CA">
                          <a:effectLst/>
                        </a:rPr>
                        <a:t>G</a:t>
                      </a:r>
                    </a:p>
                  </a:txBody>
                  <a:tcPr anchor="ctr"/>
                </a:tc>
                <a:tc>
                  <a:txBody>
                    <a:bodyPr/>
                    <a:lstStyle/>
                    <a:p>
                      <a:pPr marL="0" algn="ctr" defTabSz="914400" rtl="0" eaLnBrk="1" fontAlgn="t" latinLnBrk="0" hangingPunct="1"/>
                      <a:r>
                        <a:rPr lang="en-US" u="none" dirty="0"/>
                        <a:t>giga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30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3</a:t>
                      </a:r>
                      <a:endParaRPr lang="en-CA" dirty="0"/>
                    </a:p>
                  </a:txBody>
                  <a:tcPr anchor="ctr"/>
                </a:tc>
                <a:tc>
                  <a:txBody>
                    <a:bodyPr/>
                    <a:lstStyle/>
                    <a:p>
                      <a:pPr algn="l"/>
                      <a:r>
                        <a:rPr lang="en-CA" sz="1800" b="0" i="1" kern="1200" dirty="0" err="1">
                          <a:solidFill>
                            <a:schemeClr val="dk1"/>
                          </a:solidFill>
                          <a:effectLst/>
                          <a:latin typeface="+mn-lt"/>
                          <a:ea typeface="+mn-ea"/>
                          <a:cs typeface="+mn-cs"/>
                        </a:rPr>
                        <a:t>gígas</a:t>
                      </a:r>
                      <a:r>
                        <a:rPr lang="en-CA" sz="1800" b="0" i="1" kern="1200" dirty="0">
                          <a:solidFill>
                            <a:schemeClr val="dk1"/>
                          </a:solidFill>
                          <a:effectLst/>
                          <a:latin typeface="+mn-lt"/>
                          <a:ea typeface="+mn-ea"/>
                          <a:cs typeface="+mn-cs"/>
                        </a:rPr>
                        <a:t>	"giant"</a:t>
                      </a:r>
                    </a:p>
                  </a:txBody>
                  <a:tcPr marL="228600" anchor="ctr"/>
                </a:tc>
                <a:extLst>
                  <a:ext uri="{0D108BD9-81ED-4DB2-BD59-A6C34878D82A}">
                    <a16:rowId xmlns:a16="http://schemas.microsoft.com/office/drawing/2014/main" val="3799704809"/>
                  </a:ext>
                </a:extLst>
              </a:tr>
              <a:tr h="370840">
                <a:tc>
                  <a:txBody>
                    <a:bodyPr/>
                    <a:lstStyle/>
                    <a:p>
                      <a:pPr algn="ctr" fontAlgn="t"/>
                      <a:r>
                        <a:rPr lang="en-CA">
                          <a:effectLst/>
                        </a:rPr>
                        <a:t>1000</a:t>
                      </a:r>
                      <a:r>
                        <a:rPr lang="en-CA" baseline="30000">
                          <a:effectLst/>
                        </a:rPr>
                        <a:t>4</a:t>
                      </a:r>
                      <a:endParaRPr lang="en-CA">
                        <a:effectLst/>
                      </a:endParaRPr>
                    </a:p>
                  </a:txBody>
                  <a:tcPr anchor="ctr"/>
                </a:tc>
                <a:tc>
                  <a:txBody>
                    <a:bodyPr/>
                    <a:lstStyle/>
                    <a:p>
                      <a:pPr algn="ctr" fontAlgn="t"/>
                      <a:r>
                        <a:rPr lang="en-CA">
                          <a:effectLst/>
                        </a:rPr>
                        <a:t>T</a:t>
                      </a:r>
                    </a:p>
                  </a:txBody>
                  <a:tcPr anchor="ctr"/>
                </a:tc>
                <a:tc>
                  <a:txBody>
                    <a:bodyPr/>
                    <a:lstStyle/>
                    <a:p>
                      <a:pPr marL="0" algn="ctr" defTabSz="914400" rtl="0" eaLnBrk="1" fontAlgn="t" latinLnBrk="0" hangingPunct="1"/>
                      <a:r>
                        <a:rPr lang="en-US" u="none" dirty="0"/>
                        <a:t>tera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40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4</a:t>
                      </a:r>
                      <a:endParaRPr lang="en-CA" dirty="0"/>
                    </a:p>
                  </a:txBody>
                  <a:tcPr anchor="ctr"/>
                </a:tc>
                <a:tc>
                  <a:txBody>
                    <a:bodyPr/>
                    <a:lstStyle/>
                    <a:p>
                      <a:pPr algn="l"/>
                      <a:r>
                        <a:rPr lang="en-CA" sz="1800" b="0" i="1" kern="1200" dirty="0" err="1">
                          <a:solidFill>
                            <a:schemeClr val="dk1"/>
                          </a:solidFill>
                          <a:effectLst/>
                          <a:latin typeface="+mn-lt"/>
                          <a:ea typeface="+mn-ea"/>
                          <a:cs typeface="+mn-cs"/>
                        </a:rPr>
                        <a:t>teras</a:t>
                      </a:r>
                      <a:r>
                        <a:rPr lang="en-CA" sz="1800" b="0" i="1" kern="1200" dirty="0">
                          <a:solidFill>
                            <a:schemeClr val="dk1"/>
                          </a:solidFill>
                          <a:effectLst/>
                          <a:latin typeface="+mn-lt"/>
                          <a:ea typeface="+mn-ea"/>
                          <a:cs typeface="+mn-cs"/>
                        </a:rPr>
                        <a:t>	"monster"</a:t>
                      </a:r>
                    </a:p>
                  </a:txBody>
                  <a:tcPr marL="228600" anchor="ctr"/>
                </a:tc>
                <a:extLst>
                  <a:ext uri="{0D108BD9-81ED-4DB2-BD59-A6C34878D82A}">
                    <a16:rowId xmlns:a16="http://schemas.microsoft.com/office/drawing/2014/main" val="952136555"/>
                  </a:ext>
                </a:extLst>
              </a:tr>
              <a:tr h="370840">
                <a:tc>
                  <a:txBody>
                    <a:bodyPr/>
                    <a:lstStyle/>
                    <a:p>
                      <a:pPr algn="ctr" fontAlgn="t"/>
                      <a:r>
                        <a:rPr lang="en-CA" dirty="0">
                          <a:effectLst/>
                        </a:rPr>
                        <a:t>1000</a:t>
                      </a:r>
                      <a:r>
                        <a:rPr lang="en-CA" b="1" baseline="30000" dirty="0">
                          <a:effectLst/>
                        </a:rPr>
                        <a:t>5</a:t>
                      </a:r>
                      <a:endParaRPr lang="en-CA" b="1" dirty="0">
                        <a:effectLst/>
                      </a:endParaRPr>
                    </a:p>
                  </a:txBody>
                  <a:tcPr anchor="ctr"/>
                </a:tc>
                <a:tc>
                  <a:txBody>
                    <a:bodyPr/>
                    <a:lstStyle/>
                    <a:p>
                      <a:pPr algn="ctr" fontAlgn="t"/>
                      <a:r>
                        <a:rPr lang="en-CA" dirty="0">
                          <a:effectLst/>
                        </a:rPr>
                        <a:t>P</a:t>
                      </a:r>
                    </a:p>
                  </a:txBody>
                  <a:tcPr anchor="ctr"/>
                </a:tc>
                <a:tc>
                  <a:txBody>
                    <a:bodyPr/>
                    <a:lstStyle/>
                    <a:p>
                      <a:pPr marL="0" algn="ctr" defTabSz="914400" rtl="0" eaLnBrk="1" fontAlgn="t" latinLnBrk="0" hangingPunct="1"/>
                      <a:r>
                        <a:rPr lang="en-US" u="none" dirty="0"/>
                        <a:t>peta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50</a:t>
                      </a:r>
                      <a:r>
                        <a:rPr lang="en-CA" sz="1800" b="0" i="0" kern="1200" dirty="0">
                          <a:solidFill>
                            <a:schemeClr val="dk1"/>
                          </a:solidFill>
                          <a:effectLst/>
                          <a:latin typeface="+mn-lt"/>
                          <a:ea typeface="+mn-ea"/>
                          <a:cs typeface="+mn-cs"/>
                        </a:rPr>
                        <a:t> = 1024</a:t>
                      </a:r>
                      <a:r>
                        <a:rPr lang="en-CA" sz="1800" b="1" i="0" kern="1200" baseline="30000" dirty="0">
                          <a:solidFill>
                            <a:schemeClr val="dk1"/>
                          </a:solidFill>
                          <a:effectLst/>
                          <a:latin typeface="+mn-lt"/>
                          <a:ea typeface="+mn-ea"/>
                          <a:cs typeface="+mn-cs"/>
                        </a:rPr>
                        <a:t>5</a:t>
                      </a:r>
                      <a:endParaRPr lang="en-CA" b="1" dirty="0"/>
                    </a:p>
                  </a:txBody>
                  <a:tcPr anchor="ctr"/>
                </a:tc>
                <a:tc>
                  <a:txBody>
                    <a:bodyPr/>
                    <a:lstStyle/>
                    <a:p>
                      <a:pPr algn="l"/>
                      <a:r>
                        <a:rPr lang="en-CA" sz="1800" b="0" i="1" kern="1200" dirty="0" err="1">
                          <a:solidFill>
                            <a:schemeClr val="dk1"/>
                          </a:solidFill>
                          <a:effectLst/>
                          <a:latin typeface="+mn-lt"/>
                          <a:ea typeface="+mn-ea"/>
                          <a:cs typeface="+mn-cs"/>
                        </a:rPr>
                        <a:t>pénte</a:t>
                      </a:r>
                      <a:r>
                        <a:rPr lang="en-CA" sz="1800" b="0" i="1" kern="1200" dirty="0">
                          <a:solidFill>
                            <a:schemeClr val="dk1"/>
                          </a:solidFill>
                          <a:effectLst/>
                          <a:latin typeface="+mn-lt"/>
                          <a:ea typeface="+mn-ea"/>
                          <a:cs typeface="+mn-cs"/>
                        </a:rPr>
                        <a:t>	“five”</a:t>
                      </a:r>
                    </a:p>
                  </a:txBody>
                  <a:tcPr marL="228600" anchor="ctr"/>
                </a:tc>
                <a:extLst>
                  <a:ext uri="{0D108BD9-81ED-4DB2-BD59-A6C34878D82A}">
                    <a16:rowId xmlns:a16="http://schemas.microsoft.com/office/drawing/2014/main" val="3105333236"/>
                  </a:ext>
                </a:extLst>
              </a:tr>
              <a:tr h="370840">
                <a:tc>
                  <a:txBody>
                    <a:bodyPr/>
                    <a:lstStyle/>
                    <a:p>
                      <a:pPr algn="ctr" fontAlgn="t"/>
                      <a:r>
                        <a:rPr lang="en-CA" dirty="0">
                          <a:effectLst/>
                        </a:rPr>
                        <a:t>1000</a:t>
                      </a:r>
                      <a:r>
                        <a:rPr lang="en-CA" b="1" baseline="30000" dirty="0">
                          <a:effectLst/>
                        </a:rPr>
                        <a:t>6</a:t>
                      </a:r>
                      <a:endParaRPr lang="en-CA" b="1" dirty="0">
                        <a:effectLst/>
                      </a:endParaRPr>
                    </a:p>
                  </a:txBody>
                  <a:tcPr anchor="ctr"/>
                </a:tc>
                <a:tc>
                  <a:txBody>
                    <a:bodyPr/>
                    <a:lstStyle/>
                    <a:p>
                      <a:pPr algn="ctr" fontAlgn="t"/>
                      <a:r>
                        <a:rPr lang="en-US" dirty="0">
                          <a:effectLst/>
                        </a:rPr>
                        <a:t>E</a:t>
                      </a:r>
                      <a:endParaRPr lang="en-CA" dirty="0">
                        <a:effectLst/>
                      </a:endParaRPr>
                    </a:p>
                  </a:txBody>
                  <a:tcPr anchor="ctr"/>
                </a:tc>
                <a:tc>
                  <a:txBody>
                    <a:bodyPr/>
                    <a:lstStyle/>
                    <a:p>
                      <a:pPr marL="0" algn="ctr" defTabSz="914400" rtl="0" eaLnBrk="1" fontAlgn="t" latinLnBrk="0" hangingPunct="1"/>
                      <a:r>
                        <a:rPr lang="en-US" u="none" dirty="0" err="1"/>
                        <a:t>exa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60</a:t>
                      </a:r>
                      <a:r>
                        <a:rPr lang="en-CA" sz="1800" b="0" i="0" kern="1200" dirty="0">
                          <a:solidFill>
                            <a:schemeClr val="dk1"/>
                          </a:solidFill>
                          <a:effectLst/>
                          <a:latin typeface="+mn-lt"/>
                          <a:ea typeface="+mn-ea"/>
                          <a:cs typeface="+mn-cs"/>
                        </a:rPr>
                        <a:t> = 1024</a:t>
                      </a:r>
                      <a:r>
                        <a:rPr lang="en-CA" sz="1800" b="1" i="0" kern="1200" baseline="30000" dirty="0">
                          <a:solidFill>
                            <a:schemeClr val="dk1"/>
                          </a:solidFill>
                          <a:effectLst/>
                          <a:latin typeface="+mn-lt"/>
                          <a:ea typeface="+mn-ea"/>
                          <a:cs typeface="+mn-cs"/>
                        </a:rPr>
                        <a:t>6</a:t>
                      </a:r>
                      <a:endParaRPr lang="en-CA" b="1" dirty="0"/>
                    </a:p>
                  </a:txBody>
                  <a:tcPr anchor="ctr"/>
                </a:tc>
                <a:tc>
                  <a:txBody>
                    <a:bodyPr/>
                    <a:lstStyle/>
                    <a:p>
                      <a:pPr algn="l"/>
                      <a:r>
                        <a:rPr lang="en-CA" sz="1800" b="0" i="1" kern="1200" dirty="0" err="1">
                          <a:solidFill>
                            <a:schemeClr val="dk1"/>
                          </a:solidFill>
                          <a:effectLst/>
                          <a:latin typeface="+mn-lt"/>
                          <a:ea typeface="+mn-ea"/>
                          <a:cs typeface="+mn-cs"/>
                        </a:rPr>
                        <a:t>héks</a:t>
                      </a:r>
                      <a:r>
                        <a:rPr lang="en-CA" sz="1800" b="0" i="0" kern="1200" dirty="0">
                          <a:solidFill>
                            <a:schemeClr val="dk1"/>
                          </a:solidFill>
                          <a:effectLst/>
                          <a:latin typeface="+mn-lt"/>
                          <a:ea typeface="+mn-ea"/>
                          <a:cs typeface="+mn-cs"/>
                        </a:rPr>
                        <a:t>	“six”</a:t>
                      </a:r>
                      <a:endParaRPr lang="en-CA" sz="1800" b="0" i="1" kern="1200" dirty="0">
                        <a:solidFill>
                          <a:schemeClr val="dk1"/>
                        </a:solidFill>
                        <a:effectLst/>
                        <a:latin typeface="+mn-lt"/>
                        <a:ea typeface="+mn-ea"/>
                        <a:cs typeface="+mn-cs"/>
                      </a:endParaRPr>
                    </a:p>
                  </a:txBody>
                  <a:tcPr marL="228600" anchor="ctr"/>
                </a:tc>
                <a:extLst>
                  <a:ext uri="{0D108BD9-81ED-4DB2-BD59-A6C34878D82A}">
                    <a16:rowId xmlns:a16="http://schemas.microsoft.com/office/drawing/2014/main" val="4264751696"/>
                  </a:ext>
                </a:extLst>
              </a:tr>
              <a:tr h="370840">
                <a:tc>
                  <a:txBody>
                    <a:bodyPr/>
                    <a:lstStyle/>
                    <a:p>
                      <a:pPr algn="ctr" fontAlgn="t"/>
                      <a:r>
                        <a:rPr lang="en-CA" dirty="0">
                          <a:effectLst/>
                        </a:rPr>
                        <a:t>1000</a:t>
                      </a:r>
                      <a:r>
                        <a:rPr lang="en-CA" b="1" baseline="30000" dirty="0">
                          <a:effectLst/>
                        </a:rPr>
                        <a:t>7</a:t>
                      </a:r>
                      <a:endParaRPr lang="en-CA" b="1" dirty="0">
                        <a:effectLst/>
                      </a:endParaRPr>
                    </a:p>
                  </a:txBody>
                  <a:tcPr anchor="ctr"/>
                </a:tc>
                <a:tc>
                  <a:txBody>
                    <a:bodyPr/>
                    <a:lstStyle/>
                    <a:p>
                      <a:pPr algn="ctr" fontAlgn="t"/>
                      <a:r>
                        <a:rPr lang="en-US" dirty="0">
                          <a:effectLst/>
                        </a:rPr>
                        <a:t>Z</a:t>
                      </a:r>
                      <a:endParaRPr lang="en-CA" dirty="0">
                        <a:effectLst/>
                      </a:endParaRPr>
                    </a:p>
                  </a:txBody>
                  <a:tcPr anchor="ctr"/>
                </a:tc>
                <a:tc>
                  <a:txBody>
                    <a:bodyPr/>
                    <a:lstStyle/>
                    <a:p>
                      <a:pPr marL="0" algn="ctr" defTabSz="914400" rtl="0" eaLnBrk="1" fontAlgn="t" latinLnBrk="0" hangingPunct="1"/>
                      <a:r>
                        <a:rPr lang="en-US" u="none" dirty="0"/>
                        <a:t>zetta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70</a:t>
                      </a:r>
                      <a:r>
                        <a:rPr lang="en-CA" sz="1800" b="0" i="0" kern="1200" dirty="0">
                          <a:solidFill>
                            <a:schemeClr val="dk1"/>
                          </a:solidFill>
                          <a:effectLst/>
                          <a:latin typeface="+mn-lt"/>
                          <a:ea typeface="+mn-ea"/>
                          <a:cs typeface="+mn-cs"/>
                        </a:rPr>
                        <a:t> = 1024</a:t>
                      </a:r>
                      <a:r>
                        <a:rPr lang="en-CA" sz="1800" b="1" i="0" kern="1200" baseline="30000" dirty="0">
                          <a:solidFill>
                            <a:schemeClr val="dk1"/>
                          </a:solidFill>
                          <a:effectLst/>
                          <a:latin typeface="+mn-lt"/>
                          <a:ea typeface="+mn-ea"/>
                          <a:cs typeface="+mn-cs"/>
                        </a:rPr>
                        <a:t>7</a:t>
                      </a:r>
                      <a:endParaRPr lang="en-CA" b="1" dirty="0"/>
                    </a:p>
                  </a:txBody>
                  <a:tcPr anchor="ctr"/>
                </a:tc>
                <a:tc>
                  <a:txBody>
                    <a:bodyPr/>
                    <a:lstStyle/>
                    <a:p>
                      <a:pPr algn="l"/>
                      <a:r>
                        <a:rPr lang="en-CA" sz="1800" b="0" i="1" kern="1200" dirty="0">
                          <a:solidFill>
                            <a:schemeClr val="dk1"/>
                          </a:solidFill>
                          <a:effectLst/>
                          <a:latin typeface="+mn-lt"/>
                          <a:ea typeface="+mn-ea"/>
                          <a:cs typeface="+mn-cs"/>
                        </a:rPr>
                        <a:t>zetta</a:t>
                      </a:r>
                      <a:r>
                        <a:rPr lang="en-CA" sz="1800" b="0" i="0" kern="1200" dirty="0">
                          <a:solidFill>
                            <a:schemeClr val="dk1"/>
                          </a:solidFill>
                          <a:effectLst/>
                          <a:latin typeface="+mn-lt"/>
                          <a:ea typeface="+mn-ea"/>
                          <a:cs typeface="+mn-cs"/>
                        </a:rPr>
                        <a:t>	“seven”</a:t>
                      </a:r>
                      <a:endParaRPr lang="en-CA" sz="1800" b="0" i="1" kern="1200" dirty="0">
                        <a:solidFill>
                          <a:schemeClr val="dk1"/>
                        </a:solidFill>
                        <a:effectLst/>
                        <a:latin typeface="+mn-lt"/>
                        <a:ea typeface="+mn-ea"/>
                        <a:cs typeface="+mn-cs"/>
                      </a:endParaRPr>
                    </a:p>
                  </a:txBody>
                  <a:tcPr marL="228600" anchor="ctr"/>
                </a:tc>
                <a:extLst>
                  <a:ext uri="{0D108BD9-81ED-4DB2-BD59-A6C34878D82A}">
                    <a16:rowId xmlns:a16="http://schemas.microsoft.com/office/drawing/2014/main" val="1669134694"/>
                  </a:ext>
                </a:extLst>
              </a:tr>
            </a:tbl>
          </a:graphicData>
        </a:graphic>
      </p:graphicFrame>
      <p:sp>
        <p:nvSpPr>
          <p:cNvPr id="5" name="TextBox 4"/>
          <p:cNvSpPr txBox="1"/>
          <p:nvPr/>
        </p:nvSpPr>
        <p:spPr>
          <a:xfrm>
            <a:off x="662940" y="4515966"/>
            <a:ext cx="7772400" cy="369332"/>
          </a:xfrm>
          <a:prstGeom prst="rect">
            <a:avLst/>
          </a:prstGeom>
          <a:noFill/>
        </p:spPr>
        <p:txBody>
          <a:bodyPr wrap="square" rtlCol="0">
            <a:spAutoFit/>
          </a:bodyPr>
          <a:lstStyle/>
          <a:p>
            <a:r>
              <a:rPr lang="en-US" dirty="0"/>
              <a:t>1TB decimal = .90949TB binary.    1TB binary = 1.0995TB decimal </a:t>
            </a:r>
            <a:endParaRPr lang="en-CA" dirty="0"/>
          </a:p>
        </p:txBody>
      </p:sp>
    </p:spTree>
    <p:extLst>
      <p:ext uri="{BB962C8B-B14F-4D97-AF65-F5344CB8AC3E}">
        <p14:creationId xmlns:p14="http://schemas.microsoft.com/office/powerpoint/2010/main" val="324134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a:t>
            </a:r>
            <a:endParaRPr lang="en-CA" dirty="0"/>
          </a:p>
        </p:txBody>
      </p:sp>
      <p:sp>
        <p:nvSpPr>
          <p:cNvPr id="3" name="Content Placeholder 2"/>
          <p:cNvSpPr>
            <a:spLocks noGrp="1"/>
          </p:cNvSpPr>
          <p:nvPr>
            <p:ph idx="1"/>
          </p:nvPr>
        </p:nvSpPr>
        <p:spPr/>
        <p:txBody>
          <a:bodyPr/>
          <a:lstStyle/>
          <a:p>
            <a:r>
              <a:rPr lang="en-US" dirty="0"/>
              <a:t>Zeros and Ones, On / Off, True / False</a:t>
            </a:r>
          </a:p>
          <a:p>
            <a:r>
              <a:rPr lang="en-US" dirty="0"/>
              <a:t>Bit = </a:t>
            </a:r>
            <a:r>
              <a:rPr lang="en-US" b="1" dirty="0"/>
              <a:t>B</a:t>
            </a:r>
            <a:r>
              <a:rPr lang="en-US" dirty="0"/>
              <a:t>inary </a:t>
            </a:r>
            <a:r>
              <a:rPr lang="en-US" dirty="0" err="1"/>
              <a:t>dig</a:t>
            </a:r>
            <a:r>
              <a:rPr lang="en-US" b="1" dirty="0" err="1"/>
              <a:t>IT</a:t>
            </a:r>
            <a:r>
              <a:rPr lang="en-US" b="1" dirty="0"/>
              <a:t>				</a:t>
            </a:r>
            <a:r>
              <a:rPr lang="en-US" dirty="0"/>
              <a:t>Values { 0 – 1 }</a:t>
            </a:r>
            <a:br>
              <a:rPr lang="en-US" b="1" dirty="0"/>
            </a:br>
            <a:r>
              <a:rPr lang="en-US" b="1" dirty="0"/>
              <a:t>	</a:t>
            </a:r>
            <a:r>
              <a:rPr lang="en-US" sz="2000" dirty="0"/>
              <a:t>(</a:t>
            </a:r>
            <a:r>
              <a:rPr lang="en-US" sz="2000" dirty="0" err="1"/>
              <a:t>J.Tukey</a:t>
            </a:r>
            <a:r>
              <a:rPr lang="en-US" sz="2000" dirty="0"/>
              <a:t>, 1946. </a:t>
            </a:r>
            <a:r>
              <a:rPr lang="en-US" sz="2000" dirty="0" err="1"/>
              <a:t>C.Shannon</a:t>
            </a:r>
            <a:r>
              <a:rPr lang="en-US" sz="2000" dirty="0"/>
              <a:t>, 1948. Bell Labs)</a:t>
            </a:r>
          </a:p>
          <a:p>
            <a:r>
              <a:rPr lang="en-US" dirty="0"/>
              <a:t>Byte = 8 bits </a:t>
            </a:r>
            <a:r>
              <a:rPr lang="en-US" sz="2000" dirty="0"/>
              <a:t>(</a:t>
            </a:r>
            <a:r>
              <a:rPr lang="en-CA" sz="2000" dirty="0"/>
              <a:t>W. Buchholz, 1956</a:t>
            </a:r>
            <a:r>
              <a:rPr lang="en-US" sz="2000" dirty="0"/>
              <a:t>. IBM)</a:t>
            </a:r>
            <a:r>
              <a:rPr lang="en-US" b="1" dirty="0"/>
              <a:t>	</a:t>
            </a:r>
            <a:r>
              <a:rPr lang="en-US" dirty="0"/>
              <a:t>Values { 0 – 255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3135977"/>
              </p:ext>
            </p:extLst>
          </p:nvPr>
        </p:nvGraphicFramePr>
        <p:xfrm>
          <a:off x="2697747" y="3148983"/>
          <a:ext cx="5120640" cy="1090041"/>
        </p:xfrm>
        <a:graphic>
          <a:graphicData uri="http://schemas.openxmlformats.org/drawingml/2006/table">
            <a:tbl>
              <a:tblPr firstRow="1" bandRow="1"/>
              <a:tblGrid>
                <a:gridCol w="640080">
                  <a:extLst>
                    <a:ext uri="{9D8B030D-6E8A-4147-A177-3AD203B41FA5}">
                      <a16:colId xmlns:a16="http://schemas.microsoft.com/office/drawing/2014/main" val="3977419534"/>
                    </a:ext>
                  </a:extLst>
                </a:gridCol>
                <a:gridCol w="640080">
                  <a:extLst>
                    <a:ext uri="{9D8B030D-6E8A-4147-A177-3AD203B41FA5}">
                      <a16:colId xmlns:a16="http://schemas.microsoft.com/office/drawing/2014/main" val="4165269875"/>
                    </a:ext>
                  </a:extLst>
                </a:gridCol>
                <a:gridCol w="640080">
                  <a:extLst>
                    <a:ext uri="{9D8B030D-6E8A-4147-A177-3AD203B41FA5}">
                      <a16:colId xmlns:a16="http://schemas.microsoft.com/office/drawing/2014/main" val="3215916470"/>
                    </a:ext>
                  </a:extLst>
                </a:gridCol>
                <a:gridCol w="640080">
                  <a:extLst>
                    <a:ext uri="{9D8B030D-6E8A-4147-A177-3AD203B41FA5}">
                      <a16:colId xmlns:a16="http://schemas.microsoft.com/office/drawing/2014/main" val="1359434957"/>
                    </a:ext>
                  </a:extLst>
                </a:gridCol>
                <a:gridCol w="640080">
                  <a:extLst>
                    <a:ext uri="{9D8B030D-6E8A-4147-A177-3AD203B41FA5}">
                      <a16:colId xmlns:a16="http://schemas.microsoft.com/office/drawing/2014/main" val="2240404490"/>
                    </a:ext>
                  </a:extLst>
                </a:gridCol>
                <a:gridCol w="640080">
                  <a:extLst>
                    <a:ext uri="{9D8B030D-6E8A-4147-A177-3AD203B41FA5}">
                      <a16:colId xmlns:a16="http://schemas.microsoft.com/office/drawing/2014/main" val="4234252588"/>
                    </a:ext>
                  </a:extLst>
                </a:gridCol>
                <a:gridCol w="640080">
                  <a:extLst>
                    <a:ext uri="{9D8B030D-6E8A-4147-A177-3AD203B41FA5}">
                      <a16:colId xmlns:a16="http://schemas.microsoft.com/office/drawing/2014/main" val="1420465682"/>
                    </a:ext>
                  </a:extLst>
                </a:gridCol>
                <a:gridCol w="640080">
                  <a:extLst>
                    <a:ext uri="{9D8B030D-6E8A-4147-A177-3AD203B41FA5}">
                      <a16:colId xmlns:a16="http://schemas.microsoft.com/office/drawing/2014/main" val="2143221015"/>
                    </a:ext>
                  </a:extLst>
                </a:gridCol>
              </a:tblGrid>
              <a:tr h="0">
                <a:tc>
                  <a:txBody>
                    <a:bodyPr/>
                    <a:lstStyle/>
                    <a:p>
                      <a:pPr marL="0" marR="0" algn="ctr">
                        <a:lnSpc>
                          <a:spcPct val="107000"/>
                        </a:lnSpc>
                        <a:spcBef>
                          <a:spcPts val="0"/>
                        </a:spcBef>
                        <a:spcAft>
                          <a:spcPts val="0"/>
                        </a:spcAft>
                      </a:pPr>
                      <a:r>
                        <a:rPr lang="en-US" sz="1800" b="1" dirty="0">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dirty="0">
                          <a:effectLst/>
                          <a:latin typeface="Segoe UI" panose="020B0502040204020203" pitchFamily="34" charset="0"/>
                          <a:ea typeface="Calibri" panose="020F0502020204030204" pitchFamily="34" charset="0"/>
                          <a:cs typeface="Times New Roman" panose="02020603050405020304" pitchFamily="18" charset="0"/>
                        </a:rPr>
                        <a:t>7</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6</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5</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3</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extLst>
                  <a:ext uri="{0D108BD9-81ED-4DB2-BD59-A6C34878D82A}">
                    <a16:rowId xmlns:a16="http://schemas.microsoft.com/office/drawing/2014/main" val="2034342359"/>
                  </a:ext>
                </a:extLst>
              </a:tr>
              <a:tr h="0">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128</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64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32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16</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8</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extLst>
                  <a:ext uri="{0D108BD9-81ED-4DB2-BD59-A6C34878D82A}">
                    <a16:rowId xmlns:a16="http://schemas.microsoft.com/office/drawing/2014/main" val="3768859364"/>
                  </a:ext>
                </a:extLst>
              </a:tr>
              <a:tr h="0">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0</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extLst>
                  <a:ext uri="{0D108BD9-81ED-4DB2-BD59-A6C34878D82A}">
                    <a16:rowId xmlns:a16="http://schemas.microsoft.com/office/drawing/2014/main" val="2241370472"/>
                  </a:ext>
                </a:extLst>
              </a:tr>
            </a:tbl>
          </a:graphicData>
        </a:graphic>
      </p:graphicFrame>
      <p:sp>
        <p:nvSpPr>
          <p:cNvPr id="7" name="TextBox 6"/>
          <p:cNvSpPr txBox="1"/>
          <p:nvPr/>
        </p:nvSpPr>
        <p:spPr>
          <a:xfrm>
            <a:off x="636198" y="3087495"/>
            <a:ext cx="1882552" cy="1277786"/>
          </a:xfrm>
          <a:prstGeom prst="rect">
            <a:avLst/>
          </a:prstGeom>
          <a:noFill/>
        </p:spPr>
        <p:txBody>
          <a:bodyPr wrap="square" rtlCol="0">
            <a:spAutoFit/>
          </a:bodyPr>
          <a:lstStyle/>
          <a:p>
            <a:pPr algn="ctr" fontAlgn="ctr">
              <a:lnSpc>
                <a:spcPct val="107000"/>
              </a:lnSpc>
              <a:spcAft>
                <a:spcPts val="800"/>
              </a:spcAft>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char</a:t>
            </a: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 'U' or </a:t>
            </a:r>
            <a:b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cs typeface="Times New Roman" panose="02020603050405020304" pitchFamily="18" charset="0"/>
              </a:rPr>
              <a:t>byte</a:t>
            </a: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 value 85</a:t>
            </a:r>
            <a:br>
              <a:rPr lang="en-CA" dirty="0">
                <a:latin typeface="Arial" panose="020B0604020202020204" pitchFamily="34" charset="0"/>
              </a:rPr>
            </a:b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 01010101</a:t>
            </a:r>
            <a:b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binary</a:t>
            </a:r>
            <a:endParaRPr lang="en-CA" dirty="0">
              <a:latin typeface="Arial" panose="020B0604020202020204" pitchFamily="34" charset="0"/>
            </a:endParaRPr>
          </a:p>
        </p:txBody>
      </p:sp>
    </p:spTree>
    <p:extLst>
      <p:ext uri="{BB962C8B-B14F-4D97-AF65-F5344CB8AC3E}">
        <p14:creationId xmlns:p14="http://schemas.microsoft.com/office/powerpoint/2010/main" val="283743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Binary?</a:t>
            </a:r>
            <a:endParaRPr lang="en-CA" dirty="0"/>
          </a:p>
        </p:txBody>
      </p:sp>
      <p:sp>
        <p:nvSpPr>
          <p:cNvPr id="3" name="Content Placeholder 2"/>
          <p:cNvSpPr>
            <a:spLocks noGrp="1"/>
          </p:cNvSpPr>
          <p:nvPr>
            <p:ph idx="1"/>
          </p:nvPr>
        </p:nvSpPr>
        <p:spPr/>
        <p:txBody>
          <a:bodyPr>
            <a:normAutofit/>
          </a:bodyPr>
          <a:lstStyle/>
          <a:p>
            <a:pPr marL="0" indent="0">
              <a:buNone/>
            </a:pPr>
            <a:r>
              <a:rPr lang="en-CA" dirty="0"/>
              <a:t>Unambiguous and </a:t>
            </a:r>
            <a:r>
              <a:rPr lang="en-US" dirty="0"/>
              <a:t>Unequivocal state: </a:t>
            </a:r>
          </a:p>
          <a:p>
            <a:r>
              <a:rPr lang="en-US" dirty="0"/>
              <a:t>0 or 1 for storage of a value in a </a:t>
            </a:r>
            <a:r>
              <a:rPr lang="en-US" b="1" dirty="0"/>
              <a:t>bit</a:t>
            </a:r>
          </a:p>
          <a:p>
            <a:pPr lvl="1"/>
            <a:r>
              <a:rPr lang="en-US" dirty="0"/>
              <a:t>Electric current in RAM, magnetic charge on HDD, magic in SSD</a:t>
            </a:r>
          </a:p>
          <a:p>
            <a:r>
              <a:rPr lang="en-US" dirty="0"/>
              <a:t>TRUE or FALSE to make a decision (Boolean logic)</a:t>
            </a:r>
          </a:p>
          <a:p>
            <a:pPr lvl="1"/>
            <a:r>
              <a:rPr lang="en-US" dirty="0"/>
              <a:t>hardware uses logic gates, </a:t>
            </a:r>
          </a:p>
          <a:p>
            <a:pPr lvl="1"/>
            <a:r>
              <a:rPr lang="en-US" dirty="0"/>
              <a:t>software uses Selection logic, </a:t>
            </a:r>
            <a:br>
              <a:rPr lang="en-US" dirty="0"/>
            </a:br>
            <a:r>
              <a:rPr lang="en-US" dirty="0"/>
              <a:t>e.g. IF statements resolve to TRUE or FALSE.</a:t>
            </a:r>
          </a:p>
          <a:p>
            <a:pPr marL="0" indent="0">
              <a:buNone/>
            </a:pPr>
            <a:r>
              <a:rPr lang="en-US" dirty="0"/>
              <a:t>Faster Processing:</a:t>
            </a:r>
          </a:p>
          <a:p>
            <a:pPr lvl="1"/>
            <a:r>
              <a:rPr lang="en-CA" dirty="0"/>
              <a:t>CPUs, </a:t>
            </a:r>
            <a:r>
              <a:rPr lang="en-US" dirty="0"/>
              <a:t>ALUs, FPUs, GPUs are faster in binary</a:t>
            </a:r>
          </a:p>
          <a:p>
            <a:endParaRPr lang="en-US" dirty="0"/>
          </a:p>
          <a:p>
            <a:endParaRPr lang="en-CA" dirty="0"/>
          </a:p>
        </p:txBody>
      </p:sp>
    </p:spTree>
    <p:extLst>
      <p:ext uri="{BB962C8B-B14F-4D97-AF65-F5344CB8AC3E}">
        <p14:creationId xmlns:p14="http://schemas.microsoft.com/office/powerpoint/2010/main" val="77153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 TRUE or FALSE</a:t>
            </a:r>
            <a:endParaRPr lang="en-CA" dirty="0"/>
          </a:p>
        </p:txBody>
      </p:sp>
      <p:sp>
        <p:nvSpPr>
          <p:cNvPr id="3" name="Content Placeholder 2"/>
          <p:cNvSpPr>
            <a:spLocks noGrp="1"/>
          </p:cNvSpPr>
          <p:nvPr>
            <p:ph idx="1"/>
          </p:nvPr>
        </p:nvSpPr>
        <p:spPr/>
        <p:txBody>
          <a:bodyPr>
            <a:normAutofit/>
          </a:bodyPr>
          <a:lstStyle/>
          <a:p>
            <a:pPr marL="0" indent="0">
              <a:buNone/>
            </a:pPr>
            <a:r>
              <a:rPr lang="en-US" dirty="0"/>
              <a:t>GOTO school </a:t>
            </a:r>
            <a:r>
              <a:rPr lang="en-US" i="1" dirty="0"/>
              <a:t>(GOTO allowed only in real life)</a:t>
            </a:r>
            <a:endParaRPr lang="en-US" b="1" i="1" dirty="0"/>
          </a:p>
          <a:p>
            <a:r>
              <a:rPr lang="en-US" b="1" dirty="0"/>
              <a:t>IF </a:t>
            </a:r>
            <a:r>
              <a:rPr lang="en-US" u="sng" dirty="0" err="1"/>
              <a:t>DoW</a:t>
            </a:r>
            <a:r>
              <a:rPr lang="en-US" u="sng" dirty="0"/>
              <a:t> = Monday </a:t>
            </a:r>
            <a:r>
              <a:rPr lang="en-US" dirty="0"/>
              <a:t>AND </a:t>
            </a:r>
            <a:r>
              <a:rPr lang="en-US" u="sng" dirty="0" err="1"/>
              <a:t>classesMon</a:t>
            </a:r>
            <a:r>
              <a:rPr lang="en-US" u="sng" dirty="0"/>
              <a:t> &gt; 0</a:t>
            </a:r>
            <a:r>
              <a:rPr lang="en-US" dirty="0"/>
              <a:t> AND NOT </a:t>
            </a:r>
            <a:r>
              <a:rPr lang="en-US" u="sng" dirty="0"/>
              <a:t>sick </a:t>
            </a:r>
            <a:endParaRPr lang="en-US" dirty="0"/>
          </a:p>
          <a:p>
            <a:pPr marL="457200" indent="-457200">
              <a:buFont typeface="+mj-lt"/>
              <a:buAutoNum type="arabicPeriod"/>
            </a:pPr>
            <a:r>
              <a:rPr lang="en-US" b="1" dirty="0"/>
              <a:t>IF </a:t>
            </a:r>
            <a:r>
              <a:rPr lang="en-US" dirty="0"/>
              <a:t>TRUE             AND </a:t>
            </a:r>
            <a:r>
              <a:rPr lang="en-US" u="sng" dirty="0" err="1"/>
              <a:t>classesMon</a:t>
            </a:r>
            <a:r>
              <a:rPr lang="en-US" u="sng" dirty="0"/>
              <a:t> &gt; 0 </a:t>
            </a:r>
            <a:r>
              <a:rPr lang="en-US" dirty="0"/>
              <a:t>AND NOT </a:t>
            </a:r>
            <a:r>
              <a:rPr lang="en-US" u="sng" dirty="0"/>
              <a:t>sick</a:t>
            </a:r>
          </a:p>
          <a:p>
            <a:pPr marL="457200" indent="-457200">
              <a:buFont typeface="+mj-lt"/>
              <a:buAutoNum type="arabicPeriod"/>
            </a:pPr>
            <a:r>
              <a:rPr lang="en-US" b="1" dirty="0"/>
              <a:t>IF </a:t>
            </a:r>
            <a:r>
              <a:rPr lang="en-US" u="sng" dirty="0"/>
              <a:t>TRUE             AND TRUE</a:t>
            </a:r>
            <a:r>
              <a:rPr lang="en-US" dirty="0"/>
              <a:t>                AND NOT </a:t>
            </a:r>
            <a:r>
              <a:rPr lang="en-US" u="sng" dirty="0"/>
              <a:t>sick</a:t>
            </a:r>
          </a:p>
          <a:p>
            <a:pPr marL="457200" indent="-457200">
              <a:buFont typeface="+mj-lt"/>
              <a:buAutoNum type="arabicPeriod"/>
            </a:pPr>
            <a:r>
              <a:rPr lang="en-US" b="1" dirty="0"/>
              <a:t>IF </a:t>
            </a:r>
            <a:r>
              <a:rPr lang="en-US" dirty="0"/>
              <a:t>TRUE                                               AND NOT </a:t>
            </a:r>
            <a:r>
              <a:rPr lang="en-US" u="sng" dirty="0"/>
              <a:t>FALSE</a:t>
            </a:r>
          </a:p>
          <a:p>
            <a:pPr marL="457200" indent="-457200">
              <a:buFont typeface="+mj-lt"/>
              <a:buAutoNum type="arabicPeriod"/>
            </a:pPr>
            <a:r>
              <a:rPr lang="en-US" b="1" dirty="0"/>
              <a:t>IF </a:t>
            </a:r>
            <a:r>
              <a:rPr lang="en-US" u="sng" dirty="0"/>
              <a:t>TRUE                                               AND TRUE</a:t>
            </a:r>
          </a:p>
          <a:p>
            <a:pPr marL="457200" indent="-457200">
              <a:buFont typeface="+mj-lt"/>
              <a:buAutoNum type="arabicPeriod"/>
            </a:pPr>
            <a:r>
              <a:rPr lang="en-US" b="1" dirty="0"/>
              <a:t>IF </a:t>
            </a:r>
            <a:r>
              <a:rPr lang="en-US" dirty="0"/>
              <a:t>TRUE </a:t>
            </a:r>
            <a:r>
              <a:rPr lang="en-US" b="1" dirty="0"/>
              <a:t>THEN </a:t>
            </a:r>
            <a:r>
              <a:rPr lang="en-US" dirty="0"/>
              <a:t>GOTO school</a:t>
            </a:r>
          </a:p>
          <a:p>
            <a:pPr marL="0" indent="0">
              <a:buNone/>
            </a:pPr>
            <a:r>
              <a:rPr lang="en-US" dirty="0"/>
              <a:t>If it’s not Monday OR no classes OR you are sick, don’t go.</a:t>
            </a:r>
          </a:p>
        </p:txBody>
      </p:sp>
    </p:spTree>
    <p:extLst>
      <p:ext uri="{BB962C8B-B14F-4D97-AF65-F5344CB8AC3E}">
        <p14:creationId xmlns:p14="http://schemas.microsoft.com/office/powerpoint/2010/main" val="371043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Bytes, and Precision</a:t>
            </a:r>
            <a:endParaRPr lang="en-CA" dirty="0"/>
          </a:p>
        </p:txBody>
      </p:sp>
      <p:sp>
        <p:nvSpPr>
          <p:cNvPr id="3" name="Content Placeholder 2"/>
          <p:cNvSpPr>
            <a:spLocks noGrp="1"/>
          </p:cNvSpPr>
          <p:nvPr>
            <p:ph idx="1"/>
          </p:nvPr>
        </p:nvSpPr>
        <p:spPr>
          <a:xfrm>
            <a:off x="251520" y="1200150"/>
            <a:ext cx="8784976" cy="3657600"/>
          </a:xfrm>
        </p:spPr>
        <p:txBody>
          <a:bodyPr>
            <a:normAutofit/>
          </a:bodyPr>
          <a:lstStyle/>
          <a:p>
            <a:pPr marL="0" indent="0">
              <a:buNone/>
            </a:pPr>
            <a:r>
              <a:rPr lang="en-CA" i="1" dirty="0"/>
              <a:t>    n</a:t>
            </a:r>
            <a:r>
              <a:rPr lang="en-CA" dirty="0"/>
              <a:t> bits     encode      2</a:t>
            </a:r>
            <a:r>
              <a:rPr lang="en-CA" i="1" baseline="30000" dirty="0"/>
              <a:t>n</a:t>
            </a:r>
            <a:r>
              <a:rPr lang="en-CA" dirty="0"/>
              <a:t> values 	  known as </a:t>
            </a:r>
            <a:r>
              <a:rPr lang="en-CA" i="1" dirty="0"/>
              <a:t>bit length or width</a:t>
            </a:r>
            <a:endParaRPr lang="en-US" dirty="0"/>
          </a:p>
          <a:p>
            <a:r>
              <a:rPr lang="en-US" dirty="0"/>
              <a:t>  8-bit </a:t>
            </a:r>
            <a:r>
              <a:rPr lang="en-US" dirty="0">
                <a:latin typeface="Consolas" panose="020B0609020204030204" pitchFamily="49" charset="0"/>
              </a:rPr>
              <a:t>char</a:t>
            </a:r>
            <a:r>
              <a:rPr lang="en-US" dirty="0"/>
              <a:t> 		= </a:t>
            </a:r>
            <a:r>
              <a:rPr lang="en-CA" dirty="0"/>
              <a:t>2</a:t>
            </a:r>
            <a:r>
              <a:rPr lang="en-CA" i="1" baseline="30000" dirty="0"/>
              <a:t>8  </a:t>
            </a:r>
            <a:r>
              <a:rPr lang="en-CA" dirty="0"/>
              <a:t>= 256 values (unsigned 0 – 255)</a:t>
            </a:r>
          </a:p>
          <a:p>
            <a:r>
              <a:rPr lang="en-US" dirty="0"/>
              <a:t>1</a:t>
            </a:r>
            <a:r>
              <a:rPr lang="en-CA" dirty="0"/>
              <a:t>6-bit </a:t>
            </a:r>
            <a:r>
              <a:rPr lang="en-CA" dirty="0">
                <a:latin typeface="Consolas" panose="020B0609020204030204" pitchFamily="49" charset="0"/>
              </a:rPr>
              <a:t>short</a:t>
            </a:r>
            <a:r>
              <a:rPr lang="en-CA" dirty="0"/>
              <a:t> 	= 2</a:t>
            </a:r>
            <a:r>
              <a:rPr lang="en-CA" i="1" baseline="30000" dirty="0"/>
              <a:t>16 </a:t>
            </a:r>
            <a:r>
              <a:rPr lang="en-CA" dirty="0"/>
              <a:t>= 65,536 values</a:t>
            </a:r>
            <a:br>
              <a:rPr lang="en-CA" dirty="0"/>
            </a:br>
            <a:r>
              <a:rPr lang="en-CA" dirty="0"/>
              <a:t> 				</a:t>
            </a:r>
            <a:r>
              <a:rPr lang="en-CA" sz="2400" i="1" dirty="0"/>
              <a:t>Signed:</a:t>
            </a:r>
            <a:r>
              <a:rPr lang="en-CA" sz="2400" dirty="0"/>
              <a:t> −32,768 to 32,767</a:t>
            </a:r>
          </a:p>
          <a:p>
            <a:r>
              <a:rPr lang="en-US" dirty="0"/>
              <a:t>32-bit  </a:t>
            </a:r>
            <a:r>
              <a:rPr lang="en-US" dirty="0">
                <a:latin typeface="Consolas" panose="020B0609020204030204" pitchFamily="49" charset="0"/>
              </a:rPr>
              <a:t>long</a:t>
            </a:r>
            <a:r>
              <a:rPr lang="en-US" dirty="0"/>
              <a:t> 	</a:t>
            </a:r>
            <a:r>
              <a:rPr lang="en-CA" dirty="0"/>
              <a:t>= 2</a:t>
            </a:r>
            <a:r>
              <a:rPr lang="en-CA" i="1" baseline="30000" dirty="0"/>
              <a:t>32 </a:t>
            </a:r>
            <a:r>
              <a:rPr lang="en-CA" dirty="0"/>
              <a:t>= 4,294,967,296 values</a:t>
            </a:r>
            <a:br>
              <a:rPr lang="en-CA" dirty="0"/>
            </a:br>
            <a:r>
              <a:rPr lang="en-CA" dirty="0"/>
              <a:t>			        	</a:t>
            </a:r>
            <a:r>
              <a:rPr lang="en-CA" sz="2400" dirty="0"/>
              <a:t>−2,147,483,648 to 2,147,483,647</a:t>
            </a:r>
            <a:endParaRPr lang="en-US" sz="2400" dirty="0"/>
          </a:p>
          <a:p>
            <a:pPr>
              <a:buFont typeface="Arial" panose="020B0604020202020204" pitchFamily="34" charset="0"/>
              <a:buChar char="‼"/>
            </a:pPr>
            <a:r>
              <a:rPr lang="en-US" b="1" dirty="0" err="1">
                <a:latin typeface="Consolas" panose="020B0609020204030204" pitchFamily="49" charset="0"/>
              </a:rPr>
              <a:t>int</a:t>
            </a:r>
            <a:r>
              <a:rPr lang="en-US" dirty="0"/>
              <a:t> will compile as </a:t>
            </a:r>
            <a:r>
              <a:rPr lang="en-CA" dirty="0">
                <a:latin typeface="Consolas" panose="020B0609020204030204" pitchFamily="49" charset="0"/>
              </a:rPr>
              <a:t>short</a:t>
            </a:r>
            <a:r>
              <a:rPr lang="en-US" dirty="0"/>
              <a:t> </a:t>
            </a:r>
            <a:r>
              <a:rPr lang="en-US" i="1" dirty="0"/>
              <a:t>or</a:t>
            </a:r>
            <a:r>
              <a:rPr lang="en-US" dirty="0"/>
              <a:t> </a:t>
            </a:r>
            <a:r>
              <a:rPr lang="en-US" dirty="0">
                <a:latin typeface="Consolas" panose="020B0609020204030204" pitchFamily="49" charset="0"/>
              </a:rPr>
              <a:t>long</a:t>
            </a:r>
            <a:r>
              <a:rPr lang="en-US" dirty="0"/>
              <a:t> depending on platform and  compiler. For portability, declare the size you need explicitly.</a:t>
            </a:r>
            <a:endParaRPr lang="en-CA" dirty="0"/>
          </a:p>
        </p:txBody>
      </p:sp>
    </p:spTree>
    <p:extLst>
      <p:ext uri="{BB962C8B-B14F-4D97-AF65-F5344CB8AC3E}">
        <p14:creationId xmlns:p14="http://schemas.microsoft.com/office/powerpoint/2010/main" val="378266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80" y="267494"/>
            <a:ext cx="2961991" cy="948690"/>
          </a:xfrm>
        </p:spPr>
        <p:txBody>
          <a:bodyPr>
            <a:noAutofit/>
          </a:bodyPr>
          <a:lstStyle/>
          <a:p>
            <a:r>
              <a:rPr lang="en-US" sz="3200" dirty="0"/>
              <a:t>Two's Complement </a:t>
            </a:r>
            <a:endParaRPr lang="en-CA" sz="3200" dirty="0"/>
          </a:p>
        </p:txBody>
      </p:sp>
      <p:sp>
        <p:nvSpPr>
          <p:cNvPr id="4" name="Text Placeholder 3"/>
          <p:cNvSpPr>
            <a:spLocks noGrp="1"/>
          </p:cNvSpPr>
          <p:nvPr>
            <p:ph type="body" sz="half" idx="2"/>
          </p:nvPr>
        </p:nvSpPr>
        <p:spPr>
          <a:xfrm>
            <a:off x="457881" y="1275606"/>
            <a:ext cx="3106688" cy="3182112"/>
          </a:xfrm>
        </p:spPr>
        <p:txBody>
          <a:bodyPr>
            <a:normAutofit/>
          </a:bodyPr>
          <a:lstStyle/>
          <a:p>
            <a:r>
              <a:rPr lang="en-US" sz="1600" dirty="0"/>
              <a:t>Positive and Negative numbers share half the bits of an integer.</a:t>
            </a:r>
          </a:p>
          <a:p>
            <a:r>
              <a:rPr lang="en-US" sz="1600" dirty="0"/>
              <a:t>High order bit indicates the sign.</a:t>
            </a:r>
            <a:br>
              <a:rPr lang="en-US" sz="1600" dirty="0"/>
            </a:br>
            <a:r>
              <a:rPr lang="en-US" sz="1600" dirty="0"/>
              <a:t>0 is positive, 1 is negative</a:t>
            </a:r>
          </a:p>
          <a:p>
            <a:r>
              <a:rPr lang="en-US" sz="1600" dirty="0">
                <a:latin typeface="Consolas" panose="020B0609020204030204" pitchFamily="49" charset="0"/>
              </a:rPr>
              <a:t>   0  0000 0000  min </a:t>
            </a:r>
            <a:r>
              <a:rPr lang="en-US" sz="1600" dirty="0" err="1">
                <a:latin typeface="Consolas" panose="020B0609020204030204" pitchFamily="49" charset="0"/>
              </a:rPr>
              <a:t>pos</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127  0111 1111  max </a:t>
            </a:r>
            <a:r>
              <a:rPr lang="en-US" sz="1600" dirty="0" err="1">
                <a:latin typeface="Consolas" panose="020B0609020204030204" pitchFamily="49" charset="0"/>
              </a:rPr>
              <a:t>pos</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u="sng" dirty="0">
                <a:latin typeface="Consolas" panose="020B0609020204030204" pitchFamily="49" charset="0"/>
              </a:rPr>
              <a:t>       +1</a:t>
            </a:r>
            <a:r>
              <a:rPr lang="en-US" sz="1600" dirty="0">
                <a:latin typeface="Consolas" panose="020B0609020204030204" pitchFamily="49" charset="0"/>
              </a:rPr>
              <a:t>    </a:t>
            </a:r>
            <a:r>
              <a:rPr lang="en-US" sz="1600" i="1" dirty="0">
                <a:latin typeface="Consolas" panose="020B0609020204030204" pitchFamily="49" charset="0"/>
              </a:rPr>
              <a:t>to</a:t>
            </a:r>
            <a:br>
              <a:rPr lang="en-US" sz="1600" u="sng" dirty="0">
                <a:latin typeface="Consolas" panose="020B0609020204030204" pitchFamily="49" charset="0"/>
              </a:rPr>
            </a:br>
            <a:r>
              <a:rPr lang="en-US" sz="1600" dirty="0">
                <a:latin typeface="Consolas" panose="020B0609020204030204" pitchFamily="49" charset="0"/>
              </a:rPr>
              <a:t>−128  1000 0000  min neg-</a:t>
            </a:r>
          </a:p>
          <a:p>
            <a:r>
              <a:rPr lang="en-US" sz="1600" dirty="0">
                <a:latin typeface="Consolas" panose="020B0609020204030204" pitchFamily="49" charset="0"/>
              </a:rPr>
              <a:t>  -1  1111 1111  max neg-</a:t>
            </a:r>
            <a:br>
              <a:rPr lang="en-US" sz="1600" dirty="0">
                <a:latin typeface="Consolas" panose="020B0609020204030204" pitchFamily="49" charset="0"/>
              </a:rPr>
            </a:br>
            <a:r>
              <a:rPr lang="en-US" sz="1600" dirty="0">
                <a:latin typeface="Consolas" panose="020B0609020204030204" pitchFamily="49" charset="0"/>
              </a:rPr>
              <a:t>      </a:t>
            </a:r>
            <a:r>
              <a:rPr lang="en-US" sz="1600" u="sng" dirty="0">
                <a:latin typeface="Consolas" panose="020B0609020204030204" pitchFamily="49" charset="0"/>
              </a:rPr>
              <a:t>       +1</a:t>
            </a:r>
            <a:r>
              <a:rPr lang="en-US" sz="1600" dirty="0">
                <a:latin typeface="Consolas" panose="020B0609020204030204" pitchFamily="49" charset="0"/>
              </a:rPr>
              <a:t>    </a:t>
            </a:r>
            <a:r>
              <a:rPr lang="en-US" sz="1600" i="1" dirty="0">
                <a:latin typeface="Consolas" panose="020B0609020204030204" pitchFamily="49" charset="0"/>
              </a:rPr>
              <a:t>to</a:t>
            </a:r>
            <a:br>
              <a:rPr lang="en-US" sz="1600" u="sng" dirty="0">
                <a:latin typeface="Consolas" panose="020B0609020204030204" pitchFamily="49" charset="0"/>
              </a:rPr>
            </a:br>
            <a:r>
              <a:rPr lang="en-US" sz="1600" dirty="0">
                <a:latin typeface="Consolas" panose="020B0609020204030204" pitchFamily="49" charset="0"/>
              </a:rPr>
              <a:t>   0  0000 0000  min </a:t>
            </a:r>
            <a:r>
              <a:rPr lang="en-US" sz="1600" dirty="0" err="1">
                <a:latin typeface="Consolas" panose="020B0609020204030204" pitchFamily="49" charset="0"/>
              </a:rPr>
              <a:t>pos</a:t>
            </a:r>
            <a:r>
              <a:rPr lang="en-US" sz="1600" dirty="0">
                <a:latin typeface="Consolas" panose="020B0609020204030204" pitchFamily="49" charset="0"/>
              </a:rPr>
              <a:t>+</a:t>
            </a:r>
            <a:endParaRPr lang="en-CA" sz="1600" u="sng" dirty="0">
              <a:latin typeface="Consolas" panose="020B06090202040302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3" y="-142351"/>
            <a:ext cx="4032448" cy="5315252"/>
          </a:xfrm>
          <a:prstGeom prst="rect">
            <a:avLst/>
          </a:prstGeom>
        </p:spPr>
      </p:pic>
    </p:spTree>
    <p:extLst>
      <p:ext uri="{BB962C8B-B14F-4D97-AF65-F5344CB8AC3E}">
        <p14:creationId xmlns:p14="http://schemas.microsoft.com/office/powerpoint/2010/main" val="226350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Processing Cautions</a:t>
            </a:r>
            <a:endParaRPr lang="en-CA" dirty="0"/>
          </a:p>
        </p:txBody>
      </p:sp>
      <p:sp>
        <p:nvSpPr>
          <p:cNvPr id="3" name="Content Placeholder 2"/>
          <p:cNvSpPr>
            <a:spLocks noGrp="1"/>
          </p:cNvSpPr>
          <p:nvPr>
            <p:ph idx="1"/>
          </p:nvPr>
        </p:nvSpPr>
        <p:spPr>
          <a:xfrm>
            <a:off x="457200" y="1131590"/>
            <a:ext cx="8686800" cy="3657600"/>
          </a:xfrm>
        </p:spPr>
        <p:txBody>
          <a:bodyPr>
            <a:normAutofit/>
          </a:bodyPr>
          <a:lstStyle/>
          <a:p>
            <a:pPr marL="0" indent="0">
              <a:buNone/>
            </a:pPr>
            <a:r>
              <a:rPr lang="en-US" b="1" dirty="0"/>
              <a:t>What happens when you have too many for the type?</a:t>
            </a:r>
          </a:p>
          <a:p>
            <a:r>
              <a:rPr lang="en-US" b="1" dirty="0"/>
              <a:t>Overflow</a:t>
            </a:r>
            <a:r>
              <a:rPr lang="en-US" dirty="0"/>
              <a:t>! which in C is </a:t>
            </a:r>
            <a:r>
              <a:rPr lang="en-US" b="1" i="1" dirty="0"/>
              <a:t>undefined. </a:t>
            </a:r>
            <a:r>
              <a:rPr lang="en-CA" dirty="0"/>
              <a:t>On most platforms, </a:t>
            </a:r>
            <a:br>
              <a:rPr lang="en-CA" dirty="0"/>
            </a:br>
            <a:r>
              <a:rPr lang="en-CA" dirty="0"/>
              <a:t>integers wrap around. </a:t>
            </a:r>
            <a:r>
              <a:rPr lang="en-CA" dirty="0">
                <a:solidFill>
                  <a:prstClr val="black"/>
                </a:solidFill>
                <a:latin typeface="Consolas" panose="020B0609020204030204" pitchFamily="49" charset="0"/>
              </a:rPr>
              <a:t> short </a:t>
            </a:r>
            <a:r>
              <a:rPr lang="en-CA" dirty="0"/>
              <a:t>integer's range</a:t>
            </a:r>
            <a:br>
              <a:rPr lang="en-CA" dirty="0"/>
            </a:br>
            <a:r>
              <a:rPr lang="en-CA" dirty="0"/>
              <a:t>−32,768 </a:t>
            </a:r>
            <a:r>
              <a:rPr lang="en-CA" dirty="0">
                <a:sym typeface="Wingdings" panose="05000000000000000000" pitchFamily="2" charset="2"/>
              </a:rPr>
              <a:t> 0  </a:t>
            </a:r>
            <a:r>
              <a:rPr lang="en-CA" dirty="0"/>
              <a:t>32,767  where  32,767 + 1 = </a:t>
            </a:r>
            <a:r>
              <a:rPr lang="en-CA" b="1" dirty="0"/>
              <a:t>−</a:t>
            </a:r>
            <a:r>
              <a:rPr lang="en-CA" dirty="0"/>
              <a:t>32,768 </a:t>
            </a:r>
          </a:p>
          <a:p>
            <a:pPr lvl="1"/>
            <a:r>
              <a:rPr lang="en-US" dirty="0"/>
              <a:t>Do not program using side-effects. </a:t>
            </a:r>
            <a:r>
              <a:rPr lang="en-US" b="1" dirty="0"/>
              <a:t>Never be clever.</a:t>
            </a:r>
          </a:p>
          <a:p>
            <a:r>
              <a:rPr lang="en-US" dirty="0"/>
              <a:t>Comparing signed to unsigned </a:t>
            </a:r>
            <a:r>
              <a:rPr lang="en-US" i="1" dirty="0"/>
              <a:t>does not work</a:t>
            </a:r>
            <a:r>
              <a:rPr lang="en-US" dirty="0"/>
              <a:t> when </a:t>
            </a:r>
            <a:r>
              <a:rPr lang="en-US" b="1" dirty="0" err="1">
                <a:latin typeface="Consolas" panose="020B0609020204030204" pitchFamily="49" charset="0"/>
              </a:rPr>
              <a:t>int</a:t>
            </a:r>
            <a:r>
              <a:rPr lang="en-US" b="1" dirty="0">
                <a:latin typeface="Consolas" panose="020B0609020204030204" pitchFamily="49" charset="0"/>
              </a:rPr>
              <a:t> &lt; 0</a:t>
            </a:r>
          </a:p>
          <a:p>
            <a:pPr lvl="1"/>
            <a:r>
              <a:rPr lang="en-CA" dirty="0"/>
              <a:t>C# and Java do not have unsigned integer types for this reason.</a:t>
            </a:r>
          </a:p>
          <a:p>
            <a:pPr lvl="1"/>
            <a:r>
              <a:rPr lang="en-US" dirty="0"/>
              <a:t>U</a:t>
            </a:r>
            <a:r>
              <a:rPr lang="en-CA" dirty="0" err="1"/>
              <a:t>nsigned</a:t>
            </a:r>
            <a:r>
              <a:rPr lang="en-CA" dirty="0"/>
              <a:t> is twice as much as signed…not much more to be enough</a:t>
            </a:r>
            <a:br>
              <a:rPr lang="en-CA" dirty="0"/>
            </a:br>
            <a:r>
              <a:rPr lang="en-CA" dirty="0">
                <a:sym typeface="Wingdings" panose="05000000000000000000" pitchFamily="2" charset="2"/>
              </a:rPr>
              <a:t> stick with signed integer types</a:t>
            </a:r>
            <a:endParaRPr lang="en-CA" dirty="0"/>
          </a:p>
          <a:p>
            <a:endParaRPr lang="en-CA" dirty="0"/>
          </a:p>
        </p:txBody>
      </p:sp>
    </p:spTree>
    <p:extLst>
      <p:ext uri="{BB962C8B-B14F-4D97-AF65-F5344CB8AC3E}">
        <p14:creationId xmlns:p14="http://schemas.microsoft.com/office/powerpoint/2010/main" val="121576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Floats and Doubles — fractions</a:t>
            </a:r>
            <a:endParaRPr lang="en-CA" dirty="0"/>
          </a:p>
        </p:txBody>
      </p:sp>
      <p:sp>
        <p:nvSpPr>
          <p:cNvPr id="3" name="Content Placeholder 2"/>
          <p:cNvSpPr>
            <a:spLocks noGrp="1"/>
          </p:cNvSpPr>
          <p:nvPr>
            <p:ph idx="1"/>
          </p:nvPr>
        </p:nvSpPr>
        <p:spPr>
          <a:xfrm>
            <a:off x="323528" y="1200150"/>
            <a:ext cx="8496944" cy="3657600"/>
          </a:xfrm>
        </p:spPr>
        <p:txBody>
          <a:bodyPr>
            <a:normAutofit lnSpcReduction="10000"/>
          </a:bodyPr>
          <a:lstStyle/>
          <a:p>
            <a:r>
              <a:rPr lang="en-US" dirty="0"/>
              <a:t>In a binary system, what value is between 0 and 1?</a:t>
            </a:r>
          </a:p>
          <a:p>
            <a:r>
              <a:rPr lang="en-US" dirty="0"/>
              <a:t>Every fractional value to the right of the decimal point is an </a:t>
            </a:r>
            <a:r>
              <a:rPr lang="en-US" i="1" dirty="0"/>
              <a:t>approximation between 0 and 1</a:t>
            </a:r>
            <a:r>
              <a:rPr lang="en-US" dirty="0"/>
              <a:t>. </a:t>
            </a:r>
          </a:p>
          <a:p>
            <a:r>
              <a:rPr lang="en-US" b="1" dirty="0"/>
              <a:t>Not to be used for monetary or exact values in business</a:t>
            </a:r>
            <a:br>
              <a:rPr lang="en-US" dirty="0"/>
            </a:br>
            <a:r>
              <a:rPr lang="en-US" dirty="0"/>
              <a:t> 	</a:t>
            </a:r>
            <a:r>
              <a:rPr lang="en-US" dirty="0">
                <a:sym typeface="Wingdings" panose="05000000000000000000" pitchFamily="2" charset="2"/>
              </a:rPr>
              <a:t> </a:t>
            </a:r>
            <a:r>
              <a:rPr lang="en-US" dirty="0"/>
              <a:t>Use DECIMAL data type instead</a:t>
            </a:r>
          </a:p>
          <a:p>
            <a:pPr lvl="1"/>
            <a:r>
              <a:rPr lang="en-US" sz="2400" dirty="0"/>
              <a:t>DECIMAL data types are essentially integers </a:t>
            </a:r>
            <a:br>
              <a:rPr lang="en-US" sz="2400" dirty="0"/>
            </a:br>
            <a:r>
              <a:rPr lang="en-US" sz="2400" dirty="0"/>
              <a:t>with an implied fixed decimal position.</a:t>
            </a:r>
            <a:br>
              <a:rPr lang="en-US" sz="2400" dirty="0"/>
            </a:br>
            <a:r>
              <a:rPr lang="en-US" sz="2400" dirty="0"/>
              <a:t>e.g. DECIMAL size 9.2 contains 1,234,567.89 </a:t>
            </a:r>
            <a:endParaRPr lang="en-CA" sz="2400" dirty="0"/>
          </a:p>
          <a:p>
            <a:r>
              <a:rPr lang="en-US" dirty="0"/>
              <a:t>BE VERY CAREFUL MIXING </a:t>
            </a:r>
            <a:r>
              <a:rPr lang="en-US" dirty="0" err="1"/>
              <a:t>INTeger</a:t>
            </a:r>
            <a:r>
              <a:rPr lang="en-US" dirty="0"/>
              <a:t> and FP types</a:t>
            </a:r>
          </a:p>
          <a:p>
            <a:endParaRPr lang="en-CA" dirty="0"/>
          </a:p>
        </p:txBody>
      </p:sp>
    </p:spTree>
    <p:extLst>
      <p:ext uri="{BB962C8B-B14F-4D97-AF65-F5344CB8AC3E}">
        <p14:creationId xmlns:p14="http://schemas.microsoft.com/office/powerpoint/2010/main" val="21268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AA7D-3D6E-430E-A185-1357E54386B1}"/>
              </a:ext>
            </a:extLst>
          </p:cNvPr>
          <p:cNvSpPr>
            <a:spLocks noGrp="1"/>
          </p:cNvSpPr>
          <p:nvPr>
            <p:ph type="title"/>
          </p:nvPr>
        </p:nvSpPr>
        <p:spPr/>
        <p:txBody>
          <a:bodyPr/>
          <a:lstStyle/>
          <a:p>
            <a:r>
              <a:rPr lang="en-US" dirty="0"/>
              <a:t>Floats and Doubles — fractions</a:t>
            </a:r>
            <a:endParaRPr lang="en-CA" dirty="0"/>
          </a:p>
        </p:txBody>
      </p:sp>
      <p:sp>
        <p:nvSpPr>
          <p:cNvPr id="3" name="Content Placeholder 2">
            <a:extLst>
              <a:ext uri="{FF2B5EF4-FFF2-40B4-BE49-F238E27FC236}">
                <a16:creationId xmlns:a16="http://schemas.microsoft.com/office/drawing/2014/main" id="{4E317F40-E0D2-4958-AA65-E662CBC576F9}"/>
              </a:ext>
            </a:extLst>
          </p:cNvPr>
          <p:cNvSpPr>
            <a:spLocks noGrp="1"/>
          </p:cNvSpPr>
          <p:nvPr>
            <p:ph idx="1"/>
          </p:nvPr>
        </p:nvSpPr>
        <p:spPr>
          <a:xfrm>
            <a:off x="35496" y="1203598"/>
            <a:ext cx="9073008" cy="3747864"/>
          </a:xfrm>
        </p:spPr>
        <p:txBody>
          <a:bodyPr>
            <a:normAutofit fontScale="70000" lnSpcReduction="20000"/>
          </a:bodyPr>
          <a:lstStyle/>
          <a:p>
            <a:pPr marL="0" indent="0">
              <a:buNone/>
            </a:pPr>
            <a:r>
              <a:rPr lang="en-CA" dirty="0">
                <a:latin typeface="Consolas" panose="020B0609020204030204" pitchFamily="49" charset="0"/>
              </a:rPr>
              <a:t>decimal position  .----+----1----+----2----+----3----+----4----+----5----+</a:t>
            </a:r>
          </a:p>
          <a:p>
            <a:pPr marL="0" indent="0">
              <a:buNone/>
            </a:pPr>
            <a:br>
              <a:rPr lang="en-CA" dirty="0">
                <a:latin typeface="Consolas" panose="020B0609020204030204" pitchFamily="49" charset="0"/>
              </a:rPr>
            </a:br>
            <a:r>
              <a:rPr lang="en-CA" dirty="0">
                <a:latin typeface="Consolas" panose="020B0609020204030204" pitchFamily="49" charset="0"/>
              </a:rPr>
              <a:t>  1 / 1 = float  1.0000000000000000000000000000000000000000000000000000000</a:t>
            </a:r>
          </a:p>
          <a:p>
            <a:pPr marL="0" indent="0">
              <a:buNone/>
            </a:pPr>
            <a:r>
              <a:rPr lang="en-CA" dirty="0">
                <a:latin typeface="Consolas" panose="020B0609020204030204" pitchFamily="49" charset="0"/>
              </a:rPr>
              <a:t>  1 / 1 = double 1.0000000000000000000000000000000000000000000000000000000</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 2 = float  0.5000000000000000000000000000000000000000000000000000000</a:t>
            </a:r>
          </a:p>
          <a:p>
            <a:pPr marL="0" indent="0">
              <a:buNone/>
            </a:pPr>
            <a:r>
              <a:rPr lang="en-CA" dirty="0">
                <a:latin typeface="Consolas" panose="020B0609020204030204" pitchFamily="49" charset="0"/>
              </a:rPr>
              <a:t>  1 / 2 = double 0.5000000000000000000000000000000000000000000000000000000</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 3 = float  0.3333333432674407958984375000000000000000000000000000000</a:t>
            </a:r>
          </a:p>
          <a:p>
            <a:pPr marL="0" indent="0">
              <a:buNone/>
            </a:pPr>
            <a:r>
              <a:rPr lang="en-CA" dirty="0">
                <a:latin typeface="Consolas" panose="020B0609020204030204" pitchFamily="49" charset="0"/>
              </a:rPr>
              <a:t>  1 / 3 = double 0.3333333333333333148296162562473909929394721984863281250</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 4 = float  0.2500000000000000000000000000000000000000000000000000000</a:t>
            </a:r>
          </a:p>
          <a:p>
            <a:pPr marL="0" indent="0">
              <a:buNone/>
            </a:pPr>
            <a:r>
              <a:rPr lang="en-CA" dirty="0">
                <a:latin typeface="Consolas" panose="020B0609020204030204" pitchFamily="49" charset="0"/>
              </a:rPr>
              <a:t>  1 / 4 = double 0.2500000000000000000000000000000000000000000000000000000</a:t>
            </a:r>
          </a:p>
        </p:txBody>
      </p:sp>
      <p:sp>
        <p:nvSpPr>
          <p:cNvPr id="5" name="TextBox 4">
            <a:extLst>
              <a:ext uri="{FF2B5EF4-FFF2-40B4-BE49-F238E27FC236}">
                <a16:creationId xmlns:a16="http://schemas.microsoft.com/office/drawing/2014/main" id="{255ABFE7-9EED-4EF5-97DD-34D9D4957764}"/>
              </a:ext>
            </a:extLst>
          </p:cNvPr>
          <p:cNvSpPr txBox="1"/>
          <p:nvPr/>
        </p:nvSpPr>
        <p:spPr>
          <a:xfrm>
            <a:off x="2987824" y="1563638"/>
            <a:ext cx="5112568" cy="2800767"/>
          </a:xfrm>
          <a:prstGeom prst="rect">
            <a:avLst/>
          </a:prstGeom>
          <a:noFill/>
        </p:spPr>
        <p:txBody>
          <a:bodyPr wrap="square" rtlCol="0">
            <a:spAutoFit/>
          </a:bodyPr>
          <a:lstStyle/>
          <a:p>
            <a:pPr algn="ctr"/>
            <a:r>
              <a:rPr lang="en-US" sz="8800" b="1" dirty="0">
                <a:solidFill>
                  <a:schemeClr val="accent1">
                    <a:alpha val="25000"/>
                  </a:schemeClr>
                </a:solidFill>
              </a:rPr>
              <a:t>See a </a:t>
            </a:r>
            <a:br>
              <a:rPr lang="en-US" sz="8800" b="1" dirty="0">
                <a:solidFill>
                  <a:schemeClr val="accent1">
                    <a:alpha val="25000"/>
                  </a:schemeClr>
                </a:solidFill>
              </a:rPr>
            </a:br>
            <a:r>
              <a:rPr lang="en-US" sz="8800" b="1" dirty="0">
                <a:solidFill>
                  <a:schemeClr val="accent1">
                    <a:alpha val="25000"/>
                  </a:schemeClr>
                </a:solidFill>
              </a:rPr>
              <a:t>pattern?</a:t>
            </a:r>
            <a:endParaRPr lang="en-CA" sz="7200" b="1" dirty="0">
              <a:solidFill>
                <a:schemeClr val="accent1">
                  <a:alpha val="25000"/>
                </a:schemeClr>
              </a:solidFill>
            </a:endParaRPr>
          </a:p>
        </p:txBody>
      </p:sp>
    </p:spTree>
    <p:extLst>
      <p:ext uri="{BB962C8B-B14F-4D97-AF65-F5344CB8AC3E}">
        <p14:creationId xmlns:p14="http://schemas.microsoft.com/office/powerpoint/2010/main" val="1958448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AA7D-3D6E-430E-A185-1357E54386B1}"/>
              </a:ext>
            </a:extLst>
          </p:cNvPr>
          <p:cNvSpPr>
            <a:spLocks noGrp="1"/>
          </p:cNvSpPr>
          <p:nvPr>
            <p:ph type="title"/>
          </p:nvPr>
        </p:nvSpPr>
        <p:spPr/>
        <p:txBody>
          <a:bodyPr/>
          <a:lstStyle/>
          <a:p>
            <a:r>
              <a:rPr lang="en-US" dirty="0"/>
              <a:t>Floats and Doubles — fractions</a:t>
            </a:r>
            <a:endParaRPr lang="en-CA" dirty="0"/>
          </a:p>
        </p:txBody>
      </p:sp>
      <p:sp>
        <p:nvSpPr>
          <p:cNvPr id="3" name="Content Placeholder 2">
            <a:extLst>
              <a:ext uri="{FF2B5EF4-FFF2-40B4-BE49-F238E27FC236}">
                <a16:creationId xmlns:a16="http://schemas.microsoft.com/office/drawing/2014/main" id="{4E317F40-E0D2-4958-AA65-E662CBC576F9}"/>
              </a:ext>
            </a:extLst>
          </p:cNvPr>
          <p:cNvSpPr>
            <a:spLocks noGrp="1"/>
          </p:cNvSpPr>
          <p:nvPr>
            <p:ph idx="1"/>
          </p:nvPr>
        </p:nvSpPr>
        <p:spPr>
          <a:xfrm>
            <a:off x="35496" y="1200150"/>
            <a:ext cx="9073008" cy="3747864"/>
          </a:xfrm>
        </p:spPr>
        <p:txBody>
          <a:bodyPr>
            <a:normAutofit fontScale="70000" lnSpcReduction="20000"/>
          </a:bodyPr>
          <a:lstStyle/>
          <a:p>
            <a:pPr marL="0" indent="0">
              <a:buNone/>
            </a:pPr>
            <a:r>
              <a:rPr lang="en-CA" dirty="0">
                <a:latin typeface="Consolas" panose="020B0609020204030204" pitchFamily="49" charset="0"/>
              </a:rPr>
              <a:t>decimal position  .----+----1----+----2----+----3----+----4----+----5----+</a:t>
            </a:r>
            <a:br>
              <a:rPr lang="en-CA" dirty="0">
                <a:latin typeface="Consolas" panose="020B0609020204030204" pitchFamily="49" charset="0"/>
              </a:rPr>
            </a:br>
            <a:endParaRPr lang="en-CA" dirty="0">
              <a:latin typeface="Consolas" panose="020B0609020204030204" pitchFamily="49" charset="0"/>
            </a:endParaRPr>
          </a:p>
          <a:p>
            <a:pPr marL="0" indent="0">
              <a:buNone/>
            </a:pPr>
            <a:r>
              <a:rPr lang="en-CA" dirty="0">
                <a:latin typeface="Consolas" panose="020B0609020204030204" pitchFamily="49" charset="0"/>
              </a:rPr>
              <a:t>  1 / 5 = float  0.2000000029802322387695312500000000000000000000000000000</a:t>
            </a:r>
          </a:p>
          <a:p>
            <a:pPr marL="0" indent="0">
              <a:buNone/>
            </a:pPr>
            <a:r>
              <a:rPr lang="en-CA" dirty="0">
                <a:latin typeface="Consolas" panose="020B0609020204030204" pitchFamily="49" charset="0"/>
              </a:rPr>
              <a:t>  1 / 5 = double 0.2000000000000000111022302462515654042363166809082031250</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 8 = float  0.1250000000000000000000000000000000000000000000000000000</a:t>
            </a:r>
          </a:p>
          <a:p>
            <a:pPr marL="0" indent="0">
              <a:buNone/>
            </a:pPr>
            <a:r>
              <a:rPr lang="en-CA" dirty="0">
                <a:latin typeface="Consolas" panose="020B0609020204030204" pitchFamily="49" charset="0"/>
              </a:rPr>
              <a:t>  1 / 8 = double 0.1250000000000000000000000000000000000000000000000000000</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/10 = float  0.1000000014901161193847656250000000000000000000000000000</a:t>
            </a:r>
          </a:p>
          <a:p>
            <a:pPr marL="0" indent="0">
              <a:buNone/>
            </a:pPr>
            <a:r>
              <a:rPr lang="en-CA" dirty="0">
                <a:latin typeface="Consolas" panose="020B0609020204030204" pitchFamily="49" charset="0"/>
              </a:rPr>
              <a:t>  1 /10 = double 0.1000000000000000055511151231257827021181583404541015625</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1 /16 = float  0.0625000000000000000000000000000000000000000000000000000</a:t>
            </a:r>
          </a:p>
          <a:p>
            <a:pPr marL="0" indent="0">
              <a:buNone/>
            </a:pPr>
            <a:r>
              <a:rPr lang="en-CA" dirty="0">
                <a:latin typeface="Consolas" panose="020B0609020204030204" pitchFamily="49" charset="0"/>
              </a:rPr>
              <a:t>  1 /16 = double 0.0625000000000000000000000000000000000000000000000000000</a:t>
            </a:r>
          </a:p>
        </p:txBody>
      </p:sp>
      <p:sp>
        <p:nvSpPr>
          <p:cNvPr id="4" name="TextBox 3">
            <a:extLst>
              <a:ext uri="{FF2B5EF4-FFF2-40B4-BE49-F238E27FC236}">
                <a16:creationId xmlns:a16="http://schemas.microsoft.com/office/drawing/2014/main" id="{5CC9B041-A5DB-416D-B5FD-6B69699CEE80}"/>
              </a:ext>
            </a:extLst>
          </p:cNvPr>
          <p:cNvSpPr txBox="1"/>
          <p:nvPr/>
        </p:nvSpPr>
        <p:spPr>
          <a:xfrm>
            <a:off x="2987824" y="1563638"/>
            <a:ext cx="5112568" cy="2800767"/>
          </a:xfrm>
          <a:prstGeom prst="rect">
            <a:avLst/>
          </a:prstGeom>
          <a:noFill/>
        </p:spPr>
        <p:txBody>
          <a:bodyPr wrap="square" rtlCol="0">
            <a:spAutoFit/>
          </a:bodyPr>
          <a:lstStyle/>
          <a:p>
            <a:pPr algn="ctr"/>
            <a:r>
              <a:rPr lang="en-US" sz="8800" b="1" dirty="0">
                <a:solidFill>
                  <a:schemeClr val="accent1">
                    <a:alpha val="25000"/>
                  </a:schemeClr>
                </a:solidFill>
              </a:rPr>
              <a:t>See a </a:t>
            </a:r>
            <a:br>
              <a:rPr lang="en-US" sz="8800" b="1" dirty="0">
                <a:solidFill>
                  <a:schemeClr val="accent1">
                    <a:alpha val="25000"/>
                  </a:schemeClr>
                </a:solidFill>
              </a:rPr>
            </a:br>
            <a:r>
              <a:rPr lang="en-US" sz="8800" b="1" dirty="0">
                <a:solidFill>
                  <a:schemeClr val="accent1">
                    <a:alpha val="25000"/>
                  </a:schemeClr>
                </a:solidFill>
              </a:rPr>
              <a:t>pattern?</a:t>
            </a:r>
            <a:endParaRPr lang="en-CA" sz="7200" b="1" dirty="0">
              <a:solidFill>
                <a:schemeClr val="accent1">
                  <a:alpha val="25000"/>
                </a:schemeClr>
              </a:solidFill>
            </a:endParaRPr>
          </a:p>
        </p:txBody>
      </p:sp>
    </p:spTree>
    <p:extLst>
      <p:ext uri="{BB962C8B-B14F-4D97-AF65-F5344CB8AC3E}">
        <p14:creationId xmlns:p14="http://schemas.microsoft.com/office/powerpoint/2010/main" val="166201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60" y="1980878"/>
            <a:ext cx="1958066" cy="1959024"/>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AA7D-3D6E-430E-A185-1357E54386B1}"/>
              </a:ext>
            </a:extLst>
          </p:cNvPr>
          <p:cNvSpPr>
            <a:spLocks noGrp="1"/>
          </p:cNvSpPr>
          <p:nvPr>
            <p:ph type="title"/>
          </p:nvPr>
        </p:nvSpPr>
        <p:spPr/>
        <p:txBody>
          <a:bodyPr/>
          <a:lstStyle/>
          <a:p>
            <a:r>
              <a:rPr lang="en-US" dirty="0"/>
              <a:t>Floats and Doubles — fractions</a:t>
            </a:r>
            <a:endParaRPr lang="en-CA" dirty="0"/>
          </a:p>
        </p:txBody>
      </p:sp>
      <p:sp>
        <p:nvSpPr>
          <p:cNvPr id="3" name="Content Placeholder 2">
            <a:extLst>
              <a:ext uri="{FF2B5EF4-FFF2-40B4-BE49-F238E27FC236}">
                <a16:creationId xmlns:a16="http://schemas.microsoft.com/office/drawing/2014/main" id="{4E317F40-E0D2-4958-AA65-E662CBC576F9}"/>
              </a:ext>
            </a:extLst>
          </p:cNvPr>
          <p:cNvSpPr>
            <a:spLocks noGrp="1"/>
          </p:cNvSpPr>
          <p:nvPr>
            <p:ph idx="1"/>
          </p:nvPr>
        </p:nvSpPr>
        <p:spPr>
          <a:xfrm>
            <a:off x="539552" y="1200150"/>
            <a:ext cx="10369152" cy="2163688"/>
          </a:xfrm>
        </p:spPr>
        <p:txBody>
          <a:bodyPr>
            <a:normAutofit/>
          </a:bodyPr>
          <a:lstStyle/>
          <a:p>
            <a:pPr marL="0" indent="0">
              <a:buNone/>
            </a:pPr>
            <a:r>
              <a:rPr lang="en-CA" sz="2800" dirty="0">
                <a:latin typeface="Consolas" panose="020B0609020204030204" pitchFamily="49" charset="0"/>
              </a:rPr>
              <a:t>How many programmers does it take </a:t>
            </a:r>
            <a:br>
              <a:rPr lang="en-CA" sz="2800" dirty="0">
                <a:latin typeface="Consolas" panose="020B0609020204030204" pitchFamily="49" charset="0"/>
              </a:rPr>
            </a:br>
            <a:r>
              <a:rPr lang="en-CA" sz="2800" dirty="0">
                <a:latin typeface="Consolas" panose="020B0609020204030204" pitchFamily="49" charset="0"/>
              </a:rPr>
              <a:t>to change a lightbulb?</a:t>
            </a:r>
            <a:br>
              <a:rPr lang="en-CA" sz="2800" dirty="0">
                <a:latin typeface="Consolas" panose="020B0609020204030204" pitchFamily="49" charset="0"/>
              </a:rPr>
            </a:br>
            <a:endParaRPr lang="en-CA" sz="2800" dirty="0">
              <a:latin typeface="Consolas" panose="020B0609020204030204" pitchFamily="49" charset="0"/>
            </a:endParaRPr>
          </a:p>
          <a:p>
            <a:pPr marL="0" indent="0">
              <a:buNone/>
            </a:pPr>
            <a:r>
              <a:rPr lang="en-CA" sz="2800" dirty="0">
                <a:latin typeface="Consolas" panose="020B0609020204030204" pitchFamily="49" charset="0"/>
              </a:rPr>
              <a:t>1.0000000000000011102230246251565404236316680908203</a:t>
            </a:r>
          </a:p>
          <a:p>
            <a:pPr marL="0" indent="0">
              <a:buNone/>
            </a:pPr>
            <a:endParaRPr lang="en-CA" sz="2800" dirty="0">
              <a:latin typeface="Consolas" panose="020B0609020204030204" pitchFamily="49" charset="0"/>
            </a:endParaRPr>
          </a:p>
        </p:txBody>
      </p:sp>
    </p:spTree>
    <p:extLst>
      <p:ext uri="{BB962C8B-B14F-4D97-AF65-F5344CB8AC3E}">
        <p14:creationId xmlns:p14="http://schemas.microsoft.com/office/powerpoint/2010/main" val="259833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Processing Cautions</a:t>
            </a:r>
            <a:endParaRPr lang="en-CA" dirty="0"/>
          </a:p>
        </p:txBody>
      </p:sp>
      <p:sp>
        <p:nvSpPr>
          <p:cNvPr id="3" name="Content Placeholder 2"/>
          <p:cNvSpPr>
            <a:spLocks noGrp="1"/>
          </p:cNvSpPr>
          <p:nvPr>
            <p:ph idx="1"/>
          </p:nvPr>
        </p:nvSpPr>
        <p:spPr>
          <a:xfrm>
            <a:off x="457201" y="1131590"/>
            <a:ext cx="8435280" cy="3657600"/>
          </a:xfrm>
        </p:spPr>
        <p:txBody>
          <a:bodyPr>
            <a:normAutofit/>
          </a:bodyPr>
          <a:lstStyle/>
          <a:p>
            <a:pPr marL="0" indent="0">
              <a:buNone/>
            </a:pPr>
            <a:r>
              <a:rPr lang="en-US" b="1" dirty="0"/>
              <a:t>What size are the various data types? Get a tattoo.</a:t>
            </a:r>
          </a:p>
          <a:p>
            <a:r>
              <a:rPr lang="en-CA" i="1" dirty="0">
                <a:hlinkClick r:id="rId3"/>
              </a:rPr>
              <a:t>Gangnam Style</a:t>
            </a:r>
            <a:r>
              <a:rPr lang="en-CA" dirty="0"/>
              <a:t> overflows INT_MAX, YouTube goes 64-bit</a:t>
            </a:r>
          </a:p>
          <a:p>
            <a:r>
              <a:rPr lang="en-US" i="1" dirty="0"/>
              <a:t>If a counter tracks hundredths of a second, how many days would it take for a signed integer to overflow?</a:t>
            </a:r>
          </a:p>
          <a:p>
            <a:pPr lvl="1"/>
            <a:r>
              <a:rPr lang="en-US" dirty="0"/>
              <a:t>For a short? (32,767)  For a long? (</a:t>
            </a:r>
            <a:r>
              <a:rPr lang="en-CA" dirty="0"/>
              <a:t>2,147,483,647)</a:t>
            </a:r>
          </a:p>
          <a:p>
            <a:pPr lvl="1"/>
            <a:r>
              <a:rPr lang="en-CA" dirty="0">
                <a:sym typeface="Wingdings" panose="05000000000000000000" pitchFamily="2" charset="2"/>
              </a:rPr>
              <a:t>+R “</a:t>
            </a:r>
            <a:r>
              <a:rPr lang="en-CA" dirty="0" err="1">
                <a:sym typeface="Wingdings" panose="05000000000000000000" pitchFamily="2" charset="2"/>
              </a:rPr>
              <a:t>calc</a:t>
            </a:r>
            <a:r>
              <a:rPr lang="en-CA" dirty="0">
                <a:sym typeface="Wingdings" panose="05000000000000000000" pitchFamily="2" charset="2"/>
              </a:rPr>
              <a:t>”. Seconds/day = </a:t>
            </a:r>
            <a:r>
              <a:rPr lang="en-US" dirty="0"/>
              <a:t>hours * minutes * seconds </a:t>
            </a:r>
          </a:p>
          <a:p>
            <a:r>
              <a:rPr lang="en-US" dirty="0">
                <a:hlinkClick r:id="rId4"/>
              </a:rPr>
              <a:t>The End</a:t>
            </a:r>
            <a:r>
              <a:rPr lang="en-US" dirty="0"/>
              <a:t> is coming for UNIX: </a:t>
            </a:r>
            <a:r>
              <a:rPr lang="en-CA" dirty="0"/>
              <a:t>January 19, 2038 03:14:07</a:t>
            </a:r>
          </a:p>
          <a:p>
            <a:pPr lvl="1"/>
            <a:r>
              <a:rPr lang="en-CA" dirty="0"/>
              <a:t>UNIX epoch 1970-01-01 00:00:00 + LONG_MAX seconds = The End</a:t>
            </a:r>
          </a:p>
          <a:p>
            <a:pPr lvl="1"/>
            <a:r>
              <a:rPr lang="en-US" dirty="0"/>
              <a:t>+</a:t>
            </a:r>
            <a:r>
              <a:rPr lang="en-CA" dirty="0"/>
              <a:t>1 second = 1901-12-13 20:45:52  will go back in time 136 years.</a:t>
            </a:r>
          </a:p>
          <a:p>
            <a:pPr lvl="1"/>
            <a:endParaRPr lang="en-CA" dirty="0"/>
          </a:p>
        </p:txBody>
      </p:sp>
    </p:spTree>
    <p:extLst>
      <p:ext uri="{BB962C8B-B14F-4D97-AF65-F5344CB8AC3E}">
        <p14:creationId xmlns:p14="http://schemas.microsoft.com/office/powerpoint/2010/main" val="17729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Processing Cautions</a:t>
            </a:r>
            <a:endParaRPr lang="en-CA" dirty="0"/>
          </a:p>
        </p:txBody>
      </p:sp>
      <p:sp>
        <p:nvSpPr>
          <p:cNvPr id="3" name="Content Placeholder 2"/>
          <p:cNvSpPr>
            <a:spLocks noGrp="1"/>
          </p:cNvSpPr>
          <p:nvPr>
            <p:ph idx="1"/>
          </p:nvPr>
        </p:nvSpPr>
        <p:spPr>
          <a:xfrm>
            <a:off x="457200" y="1131590"/>
            <a:ext cx="8579296" cy="3657600"/>
          </a:xfrm>
        </p:spPr>
        <p:txBody>
          <a:bodyPr>
            <a:normAutofit fontScale="92500"/>
          </a:bodyPr>
          <a:lstStyle/>
          <a:p>
            <a:pPr marL="0" indent="0">
              <a:buNone/>
            </a:pPr>
            <a:r>
              <a:rPr lang="en-US" dirty="0">
                <a:highlight>
                  <a:srgbClr val="FFFF00"/>
                </a:highlight>
              </a:rPr>
              <a:t>C language </a:t>
            </a:r>
            <a:r>
              <a:rPr lang="en-US" b="1" dirty="0">
                <a:highlight>
                  <a:srgbClr val="FFFF00"/>
                </a:highlight>
              </a:rPr>
              <a:t>implementation </a:t>
            </a:r>
            <a:r>
              <a:rPr lang="en-US" dirty="0">
                <a:highlight>
                  <a:srgbClr val="FFFF00"/>
                </a:highlight>
              </a:rPr>
              <a:t>varies by compiler &amp; platform</a:t>
            </a:r>
          </a:p>
          <a:p>
            <a:r>
              <a:rPr lang="en-CA" dirty="0"/>
              <a:t>C code could compile successfully but run differently. </a:t>
            </a:r>
            <a:endParaRPr lang="en-US" dirty="0"/>
          </a:p>
          <a:p>
            <a:r>
              <a:rPr lang="en-US" dirty="0"/>
              <a:t>Data types have </a:t>
            </a:r>
            <a:r>
              <a:rPr lang="en-US" i="1" dirty="0"/>
              <a:t>minimum</a:t>
            </a:r>
            <a:r>
              <a:rPr lang="en-US" dirty="0"/>
              <a:t> sizes: platform's </a:t>
            </a:r>
            <a:r>
              <a:rPr lang="en-US" b="1" dirty="0" err="1">
                <a:latin typeface="Consolas" panose="020B0609020204030204" pitchFamily="49" charset="0"/>
              </a:rPr>
              <a:t>int</a:t>
            </a:r>
            <a:r>
              <a:rPr lang="en-US" dirty="0"/>
              <a:t> width varies 8–64</a:t>
            </a:r>
            <a:endParaRPr lang="en-US" b="1" dirty="0"/>
          </a:p>
          <a:p>
            <a:r>
              <a:rPr lang="en-US" dirty="0"/>
              <a:t>For </a:t>
            </a:r>
            <a:r>
              <a:rPr lang="en-US" i="1" dirty="0"/>
              <a:t>portability</a:t>
            </a:r>
            <a:r>
              <a:rPr lang="en-US" dirty="0"/>
              <a:t>, declare the size you need </a:t>
            </a:r>
            <a:r>
              <a:rPr lang="en-CA" dirty="0">
                <a:latin typeface="Consolas" panose="020B0609020204030204" pitchFamily="49" charset="0"/>
              </a:rPr>
              <a:t>&lt;</a:t>
            </a:r>
            <a:r>
              <a:rPr lang="en-CA" dirty="0" err="1">
                <a:latin typeface="Consolas" panose="020B0609020204030204" pitchFamily="49" charset="0"/>
              </a:rPr>
              <a:t>stdint.h</a:t>
            </a:r>
            <a:r>
              <a:rPr lang="en-CA" dirty="0">
                <a:latin typeface="Consolas" panose="020B0609020204030204" pitchFamily="49" charset="0"/>
              </a:rPr>
              <a:t>&gt;</a:t>
            </a:r>
          </a:p>
          <a:p>
            <a:pPr lvl="1"/>
            <a:r>
              <a:rPr lang="en-CA" dirty="0"/>
              <a:t>Big enough = 2 orders of magnitude more than enough. Cannot overflow!</a:t>
            </a:r>
            <a:endParaRPr lang="en-CA" dirty="0">
              <a:latin typeface="Consolas" panose="020B0609020204030204" pitchFamily="49" charset="0"/>
            </a:endParaRPr>
          </a:p>
          <a:p>
            <a:r>
              <a:rPr lang="en-US" dirty="0"/>
              <a:t>For </a:t>
            </a:r>
            <a:r>
              <a:rPr lang="en-US" i="1" dirty="0"/>
              <a:t>efficiency</a:t>
            </a:r>
            <a:r>
              <a:rPr lang="en-US" dirty="0"/>
              <a:t>, declare </a:t>
            </a:r>
            <a:r>
              <a:rPr lang="en-US" b="1" dirty="0" err="1">
                <a:latin typeface="Consolas" panose="020B0609020204030204" pitchFamily="49" charset="0"/>
              </a:rPr>
              <a:t>int</a:t>
            </a:r>
            <a:r>
              <a:rPr lang="en-US" dirty="0"/>
              <a:t> (platform will use best or min. size)</a:t>
            </a:r>
            <a:endParaRPr lang="en-US" b="1" dirty="0">
              <a:latin typeface="Consolas" panose="020B0609020204030204" pitchFamily="49" charset="0"/>
            </a:endParaRPr>
          </a:p>
          <a:p>
            <a:r>
              <a:rPr lang="en-US" dirty="0"/>
              <a:t>Then…</a:t>
            </a:r>
            <a:r>
              <a:rPr lang="en-US" b="1" dirty="0">
                <a:latin typeface="Consolas" panose="020B0609020204030204" pitchFamily="49" charset="0"/>
              </a:rPr>
              <a:t> Test, </a:t>
            </a:r>
            <a:r>
              <a:rPr lang="en-US" b="1" dirty="0">
                <a:latin typeface="Lucida Calligraphy" panose="03010101010101010101" pitchFamily="66" charset="0"/>
              </a:rPr>
              <a:t>test,</a:t>
            </a:r>
            <a:r>
              <a:rPr lang="en-US" b="1" dirty="0">
                <a:latin typeface="Consolas" panose="020B0609020204030204" pitchFamily="49" charset="0"/>
              </a:rPr>
              <a:t> </a:t>
            </a:r>
            <a:r>
              <a:rPr lang="en-US" b="1" dirty="0">
                <a:latin typeface="Lucida Console" panose="020B0609040504020204" pitchFamily="49" charset="0"/>
              </a:rPr>
              <a:t>test,</a:t>
            </a:r>
            <a:r>
              <a:rPr lang="en-US" b="1" dirty="0">
                <a:latin typeface="Consolas" panose="020B0609020204030204" pitchFamily="49" charset="0"/>
              </a:rPr>
              <a:t> </a:t>
            </a:r>
            <a:r>
              <a:rPr lang="en-US" b="1" dirty="0">
                <a:latin typeface="Georgia" panose="02040502050405020303" pitchFamily="18" charset="0"/>
              </a:rPr>
              <a:t>test,</a:t>
            </a:r>
            <a:r>
              <a:rPr lang="en-US" b="1" dirty="0">
                <a:latin typeface="Consolas" panose="020B0609020204030204" pitchFamily="49" charset="0"/>
              </a:rPr>
              <a:t> </a:t>
            </a:r>
            <a:r>
              <a:rPr lang="en-US" b="1" dirty="0">
                <a:latin typeface="Courier New" panose="02070309020205020404" pitchFamily="49" charset="0"/>
              </a:rPr>
              <a:t>test,</a:t>
            </a:r>
            <a:r>
              <a:rPr lang="en-US" b="1" dirty="0">
                <a:latin typeface="Consolas" panose="020B0609020204030204" pitchFamily="49" charset="0"/>
              </a:rPr>
              <a:t> </a:t>
            </a:r>
            <a:r>
              <a:rPr lang="en-US" b="1" dirty="0">
                <a:latin typeface="Segoe Print" panose="02000600000000000000" pitchFamily="2" charset="0"/>
              </a:rPr>
              <a:t>test,</a:t>
            </a:r>
            <a:r>
              <a:rPr lang="en-US" b="1" dirty="0">
                <a:latin typeface="Consolas" panose="020B0609020204030204" pitchFamily="49" charset="0"/>
              </a:rPr>
              <a:t> </a:t>
            </a:r>
            <a:r>
              <a:rPr lang="en-US" b="1" dirty="0">
                <a:latin typeface="Source Code Pro" panose="020B0509030403020204" pitchFamily="49" charset="0"/>
                <a:ea typeface="Source Code Pro" panose="020B0509030403020204" pitchFamily="49" charset="0"/>
              </a:rPr>
              <a:t>test</a:t>
            </a:r>
          </a:p>
          <a:p>
            <a:r>
              <a:rPr lang="en-CA" dirty="0" err="1"/>
              <a:t>gcc</a:t>
            </a:r>
            <a:r>
              <a:rPr lang="en-CA" dirty="0"/>
              <a:t> -pedantic -Wall -</a:t>
            </a:r>
            <a:r>
              <a:rPr lang="en-CA" dirty="0" err="1"/>
              <a:t>Wextra</a:t>
            </a:r>
            <a:r>
              <a:rPr lang="en-CA" dirty="0"/>
              <a:t> -</a:t>
            </a:r>
            <a:r>
              <a:rPr lang="en-CA" dirty="0" err="1"/>
              <a:t>Wshadow</a:t>
            </a:r>
            <a:r>
              <a:rPr lang="en-CA" dirty="0"/>
              <a:t> -</a:t>
            </a:r>
            <a:r>
              <a:rPr lang="en-CA" dirty="0" err="1"/>
              <a:t>Wstrict</a:t>
            </a:r>
            <a:r>
              <a:rPr lang="en-CA" dirty="0"/>
              <a:t>-overflow=5 </a:t>
            </a:r>
            <a:br>
              <a:rPr lang="en-CA" dirty="0"/>
            </a:br>
            <a:r>
              <a:rPr lang="en-CA" dirty="0"/>
              <a:t>-</a:t>
            </a:r>
            <a:r>
              <a:rPr lang="en-CA" dirty="0" err="1"/>
              <a:t>Wconversion</a:t>
            </a:r>
            <a:r>
              <a:rPr lang="en-CA" dirty="0"/>
              <a:t> -</a:t>
            </a:r>
            <a:r>
              <a:rPr lang="en-CA" dirty="0" err="1"/>
              <a:t>Wsign</a:t>
            </a:r>
            <a:r>
              <a:rPr lang="en-CA" dirty="0"/>
              <a:t>-conversion -</a:t>
            </a:r>
            <a:r>
              <a:rPr lang="en-CA" dirty="0" err="1"/>
              <a:t>Wformat</a:t>
            </a:r>
            <a:r>
              <a:rPr lang="en-CA" dirty="0"/>
              <a:t>­-security -</a:t>
            </a:r>
            <a:r>
              <a:rPr lang="en-CA" dirty="0" err="1"/>
              <a:t>Werror</a:t>
            </a:r>
            <a:r>
              <a:rPr lang="en-CA" dirty="0"/>
              <a:t> </a:t>
            </a:r>
          </a:p>
          <a:p>
            <a:endParaRPr lang="en-US" b="1" dirty="0">
              <a:latin typeface="Source Code Pro" panose="020B0509030403020204" pitchFamily="49" charset="0"/>
              <a:ea typeface="Source Code Pro" panose="020B0509030403020204" pitchFamily="49" charset="0"/>
            </a:endParaRPr>
          </a:p>
          <a:p>
            <a:endParaRPr lang="en-US" b="1" dirty="0">
              <a:latin typeface="Source Code Pro" panose="020B0509030403020204" pitchFamily="49" charset="0"/>
              <a:ea typeface="Source Code Pro" panose="020B0509030403020204" pitchFamily="49" charset="0"/>
            </a:endParaRPr>
          </a:p>
          <a:p>
            <a:endParaRPr lang="en-US" dirty="0">
              <a:latin typeface="Source Code Pro" panose="020B0509030403020204" pitchFamily="49" charset="0"/>
              <a:ea typeface="Source Code Pro" panose="020B0509030403020204" pitchFamily="49" charset="0"/>
            </a:endParaRPr>
          </a:p>
          <a:p>
            <a:endParaRPr lang="en-CA" dirty="0"/>
          </a:p>
          <a:p>
            <a:endParaRPr lang="en-CA" dirty="0"/>
          </a:p>
        </p:txBody>
      </p:sp>
    </p:spTree>
    <p:extLst>
      <p:ext uri="{BB962C8B-B14F-4D97-AF65-F5344CB8AC3E}">
        <p14:creationId xmlns:p14="http://schemas.microsoft.com/office/powerpoint/2010/main" val="398854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D345-D3C5-40C7-A8AD-DFBD653DA4E5}"/>
              </a:ext>
            </a:extLst>
          </p:cNvPr>
          <p:cNvSpPr>
            <a:spLocks noGrp="1"/>
          </p:cNvSpPr>
          <p:nvPr>
            <p:ph type="title"/>
          </p:nvPr>
        </p:nvSpPr>
        <p:spPr/>
        <p:txBody>
          <a:bodyPr/>
          <a:lstStyle/>
          <a:p>
            <a:r>
              <a:rPr lang="en-US" dirty="0"/>
              <a:t>Programming gone wrong</a:t>
            </a:r>
            <a:endParaRPr lang="en-CA" dirty="0"/>
          </a:p>
        </p:txBody>
      </p:sp>
      <p:sp>
        <p:nvSpPr>
          <p:cNvPr id="3" name="Content Placeholder 2">
            <a:extLst>
              <a:ext uri="{FF2B5EF4-FFF2-40B4-BE49-F238E27FC236}">
                <a16:creationId xmlns:a16="http://schemas.microsoft.com/office/drawing/2014/main" id="{1ACDEFC8-9F38-48A5-9AC2-E3433BECB8F7}"/>
              </a:ext>
            </a:extLst>
          </p:cNvPr>
          <p:cNvSpPr>
            <a:spLocks noGrp="1"/>
          </p:cNvSpPr>
          <p:nvPr>
            <p:ph idx="1"/>
          </p:nvPr>
        </p:nvSpPr>
        <p:spPr>
          <a:xfrm>
            <a:off x="457200" y="1200150"/>
            <a:ext cx="8291264" cy="3657600"/>
          </a:xfrm>
        </p:spPr>
        <p:txBody>
          <a:bodyPr>
            <a:normAutofit lnSpcReduction="10000"/>
          </a:bodyPr>
          <a:lstStyle/>
          <a:p>
            <a:r>
              <a:rPr lang="en-US" dirty="0"/>
              <a:t>In 6 hours, &gt;6,000 people got a busy signal calling 911</a:t>
            </a:r>
          </a:p>
          <a:p>
            <a:pPr lvl="1"/>
            <a:r>
              <a:rPr lang="en-CA" dirty="0"/>
              <a:t>software routed 911 calls but stopped when a counter reached max.</a:t>
            </a:r>
          </a:p>
          <a:p>
            <a:r>
              <a:rPr lang="en-CA" dirty="0"/>
              <a:t>Ariane 5 rocket self-destructs 40 sec after launch 1996</a:t>
            </a:r>
          </a:p>
          <a:p>
            <a:pPr lvl="1"/>
            <a:r>
              <a:rPr lang="en-CA" dirty="0"/>
              <a:t>The software worked fine on the slower Ariane 4. Will a 64-bit floating-point fit into a 16-bit </a:t>
            </a:r>
            <a:r>
              <a:rPr lang="en-CA" b="1" dirty="0" err="1">
                <a:latin typeface="Courier New" panose="02070309020205020404" pitchFamily="49" charset="0"/>
                <a:cs typeface="Courier New" panose="02070309020205020404" pitchFamily="49" charset="0"/>
              </a:rPr>
              <a:t>int</a:t>
            </a:r>
            <a:r>
              <a:rPr lang="en-CA" dirty="0"/>
              <a:t>? They didn't know or didn't check.</a:t>
            </a:r>
          </a:p>
          <a:p>
            <a:r>
              <a:rPr lang="en-CA" dirty="0"/>
              <a:t>Therac-25 radiation therapy device kills 6  (1985-1987)</a:t>
            </a:r>
          </a:p>
          <a:p>
            <a:pPr lvl="1"/>
            <a:r>
              <a:rPr lang="en-CA" dirty="0"/>
              <a:t>Error counter incremented</a:t>
            </a:r>
            <a:r>
              <a:rPr lang="en-CA" b="1" dirty="0"/>
              <a:t> </a:t>
            </a:r>
            <a:r>
              <a:rPr lang="en-CA" dirty="0"/>
              <a:t>a variable, overflow to zero = no errors.</a:t>
            </a:r>
          </a:p>
          <a:p>
            <a:r>
              <a:rPr lang="en-US" dirty="0"/>
              <a:t>Toyota's Sudden Unintended Acceleration kills ~400 (2002-2010). </a:t>
            </a:r>
            <a:r>
              <a:rPr lang="en-CA" dirty="0"/>
              <a:t>$3B+ in fines and lawsuit settlements.</a:t>
            </a:r>
          </a:p>
          <a:p>
            <a:pPr lvl="1"/>
            <a:r>
              <a:rPr lang="en-CA" dirty="0"/>
              <a:t>Casting from one data type to another altered values.</a:t>
            </a:r>
          </a:p>
        </p:txBody>
      </p:sp>
    </p:spTree>
    <p:extLst>
      <p:ext uri="{BB962C8B-B14F-4D97-AF65-F5344CB8AC3E}">
        <p14:creationId xmlns:p14="http://schemas.microsoft.com/office/powerpoint/2010/main" val="286415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E928-2F9F-453B-8D2E-A34AF081AD20}"/>
              </a:ext>
            </a:extLst>
          </p:cNvPr>
          <p:cNvSpPr>
            <a:spLocks noGrp="1"/>
          </p:cNvSpPr>
          <p:nvPr>
            <p:ph type="title"/>
          </p:nvPr>
        </p:nvSpPr>
        <p:spPr/>
        <p:txBody>
          <a:bodyPr/>
          <a:lstStyle/>
          <a:p>
            <a:r>
              <a:rPr lang="en-US" dirty="0"/>
              <a:t>Programming gone wrong</a:t>
            </a:r>
            <a:endParaRPr lang="en-CA" dirty="0"/>
          </a:p>
        </p:txBody>
      </p:sp>
      <p:sp>
        <p:nvSpPr>
          <p:cNvPr id="3" name="Content Placeholder 2">
            <a:extLst>
              <a:ext uri="{FF2B5EF4-FFF2-40B4-BE49-F238E27FC236}">
                <a16:creationId xmlns:a16="http://schemas.microsoft.com/office/drawing/2014/main" id="{3E0991AC-681F-4DAF-A4E9-758B788FE305}"/>
              </a:ext>
            </a:extLst>
          </p:cNvPr>
          <p:cNvSpPr>
            <a:spLocks noGrp="1"/>
          </p:cNvSpPr>
          <p:nvPr>
            <p:ph idx="1"/>
          </p:nvPr>
        </p:nvSpPr>
        <p:spPr/>
        <p:txBody>
          <a:bodyPr>
            <a:normAutofit/>
          </a:bodyPr>
          <a:lstStyle/>
          <a:p>
            <a:r>
              <a:rPr lang="en-CA" dirty="0"/>
              <a:t>Ping of Death crashes small computers/servers in 1995/6</a:t>
            </a:r>
          </a:p>
          <a:p>
            <a:pPr lvl="1"/>
            <a:r>
              <a:rPr lang="en-CA" dirty="0"/>
              <a:t>No validity checking on fragmented IP packets allows reassembly to exceed max. packet length (16-bit value) causing buffer overflow</a:t>
            </a:r>
          </a:p>
          <a:p>
            <a:r>
              <a:rPr lang="en-CA" dirty="0"/>
              <a:t>Mars climate orbiter crashes in 1999</a:t>
            </a:r>
          </a:p>
          <a:p>
            <a:pPr lvl="1"/>
            <a:r>
              <a:rPr lang="en-US" dirty="0"/>
              <a:t>USC</a:t>
            </a:r>
            <a:r>
              <a:rPr lang="en-CA" dirty="0"/>
              <a:t>/Imperial versus Metric contest ended in a split decision</a:t>
            </a:r>
          </a:p>
          <a:p>
            <a:r>
              <a:rPr lang="en-CA" dirty="0"/>
              <a:t>Antarctica's ozone layer hole discovered 7 years late</a:t>
            </a:r>
          </a:p>
          <a:p>
            <a:pPr lvl="1"/>
            <a:r>
              <a:rPr lang="en-CA" dirty="0"/>
              <a:t>NASA's analysis software disregarded values deviating greatly from expected measurements. Tell-tale data ignored 1978 – 1985.</a:t>
            </a:r>
          </a:p>
          <a:p>
            <a:r>
              <a:rPr lang="en-US" dirty="0"/>
              <a:t>C</a:t>
            </a:r>
            <a:r>
              <a:rPr lang="en-CA" dirty="0" err="1"/>
              <a:t>hecking</a:t>
            </a:r>
            <a:r>
              <a:rPr lang="en-CA" dirty="0"/>
              <a:t> Random seeding could win you $620,000</a:t>
            </a:r>
          </a:p>
          <a:p>
            <a:endParaRPr lang="en-CA" dirty="0"/>
          </a:p>
        </p:txBody>
      </p:sp>
    </p:spTree>
    <p:extLst>
      <p:ext uri="{BB962C8B-B14F-4D97-AF65-F5344CB8AC3E}">
        <p14:creationId xmlns:p14="http://schemas.microsoft.com/office/powerpoint/2010/main" val="287926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a:t>
            </a:r>
            <a:endParaRPr lang="en-CA" dirty="0"/>
          </a:p>
        </p:txBody>
      </p:sp>
      <p:sp>
        <p:nvSpPr>
          <p:cNvPr id="3" name="Content Placeholder 2"/>
          <p:cNvSpPr>
            <a:spLocks noGrp="1"/>
          </p:cNvSpPr>
          <p:nvPr>
            <p:ph idx="1"/>
          </p:nvPr>
        </p:nvSpPr>
        <p:spPr/>
        <p:txBody>
          <a:bodyPr/>
          <a:lstStyle/>
          <a:p>
            <a:r>
              <a:rPr lang="en-US" dirty="0"/>
              <a:t>Hex is base 16</a:t>
            </a:r>
          </a:p>
          <a:p>
            <a:r>
              <a:rPr lang="en-US" dirty="0"/>
              <a:t>Why? Hex is</a:t>
            </a:r>
            <a:br>
              <a:rPr lang="en-US" dirty="0"/>
            </a:br>
            <a:r>
              <a:rPr lang="en-US" dirty="0"/>
              <a:t>easier than binary.</a:t>
            </a:r>
          </a:p>
          <a:p>
            <a:r>
              <a:rPr lang="en-US" dirty="0"/>
              <a:t>8 bit byte holds</a:t>
            </a:r>
            <a:br>
              <a:rPr lang="en-US" dirty="0"/>
            </a:br>
            <a:r>
              <a:rPr lang="en-US" dirty="0"/>
              <a:t>256 values.</a:t>
            </a:r>
            <a:br>
              <a:rPr lang="en-US" dirty="0"/>
            </a:br>
            <a:r>
              <a:rPr lang="en-US" dirty="0"/>
              <a:t>16 * 16 = 256</a:t>
            </a:r>
            <a:br>
              <a:rPr lang="en-US" dirty="0"/>
            </a:br>
            <a:r>
              <a:rPr lang="en-US" dirty="0"/>
              <a:t>thus Hex.</a:t>
            </a:r>
          </a:p>
          <a:p>
            <a:r>
              <a:rPr lang="en-US" dirty="0"/>
              <a:t>0–15: One – Nine, Able, Baker, Charlie, Dog, Easy, Fox</a:t>
            </a:r>
            <a:endParaRPr lang="en-CA" dirty="0"/>
          </a:p>
        </p:txBody>
      </p:sp>
      <p:pic>
        <p:nvPicPr>
          <p:cNvPr id="4" name="Picture 3"/>
          <p:cNvPicPr>
            <a:picLocks noChangeAspect="1"/>
          </p:cNvPicPr>
          <p:nvPr/>
        </p:nvPicPr>
        <p:blipFill>
          <a:blip r:embed="rId3"/>
          <a:stretch>
            <a:fillRect/>
          </a:stretch>
        </p:blipFill>
        <p:spPr>
          <a:xfrm>
            <a:off x="3203848" y="771550"/>
            <a:ext cx="5804103" cy="3240360"/>
          </a:xfrm>
          <a:prstGeom prst="rect">
            <a:avLst/>
          </a:prstGeom>
        </p:spPr>
      </p:pic>
    </p:spTree>
    <p:extLst>
      <p:ext uri="{BB962C8B-B14F-4D97-AF65-F5344CB8AC3E}">
        <p14:creationId xmlns:p14="http://schemas.microsoft.com/office/powerpoint/2010/main" val="290325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1203598"/>
            <a:ext cx="4968552" cy="3693000"/>
          </a:xfrm>
        </p:spPr>
        <p:txBody>
          <a:bodyPr>
            <a:noAutofit/>
          </a:bodyPr>
          <a:lstStyle/>
          <a:p>
            <a:r>
              <a:rPr lang="en-US" sz="1800" dirty="0"/>
              <a:t>Hex codes </a:t>
            </a:r>
            <a:r>
              <a:rPr lang="en-US" sz="1800" dirty="0">
                <a:solidFill>
                  <a:schemeClr val="tx2"/>
                </a:solidFill>
              </a:rPr>
              <a:t>take less space to write than decimal</a:t>
            </a:r>
            <a:r>
              <a:rPr lang="en-US" sz="1800" dirty="0"/>
              <a:t> and are </a:t>
            </a:r>
            <a:r>
              <a:rPr lang="en-US" sz="1800" dirty="0">
                <a:solidFill>
                  <a:schemeClr val="tx2"/>
                </a:solidFill>
              </a:rPr>
              <a:t>used in HTML </a:t>
            </a:r>
            <a:r>
              <a:rPr lang="en-US" sz="1800" dirty="0" err="1">
                <a:solidFill>
                  <a:schemeClr val="tx2"/>
                </a:solidFill>
              </a:rPr>
              <a:t>colour</a:t>
            </a:r>
            <a:r>
              <a:rPr lang="en-US" sz="1800" dirty="0">
                <a:solidFill>
                  <a:schemeClr val="tx2"/>
                </a:solidFill>
              </a:rPr>
              <a:t> representations</a:t>
            </a:r>
            <a:r>
              <a:rPr lang="en-US" sz="1800" dirty="0"/>
              <a:t>, as in: </a:t>
            </a:r>
            <a:r>
              <a:rPr lang="en-US" sz="1800" b="1" dirty="0"/>
              <a:t>#</a:t>
            </a:r>
            <a:r>
              <a:rPr lang="en-US" sz="1800" b="1" dirty="0">
                <a:solidFill>
                  <a:srgbClr val="FF0000"/>
                </a:solidFill>
              </a:rPr>
              <a:t>XX</a:t>
            </a:r>
            <a:r>
              <a:rPr lang="en-US" sz="1800" b="1" dirty="0">
                <a:solidFill>
                  <a:srgbClr val="00FF00"/>
                </a:solidFill>
              </a:rPr>
              <a:t>XX</a:t>
            </a:r>
            <a:r>
              <a:rPr lang="en-US" sz="1800" b="1" dirty="0">
                <a:solidFill>
                  <a:srgbClr val="0000FF"/>
                </a:solidFill>
              </a:rPr>
              <a:t>XX</a:t>
            </a:r>
            <a:endParaRPr lang="en-US" sz="1800" dirty="0">
              <a:solidFill>
                <a:srgbClr val="0000FF"/>
              </a:solidFill>
            </a:endParaRPr>
          </a:p>
          <a:p>
            <a:r>
              <a:rPr lang="en-US" sz="1800" dirty="0"/>
              <a:t>Each red, green, and blue value </a:t>
            </a:r>
            <a:br>
              <a:rPr lang="en-US" sz="1800" dirty="0"/>
            </a:br>
            <a:r>
              <a:rPr lang="en-US" sz="1800" dirty="0"/>
              <a:t>ranges from “</a:t>
            </a:r>
            <a:r>
              <a:rPr lang="en-US" sz="1800" dirty="0">
                <a:solidFill>
                  <a:schemeClr val="tx2"/>
                </a:solidFill>
              </a:rPr>
              <a:t>00</a:t>
            </a:r>
            <a:r>
              <a:rPr lang="en-US" sz="1800" dirty="0"/>
              <a:t>” (lowest intensity) </a:t>
            </a:r>
            <a:br>
              <a:rPr lang="en-US" sz="1800" dirty="0"/>
            </a:br>
            <a:r>
              <a:rPr lang="en-US" sz="1800" dirty="0"/>
              <a:t>to “</a:t>
            </a:r>
            <a:r>
              <a:rPr lang="en-US" sz="1800" dirty="0">
                <a:solidFill>
                  <a:schemeClr val="tx2"/>
                </a:solidFill>
              </a:rPr>
              <a:t>FF</a:t>
            </a:r>
            <a:r>
              <a:rPr lang="en-US" sz="1800" dirty="0"/>
              <a:t>” (highest intensity) in HEX</a:t>
            </a:r>
          </a:p>
          <a:p>
            <a:r>
              <a:rPr lang="en-US" sz="1800" dirty="0">
                <a:hlinkClick r:id="rId3"/>
              </a:rPr>
              <a:t>Web-safe colors</a:t>
            </a:r>
            <a:endParaRPr lang="en-US" sz="1800" dirty="0"/>
          </a:p>
          <a:p>
            <a:r>
              <a:rPr lang="en-CA" sz="1800" dirty="0"/>
              <a:t>Audio/Visual Learning: </a:t>
            </a:r>
            <a:r>
              <a:rPr lang="en-CA" sz="1800" dirty="0">
                <a:hlinkClick r:id="rId4"/>
              </a:rPr>
              <a:t>https://www.lynda.com/Windows-Server-tutorials/Using-hexadecimal-numbering-system/408232/438934-4.html</a:t>
            </a:r>
            <a:endParaRPr lang="en-US" sz="1800" dirty="0"/>
          </a:p>
          <a:p>
            <a:endParaRPr lang="en-US" sz="1800" dirty="0"/>
          </a:p>
          <a:p>
            <a:endParaRPr lang="en-US" sz="1800" dirty="0"/>
          </a:p>
          <a:p>
            <a:endParaRPr lang="en-US" sz="1800" dirty="0"/>
          </a:p>
          <a:p>
            <a:endParaRPr lang="en-US" sz="1800" dirty="0"/>
          </a:p>
          <a:p>
            <a:endParaRPr lang="en-US" sz="1800" dirty="0"/>
          </a:p>
          <a:p>
            <a:endParaRPr lang="en-CA" sz="1800" dirty="0"/>
          </a:p>
        </p:txBody>
      </p:sp>
      <p:sp>
        <p:nvSpPr>
          <p:cNvPr id="8" name="Title 1"/>
          <p:cNvSpPr>
            <a:spLocks noGrp="1"/>
          </p:cNvSpPr>
          <p:nvPr>
            <p:ph type="title"/>
          </p:nvPr>
        </p:nvSpPr>
        <p:spPr>
          <a:xfrm>
            <a:off x="457200" y="339502"/>
            <a:ext cx="8229600" cy="742950"/>
          </a:xfrm>
        </p:spPr>
        <p:txBody>
          <a:bodyPr>
            <a:noAutofit/>
          </a:bodyPr>
          <a:lstStyle/>
          <a:p>
            <a:r>
              <a:rPr lang="en-US" sz="2800" dirty="0"/>
              <a:t>HTML uses Hexadecimal color codes</a:t>
            </a:r>
          </a:p>
        </p:txBody>
      </p:sp>
      <p:pic>
        <p:nvPicPr>
          <p:cNvPr id="4" name="Picture 3" descr="https://8b474631b5f90854d5d5-29274c1ddc54cee4fa6f1b98374e5715.ssl.cf1.rackcdn.com/hex-colors.jpeg"/>
          <p:cNvPicPr/>
          <p:nvPr/>
        </p:nvPicPr>
        <p:blipFill>
          <a:blip r:embed="rId5">
            <a:extLst>
              <a:ext uri="{28A0092B-C50C-407E-A947-70E740481C1C}">
                <a14:useLocalDpi xmlns:a14="http://schemas.microsoft.com/office/drawing/2010/main" val="0"/>
              </a:ext>
            </a:extLst>
          </a:blip>
          <a:srcRect/>
          <a:stretch>
            <a:fillRect/>
          </a:stretch>
        </p:blipFill>
        <p:spPr bwMode="auto">
          <a:xfrm>
            <a:off x="4988272" y="967036"/>
            <a:ext cx="4120232" cy="3764954"/>
          </a:xfrm>
          <a:prstGeom prst="rect">
            <a:avLst/>
          </a:prstGeom>
          <a:noFill/>
          <a:ln>
            <a:noFill/>
          </a:ln>
        </p:spPr>
      </p:pic>
    </p:spTree>
    <p:extLst>
      <p:ext uri="{BB962C8B-B14F-4D97-AF65-F5344CB8AC3E}">
        <p14:creationId xmlns:p14="http://schemas.microsoft.com/office/powerpoint/2010/main" val="53429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79512" y="339502"/>
            <a:ext cx="8784976" cy="742950"/>
          </a:xfrm>
        </p:spPr>
        <p:txBody>
          <a:bodyPr>
            <a:noAutofit/>
          </a:bodyPr>
          <a:lstStyle/>
          <a:p>
            <a:pPr algn="ctr"/>
            <a:r>
              <a:rPr lang="en-US" sz="2800" dirty="0"/>
              <a:t>Binary search </a:t>
            </a:r>
            <a:r>
              <a:rPr lang="en-US" sz="2800" dirty="0">
                <a:sym typeface="Wingdings" panose="05000000000000000000" pitchFamily="2" charset="2"/>
              </a:rPr>
              <a:t></a:t>
            </a:r>
            <a:r>
              <a:rPr lang="en-US" sz="2800" dirty="0"/>
              <a:t>    </a:t>
            </a:r>
            <a:r>
              <a:rPr lang="en-CA" sz="2800" b="1" dirty="0"/>
              <a:t>mid = (low + high) / 2 ;</a:t>
            </a:r>
            <a:r>
              <a:rPr lang="en-CA" sz="2800" dirty="0"/>
              <a:t>   //</a:t>
            </a:r>
            <a:r>
              <a:rPr lang="en-CA" sz="2800" dirty="0">
                <a:sym typeface="Wingdings" panose="05000000000000000000" pitchFamily="2" charset="2"/>
              </a:rPr>
              <a:t> </a:t>
            </a:r>
            <a:r>
              <a:rPr lang="en-CA" sz="2800" i="1" dirty="0">
                <a:sym typeface="Wingdings" panose="05000000000000000000" pitchFamily="2" charset="2"/>
              </a:rPr>
              <a:t>overflow bug</a:t>
            </a:r>
            <a:endParaRPr lang="en-US" sz="28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268549"/>
            <a:ext cx="5715000" cy="3810000"/>
          </a:xfrm>
          <a:prstGeom prst="rect">
            <a:avLst/>
          </a:prstGeom>
        </p:spPr>
      </p:pic>
      <p:sp>
        <p:nvSpPr>
          <p:cNvPr id="5" name="TextBox 4"/>
          <p:cNvSpPr txBox="1"/>
          <p:nvPr/>
        </p:nvSpPr>
        <p:spPr>
          <a:xfrm>
            <a:off x="5796136" y="1275606"/>
            <a:ext cx="3347864" cy="3139321"/>
          </a:xfrm>
          <a:prstGeom prst="rect">
            <a:avLst/>
          </a:prstGeom>
          <a:noFill/>
        </p:spPr>
        <p:txBody>
          <a:bodyPr wrap="square" rtlCol="0">
            <a:spAutoFit/>
          </a:bodyPr>
          <a:lstStyle/>
          <a:p>
            <a:r>
              <a:rPr lang="en-CA" dirty="0">
                <a:latin typeface="Consolas" panose="020B0609020204030204" pitchFamily="49" charset="0"/>
              </a:rPr>
              <a:t>mid = (</a:t>
            </a:r>
            <a:r>
              <a:rPr lang="en-CA" u="sng" dirty="0">
                <a:latin typeface="Consolas" panose="020B0609020204030204" pitchFamily="49" charset="0"/>
              </a:rPr>
              <a:t>low + high</a:t>
            </a:r>
            <a:r>
              <a:rPr lang="en-CA" dirty="0">
                <a:latin typeface="Consolas" panose="020B0609020204030204" pitchFamily="49" charset="0"/>
              </a:rPr>
              <a:t>) / 2</a:t>
            </a:r>
          </a:p>
          <a:p>
            <a:pPr>
              <a:tabLst>
                <a:tab pos="1481138" algn="ctr"/>
              </a:tabLst>
            </a:pPr>
            <a:r>
              <a:rPr lang="en-US" dirty="0">
                <a:latin typeface="Arial Narrow" panose="020B0606020202030204" pitchFamily="34" charset="0"/>
              </a:rPr>
              <a:t>	(</a:t>
            </a:r>
            <a:r>
              <a:rPr lang="en-US" i="1" dirty="0">
                <a:latin typeface="Arial Narrow" panose="020B0606020202030204" pitchFamily="34" charset="0"/>
              </a:rPr>
              <a:t>intermediate value</a:t>
            </a:r>
            <a:r>
              <a:rPr lang="en-US" dirty="0">
                <a:latin typeface="Arial Narrow" panose="020B0606020202030204" pitchFamily="34" charset="0"/>
              </a:rPr>
              <a:t>)</a:t>
            </a:r>
          </a:p>
          <a:p>
            <a:br>
              <a:rPr lang="en-US" dirty="0">
                <a:latin typeface="Consolas" panose="020B0609020204030204" pitchFamily="49" charset="0"/>
              </a:rPr>
            </a:br>
            <a:r>
              <a:rPr lang="en-US" dirty="0">
                <a:latin typeface="Consolas" panose="020B0609020204030204" pitchFamily="49" charset="0"/>
              </a:rPr>
              <a:t>if (search &gt; array[mid]){</a:t>
            </a:r>
            <a:br>
              <a:rPr lang="en-US" dirty="0">
                <a:latin typeface="Consolas" panose="020B0609020204030204" pitchFamily="49" charset="0"/>
              </a:rPr>
            </a:br>
            <a:r>
              <a:rPr lang="en-US" dirty="0">
                <a:latin typeface="Consolas" panose="020B0609020204030204" pitchFamily="49" charset="0"/>
              </a:rPr>
              <a:t>    low = mid + 1</a:t>
            </a:r>
            <a:br>
              <a:rPr lang="en-US" dirty="0">
                <a:latin typeface="Consolas" panose="020B0609020204030204" pitchFamily="49" charset="0"/>
              </a:rPr>
            </a:br>
            <a:r>
              <a:rPr lang="en-US" dirty="0">
                <a:latin typeface="Consolas" panose="020B0609020204030204" pitchFamily="49" charset="0"/>
              </a:rPr>
              <a:t>} else</a:t>
            </a:r>
            <a:br>
              <a:rPr lang="en-US" dirty="0">
                <a:latin typeface="Consolas" panose="020B0609020204030204" pitchFamily="49" charset="0"/>
              </a:rPr>
            </a:br>
            <a:r>
              <a:rPr lang="en-US" dirty="0">
                <a:latin typeface="Consolas" panose="020B0609020204030204" pitchFamily="49" charset="0"/>
              </a:rPr>
              <a:t>if (search &lt; array[mid]){</a:t>
            </a:r>
            <a:br>
              <a:rPr lang="en-US" dirty="0">
                <a:latin typeface="Consolas" panose="020B0609020204030204" pitchFamily="49" charset="0"/>
              </a:rPr>
            </a:br>
            <a:r>
              <a:rPr lang="en-US" dirty="0">
                <a:latin typeface="Consolas" panose="020B0609020204030204" pitchFamily="49" charset="0"/>
              </a:rPr>
              <a:t>    high = mid - 1</a:t>
            </a:r>
          </a:p>
          <a:p>
            <a:r>
              <a:rPr lang="en-US" dirty="0">
                <a:latin typeface="Consolas" panose="020B0609020204030204" pitchFamily="49" charset="0"/>
              </a:rPr>
              <a:t>} else {</a:t>
            </a:r>
          </a:p>
          <a:p>
            <a:r>
              <a:rPr lang="en-US" dirty="0">
                <a:latin typeface="Consolas" panose="020B0609020204030204" pitchFamily="49" charset="0"/>
              </a:rPr>
              <a:t>  // search = array[mid]</a:t>
            </a:r>
            <a:br>
              <a:rPr lang="en-US" dirty="0">
                <a:latin typeface="Consolas" panose="020B0609020204030204" pitchFamily="49" charset="0"/>
              </a:rPr>
            </a:br>
            <a:r>
              <a:rPr lang="en-US" dirty="0">
                <a:latin typeface="Consolas" panose="020B0609020204030204" pitchFamily="49" charset="0"/>
              </a:rPr>
              <a:t>}</a:t>
            </a:r>
            <a:endParaRPr lang="en-CA" dirty="0">
              <a:latin typeface="Consolas" panose="020B0609020204030204" pitchFamily="49" charset="0"/>
            </a:endParaRPr>
          </a:p>
        </p:txBody>
      </p:sp>
    </p:spTree>
    <p:extLst>
      <p:ext uri="{BB962C8B-B14F-4D97-AF65-F5344CB8AC3E}">
        <p14:creationId xmlns:p14="http://schemas.microsoft.com/office/powerpoint/2010/main" val="372410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Not on the quiz</a:t>
            </a:r>
            <a:br>
              <a:rPr lang="en-US" sz="4000" dirty="0"/>
            </a:br>
            <a:r>
              <a:rPr lang="en-US" sz="4000" dirty="0"/>
              <a:t>but worth having</a:t>
            </a:r>
            <a:br>
              <a:rPr lang="en-US" sz="4000" dirty="0"/>
            </a:br>
            <a:r>
              <a:rPr lang="en-US" sz="4000" dirty="0"/>
              <a:t>an appreciation for…</a:t>
            </a:r>
          </a:p>
        </p:txBody>
      </p:sp>
      <p:sp>
        <p:nvSpPr>
          <p:cNvPr id="7" name="Title 1"/>
          <p:cNvSpPr>
            <a:spLocks noGrp="1"/>
          </p:cNvSpPr>
          <p:nvPr>
            <p:ph type="title"/>
          </p:nvPr>
        </p:nvSpPr>
        <p:spPr>
          <a:xfrm>
            <a:off x="457200" y="339502"/>
            <a:ext cx="8229600" cy="742950"/>
          </a:xfrm>
        </p:spPr>
        <p:txBody>
          <a:bodyPr>
            <a:noAutofit/>
          </a:bodyPr>
          <a:lstStyle/>
          <a:p>
            <a:r>
              <a:rPr lang="en-US" dirty="0"/>
              <a:t>Notes</a:t>
            </a:r>
            <a:endParaRPr lang="en-US" sz="2800" dirty="0"/>
          </a:p>
        </p:txBody>
      </p:sp>
    </p:spTree>
    <p:extLst>
      <p:ext uri="{BB962C8B-B14F-4D97-AF65-F5344CB8AC3E}">
        <p14:creationId xmlns:p14="http://schemas.microsoft.com/office/powerpoint/2010/main" val="1786814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579296" cy="742950"/>
          </a:xfrm>
        </p:spPr>
        <p:txBody>
          <a:bodyPr>
            <a:normAutofit/>
          </a:bodyPr>
          <a:lstStyle/>
          <a:p>
            <a:r>
              <a:rPr lang="en-US" dirty="0"/>
              <a:t>Floats and Doubles — integer precision</a:t>
            </a:r>
            <a:endParaRPr lang="en-CA" dirty="0"/>
          </a:p>
        </p:txBody>
      </p:sp>
      <p:sp>
        <p:nvSpPr>
          <p:cNvPr id="3" name="Content Placeholder 2"/>
          <p:cNvSpPr>
            <a:spLocks noGrp="1"/>
          </p:cNvSpPr>
          <p:nvPr>
            <p:ph idx="1"/>
          </p:nvPr>
        </p:nvSpPr>
        <p:spPr/>
        <p:txBody>
          <a:bodyPr>
            <a:normAutofit/>
          </a:bodyPr>
          <a:lstStyle/>
          <a:p>
            <a:pPr marL="0" indent="0">
              <a:buNone/>
            </a:pPr>
            <a:r>
              <a:rPr lang="en-US" b="1" dirty="0">
                <a:latin typeface="Consolas" panose="020B0609020204030204" pitchFamily="49" charset="0"/>
              </a:rPr>
              <a:t>float</a:t>
            </a:r>
            <a:r>
              <a:rPr lang="en-US" dirty="0"/>
              <a:t> Single-precision floating-point (</a:t>
            </a:r>
            <a:r>
              <a:rPr lang="en-CA" dirty="0"/>
              <a:t>32-bit base-2)</a:t>
            </a:r>
          </a:p>
          <a:p>
            <a:r>
              <a:rPr lang="en-CA" dirty="0"/>
              <a:t>Significand precision: up to 24 bits right/left of decimal</a:t>
            </a:r>
          </a:p>
          <a:p>
            <a:r>
              <a:rPr lang="en-US" dirty="0"/>
              <a:t>Precision limit: +/- 16,777,216 exact integer values, 2</a:t>
            </a:r>
            <a:r>
              <a:rPr lang="en-US" baseline="30000" dirty="0"/>
              <a:t>24</a:t>
            </a:r>
            <a:endParaRPr lang="en-US" dirty="0"/>
          </a:p>
          <a:p>
            <a:pPr marL="0" indent="0">
              <a:buNone/>
            </a:pPr>
            <a:r>
              <a:rPr lang="en-US" b="1" dirty="0">
                <a:latin typeface="Consolas" panose="020B0609020204030204" pitchFamily="49" charset="0"/>
              </a:rPr>
              <a:t>double</a:t>
            </a:r>
            <a:r>
              <a:rPr lang="en-US" dirty="0"/>
              <a:t> Double-precision floating-point (64</a:t>
            </a:r>
            <a:r>
              <a:rPr lang="en-CA" dirty="0"/>
              <a:t>-bit base-2)</a:t>
            </a:r>
          </a:p>
          <a:p>
            <a:r>
              <a:rPr lang="en-CA" dirty="0"/>
              <a:t>Significand precision: up to 53 bits on right/left of decimal</a:t>
            </a:r>
          </a:p>
          <a:p>
            <a:r>
              <a:rPr lang="en-US" dirty="0"/>
              <a:t>Precision limit: +/- 9,007,199,254,740,992 (9 quadrillion)</a:t>
            </a:r>
          </a:p>
          <a:p>
            <a:r>
              <a:rPr lang="en-US" b="1" dirty="0">
                <a:latin typeface="Consolas" panose="020B0609020204030204" pitchFamily="49" charset="0"/>
              </a:rPr>
              <a:t>double</a:t>
            </a:r>
            <a:r>
              <a:rPr lang="en-US" dirty="0"/>
              <a:t> </a:t>
            </a:r>
            <a:r>
              <a:rPr lang="en-US" dirty="0" err="1"/>
              <a:t>calcs</a:t>
            </a:r>
            <a:r>
              <a:rPr lang="en-US" dirty="0"/>
              <a:t> take </a:t>
            </a:r>
            <a:r>
              <a:rPr lang="en-CA" dirty="0"/>
              <a:t>2 – 24 times longer to run than </a:t>
            </a:r>
            <a:r>
              <a:rPr lang="en-US" b="1" dirty="0">
                <a:latin typeface="Consolas" panose="020B0609020204030204" pitchFamily="49" charset="0"/>
              </a:rPr>
              <a:t>float</a:t>
            </a:r>
          </a:p>
          <a:p>
            <a:r>
              <a:rPr lang="en-CA" dirty="0"/>
              <a:t>Actual properties of float and double are </a:t>
            </a:r>
            <a:r>
              <a:rPr lang="en-CA" b="1" dirty="0"/>
              <a:t>unspecified in C</a:t>
            </a:r>
            <a:endParaRPr lang="en-US" dirty="0"/>
          </a:p>
        </p:txBody>
      </p:sp>
    </p:spTree>
    <p:extLst>
      <p:ext uri="{BB962C8B-B14F-4D97-AF65-F5344CB8AC3E}">
        <p14:creationId xmlns:p14="http://schemas.microsoft.com/office/powerpoint/2010/main" val="208569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96" y="1347614"/>
            <a:ext cx="9001000" cy="3693000"/>
          </a:xfrm>
        </p:spPr>
        <p:txBody>
          <a:bodyPr>
            <a:normAutofit fontScale="70000" lnSpcReduction="20000"/>
          </a:bodyPr>
          <a:lstStyle/>
          <a:p>
            <a:r>
              <a:rPr lang="en-CA" altLang="en-US" dirty="0"/>
              <a:t>The “</a:t>
            </a:r>
            <a:r>
              <a:rPr lang="en-US" altLang="en-US" dirty="0">
                <a:solidFill>
                  <a:schemeClr val="tx2"/>
                </a:solidFill>
              </a:rPr>
              <a:t>information stored and processed inside a computer system is represented in machine language which is only about 0s and 1s</a:t>
            </a:r>
            <a:r>
              <a:rPr lang="en-US" altLang="en-US" dirty="0"/>
              <a:t>.”</a:t>
            </a:r>
          </a:p>
          <a:p>
            <a:endParaRPr lang="en-US" altLang="en-US" dirty="0"/>
          </a:p>
          <a:p>
            <a:r>
              <a:rPr lang="en-US" altLang="en-US" dirty="0"/>
              <a:t>Therefore, the memory contents (which are “</a:t>
            </a:r>
            <a:r>
              <a:rPr lang="en-US" altLang="en-US" sz="2900" dirty="0">
                <a:solidFill>
                  <a:schemeClr val="tx2"/>
                </a:solidFill>
              </a:rPr>
              <a:t>all digits and numbers</a:t>
            </a:r>
            <a:r>
              <a:rPr lang="en-US" altLang="en-US" dirty="0"/>
              <a:t>”) would be different from what we type (the strings of letters as an ex.) and we should have some ways to present them.</a:t>
            </a:r>
          </a:p>
          <a:p>
            <a:endParaRPr lang="en-US" altLang="en-US" dirty="0"/>
          </a:p>
          <a:p>
            <a:r>
              <a:rPr lang="en-US" dirty="0"/>
              <a:t>A </a:t>
            </a:r>
            <a:r>
              <a:rPr lang="en-US" sz="2900" dirty="0"/>
              <a:t>Number System is a “</a:t>
            </a:r>
            <a:r>
              <a:rPr lang="en-US" dirty="0">
                <a:solidFill>
                  <a:schemeClr val="tx2"/>
                </a:solidFill>
              </a:rPr>
              <a:t>writing system for expressing numbers</a:t>
            </a:r>
            <a:r>
              <a:rPr lang="en-US" sz="2900" dirty="0"/>
              <a:t>;” It is a “</a:t>
            </a:r>
            <a:r>
              <a:rPr lang="en-US" dirty="0">
                <a:solidFill>
                  <a:schemeClr val="tx2"/>
                </a:solidFill>
              </a:rPr>
              <a:t>mathematical notation for representing numbers of a given set</a:t>
            </a:r>
            <a:r>
              <a:rPr lang="en-US" sz="2900" dirty="0"/>
              <a:t>,” using digits or other symbols in a consistent manner.</a:t>
            </a:r>
          </a:p>
          <a:p>
            <a:endParaRPr lang="en-US" sz="2900" dirty="0"/>
          </a:p>
          <a:p>
            <a:r>
              <a:rPr lang="en-US" sz="2900" dirty="0"/>
              <a:t>A Number System could also referred to as “</a:t>
            </a:r>
            <a:r>
              <a:rPr lang="en-US" dirty="0">
                <a:solidFill>
                  <a:schemeClr val="tx2"/>
                </a:solidFill>
              </a:rPr>
              <a:t>a numeral system</a:t>
            </a:r>
            <a:r>
              <a:rPr lang="en-US" sz="2900" dirty="0"/>
              <a:t>” or “</a:t>
            </a:r>
            <a:r>
              <a:rPr lang="en-US" dirty="0">
                <a:solidFill>
                  <a:schemeClr val="tx2"/>
                </a:solidFill>
              </a:rPr>
              <a:t>system of numeration</a:t>
            </a:r>
            <a:r>
              <a:rPr lang="en-US" sz="2900" dirty="0"/>
              <a:t>.” In this lecture, we will look at most common Number Systems.</a:t>
            </a:r>
          </a:p>
        </p:txBody>
      </p:sp>
      <p:sp>
        <p:nvSpPr>
          <p:cNvPr id="7" name="Title 1"/>
          <p:cNvSpPr>
            <a:spLocks noGrp="1"/>
          </p:cNvSpPr>
          <p:nvPr>
            <p:ph type="title"/>
          </p:nvPr>
        </p:nvSpPr>
        <p:spPr>
          <a:xfrm>
            <a:off x="323528" y="411510"/>
            <a:ext cx="8229600" cy="742950"/>
          </a:xfrm>
        </p:spPr>
        <p:txBody>
          <a:bodyPr>
            <a:noAutofit/>
          </a:bodyPr>
          <a:lstStyle/>
          <a:p>
            <a:r>
              <a:rPr lang="en-US" sz="3200" dirty="0"/>
              <a:t>What is a Number System?</a:t>
            </a:r>
          </a:p>
        </p:txBody>
      </p:sp>
    </p:spTree>
    <p:extLst>
      <p:ext uri="{BB962C8B-B14F-4D97-AF65-F5344CB8AC3E}">
        <p14:creationId xmlns:p14="http://schemas.microsoft.com/office/powerpoint/2010/main" val="254809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96" y="1429249"/>
            <a:ext cx="9001000" cy="3693000"/>
          </a:xfrm>
        </p:spPr>
        <p:txBody>
          <a:bodyPr>
            <a:normAutofit fontScale="70000" lnSpcReduction="20000"/>
          </a:bodyPr>
          <a:lstStyle/>
          <a:p>
            <a:r>
              <a:rPr lang="en-US" dirty="0"/>
              <a:t>A computer system “</a:t>
            </a:r>
            <a:r>
              <a:rPr lang="en-US" dirty="0">
                <a:solidFill>
                  <a:schemeClr val="tx2"/>
                </a:solidFill>
              </a:rPr>
              <a:t>only understands numbers</a:t>
            </a:r>
            <a:r>
              <a:rPr lang="en-US" dirty="0"/>
              <a:t>.” Therefore a computer “</a:t>
            </a:r>
            <a:r>
              <a:rPr lang="en-US" sz="2900" dirty="0">
                <a:solidFill>
                  <a:schemeClr val="tx2"/>
                </a:solidFill>
              </a:rPr>
              <a:t>translates</a:t>
            </a:r>
            <a:r>
              <a:rPr lang="en-US" dirty="0"/>
              <a:t>” all input including letters, words, special characters to numbers.</a:t>
            </a:r>
          </a:p>
          <a:p>
            <a:endParaRPr lang="en-US" dirty="0"/>
          </a:p>
          <a:p>
            <a:r>
              <a:rPr lang="en-US" dirty="0"/>
              <a:t>While we, as human beings, use our “</a:t>
            </a:r>
            <a:r>
              <a:rPr lang="en-US" sz="2900" dirty="0">
                <a:solidFill>
                  <a:schemeClr val="tx2"/>
                </a:solidFill>
              </a:rPr>
              <a:t>Decimal</a:t>
            </a:r>
            <a:r>
              <a:rPr lang="en-US" dirty="0"/>
              <a:t>” number system with 10 (0 - 9) digits, a computer understands “</a:t>
            </a:r>
            <a:r>
              <a:rPr lang="en-US" sz="2900" dirty="0">
                <a:solidFill>
                  <a:schemeClr val="tx2"/>
                </a:solidFill>
              </a:rPr>
              <a:t>Binary</a:t>
            </a:r>
            <a:r>
              <a:rPr lang="en-US" dirty="0"/>
              <a:t>” number system that has only 2 (0 and 1) digits. Different number systems are just “</a:t>
            </a:r>
            <a:r>
              <a:rPr lang="en-US" sz="2900" dirty="0">
                <a:solidFill>
                  <a:schemeClr val="tx2"/>
                </a:solidFill>
              </a:rPr>
              <a:t>different views to same numbers, but in different systems</a:t>
            </a:r>
            <a:r>
              <a:rPr lang="en-US" dirty="0"/>
              <a:t>.”</a:t>
            </a:r>
          </a:p>
          <a:p>
            <a:endParaRPr lang="en-US" dirty="0"/>
          </a:p>
          <a:p>
            <a:r>
              <a:rPr lang="en-US" dirty="0"/>
              <a:t>To represent binary numbers more concisely, we use “</a:t>
            </a:r>
            <a:r>
              <a:rPr lang="en-US" sz="2900" dirty="0">
                <a:solidFill>
                  <a:schemeClr val="tx2"/>
                </a:solidFill>
              </a:rPr>
              <a:t>Hexadecimal</a:t>
            </a:r>
            <a:r>
              <a:rPr lang="en-US" dirty="0"/>
              <a:t>” number system that uses 10 digits (0 – 9) and 6 symbols (A – F).</a:t>
            </a:r>
          </a:p>
          <a:p>
            <a:endParaRPr lang="en-US" dirty="0"/>
          </a:p>
          <a:p>
            <a:r>
              <a:rPr lang="en-US" dirty="0"/>
              <a:t>Each of these digits or symbols, represent different values “</a:t>
            </a:r>
            <a:r>
              <a:rPr lang="en-US" sz="2900" dirty="0">
                <a:solidFill>
                  <a:schemeClr val="tx2"/>
                </a:solidFill>
              </a:rPr>
              <a:t>depending on their position in a given number</a:t>
            </a:r>
            <a:r>
              <a:rPr lang="en-US" dirty="0"/>
              <a:t>.” – more on this soon.</a:t>
            </a:r>
          </a:p>
        </p:txBody>
      </p:sp>
      <p:sp>
        <p:nvSpPr>
          <p:cNvPr id="7" name="Title 1"/>
          <p:cNvSpPr>
            <a:spLocks noGrp="1"/>
          </p:cNvSpPr>
          <p:nvPr>
            <p:ph type="title"/>
          </p:nvPr>
        </p:nvSpPr>
        <p:spPr>
          <a:xfrm>
            <a:off x="318356" y="411510"/>
            <a:ext cx="8435280" cy="742950"/>
          </a:xfrm>
        </p:spPr>
        <p:txBody>
          <a:bodyPr>
            <a:noAutofit/>
          </a:bodyPr>
          <a:lstStyle/>
          <a:p>
            <a:r>
              <a:rPr lang="en-US" sz="3200" dirty="0"/>
              <a:t>Why do we need different number systems in computing? And Common Number Systems</a:t>
            </a:r>
          </a:p>
        </p:txBody>
      </p:sp>
    </p:spTree>
    <p:extLst>
      <p:ext uri="{BB962C8B-B14F-4D97-AF65-F5344CB8AC3E}">
        <p14:creationId xmlns:p14="http://schemas.microsoft.com/office/powerpoint/2010/main" val="2278298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619" y="1563638"/>
            <a:ext cx="9108504" cy="3693000"/>
          </a:xfrm>
        </p:spPr>
        <p:txBody>
          <a:bodyPr>
            <a:normAutofit fontScale="77500" lnSpcReduction="20000"/>
          </a:bodyPr>
          <a:lstStyle/>
          <a:p>
            <a:r>
              <a:rPr lang="en-US" dirty="0"/>
              <a:t>For each of the number systems mentioned, “</a:t>
            </a:r>
            <a:r>
              <a:rPr lang="en-US" dirty="0">
                <a:solidFill>
                  <a:schemeClr val="tx2"/>
                </a:solidFill>
              </a:rPr>
              <a:t>the value of a digit in a number</a:t>
            </a:r>
            <a:r>
              <a:rPr lang="en-US" dirty="0"/>
              <a:t>” is determined by:</a:t>
            </a:r>
          </a:p>
          <a:p>
            <a:endParaRPr lang="en-US" dirty="0"/>
          </a:p>
          <a:p>
            <a:pPr marL="788670" lvl="1" indent="-514350">
              <a:buFont typeface="+mj-lt"/>
              <a:buAutoNum type="arabicPeriod"/>
            </a:pPr>
            <a:r>
              <a:rPr lang="en-US" dirty="0"/>
              <a:t>“</a:t>
            </a:r>
            <a:r>
              <a:rPr lang="en-US" sz="2800" dirty="0">
                <a:solidFill>
                  <a:schemeClr val="tx2"/>
                </a:solidFill>
              </a:rPr>
              <a:t>The digit itself</a:t>
            </a:r>
            <a:r>
              <a:rPr lang="en-US" dirty="0"/>
              <a:t>.” (As an example in decimal, each of the digits 0 - 9 have different values)</a:t>
            </a:r>
          </a:p>
          <a:p>
            <a:pPr marL="788670" lvl="1" indent="-514350">
              <a:buFont typeface="+mj-lt"/>
              <a:buAutoNum type="arabicPeriod"/>
            </a:pPr>
            <a:endParaRPr lang="en-US" dirty="0"/>
          </a:p>
          <a:p>
            <a:pPr marL="788670" lvl="1" indent="-514350">
              <a:buFont typeface="+mj-lt"/>
              <a:buAutoNum type="arabicPeriod"/>
            </a:pPr>
            <a:r>
              <a:rPr lang="en-US" dirty="0"/>
              <a:t>“</a:t>
            </a:r>
            <a:r>
              <a:rPr lang="en-US" sz="2800" dirty="0">
                <a:solidFill>
                  <a:schemeClr val="tx2"/>
                </a:solidFill>
              </a:rPr>
              <a:t>Position of the digit</a:t>
            </a:r>
            <a:r>
              <a:rPr lang="en-US" dirty="0"/>
              <a:t>.” (As an example in decimal: 10s, 100s, 1000s, 10000s, etc.)</a:t>
            </a:r>
          </a:p>
          <a:p>
            <a:pPr marL="788670" lvl="1" indent="-514350">
              <a:buFont typeface="+mj-lt"/>
              <a:buAutoNum type="arabicPeriod"/>
            </a:pPr>
            <a:endParaRPr lang="en-US" dirty="0"/>
          </a:p>
          <a:p>
            <a:pPr marL="788670" lvl="1" indent="-514350">
              <a:buFont typeface="+mj-lt"/>
              <a:buAutoNum type="arabicPeriod"/>
            </a:pPr>
            <a:r>
              <a:rPr lang="en-US" dirty="0"/>
              <a:t>“</a:t>
            </a:r>
            <a:r>
              <a:rPr lang="en-US" sz="2800" dirty="0">
                <a:solidFill>
                  <a:schemeClr val="tx2"/>
                </a:solidFill>
              </a:rPr>
              <a:t>The base of the number system</a:t>
            </a:r>
            <a:r>
              <a:rPr lang="en-US" dirty="0"/>
              <a:t>.” (which is its total number of digits.) Decimal, binary, and hexadecimal use bases 10, 2, and 16 respectively.</a:t>
            </a:r>
          </a:p>
        </p:txBody>
      </p:sp>
      <p:sp>
        <p:nvSpPr>
          <p:cNvPr id="7" name="Title 1"/>
          <p:cNvSpPr>
            <a:spLocks noGrp="1"/>
          </p:cNvSpPr>
          <p:nvPr>
            <p:ph type="title"/>
          </p:nvPr>
        </p:nvSpPr>
        <p:spPr>
          <a:xfrm>
            <a:off x="179512" y="411510"/>
            <a:ext cx="8435280" cy="742950"/>
          </a:xfrm>
        </p:spPr>
        <p:txBody>
          <a:bodyPr>
            <a:noAutofit/>
          </a:bodyPr>
          <a:lstStyle/>
          <a:p>
            <a:r>
              <a:rPr lang="en-US" sz="3200" dirty="0"/>
              <a:t>Common Number Systems – Value of Digits in a Number</a:t>
            </a:r>
          </a:p>
        </p:txBody>
      </p:sp>
    </p:spTree>
    <p:extLst>
      <p:ext uri="{BB962C8B-B14F-4D97-AF65-F5344CB8AC3E}">
        <p14:creationId xmlns:p14="http://schemas.microsoft.com/office/powerpoint/2010/main" val="22882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090" y="1203598"/>
            <a:ext cx="9001000" cy="3693000"/>
          </a:xfrm>
        </p:spPr>
        <p:txBody>
          <a:bodyPr>
            <a:normAutofit fontScale="77500" lnSpcReduction="20000"/>
          </a:bodyPr>
          <a:lstStyle/>
          <a:p>
            <a:r>
              <a:rPr lang="en-US" dirty="0"/>
              <a:t>Decimal Number System is the one which is “</a:t>
            </a:r>
            <a:r>
              <a:rPr lang="en-US" dirty="0">
                <a:solidFill>
                  <a:schemeClr val="tx2"/>
                </a:solidFill>
              </a:rPr>
              <a:t>human preferred</a:t>
            </a:r>
            <a:r>
              <a:rPr lang="en-US" dirty="0"/>
              <a:t>” and the one we use “</a:t>
            </a:r>
            <a:r>
              <a:rPr lang="en-US" dirty="0">
                <a:solidFill>
                  <a:schemeClr val="tx2"/>
                </a:solidFill>
              </a:rPr>
              <a:t>in everyday life</a:t>
            </a:r>
            <a:r>
              <a:rPr lang="en-US" dirty="0"/>
              <a:t>.”</a:t>
            </a:r>
          </a:p>
          <a:p>
            <a:endParaRPr lang="en-US" dirty="0"/>
          </a:p>
          <a:p>
            <a:r>
              <a:rPr lang="en-US" dirty="0"/>
              <a:t>“</a:t>
            </a:r>
            <a:r>
              <a:rPr lang="en-US" dirty="0">
                <a:solidFill>
                  <a:schemeClr val="tx2"/>
                </a:solidFill>
              </a:rPr>
              <a:t>It has base 10 as it uses 10 digits (0 – 9)</a:t>
            </a:r>
            <a:r>
              <a:rPr lang="en-US" dirty="0"/>
              <a:t>.” The “</a:t>
            </a:r>
            <a:r>
              <a:rPr lang="en-US" dirty="0">
                <a:solidFill>
                  <a:schemeClr val="tx2"/>
                </a:solidFill>
              </a:rPr>
              <a:t>values of digits increase from right to left</a:t>
            </a:r>
            <a:r>
              <a:rPr lang="en-US" dirty="0"/>
              <a:t>:” 1s, 10s, 100s, 1000s, etc.</a:t>
            </a:r>
          </a:p>
          <a:p>
            <a:endParaRPr lang="en-US" dirty="0"/>
          </a:p>
          <a:p>
            <a:pPr>
              <a:spcAft>
                <a:spcPts val="300"/>
              </a:spcAft>
            </a:pPr>
            <a:r>
              <a:rPr lang="en-US" dirty="0"/>
              <a:t>“</a:t>
            </a:r>
            <a:r>
              <a:rPr lang="en-US" dirty="0">
                <a:solidFill>
                  <a:schemeClr val="tx2"/>
                </a:solidFill>
              </a:rPr>
              <a:t>Each successive position represents a specific power of base 10</a:t>
            </a:r>
            <a:r>
              <a:rPr lang="en-US" dirty="0"/>
              <a:t>.” Take 1234 as an example. It has 4 in ones position, 3 in tens position, 2 in hundreds position, and 1 in thousands position and could be expressed as:</a:t>
            </a:r>
          </a:p>
          <a:p>
            <a:pPr marL="274320" lvl="1" indent="0">
              <a:buNone/>
            </a:pPr>
            <a:r>
              <a:rPr lang="en-US" dirty="0">
                <a:solidFill>
                  <a:schemeClr val="tx2"/>
                </a:solidFill>
              </a:rPr>
              <a:t>1234 = (1 x 10</a:t>
            </a:r>
            <a:r>
              <a:rPr lang="en-US" baseline="30000" dirty="0">
                <a:solidFill>
                  <a:schemeClr val="tx2"/>
                </a:solidFill>
              </a:rPr>
              <a:t>3</a:t>
            </a:r>
            <a:r>
              <a:rPr lang="en-US" dirty="0">
                <a:solidFill>
                  <a:schemeClr val="tx2"/>
                </a:solidFill>
              </a:rPr>
              <a:t>) + (2 x 10</a:t>
            </a:r>
            <a:r>
              <a:rPr lang="en-US" baseline="30000" dirty="0">
                <a:solidFill>
                  <a:schemeClr val="tx2"/>
                </a:solidFill>
              </a:rPr>
              <a:t>2</a:t>
            </a:r>
            <a:r>
              <a:rPr lang="en-US" dirty="0">
                <a:solidFill>
                  <a:schemeClr val="tx2"/>
                </a:solidFill>
              </a:rPr>
              <a:t>) + (3 x 10</a:t>
            </a:r>
            <a:r>
              <a:rPr lang="en-US" baseline="30000" dirty="0">
                <a:solidFill>
                  <a:schemeClr val="tx2"/>
                </a:solidFill>
              </a:rPr>
              <a:t>1</a:t>
            </a:r>
            <a:r>
              <a:rPr lang="en-US" dirty="0">
                <a:solidFill>
                  <a:schemeClr val="tx2"/>
                </a:solidFill>
              </a:rPr>
              <a:t>) + (4 x 10</a:t>
            </a:r>
            <a:r>
              <a:rPr lang="en-US" baseline="30000" dirty="0">
                <a:solidFill>
                  <a:schemeClr val="tx2"/>
                </a:solidFill>
              </a:rPr>
              <a:t>0</a:t>
            </a:r>
            <a:r>
              <a:rPr lang="en-US" dirty="0">
                <a:solidFill>
                  <a:schemeClr val="tx2"/>
                </a:solidFill>
              </a:rPr>
              <a:t>) </a:t>
            </a:r>
          </a:p>
          <a:p>
            <a:pPr marL="274320" lvl="1" indent="0">
              <a:buNone/>
            </a:pPr>
            <a:r>
              <a:rPr lang="en-US" dirty="0">
                <a:solidFill>
                  <a:schemeClr val="tx2"/>
                </a:solidFill>
              </a:rPr>
              <a:t>         = (1 x 1000) + (2 x 100) + (3 x 10) + (4 x 1)</a:t>
            </a:r>
          </a:p>
          <a:p>
            <a:endParaRPr lang="en-US" dirty="0"/>
          </a:p>
          <a:p>
            <a:endParaRPr lang="en-US" dirty="0"/>
          </a:p>
          <a:p>
            <a:endParaRPr lang="en-US" dirty="0"/>
          </a:p>
          <a:p>
            <a:endParaRPr lang="en-US" dirty="0"/>
          </a:p>
        </p:txBody>
      </p:sp>
      <p:sp>
        <p:nvSpPr>
          <p:cNvPr id="7" name="Title 1"/>
          <p:cNvSpPr>
            <a:spLocks noGrp="1"/>
          </p:cNvSpPr>
          <p:nvPr>
            <p:ph type="title"/>
          </p:nvPr>
        </p:nvSpPr>
        <p:spPr>
          <a:xfrm>
            <a:off x="35496" y="339502"/>
            <a:ext cx="9150188" cy="742950"/>
          </a:xfrm>
        </p:spPr>
        <p:txBody>
          <a:bodyPr>
            <a:noAutofit/>
          </a:bodyPr>
          <a:lstStyle/>
          <a:p>
            <a:r>
              <a:rPr lang="en-US" sz="3200" dirty="0"/>
              <a:t>Common Number Systems – Decimal Number System</a:t>
            </a:r>
          </a:p>
        </p:txBody>
      </p:sp>
    </p:spTree>
    <p:extLst>
      <p:ext uri="{BB962C8B-B14F-4D97-AF65-F5344CB8AC3E}">
        <p14:creationId xmlns:p14="http://schemas.microsoft.com/office/powerpoint/2010/main" val="3786959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1800" dirty="0"/>
              <a:t>Binary number system is “</a:t>
            </a:r>
            <a:r>
              <a:rPr lang="en-US" sz="1800" dirty="0">
                <a:solidFill>
                  <a:schemeClr val="tx2"/>
                </a:solidFill>
              </a:rPr>
              <a:t>the one that a computer or machine understands</a:t>
            </a:r>
            <a:r>
              <a:rPr lang="en-US" sz="1800" dirty="0"/>
              <a:t>.”</a:t>
            </a:r>
          </a:p>
          <a:p>
            <a:endParaRPr lang="en-US" sz="1800" dirty="0"/>
          </a:p>
          <a:p>
            <a:r>
              <a:rPr lang="en-US" sz="1800" dirty="0"/>
              <a:t>It uses only two digits: 0 and 1, which means “</a:t>
            </a:r>
            <a:r>
              <a:rPr lang="en-US" sz="1800" dirty="0">
                <a:solidFill>
                  <a:schemeClr val="tx2"/>
                </a:solidFill>
              </a:rPr>
              <a:t>its base is 2</a:t>
            </a:r>
            <a:r>
              <a:rPr lang="en-US" sz="1800" dirty="0"/>
              <a:t>” (or it’s a Base 2 number system.)</a:t>
            </a:r>
          </a:p>
          <a:p>
            <a:endParaRPr lang="en-US" sz="1800" dirty="0"/>
          </a:p>
          <a:p>
            <a:r>
              <a:rPr lang="en-US" sz="1800" dirty="0"/>
              <a:t>Like Decimal, “</a:t>
            </a:r>
            <a:r>
              <a:rPr lang="en-US" sz="1800" dirty="0">
                <a:solidFill>
                  <a:schemeClr val="tx2"/>
                </a:solidFill>
              </a:rPr>
              <a:t>the values of digits increase from right to left</a:t>
            </a:r>
            <a:r>
              <a:rPr lang="en-US" sz="1800" dirty="0"/>
              <a:t>” and “</a:t>
            </a:r>
            <a:r>
              <a:rPr lang="en-US" sz="1800" dirty="0">
                <a:solidFill>
                  <a:schemeClr val="tx2"/>
                </a:solidFill>
              </a:rPr>
              <a:t>each successive position represents a specific power of base</a:t>
            </a:r>
            <a:r>
              <a:rPr lang="en-US" sz="1800" dirty="0"/>
              <a:t>” (which is 2 in this case.)</a:t>
            </a:r>
          </a:p>
          <a:p>
            <a:endParaRPr lang="en-US" sz="1800" dirty="0"/>
          </a:p>
          <a:p>
            <a:pPr>
              <a:spcAft>
                <a:spcPts val="300"/>
              </a:spcAft>
            </a:pPr>
            <a:r>
              <a:rPr lang="en-US" sz="1800" dirty="0"/>
              <a:t>Take (1001)</a:t>
            </a:r>
            <a:r>
              <a:rPr lang="en-US" sz="1100" dirty="0"/>
              <a:t>2</a:t>
            </a:r>
            <a:r>
              <a:rPr lang="en-US" sz="1800" dirty="0"/>
              <a:t> as a binary number example. It could be expressed as:</a:t>
            </a:r>
          </a:p>
          <a:p>
            <a:pPr marL="274320" lvl="1" indent="0">
              <a:buNone/>
            </a:pPr>
            <a:r>
              <a:rPr lang="en-US" sz="1800" dirty="0">
                <a:solidFill>
                  <a:schemeClr val="tx2"/>
                </a:solidFill>
              </a:rPr>
              <a:t>(1001)</a:t>
            </a:r>
            <a:r>
              <a:rPr lang="en-US" sz="1100" dirty="0">
                <a:solidFill>
                  <a:schemeClr val="tx2"/>
                </a:solidFill>
              </a:rPr>
              <a:t>2</a:t>
            </a:r>
            <a:r>
              <a:rPr lang="en-US" sz="1800" dirty="0">
                <a:solidFill>
                  <a:schemeClr val="tx2"/>
                </a:solidFill>
              </a:rPr>
              <a:t> = (1 x 2</a:t>
            </a:r>
            <a:r>
              <a:rPr lang="en-US" sz="1800" baseline="30000" dirty="0">
                <a:solidFill>
                  <a:schemeClr val="tx2"/>
                </a:solidFill>
              </a:rPr>
              <a:t>3</a:t>
            </a:r>
            <a:r>
              <a:rPr lang="en-US" sz="1800" dirty="0">
                <a:solidFill>
                  <a:schemeClr val="tx2"/>
                </a:solidFill>
              </a:rPr>
              <a:t>) + (0 x 2</a:t>
            </a:r>
            <a:r>
              <a:rPr lang="en-US" sz="1800" baseline="30000" dirty="0">
                <a:solidFill>
                  <a:schemeClr val="tx2"/>
                </a:solidFill>
              </a:rPr>
              <a:t>2</a:t>
            </a:r>
            <a:r>
              <a:rPr lang="en-US" sz="1800" dirty="0">
                <a:solidFill>
                  <a:schemeClr val="tx2"/>
                </a:solidFill>
              </a:rPr>
              <a:t>) + (0 x 2</a:t>
            </a:r>
            <a:r>
              <a:rPr lang="en-US" sz="1800" baseline="30000" dirty="0">
                <a:solidFill>
                  <a:schemeClr val="tx2"/>
                </a:solidFill>
              </a:rPr>
              <a:t>1</a:t>
            </a:r>
            <a:r>
              <a:rPr lang="en-US" sz="1800" dirty="0">
                <a:solidFill>
                  <a:schemeClr val="tx2"/>
                </a:solidFill>
              </a:rPr>
              <a:t>) + (1 x 2</a:t>
            </a:r>
            <a:r>
              <a:rPr lang="en-US" sz="1800" baseline="30000" dirty="0">
                <a:solidFill>
                  <a:schemeClr val="tx2"/>
                </a:solidFill>
              </a:rPr>
              <a:t>0</a:t>
            </a:r>
            <a:r>
              <a:rPr lang="en-US" sz="1800" dirty="0">
                <a:solidFill>
                  <a:schemeClr val="tx2"/>
                </a:solidFill>
              </a:rPr>
              <a:t>) </a:t>
            </a:r>
          </a:p>
          <a:p>
            <a:pPr marL="274320" lvl="1" indent="0">
              <a:buNone/>
            </a:pPr>
            <a:r>
              <a:rPr lang="en-US" sz="1800" dirty="0">
                <a:solidFill>
                  <a:schemeClr val="tx2"/>
                </a:solidFill>
              </a:rPr>
              <a:t>             = (1 x 8) + (0 x 4) + (0 x 2) + (1 x 1) = (9)</a:t>
            </a:r>
            <a:r>
              <a:rPr lang="en-US" sz="1050" dirty="0">
                <a:solidFill>
                  <a:schemeClr val="tx2"/>
                </a:solidFill>
              </a:rPr>
              <a:t>10</a:t>
            </a:r>
          </a:p>
          <a:p>
            <a:endParaRPr lang="en-US" sz="1800" dirty="0"/>
          </a:p>
          <a:p>
            <a:endParaRPr lang="en-US" sz="1800" dirty="0"/>
          </a:p>
          <a:p>
            <a:endParaRPr lang="en-CA" sz="1800" dirty="0"/>
          </a:p>
        </p:txBody>
      </p:sp>
      <p:sp>
        <p:nvSpPr>
          <p:cNvPr id="7" name="Title 1"/>
          <p:cNvSpPr>
            <a:spLocks noGrp="1"/>
          </p:cNvSpPr>
          <p:nvPr>
            <p:ph type="title"/>
          </p:nvPr>
        </p:nvSpPr>
        <p:spPr>
          <a:xfrm>
            <a:off x="467544" y="491584"/>
            <a:ext cx="8229600" cy="742950"/>
          </a:xfrm>
        </p:spPr>
        <p:txBody>
          <a:bodyPr>
            <a:noAutofit/>
          </a:bodyPr>
          <a:lstStyle/>
          <a:p>
            <a:r>
              <a:rPr lang="en-US" sz="2800" dirty="0"/>
              <a:t>Binary number system </a:t>
            </a:r>
            <a:br>
              <a:rPr lang="en-US" sz="2800" dirty="0"/>
            </a:br>
            <a:endParaRPr lang="en-US" sz="2800" dirty="0"/>
          </a:p>
        </p:txBody>
      </p:sp>
    </p:spTree>
    <p:extLst>
      <p:ext uri="{BB962C8B-B14F-4D97-AF65-F5344CB8AC3E}">
        <p14:creationId xmlns:p14="http://schemas.microsoft.com/office/powerpoint/2010/main" val="3759362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2000" dirty="0"/>
              <a:t>“</a:t>
            </a:r>
            <a:r>
              <a:rPr lang="en-US" sz="2000" dirty="0">
                <a:solidFill>
                  <a:schemeClr val="tx2"/>
                </a:solidFill>
              </a:rPr>
              <a:t>All data transfer, storage, and processing done by a microcomputer is performed digitally using binary</a:t>
            </a:r>
            <a:r>
              <a:rPr lang="en-US" sz="2000" dirty="0"/>
              <a:t>” (base 2) codes.</a:t>
            </a:r>
          </a:p>
          <a:p>
            <a:endParaRPr lang="en-US" sz="2000" dirty="0"/>
          </a:p>
          <a:p>
            <a:r>
              <a:rPr lang="en-US" sz="2000" dirty="0"/>
              <a:t>This binary system “</a:t>
            </a:r>
            <a:r>
              <a:rPr lang="en-US" sz="2000" dirty="0">
                <a:solidFill>
                  <a:schemeClr val="tx2"/>
                </a:solidFill>
              </a:rPr>
              <a:t>translates every character entered in the computer into a set of 1's and 0's</a:t>
            </a:r>
            <a:r>
              <a:rPr lang="en-US" sz="2000" dirty="0"/>
              <a:t>.” As an example, computer represents the letter ‘A’ as 1000001 (or the code 65 in decimal.)</a:t>
            </a:r>
          </a:p>
          <a:p>
            <a:endParaRPr lang="en-US" sz="2000" dirty="0"/>
          </a:p>
          <a:p>
            <a:r>
              <a:rPr lang="en-US" sz="2000" dirty="0"/>
              <a:t>The advantage of binary coding over other methods is that “</a:t>
            </a:r>
            <a:r>
              <a:rPr lang="en-US" sz="2000" dirty="0">
                <a:solidFill>
                  <a:schemeClr val="tx2"/>
                </a:solidFill>
              </a:rPr>
              <a:t>a sequence of only two possible states is required to represent a character in the electronic circuits of the computer</a:t>
            </a:r>
            <a:r>
              <a:rPr lang="en-US" sz="2000" dirty="0"/>
              <a:t>.” Therefore, the smallest piece of information that needs to be stored in memory is a single binary digit.</a:t>
            </a:r>
          </a:p>
        </p:txBody>
      </p:sp>
      <p:sp>
        <p:nvSpPr>
          <p:cNvPr id="7" name="Title 1"/>
          <p:cNvSpPr>
            <a:spLocks noGrp="1"/>
          </p:cNvSpPr>
          <p:nvPr>
            <p:ph type="title"/>
          </p:nvPr>
        </p:nvSpPr>
        <p:spPr>
          <a:xfrm>
            <a:off x="467544" y="339502"/>
            <a:ext cx="8229600" cy="742950"/>
          </a:xfrm>
        </p:spPr>
        <p:txBody>
          <a:bodyPr>
            <a:noAutofit/>
          </a:bodyPr>
          <a:lstStyle/>
          <a:p>
            <a:r>
              <a:rPr lang="en-US" sz="2800" dirty="0"/>
              <a:t>Importance of Binary number system </a:t>
            </a:r>
          </a:p>
        </p:txBody>
      </p:sp>
    </p:spTree>
    <p:extLst>
      <p:ext uri="{BB962C8B-B14F-4D97-AF65-F5344CB8AC3E}">
        <p14:creationId xmlns:p14="http://schemas.microsoft.com/office/powerpoint/2010/main" val="1580265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030" y="1085323"/>
            <a:ext cx="8690628" cy="3693000"/>
          </a:xfrm>
        </p:spPr>
        <p:txBody>
          <a:bodyPr>
            <a:noAutofit/>
          </a:bodyPr>
          <a:lstStyle/>
          <a:p>
            <a:r>
              <a:rPr lang="en-US" sz="2200" dirty="0"/>
              <a:t>A single binary digit is called a “</a:t>
            </a:r>
            <a:r>
              <a:rPr lang="en-US" sz="2200" dirty="0">
                <a:solidFill>
                  <a:schemeClr val="tx2"/>
                </a:solidFill>
              </a:rPr>
              <a:t>bit</a:t>
            </a:r>
            <a:r>
              <a:rPr lang="en-US" sz="2200" dirty="0"/>
              <a:t>.” Different groupings of bits are used to represent different characters. A collection of eight bits is called a “</a:t>
            </a:r>
            <a:r>
              <a:rPr lang="en-US" sz="2200" dirty="0">
                <a:solidFill>
                  <a:schemeClr val="tx2"/>
                </a:solidFill>
              </a:rPr>
              <a:t>byte</a:t>
            </a:r>
            <a:r>
              <a:rPr lang="en-US" sz="2200" dirty="0"/>
              <a:t>.”</a:t>
            </a:r>
          </a:p>
          <a:p>
            <a:endParaRPr lang="en-US" sz="2200" dirty="0"/>
          </a:p>
          <a:p>
            <a:r>
              <a:rPr lang="en-US" sz="2200" dirty="0"/>
              <a:t>“</a:t>
            </a:r>
            <a:r>
              <a:rPr lang="en-US" sz="2200" dirty="0">
                <a:solidFill>
                  <a:schemeClr val="tx2"/>
                </a:solidFill>
              </a:rPr>
              <a:t>One byte can represent any of 256 characters</a:t>
            </a:r>
            <a:r>
              <a:rPr lang="en-US" sz="2200" dirty="0"/>
              <a:t>” (2</a:t>
            </a:r>
            <a:r>
              <a:rPr lang="en-US" sz="2200" baseline="30000" dirty="0"/>
              <a:t>8</a:t>
            </a:r>
            <a:r>
              <a:rPr lang="en-US" sz="2200" dirty="0"/>
              <a:t> =256). As an example, the word "bit" would require a total of three bytes of memory, one byte for each character in the word.</a:t>
            </a:r>
          </a:p>
          <a:p>
            <a:endParaRPr lang="en-US" sz="2200" dirty="0"/>
          </a:p>
          <a:p>
            <a:r>
              <a:rPr lang="en-US" sz="2200" dirty="0"/>
              <a:t>Since we are primarily concerned with how many characters the memory of a computer can hold, “</a:t>
            </a:r>
            <a:r>
              <a:rPr lang="en-US" sz="2200" dirty="0">
                <a:solidFill>
                  <a:schemeClr val="tx2"/>
                </a:solidFill>
              </a:rPr>
              <a:t>memory size is referred to in units of bytes</a:t>
            </a:r>
            <a:r>
              <a:rPr lang="en-US" sz="2200" dirty="0"/>
              <a:t>.”</a:t>
            </a:r>
          </a:p>
        </p:txBody>
      </p:sp>
      <p:sp>
        <p:nvSpPr>
          <p:cNvPr id="7" name="Title 1"/>
          <p:cNvSpPr>
            <a:spLocks noGrp="1"/>
          </p:cNvSpPr>
          <p:nvPr>
            <p:ph type="title"/>
          </p:nvPr>
        </p:nvSpPr>
        <p:spPr>
          <a:xfrm>
            <a:off x="467544" y="339502"/>
            <a:ext cx="8229600" cy="742950"/>
          </a:xfrm>
        </p:spPr>
        <p:txBody>
          <a:bodyPr>
            <a:noAutofit/>
          </a:bodyPr>
          <a:lstStyle/>
          <a:p>
            <a:r>
              <a:rPr lang="en-US" sz="2800" dirty="0"/>
              <a:t>Importance of Binary number system (Cont’d)</a:t>
            </a:r>
          </a:p>
        </p:txBody>
      </p:sp>
    </p:spTree>
    <p:extLst>
      <p:ext uri="{BB962C8B-B14F-4D97-AF65-F5344CB8AC3E}">
        <p14:creationId xmlns:p14="http://schemas.microsoft.com/office/powerpoint/2010/main" val="1194460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5022" y="1131590"/>
            <a:ext cx="8690628" cy="3693000"/>
          </a:xfrm>
        </p:spPr>
        <p:txBody>
          <a:bodyPr>
            <a:noAutofit/>
          </a:bodyPr>
          <a:lstStyle/>
          <a:p>
            <a:r>
              <a:rPr lang="en-US" sz="1800" dirty="0"/>
              <a:t>In binary arithmetic, the power of 2 that is closest to 1000 is 2</a:t>
            </a:r>
            <a:r>
              <a:rPr lang="en-US" sz="1800" baseline="30000" dirty="0"/>
              <a:t>10</a:t>
            </a:r>
            <a:r>
              <a:rPr lang="en-US" sz="1800" dirty="0"/>
              <a:t> (2</a:t>
            </a:r>
            <a:r>
              <a:rPr lang="en-US" sz="1800" baseline="30000" dirty="0"/>
              <a:t>10</a:t>
            </a:r>
            <a:r>
              <a:rPr lang="en-US" sz="1800" dirty="0"/>
              <a:t> = 1024). Therefore, “</a:t>
            </a:r>
            <a:r>
              <a:rPr lang="en-US" sz="1800" dirty="0">
                <a:solidFill>
                  <a:schemeClr val="tx2"/>
                </a:solidFill>
              </a:rPr>
              <a:t>in computer jargon, the prefix kilo stands for 1024</a:t>
            </a:r>
            <a:r>
              <a:rPr lang="en-US" sz="1800" dirty="0"/>
              <a:t>.” Frequently, the word kilobyte is abbreviated “</a:t>
            </a:r>
            <a:r>
              <a:rPr lang="en-US" sz="1800" dirty="0">
                <a:solidFill>
                  <a:schemeClr val="tx2"/>
                </a:solidFill>
              </a:rPr>
              <a:t>kB</a:t>
            </a:r>
            <a:r>
              <a:rPr lang="en-US" sz="1800" dirty="0"/>
              <a:t>”. (Note the “k” is lower case because “K” in metric is reserved for the Kelvin temperature scale.)</a:t>
            </a:r>
          </a:p>
          <a:p>
            <a:endParaRPr lang="en-US" sz="1800" dirty="0"/>
          </a:p>
          <a:p>
            <a:r>
              <a:rPr lang="en-US" sz="1800" dirty="0"/>
              <a:t>a chip with 256kB of RAM can store 262,144 characters in memory </a:t>
            </a:r>
            <a:br>
              <a:rPr lang="en-US" sz="1800" dirty="0"/>
            </a:br>
            <a:r>
              <a:rPr lang="en-US" sz="1800" dirty="0"/>
              <a:t>(256 X 1024 = 262,144).</a:t>
            </a:r>
          </a:p>
          <a:p>
            <a:endParaRPr lang="en-US" sz="1800" dirty="0"/>
          </a:p>
          <a:p>
            <a:r>
              <a:rPr lang="en-CA" sz="1800" dirty="0"/>
              <a:t>Audio/Visual Learning: </a:t>
            </a:r>
            <a:r>
              <a:rPr lang="en-CA" sz="1800" dirty="0">
                <a:hlinkClick r:id="rId3"/>
              </a:rPr>
              <a:t>https://www.lynda.com/Programming-Foundations-tutorials/Binary-bits/454673/505004-4.html</a:t>
            </a:r>
            <a:endParaRPr lang="en-CA" sz="1800" dirty="0"/>
          </a:p>
          <a:p>
            <a:endParaRPr lang="en-CA" sz="1800" dirty="0"/>
          </a:p>
          <a:p>
            <a:r>
              <a:rPr lang="en-CA" sz="1800" dirty="0"/>
              <a:t>Audio/Visual Learning: </a:t>
            </a:r>
            <a:r>
              <a:rPr lang="en-CA" sz="1800" dirty="0">
                <a:hlinkClick r:id="rId4"/>
              </a:rPr>
              <a:t>https://www.lynda.com/Programming-Foundations-tutorials/Binary-numbers/454673/505009-4.html</a:t>
            </a:r>
            <a:endParaRPr lang="en-US" sz="1800" dirty="0"/>
          </a:p>
          <a:p>
            <a:endParaRPr lang="en-US" sz="2400" dirty="0"/>
          </a:p>
          <a:p>
            <a:endParaRPr lang="en-US" sz="1800" dirty="0"/>
          </a:p>
          <a:p>
            <a:endParaRPr lang="en-US" sz="1800" dirty="0"/>
          </a:p>
          <a:p>
            <a:endParaRPr lang="en-US" sz="1800" dirty="0"/>
          </a:p>
          <a:p>
            <a:endParaRPr lang="en-US" sz="1800" dirty="0"/>
          </a:p>
          <a:p>
            <a:endParaRPr lang="en-CA" sz="1800" dirty="0"/>
          </a:p>
        </p:txBody>
      </p:sp>
      <p:sp>
        <p:nvSpPr>
          <p:cNvPr id="7" name="Title 1"/>
          <p:cNvSpPr>
            <a:spLocks noGrp="1"/>
          </p:cNvSpPr>
          <p:nvPr>
            <p:ph type="title"/>
          </p:nvPr>
        </p:nvSpPr>
        <p:spPr>
          <a:xfrm>
            <a:off x="323528" y="267494"/>
            <a:ext cx="8229600" cy="742950"/>
          </a:xfrm>
        </p:spPr>
        <p:txBody>
          <a:bodyPr>
            <a:noAutofit/>
          </a:bodyPr>
          <a:lstStyle/>
          <a:p>
            <a:r>
              <a:rPr lang="en-US" sz="2800" dirty="0"/>
              <a:t>Importance of Binary number system (Cont’d), and How to convert from Decimal to Binary and vice versa</a:t>
            </a:r>
          </a:p>
        </p:txBody>
      </p:sp>
    </p:spTree>
    <p:extLst>
      <p:ext uri="{BB962C8B-B14F-4D97-AF65-F5344CB8AC3E}">
        <p14:creationId xmlns:p14="http://schemas.microsoft.com/office/powerpoint/2010/main" val="1358559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US" sz="2800" dirty="0"/>
              <a:t>Hexadecimal number system, its Importance, and How to convert from Hexadecimal to Binary and vice versa</a:t>
            </a:r>
          </a:p>
        </p:txBody>
      </p:sp>
    </p:spTree>
    <p:extLst>
      <p:ext uri="{BB962C8B-B14F-4D97-AF65-F5344CB8AC3E}">
        <p14:creationId xmlns:p14="http://schemas.microsoft.com/office/powerpoint/2010/main" val="1789706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1800" dirty="0"/>
              <a:t>Hexadecimal (or base 16 number system) uses “</a:t>
            </a:r>
            <a:r>
              <a:rPr lang="en-US" sz="1800" dirty="0">
                <a:solidFill>
                  <a:schemeClr val="tx2"/>
                </a:solidFill>
              </a:rPr>
              <a:t>16 digits: 0 to 9, and A to F</a:t>
            </a:r>
            <a:r>
              <a:rPr lang="en-US" sz="1800" dirty="0"/>
              <a:t>.” Letters A to F represent digits starting from 10 (A = 10, B = 11, C = 12, D = 13, E = 14, F = 15.)</a:t>
            </a:r>
          </a:p>
          <a:p>
            <a:endParaRPr lang="en-US" sz="1800" dirty="0"/>
          </a:p>
          <a:p>
            <a:r>
              <a:rPr lang="en-US" sz="1800" dirty="0"/>
              <a:t>Like other number systems, “</a:t>
            </a:r>
            <a:r>
              <a:rPr lang="en-US" sz="1800" dirty="0">
                <a:solidFill>
                  <a:schemeClr val="tx2"/>
                </a:solidFill>
              </a:rPr>
              <a:t>the values of digits increase from right to left</a:t>
            </a:r>
            <a:r>
              <a:rPr lang="en-US" sz="1800" dirty="0"/>
              <a:t>” and “</a:t>
            </a:r>
            <a:r>
              <a:rPr lang="en-US" sz="1800" dirty="0">
                <a:solidFill>
                  <a:schemeClr val="tx2"/>
                </a:solidFill>
              </a:rPr>
              <a:t>each successive position represents a specific power of base</a:t>
            </a:r>
            <a:r>
              <a:rPr lang="en-US" sz="1800" dirty="0"/>
              <a:t>” (which is 16 in this case.)</a:t>
            </a:r>
          </a:p>
          <a:p>
            <a:endParaRPr lang="en-US" sz="1800" dirty="0"/>
          </a:p>
          <a:p>
            <a:pPr>
              <a:spcAft>
                <a:spcPts val="300"/>
              </a:spcAft>
            </a:pPr>
            <a:r>
              <a:rPr lang="en-US" sz="1800" dirty="0"/>
              <a:t>Take (19FD)</a:t>
            </a:r>
            <a:r>
              <a:rPr lang="en-US" sz="1800" baseline="-25000" dirty="0"/>
              <a:t>16</a:t>
            </a:r>
            <a:r>
              <a:rPr lang="en-US" sz="1800" dirty="0"/>
              <a:t> as a hexadecimal number example. It could be expressed as:</a:t>
            </a:r>
          </a:p>
          <a:p>
            <a:pPr marL="274320" lvl="1" indent="0">
              <a:buNone/>
            </a:pPr>
            <a:r>
              <a:rPr lang="en-US" sz="1800" dirty="0">
                <a:solidFill>
                  <a:schemeClr val="tx2"/>
                </a:solidFill>
              </a:rPr>
              <a:t>(19FD)</a:t>
            </a:r>
            <a:r>
              <a:rPr lang="en-US" sz="1100" dirty="0">
                <a:solidFill>
                  <a:schemeClr val="tx2"/>
                </a:solidFill>
              </a:rPr>
              <a:t>16</a:t>
            </a:r>
            <a:r>
              <a:rPr lang="en-US" sz="1800" dirty="0">
                <a:solidFill>
                  <a:schemeClr val="tx2"/>
                </a:solidFill>
              </a:rPr>
              <a:t> = ((1 x 16</a:t>
            </a:r>
            <a:r>
              <a:rPr lang="en-US" sz="1800" baseline="30000" dirty="0">
                <a:solidFill>
                  <a:schemeClr val="tx2"/>
                </a:solidFill>
              </a:rPr>
              <a:t>3</a:t>
            </a:r>
            <a:r>
              <a:rPr lang="en-US" sz="1800" dirty="0">
                <a:solidFill>
                  <a:schemeClr val="tx2"/>
                </a:solidFill>
              </a:rPr>
              <a:t>) + (9 x 16</a:t>
            </a:r>
            <a:r>
              <a:rPr lang="en-US" sz="1800" baseline="30000" dirty="0">
                <a:solidFill>
                  <a:schemeClr val="tx2"/>
                </a:solidFill>
              </a:rPr>
              <a:t>2</a:t>
            </a:r>
            <a:r>
              <a:rPr lang="en-US" sz="1800" dirty="0">
                <a:solidFill>
                  <a:schemeClr val="tx2"/>
                </a:solidFill>
              </a:rPr>
              <a:t>) + (F x 16</a:t>
            </a:r>
            <a:r>
              <a:rPr lang="en-US" sz="1800" baseline="30000" dirty="0">
                <a:solidFill>
                  <a:schemeClr val="tx2"/>
                </a:solidFill>
              </a:rPr>
              <a:t>1</a:t>
            </a:r>
            <a:r>
              <a:rPr lang="en-US" sz="1800" dirty="0">
                <a:solidFill>
                  <a:schemeClr val="tx2"/>
                </a:solidFill>
              </a:rPr>
              <a:t>) + (D x 16</a:t>
            </a:r>
            <a:r>
              <a:rPr lang="en-US" sz="1800" baseline="30000" dirty="0">
                <a:solidFill>
                  <a:schemeClr val="tx2"/>
                </a:solidFill>
              </a:rPr>
              <a:t>0</a:t>
            </a:r>
            <a:r>
              <a:rPr lang="en-US" sz="1800" dirty="0">
                <a:solidFill>
                  <a:schemeClr val="tx2"/>
                </a:solidFill>
              </a:rPr>
              <a:t>))</a:t>
            </a:r>
          </a:p>
          <a:p>
            <a:pPr marL="274320" lvl="1" indent="0">
              <a:buNone/>
            </a:pPr>
            <a:r>
              <a:rPr lang="en-US" sz="1800" dirty="0">
                <a:solidFill>
                  <a:schemeClr val="tx2"/>
                </a:solidFill>
              </a:rPr>
              <a:t>               = (1 x 4096) + (9 x 256) + (15 x 16) + (13 x 1) = (6653)</a:t>
            </a:r>
            <a:r>
              <a:rPr lang="en-US" sz="1050" dirty="0">
                <a:solidFill>
                  <a:schemeClr val="tx2"/>
                </a:solidFill>
              </a:rPr>
              <a:t>10</a:t>
            </a:r>
          </a:p>
        </p:txBody>
      </p:sp>
      <p:sp>
        <p:nvSpPr>
          <p:cNvPr id="8" name="Title 1"/>
          <p:cNvSpPr>
            <a:spLocks noGrp="1"/>
          </p:cNvSpPr>
          <p:nvPr>
            <p:ph type="title"/>
          </p:nvPr>
        </p:nvSpPr>
        <p:spPr>
          <a:xfrm>
            <a:off x="457200" y="339502"/>
            <a:ext cx="8229600" cy="742950"/>
          </a:xfrm>
        </p:spPr>
        <p:txBody>
          <a:bodyPr>
            <a:noAutofit/>
          </a:bodyPr>
          <a:lstStyle/>
          <a:p>
            <a:r>
              <a:rPr lang="en-US" sz="2800" dirty="0"/>
              <a:t>Hexadecimal number system</a:t>
            </a:r>
          </a:p>
        </p:txBody>
      </p:sp>
    </p:spTree>
    <p:extLst>
      <p:ext uri="{BB962C8B-B14F-4D97-AF65-F5344CB8AC3E}">
        <p14:creationId xmlns:p14="http://schemas.microsoft.com/office/powerpoint/2010/main" val="318950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lnSpcReduction="10000"/>
          </a:bodyPr>
          <a:lstStyle/>
          <a:p>
            <a:pPr marL="0" indent="0">
              <a:buNone/>
            </a:pPr>
            <a:r>
              <a:rPr lang="en-CA" dirty="0"/>
              <a:t>A computer lets you make more mistakes faster than any invention in human history—with the possible exceptions of hand guns and tequila." -Mitch Ratliff</a:t>
            </a:r>
          </a:p>
          <a:p>
            <a:pPr marL="0" indent="0">
              <a:buNone/>
            </a:pPr>
            <a:r>
              <a:rPr lang="en-CA" dirty="0"/>
              <a:t>Lecture:</a:t>
            </a:r>
          </a:p>
          <a:p>
            <a:pPr marL="457200" indent="-457200">
              <a:buFont typeface="+mj-lt"/>
              <a:buAutoNum type="arabicPeriod"/>
            </a:pPr>
            <a:r>
              <a:rPr lang="en-US" dirty="0">
                <a:solidFill>
                  <a:schemeClr val="tx2"/>
                </a:solidFill>
              </a:rPr>
              <a:t>Analog vs Digital, Number Systems</a:t>
            </a:r>
            <a:endParaRPr lang="en-US" sz="1800" dirty="0"/>
          </a:p>
          <a:p>
            <a:pPr marL="457200" lvl="0" indent="-457200">
              <a:buFont typeface="+mj-lt"/>
              <a:buAutoNum type="arabicPeriod"/>
            </a:pPr>
            <a:r>
              <a:rPr lang="en-US" dirty="0"/>
              <a:t>Why do computers need binary?</a:t>
            </a:r>
          </a:p>
          <a:p>
            <a:pPr marL="457200" lvl="0" indent="-457200">
              <a:buFont typeface="+mj-lt"/>
              <a:buAutoNum type="arabicPeriod"/>
            </a:pPr>
            <a:r>
              <a:rPr lang="en-US" dirty="0"/>
              <a:t>Why do we care? </a:t>
            </a:r>
          </a:p>
          <a:p>
            <a:pPr marL="457200" lvl="0" indent="-457200">
              <a:buFont typeface="+mj-lt"/>
              <a:buAutoNum type="arabicPeriod"/>
            </a:pPr>
            <a:r>
              <a:rPr lang="en-US" dirty="0"/>
              <a:t>How can we use it? …without making mistakes.</a:t>
            </a:r>
          </a:p>
          <a:p>
            <a:pPr marL="457200" indent="-457200">
              <a:buFont typeface="+mj-lt"/>
              <a:buAutoNum type="arabicPeriod"/>
            </a:pPr>
            <a:r>
              <a:rPr lang="en-US" dirty="0"/>
              <a:t>Why “</a:t>
            </a:r>
            <a:r>
              <a:rPr lang="en-US" dirty="0">
                <a:solidFill>
                  <a:schemeClr val="tx2"/>
                </a:solidFill>
              </a:rPr>
              <a:t>Hexadecimal</a:t>
            </a:r>
            <a:r>
              <a:rPr lang="en-US" dirty="0"/>
              <a:t>” numbers? …for the web.</a:t>
            </a:r>
            <a:endParaRPr lang="en-US" sz="1800"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Activities:</a:t>
            </a:r>
            <a:endParaRPr lang="en-US" dirty="0"/>
          </a:p>
          <a:p>
            <a:pPr marL="457200" lvl="0" indent="-457200">
              <a:buFont typeface="+mj-lt"/>
              <a:buAutoNum type="arabicPeriod"/>
            </a:pPr>
            <a:r>
              <a:rPr lang="en-US" dirty="0"/>
              <a:t>Identify and solve an integer overflow bug.</a:t>
            </a:r>
          </a:p>
          <a:p>
            <a:pPr marL="457200" lvl="0" indent="-457200">
              <a:buFont typeface="+mj-lt"/>
              <a:buAutoNum type="arabicPeriod"/>
            </a:pPr>
            <a:r>
              <a:rPr lang="en-US" dirty="0"/>
              <a:t>Boolean logic: should you come to school today?</a:t>
            </a:r>
          </a:p>
          <a:p>
            <a:pPr marL="457200" lvl="0" indent="-457200">
              <a:buFont typeface="+mj-lt"/>
              <a:buAutoNum type="arabicPeriod"/>
            </a:pPr>
            <a:r>
              <a:rPr lang="en-US" dirty="0"/>
              <a:t>Work with </a:t>
            </a:r>
            <a:r>
              <a:rPr lang="en-US" dirty="0" err="1"/>
              <a:t>colours</a:t>
            </a:r>
            <a:r>
              <a:rPr lang="en-US" dirty="0"/>
              <a:t> in both Decimal and Hex RGB values.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Analog vs Digital</a:t>
            </a:r>
            <a:endParaRPr lang="en-CA" dirty="0"/>
          </a:p>
        </p:txBody>
      </p:sp>
      <p:sp>
        <p:nvSpPr>
          <p:cNvPr id="4" name="Content Placeholder 3"/>
          <p:cNvSpPr>
            <a:spLocks noGrp="1"/>
          </p:cNvSpPr>
          <p:nvPr>
            <p:ph sz="half" idx="2"/>
          </p:nvPr>
        </p:nvSpPr>
        <p:spPr>
          <a:xfrm>
            <a:off x="0" y="1257300"/>
            <a:ext cx="4572000" cy="1823070"/>
          </a:xfrm>
        </p:spPr>
        <p:txBody>
          <a:bodyPr>
            <a:normAutofit/>
          </a:bodyPr>
          <a:lstStyle/>
          <a:p>
            <a:pPr marL="0" lvl="0" indent="0" algn="ctr">
              <a:buClr>
                <a:srgbClr val="FDA023"/>
              </a:buClr>
              <a:buNone/>
            </a:pPr>
            <a:r>
              <a:rPr lang="en-US" sz="3600" dirty="0">
                <a:solidFill>
                  <a:srgbClr val="465E9C"/>
                </a:solidFill>
                <a:latin typeface="Franklin Gothic Demi" pitchFamily="34" charset="0"/>
              </a:rPr>
              <a:t>Humans</a:t>
            </a:r>
            <a:endParaRPr lang="en-CA" sz="1900" dirty="0">
              <a:solidFill>
                <a:srgbClr val="465E9C"/>
              </a:solidFill>
              <a:latin typeface="Franklin Gothic Demi" pitchFamily="34" charset="0"/>
            </a:endParaRPr>
          </a:p>
          <a:p>
            <a:pPr marL="0" indent="0" algn="ctr">
              <a:buNone/>
            </a:pPr>
            <a:r>
              <a:rPr lang="en-US" sz="3200" dirty="0"/>
              <a:t>Analog   Decimal</a:t>
            </a:r>
          </a:p>
        </p:txBody>
      </p:sp>
      <p:sp>
        <p:nvSpPr>
          <p:cNvPr id="6" name="Content Placeholder 5"/>
          <p:cNvSpPr>
            <a:spLocks noGrp="1"/>
          </p:cNvSpPr>
          <p:nvPr>
            <p:ph sz="quarter" idx="4"/>
          </p:nvPr>
        </p:nvSpPr>
        <p:spPr>
          <a:xfrm>
            <a:off x="4572000" y="1257300"/>
            <a:ext cx="4572000" cy="1823070"/>
          </a:xfrm>
        </p:spPr>
        <p:txBody>
          <a:bodyPr>
            <a:normAutofit/>
          </a:bodyPr>
          <a:lstStyle/>
          <a:p>
            <a:pPr marL="0" indent="0" algn="ctr">
              <a:buNone/>
            </a:pPr>
            <a:r>
              <a:rPr lang="en-US" sz="3600" dirty="0">
                <a:solidFill>
                  <a:srgbClr val="465E9C"/>
                </a:solidFill>
                <a:latin typeface="Franklin Gothic Demi" pitchFamily="34" charset="0"/>
              </a:rPr>
              <a:t>Computers</a:t>
            </a:r>
            <a:endParaRPr lang="en-US" sz="3200" dirty="0"/>
          </a:p>
          <a:p>
            <a:pPr marL="0" indent="0" algn="ctr">
              <a:buNone/>
            </a:pPr>
            <a:r>
              <a:rPr lang="en-US" sz="3200" dirty="0"/>
              <a:t>Digital   Binary</a:t>
            </a:r>
          </a:p>
        </p:txBody>
      </p:sp>
      <p:sp>
        <p:nvSpPr>
          <p:cNvPr id="7" name="TextBox 6"/>
          <p:cNvSpPr txBox="1"/>
          <p:nvPr/>
        </p:nvSpPr>
        <p:spPr>
          <a:xfrm>
            <a:off x="1694540" y="4517707"/>
            <a:ext cx="6120680" cy="646331"/>
          </a:xfrm>
          <a:prstGeom prst="rect">
            <a:avLst/>
          </a:prstGeom>
          <a:noFill/>
        </p:spPr>
        <p:txBody>
          <a:bodyPr wrap="square" rtlCol="0">
            <a:spAutoFit/>
          </a:bodyPr>
          <a:lstStyle/>
          <a:p>
            <a:pPr algn="ctr"/>
            <a:r>
              <a:rPr lang="en-US" dirty="0"/>
              <a:t>See this URL for more on Analog vs Digital:</a:t>
            </a:r>
          </a:p>
          <a:p>
            <a:pPr algn="ctr"/>
            <a:r>
              <a:rPr lang="en-US" dirty="0">
                <a:hlinkClick r:id="rId3"/>
              </a:rPr>
              <a:t>https://chortle.ccsu.edu/java5/Notes/chap02/ch02_1.html</a:t>
            </a:r>
            <a:endParaRPr lang="en-CA" dirty="0"/>
          </a:p>
        </p:txBody>
      </p:sp>
      <p:pic>
        <p:nvPicPr>
          <p:cNvPr id="9" name="Picture 8">
            <a:extLst>
              <a:ext uri="{FF2B5EF4-FFF2-40B4-BE49-F238E27FC236}">
                <a16:creationId xmlns:a16="http://schemas.microsoft.com/office/drawing/2014/main" id="{4DEF5179-0D58-4E49-8DE0-2C351A31A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629" y="2506264"/>
            <a:ext cx="2118742" cy="2003593"/>
          </a:xfrm>
          <a:prstGeom prst="rect">
            <a:avLst/>
          </a:prstGeom>
        </p:spPr>
      </p:pic>
      <p:graphicFrame>
        <p:nvGraphicFramePr>
          <p:cNvPr id="14" name="Table 13">
            <a:extLst>
              <a:ext uri="{FF2B5EF4-FFF2-40B4-BE49-F238E27FC236}">
                <a16:creationId xmlns:a16="http://schemas.microsoft.com/office/drawing/2014/main" id="{15E1AD01-C25B-42C5-89E0-920DD859867D}"/>
              </a:ext>
            </a:extLst>
          </p:cNvPr>
          <p:cNvGraphicFramePr>
            <a:graphicFrameLocks noGrp="1"/>
          </p:cNvGraphicFramePr>
          <p:nvPr>
            <p:extLst>
              <p:ext uri="{D42A27DB-BD31-4B8C-83A1-F6EECF244321}">
                <p14:modId xmlns:p14="http://schemas.microsoft.com/office/powerpoint/2010/main" val="1815425615"/>
              </p:ext>
            </p:extLst>
          </p:nvPr>
        </p:nvGraphicFramePr>
        <p:xfrm>
          <a:off x="5446138" y="2508393"/>
          <a:ext cx="2823723" cy="1828800"/>
        </p:xfrm>
        <a:graphic>
          <a:graphicData uri="http://schemas.openxmlformats.org/drawingml/2006/table">
            <a:tbl>
              <a:tblPr firstRow="1" bandRow="1">
                <a:tableStyleId>{073A0DAA-6AF3-43AB-8588-CEC1D06C72B9}</a:tableStyleId>
              </a:tblPr>
              <a:tblGrid>
                <a:gridCol w="403389">
                  <a:extLst>
                    <a:ext uri="{9D8B030D-6E8A-4147-A177-3AD203B41FA5}">
                      <a16:colId xmlns:a16="http://schemas.microsoft.com/office/drawing/2014/main" val="1074356498"/>
                    </a:ext>
                  </a:extLst>
                </a:gridCol>
                <a:gridCol w="403389">
                  <a:extLst>
                    <a:ext uri="{9D8B030D-6E8A-4147-A177-3AD203B41FA5}">
                      <a16:colId xmlns:a16="http://schemas.microsoft.com/office/drawing/2014/main" val="454261403"/>
                    </a:ext>
                  </a:extLst>
                </a:gridCol>
                <a:gridCol w="403389">
                  <a:extLst>
                    <a:ext uri="{9D8B030D-6E8A-4147-A177-3AD203B41FA5}">
                      <a16:colId xmlns:a16="http://schemas.microsoft.com/office/drawing/2014/main" val="3903086153"/>
                    </a:ext>
                  </a:extLst>
                </a:gridCol>
                <a:gridCol w="403389">
                  <a:extLst>
                    <a:ext uri="{9D8B030D-6E8A-4147-A177-3AD203B41FA5}">
                      <a16:colId xmlns:a16="http://schemas.microsoft.com/office/drawing/2014/main" val="4040128769"/>
                    </a:ext>
                  </a:extLst>
                </a:gridCol>
                <a:gridCol w="403389">
                  <a:extLst>
                    <a:ext uri="{9D8B030D-6E8A-4147-A177-3AD203B41FA5}">
                      <a16:colId xmlns:a16="http://schemas.microsoft.com/office/drawing/2014/main" val="2131733324"/>
                    </a:ext>
                  </a:extLst>
                </a:gridCol>
                <a:gridCol w="403389">
                  <a:extLst>
                    <a:ext uri="{9D8B030D-6E8A-4147-A177-3AD203B41FA5}">
                      <a16:colId xmlns:a16="http://schemas.microsoft.com/office/drawing/2014/main" val="1049174641"/>
                    </a:ext>
                  </a:extLst>
                </a:gridCol>
                <a:gridCol w="403389">
                  <a:extLst>
                    <a:ext uri="{9D8B030D-6E8A-4147-A177-3AD203B41FA5}">
                      <a16:colId xmlns:a16="http://schemas.microsoft.com/office/drawing/2014/main" val="4059964261"/>
                    </a:ext>
                  </a:extLst>
                </a:gridCol>
              </a:tblGrid>
              <a:tr h="280878">
                <a:tc>
                  <a:txBody>
                    <a:bodyPr/>
                    <a:lstStyle/>
                    <a:p>
                      <a:pPr algn="ctr"/>
                      <a:endParaRPr lang="en-CA" b="1" dirty="0"/>
                    </a:p>
                  </a:txBody>
                  <a:tcPr>
                    <a:noFill/>
                  </a:tcPr>
                </a:tc>
                <a:tc>
                  <a:txBody>
                    <a:bodyPr/>
                    <a:lstStyle/>
                    <a:p>
                      <a:pPr algn="ctr"/>
                      <a:r>
                        <a:rPr lang="en-US" b="1" dirty="0"/>
                        <a:t>H</a:t>
                      </a:r>
                      <a:endParaRPr lang="en-CA" b="1" dirty="0"/>
                    </a:p>
                  </a:txBody>
                  <a:tcPr/>
                </a:tc>
                <a:tc>
                  <a:txBody>
                    <a:bodyPr/>
                    <a:lstStyle/>
                    <a:p>
                      <a:pPr algn="ctr"/>
                      <a:r>
                        <a:rPr lang="en-US" b="1" dirty="0"/>
                        <a:t>H</a:t>
                      </a:r>
                      <a:endParaRPr lang="en-CA" b="1" dirty="0"/>
                    </a:p>
                  </a:txBody>
                  <a:tcPr/>
                </a:tc>
                <a:tc>
                  <a:txBody>
                    <a:bodyPr/>
                    <a:lstStyle/>
                    <a:p>
                      <a:pPr algn="ctr"/>
                      <a:r>
                        <a:rPr lang="en-US" b="1" dirty="0"/>
                        <a:t>M</a:t>
                      </a:r>
                      <a:endParaRPr lang="en-CA" b="1" dirty="0"/>
                    </a:p>
                  </a:txBody>
                  <a:tcPr/>
                </a:tc>
                <a:tc>
                  <a:txBody>
                    <a:bodyPr/>
                    <a:lstStyle/>
                    <a:p>
                      <a:pPr algn="ctr"/>
                      <a:r>
                        <a:rPr lang="en-US" b="1" dirty="0"/>
                        <a:t>M</a:t>
                      </a:r>
                      <a:endParaRPr lang="en-CA" b="1" dirty="0"/>
                    </a:p>
                  </a:txBody>
                  <a:tcPr/>
                </a:tc>
                <a:tc>
                  <a:txBody>
                    <a:bodyPr/>
                    <a:lstStyle/>
                    <a:p>
                      <a:pPr algn="ctr"/>
                      <a:r>
                        <a:rPr lang="en-US" b="1" dirty="0"/>
                        <a:t>S</a:t>
                      </a:r>
                      <a:endParaRPr lang="en-CA" b="1" dirty="0"/>
                    </a:p>
                  </a:txBody>
                  <a:tcPr/>
                </a:tc>
                <a:tc>
                  <a:txBody>
                    <a:bodyPr/>
                    <a:lstStyle/>
                    <a:p>
                      <a:pPr algn="ctr"/>
                      <a:r>
                        <a:rPr lang="en-US" b="1" dirty="0"/>
                        <a:t>S</a:t>
                      </a:r>
                      <a:endParaRPr lang="en-CA" b="1" dirty="0"/>
                    </a:p>
                  </a:txBody>
                  <a:tcPr/>
                </a:tc>
                <a:extLst>
                  <a:ext uri="{0D108BD9-81ED-4DB2-BD59-A6C34878D82A}">
                    <a16:rowId xmlns:a16="http://schemas.microsoft.com/office/drawing/2014/main" val="601149464"/>
                  </a:ext>
                </a:extLst>
              </a:tr>
              <a:tr h="280878">
                <a:tc>
                  <a:txBody>
                    <a:bodyPr/>
                    <a:lstStyle/>
                    <a:p>
                      <a:pPr algn="ctr"/>
                      <a:r>
                        <a:rPr lang="en-US" b="1" dirty="0"/>
                        <a:t>2</a:t>
                      </a:r>
                      <a:r>
                        <a:rPr lang="en-US" b="1" baseline="30000" dirty="0"/>
                        <a:t>3</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extLst>
                  <a:ext uri="{0D108BD9-81ED-4DB2-BD59-A6C34878D82A}">
                    <a16:rowId xmlns:a16="http://schemas.microsoft.com/office/drawing/2014/main" val="321466372"/>
                  </a:ext>
                </a:extLst>
              </a:tr>
              <a:tr h="280878">
                <a:tc>
                  <a:txBody>
                    <a:bodyPr/>
                    <a:lstStyle/>
                    <a:p>
                      <a:pPr algn="ctr"/>
                      <a:r>
                        <a:rPr lang="en-US" b="1" dirty="0"/>
                        <a:t>2</a:t>
                      </a:r>
                      <a:r>
                        <a:rPr lang="en-US" b="1" baseline="30000" dirty="0"/>
                        <a:t>2</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extLst>
                  <a:ext uri="{0D108BD9-81ED-4DB2-BD59-A6C34878D82A}">
                    <a16:rowId xmlns:a16="http://schemas.microsoft.com/office/drawing/2014/main" val="140621257"/>
                  </a:ext>
                </a:extLst>
              </a:tr>
              <a:tr h="280878">
                <a:tc>
                  <a:txBody>
                    <a:bodyPr/>
                    <a:lstStyle/>
                    <a:p>
                      <a:pPr algn="ctr"/>
                      <a:r>
                        <a:rPr lang="en-US" b="1" dirty="0"/>
                        <a:t>2</a:t>
                      </a:r>
                      <a:r>
                        <a:rPr lang="en-US" b="1" baseline="30000" dirty="0"/>
                        <a:t>1</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extLst>
                  <a:ext uri="{0D108BD9-81ED-4DB2-BD59-A6C34878D82A}">
                    <a16:rowId xmlns:a16="http://schemas.microsoft.com/office/drawing/2014/main" val="3378196231"/>
                  </a:ext>
                </a:extLst>
              </a:tr>
              <a:tr h="280878">
                <a:tc>
                  <a:txBody>
                    <a:bodyPr/>
                    <a:lstStyle/>
                    <a:p>
                      <a:pPr algn="ctr"/>
                      <a:r>
                        <a:rPr lang="en-US" b="1" dirty="0"/>
                        <a:t>2</a:t>
                      </a:r>
                      <a:r>
                        <a:rPr lang="en-US" b="1" baseline="30000" dirty="0"/>
                        <a:t>0</a:t>
                      </a:r>
                      <a:endParaRPr lang="en-CA" b="1" baseline="30000"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tc>
                  <a:txBody>
                    <a:bodyPr/>
                    <a:lstStyle/>
                    <a:p>
                      <a:pPr algn="ctr"/>
                      <a:r>
                        <a:rPr lang="en-CA" b="1" dirty="0">
                          <a:sym typeface="Wingdings 2" panose="05020102010507070707" pitchFamily="18" charset="2"/>
                        </a:rPr>
                        <a:t></a:t>
                      </a:r>
                      <a:endParaRPr lang="en-CA" b="1" dirty="0"/>
                    </a:p>
                  </a:txBody>
                  <a:tcPr/>
                </a:tc>
                <a:extLst>
                  <a:ext uri="{0D108BD9-81ED-4DB2-BD59-A6C34878D82A}">
                    <a16:rowId xmlns:a16="http://schemas.microsoft.com/office/drawing/2014/main" val="4011431162"/>
                  </a:ext>
                </a:extLst>
              </a:tr>
            </a:tbl>
          </a:graphicData>
        </a:graphic>
      </p:graphicFrame>
    </p:spTree>
    <p:extLst>
      <p:ext uri="{BB962C8B-B14F-4D97-AF65-F5344CB8AC3E}">
        <p14:creationId xmlns:p14="http://schemas.microsoft.com/office/powerpoint/2010/main" val="212214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Numbering Systems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587" y="1781614"/>
            <a:ext cx="5540826" cy="3358798"/>
          </a:xfrm>
          <a:prstGeom prst="rect">
            <a:avLst/>
          </a:prstGeom>
        </p:spPr>
      </p:pic>
      <p:sp>
        <p:nvSpPr>
          <p:cNvPr id="4" name="TextBox 3"/>
          <p:cNvSpPr txBox="1"/>
          <p:nvPr/>
        </p:nvSpPr>
        <p:spPr>
          <a:xfrm>
            <a:off x="2267744" y="3435846"/>
            <a:ext cx="4896544" cy="369332"/>
          </a:xfrm>
          <a:prstGeom prst="rect">
            <a:avLst/>
          </a:prstGeom>
          <a:noFill/>
        </p:spPr>
        <p:txBody>
          <a:bodyPr wrap="square" rtlCol="0">
            <a:spAutoFit/>
          </a:bodyPr>
          <a:lstStyle/>
          <a:p>
            <a:r>
              <a:rPr lang="en-US" b="1" dirty="0"/>
              <a:t>Humans tend to think in base 10: decimal.</a:t>
            </a:r>
            <a:endParaRPr lang="en-CA" b="1" dirty="0"/>
          </a:p>
        </p:txBody>
      </p:sp>
    </p:spTree>
    <p:extLst>
      <p:ext uri="{BB962C8B-B14F-4D97-AF65-F5344CB8AC3E}">
        <p14:creationId xmlns:p14="http://schemas.microsoft.com/office/powerpoint/2010/main" val="98118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71" y="1347615"/>
            <a:ext cx="5698585" cy="3795886"/>
          </a:xfrm>
          <a:prstGeom prst="rect">
            <a:avLst/>
          </a:prstGeom>
        </p:spPr>
      </p:pic>
      <p:sp>
        <p:nvSpPr>
          <p:cNvPr id="2" name="Title 1"/>
          <p:cNvSpPr>
            <a:spLocks noGrp="1"/>
          </p:cNvSpPr>
          <p:nvPr>
            <p:ph type="title"/>
          </p:nvPr>
        </p:nvSpPr>
        <p:spPr/>
        <p:txBody>
          <a:bodyPr>
            <a:normAutofit/>
          </a:bodyPr>
          <a:lstStyle/>
          <a:p>
            <a:pPr algn="ctr"/>
            <a:r>
              <a:rPr lang="en-US" dirty="0"/>
              <a:t>Numbering Systems</a:t>
            </a:r>
            <a:endParaRPr lang="en-CA" dirty="0"/>
          </a:p>
        </p:txBody>
      </p:sp>
      <p:sp>
        <p:nvSpPr>
          <p:cNvPr id="4" name="TextBox 3"/>
          <p:cNvSpPr txBox="1"/>
          <p:nvPr/>
        </p:nvSpPr>
        <p:spPr>
          <a:xfrm>
            <a:off x="2339752" y="3651870"/>
            <a:ext cx="4644516" cy="523220"/>
          </a:xfrm>
          <a:prstGeom prst="rect">
            <a:avLst/>
          </a:prstGeom>
          <a:noFill/>
        </p:spPr>
        <p:txBody>
          <a:bodyPr wrap="square" rtlCol="0">
            <a:spAutoFit/>
          </a:bodyPr>
          <a:lstStyle/>
          <a:p>
            <a:r>
              <a:rPr lang="en-US" sz="2800" dirty="0">
                <a:solidFill>
                  <a:srgbClr val="465E9C"/>
                </a:solidFill>
                <a:latin typeface="Franklin Gothic Demi" panose="020B0703020102020204" pitchFamily="34" charset="0"/>
              </a:rPr>
              <a:t>But we can think differently.</a:t>
            </a:r>
            <a:endParaRPr lang="en-CA" sz="2800" dirty="0">
              <a:solidFill>
                <a:srgbClr val="465E9C"/>
              </a:solidFill>
              <a:latin typeface="Franklin Gothic Demi" panose="020B0703020102020204" pitchFamily="34" charset="0"/>
            </a:endParaRPr>
          </a:p>
        </p:txBody>
      </p:sp>
    </p:spTree>
    <p:extLst>
      <p:ext uri="{BB962C8B-B14F-4D97-AF65-F5344CB8AC3E}">
        <p14:creationId xmlns:p14="http://schemas.microsoft.com/office/powerpoint/2010/main" val="134150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Numbering Systems</a:t>
            </a:r>
            <a:endParaRPr lang="en-CA" dirty="0"/>
          </a:p>
        </p:txBody>
      </p:sp>
      <p:sp>
        <p:nvSpPr>
          <p:cNvPr id="4" name="TextBox 3"/>
          <p:cNvSpPr txBox="1"/>
          <p:nvPr/>
        </p:nvSpPr>
        <p:spPr>
          <a:xfrm>
            <a:off x="719572" y="1143000"/>
            <a:ext cx="7967228" cy="3785652"/>
          </a:xfrm>
          <a:prstGeom prst="rect">
            <a:avLst/>
          </a:prstGeom>
          <a:noFill/>
        </p:spPr>
        <p:txBody>
          <a:bodyPr wrap="square" rtlCol="0">
            <a:spAutoFit/>
          </a:bodyPr>
          <a:lstStyle/>
          <a:p>
            <a:r>
              <a:rPr lang="en-US" sz="2000" b="1" dirty="0"/>
              <a:t>How many ways can you represent 2018?</a:t>
            </a:r>
          </a:p>
          <a:p>
            <a:pPr marL="285750" indent="-285750">
              <a:buFont typeface="Arial" panose="020B0604020202020204" pitchFamily="34" charset="0"/>
              <a:buChar char="•"/>
            </a:pPr>
            <a:r>
              <a:rPr lang="en-US" sz="2000" dirty="0"/>
              <a:t>1,1,1,1,1,1,1,1,1,1,1,1,1,1,1,1,1,1,1,1,1,1,1,1,1,1,1,1,1,1,…</a:t>
            </a:r>
          </a:p>
          <a:p>
            <a:pPr marL="285750" indent="-285750">
              <a:buFont typeface="Arial" panose="020B0604020202020204" pitchFamily="34" charset="0"/>
              <a:buChar char="•"/>
            </a:pPr>
            <a:r>
              <a:rPr lang="en-US" sz="2000" dirty="0"/>
              <a:t>One, two, three, many. </a:t>
            </a:r>
          </a:p>
          <a:p>
            <a:pPr marL="285750" indent="-285750">
              <a:buFont typeface="Arial" panose="020B0604020202020204" pitchFamily="34" charset="0"/>
              <a:buChar char="•"/>
            </a:pPr>
            <a:r>
              <a:rPr lang="en-US" sz="2000" dirty="0"/>
              <a:t>MMXVIII</a:t>
            </a:r>
          </a:p>
          <a:p>
            <a:pPr marL="285750" indent="-285750">
              <a:buFont typeface="Arial" panose="020B0604020202020204" pitchFamily="34" charset="0"/>
              <a:buChar char="•"/>
            </a:pPr>
            <a:r>
              <a:rPr lang="en-US" sz="2000" dirty="0"/>
              <a:t>0-9 and columnar position to indicate orders of magnitude:</a:t>
            </a:r>
            <a:br>
              <a:rPr lang="en-US" sz="2000" dirty="0"/>
            </a:br>
            <a:r>
              <a:rPr lang="en-US" sz="2000" dirty="0"/>
              <a:t>ones, tens, hundreds, thousands</a:t>
            </a:r>
          </a:p>
          <a:p>
            <a:pPr marL="285750" indent="-285750">
              <a:buFont typeface="Arial" panose="020B0604020202020204" pitchFamily="34" charset="0"/>
              <a:buChar char="•"/>
            </a:pPr>
            <a:r>
              <a:rPr lang="en-US" sz="2000" dirty="0"/>
              <a:t>11111100010</a:t>
            </a:r>
          </a:p>
          <a:p>
            <a:pPr marL="285750" indent="-285750">
              <a:buFont typeface="Arial" panose="020B0604020202020204" pitchFamily="34" charset="0"/>
              <a:buChar char="•"/>
            </a:pPr>
            <a:r>
              <a:rPr lang="en-US" sz="2000" dirty="0"/>
              <a:t>08:18 PM</a:t>
            </a:r>
          </a:p>
          <a:p>
            <a:r>
              <a:rPr lang="en-US" sz="2000" b="1" dirty="0"/>
              <a:t>Numbers, by themselves, are just…numbers. Context matters.</a:t>
            </a:r>
          </a:p>
          <a:p>
            <a:pPr marL="285750" indent="-285750">
              <a:buFont typeface="Arial" panose="020B0604020202020204" pitchFamily="34" charset="0"/>
              <a:buChar char="•"/>
            </a:pPr>
            <a:r>
              <a:rPr lang="en-US" sz="2000" dirty="0"/>
              <a:t>The cardinal number 2,018 is different from the year 2018.</a:t>
            </a:r>
          </a:p>
          <a:p>
            <a:pPr marL="285750" indent="-285750">
              <a:buFont typeface="Arial" panose="020B0604020202020204" pitchFamily="34" charset="0"/>
              <a:buChar char="•"/>
            </a:pPr>
            <a:r>
              <a:rPr lang="en-US" sz="2000" dirty="0"/>
              <a:t>Few or Many depends on context: years, $$$, stars in galaxy</a:t>
            </a:r>
            <a:br>
              <a:rPr lang="en-US" sz="2000" dirty="0"/>
            </a:br>
            <a:r>
              <a:rPr lang="en-US" sz="2000" dirty="0"/>
              <a:t>2018 = two millennia    $2,018 = 1 PC    0.000002018% of all stars</a:t>
            </a:r>
          </a:p>
        </p:txBody>
      </p:sp>
    </p:spTree>
    <p:extLst>
      <p:ext uri="{BB962C8B-B14F-4D97-AF65-F5344CB8AC3E}">
        <p14:creationId xmlns:p14="http://schemas.microsoft.com/office/powerpoint/2010/main" val="1582503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33237</TotalTime>
  <Words>4650</Words>
  <Application>Microsoft Office PowerPoint</Application>
  <PresentationFormat>On-screen Show (16:9)</PresentationFormat>
  <Paragraphs>727</Paragraphs>
  <Slides>39</Slides>
  <Notes>39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39</vt:i4>
      </vt:variant>
    </vt:vector>
  </HeadingPairs>
  <TitlesOfParts>
    <vt:vector size="56" baseType="lpstr">
      <vt:lpstr>Arial</vt:lpstr>
      <vt:lpstr>Arial Narrow</vt:lpstr>
      <vt:lpstr>Calibri</vt:lpstr>
      <vt:lpstr>Consolas</vt:lpstr>
      <vt:lpstr>Courier New</vt:lpstr>
      <vt:lpstr>Franklin Gothic Demi</vt:lpstr>
      <vt:lpstr>Georgia</vt:lpstr>
      <vt:lpstr>Lucida Calligraphy</vt:lpstr>
      <vt:lpstr>Lucida Console</vt:lpstr>
      <vt:lpstr>Segoe Print</vt:lpstr>
      <vt:lpstr>Segoe UI</vt:lpstr>
      <vt:lpstr>Source Code Pro</vt:lpstr>
      <vt:lpstr>Times New Roman</vt:lpstr>
      <vt:lpstr>Webdings</vt:lpstr>
      <vt:lpstr>Wingdings</vt:lpstr>
      <vt:lpstr>Wingdings 2</vt:lpstr>
      <vt:lpstr>Clarity</vt:lpstr>
      <vt:lpstr>Computer Principles for Programmers</vt:lpstr>
      <vt:lpstr>Quiz</vt:lpstr>
      <vt:lpstr>News of the Week</vt:lpstr>
      <vt:lpstr>Agenda</vt:lpstr>
      <vt:lpstr>Agenda (Cont’d)</vt:lpstr>
      <vt:lpstr>Analog vs Digital</vt:lpstr>
      <vt:lpstr>Numbering Systems</vt:lpstr>
      <vt:lpstr>Numbering Systems</vt:lpstr>
      <vt:lpstr>Numbering Systems</vt:lpstr>
      <vt:lpstr>common orders of magnitude</vt:lpstr>
      <vt:lpstr>Binary Numbers</vt:lpstr>
      <vt:lpstr>Why Binary?</vt:lpstr>
      <vt:lpstr>Boolean Logic: TRUE or FALSE</vt:lpstr>
      <vt:lpstr>Bits, Bytes, and Precision</vt:lpstr>
      <vt:lpstr>Two's Complement </vt:lpstr>
      <vt:lpstr>Binary Processing Cautions</vt:lpstr>
      <vt:lpstr>Floats and Doubles — fractions</vt:lpstr>
      <vt:lpstr>Floats and Doubles — fractions</vt:lpstr>
      <vt:lpstr>Floats and Doubles — fractions</vt:lpstr>
      <vt:lpstr>Floats and Doubles — fractions</vt:lpstr>
      <vt:lpstr>Binary Processing Cautions</vt:lpstr>
      <vt:lpstr>Binary Processing Cautions</vt:lpstr>
      <vt:lpstr>Programming gone wrong</vt:lpstr>
      <vt:lpstr>Programming gone wrong</vt:lpstr>
      <vt:lpstr>Hexadecimal</vt:lpstr>
      <vt:lpstr>HTML uses Hexadecimal color codes</vt:lpstr>
      <vt:lpstr>Binary search     mid = (low + high) / 2 ;   // overflow bug</vt:lpstr>
      <vt:lpstr>Notes</vt:lpstr>
      <vt:lpstr>Floats and Doubles — integer precision</vt:lpstr>
      <vt:lpstr>What is a Number System?</vt:lpstr>
      <vt:lpstr>Why do we need different number systems in computing? And Common Number Systems</vt:lpstr>
      <vt:lpstr>Common Number Systems – Value of Digits in a Number</vt:lpstr>
      <vt:lpstr>Common Number Systems – Decimal Number System</vt:lpstr>
      <vt:lpstr>Binary number system  </vt:lpstr>
      <vt:lpstr>Importance of Binary number system </vt:lpstr>
      <vt:lpstr>Importance of Binary number system (Cont’d)</vt:lpstr>
      <vt:lpstr>Importance of Binary number system (Cont’d), and How to convert from Decimal to Binary and vice versa</vt:lpstr>
      <vt:lpstr>Hexadecimal number system, its Importance, and How to convert from Hexadecimal to Binary and vice versa</vt:lpstr>
      <vt:lpstr>Hexadecimal number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Khojasteh;Marc Gurwitz;Danny Roy</dc:creator>
  <cp:lastModifiedBy>Tim McKenna</cp:lastModifiedBy>
  <cp:revision>851</cp:revision>
  <cp:lastPrinted>2017-10-03T13:48:34Z</cp:lastPrinted>
  <dcterms:created xsi:type="dcterms:W3CDTF">2016-05-30T19:06:58Z</dcterms:created>
  <dcterms:modified xsi:type="dcterms:W3CDTF">2018-10-08T14:17:04Z</dcterms:modified>
</cp:coreProperties>
</file>