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40"/>
  </p:notesMasterIdLst>
  <p:sldIdLst>
    <p:sldId id="256" r:id="rId2"/>
    <p:sldId id="280" r:id="rId3"/>
    <p:sldId id="339" r:id="rId4"/>
    <p:sldId id="340" r:id="rId5"/>
    <p:sldId id="380" r:id="rId6"/>
    <p:sldId id="324" r:id="rId7"/>
    <p:sldId id="410" r:id="rId8"/>
    <p:sldId id="462" r:id="rId9"/>
    <p:sldId id="432" r:id="rId10"/>
    <p:sldId id="433" r:id="rId11"/>
    <p:sldId id="412" r:id="rId12"/>
    <p:sldId id="434" r:id="rId13"/>
    <p:sldId id="435" r:id="rId14"/>
    <p:sldId id="436" r:id="rId15"/>
    <p:sldId id="417" r:id="rId16"/>
    <p:sldId id="421" r:id="rId17"/>
    <p:sldId id="448" r:id="rId18"/>
    <p:sldId id="437" r:id="rId19"/>
    <p:sldId id="430" r:id="rId20"/>
    <p:sldId id="431" r:id="rId21"/>
    <p:sldId id="469" r:id="rId22"/>
    <p:sldId id="463" r:id="rId23"/>
    <p:sldId id="464" r:id="rId24"/>
    <p:sldId id="465" r:id="rId25"/>
    <p:sldId id="466" r:id="rId26"/>
    <p:sldId id="470" r:id="rId27"/>
    <p:sldId id="471" r:id="rId28"/>
    <p:sldId id="467" r:id="rId29"/>
    <p:sldId id="468" r:id="rId30"/>
    <p:sldId id="443" r:id="rId31"/>
    <p:sldId id="445" r:id="rId32"/>
    <p:sldId id="438" r:id="rId33"/>
    <p:sldId id="440" r:id="rId34"/>
    <p:sldId id="442" r:id="rId35"/>
    <p:sldId id="450" r:id="rId36"/>
    <p:sldId id="451" r:id="rId37"/>
    <p:sldId id="456" r:id="rId38"/>
    <p:sldId id="461" r:id="rId3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61668" autoAdjust="0"/>
  </p:normalViewPr>
  <p:slideViewPr>
    <p:cSldViewPr>
      <p:cViewPr varScale="1">
        <p:scale>
          <a:sx n="73" d="100"/>
          <a:sy n="73" d="100"/>
        </p:scale>
        <p:origin x="990" y="60"/>
      </p:cViewPr>
      <p:guideLst>
        <p:guide orient="horz" pos="1620"/>
        <p:guide pos="2880"/>
      </p:guideLst>
    </p:cSldViewPr>
  </p:slideViewPr>
  <p:outlineViewPr>
    <p:cViewPr>
      <p:scale>
        <a:sx n="33" d="100"/>
        <a:sy n="33" d="100"/>
      </p:scale>
      <p:origin x="0" y="-132"/>
    </p:cViewPr>
  </p:outlineViewPr>
  <p:notesTextViewPr>
    <p:cViewPr>
      <p:scale>
        <a:sx n="1" d="1"/>
        <a:sy n="1" d="1"/>
      </p:scale>
      <p:origin x="0" y="0"/>
    </p:cViewPr>
  </p:notesTextViewPr>
  <p:sorterViewPr>
    <p:cViewPr>
      <p:scale>
        <a:sx n="106" d="100"/>
        <a:sy n="10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9/23/2018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en.wikipedia.org/wiki/Hard_disk_drive" TargetMode="External"/><Relationship Id="rId3" Type="http://schemas.openxmlformats.org/officeDocument/2006/relationships/hyperlink" Target="https://en.wikipedia.org/wiki/Computer_storage" TargetMode="External"/><Relationship Id="rId7" Type="http://schemas.openxmlformats.org/officeDocument/2006/relationships/hyperlink" Target="https://en.wikipedia.org/wiki/Parity_bit#RAID" TargetMode="External"/><Relationship Id="rId12" Type="http://schemas.openxmlformats.org/officeDocument/2006/relationships/hyperlink" Target="https://en.wikipedia.org/wiki/Backup"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Disk_mirroring" TargetMode="External"/><Relationship Id="rId11" Type="http://schemas.openxmlformats.org/officeDocument/2006/relationships/hyperlink" Target="https://en.wikipedia.org/wiki/Data_loss" TargetMode="External"/><Relationship Id="rId5" Type="http://schemas.openxmlformats.org/officeDocument/2006/relationships/hyperlink" Target="https://en.wikipedia.org/wiki/Data_striping" TargetMode="External"/><Relationship Id="rId10" Type="http://schemas.openxmlformats.org/officeDocument/2006/relationships/hyperlink" Target="https://en.wikipedia.org/wiki/Standard_RAID_levels#cite_note-1" TargetMode="External"/><Relationship Id="rId4" Type="http://schemas.openxmlformats.org/officeDocument/2006/relationships/hyperlink" Target="https://en.wikipedia.org/wiki/RAID" TargetMode="External"/><Relationship Id="rId9" Type="http://schemas.openxmlformats.org/officeDocument/2006/relationships/hyperlink" Target="https://en.wikipedia.org/wiki/Storage_Networking_Industry_Association"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youtube.com/watch?v=8dhp_20j0Y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a:t>
            </a:fld>
            <a:endParaRPr lang="en-US"/>
          </a:p>
        </p:txBody>
      </p:sp>
    </p:spTree>
    <p:extLst>
      <p:ext uri="{BB962C8B-B14F-4D97-AF65-F5344CB8AC3E}">
        <p14:creationId xmlns:p14="http://schemas.microsoft.com/office/powerpoint/2010/main" val="2733718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Compression can make backup or delivery time feasible.</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10</a:t>
            </a:fld>
            <a:endParaRPr lang="en-US"/>
          </a:p>
        </p:txBody>
      </p:sp>
    </p:spTree>
    <p:extLst>
      <p:ext uri="{BB962C8B-B14F-4D97-AF65-F5344CB8AC3E}">
        <p14:creationId xmlns:p14="http://schemas.microsoft.com/office/powerpoint/2010/main" val="2147758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https://en.wikipedia.org/wiki/Data_compression</a:t>
            </a:r>
          </a:p>
          <a:p>
            <a:r>
              <a:rPr lang="en-CA" dirty="0"/>
              <a:t>https://en.wikipedia.org/wiki/DEFLATE</a:t>
            </a:r>
          </a:p>
          <a:p>
            <a:r>
              <a:rPr lang="en-US" sz="1200" b="1" dirty="0">
                <a:solidFill>
                  <a:schemeClr val="bg1"/>
                </a:solidFill>
              </a:rPr>
              <a:t>Both use </a:t>
            </a:r>
            <a:r>
              <a:rPr lang="en-CA" sz="1200" b="1" dirty="0">
                <a:solidFill>
                  <a:schemeClr val="bg1"/>
                </a:solidFill>
              </a:rPr>
              <a:t>sophisticated mathematics, pattern matching and analysis, and add the overhead of a dictionary/table to determine how to replace the redundancies.</a:t>
            </a:r>
          </a:p>
          <a:p>
            <a:endParaRPr lang="en-US"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Are Pop Lyrics Getting More Repetitive? </a:t>
            </a:r>
            <a:r>
              <a:rPr lang="en-CA" sz="1200" b="1" dirty="0">
                <a:solidFill>
                  <a:schemeClr val="bg1"/>
                </a:solidFill>
              </a:rPr>
              <a:t>https://pudding.cool/2017/05/song-repetition/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Analysis done using LZW compression.</a:t>
            </a:r>
            <a:br>
              <a:rPr lang="en-CA" sz="1200" b="0" dirty="0">
                <a:solidFill>
                  <a:schemeClr val="bg1"/>
                </a:solidFill>
              </a:rPr>
            </a:br>
            <a:r>
              <a:rPr lang="en-CA" sz="1200" b="1" dirty="0">
                <a:solidFill>
                  <a:schemeClr val="bg1"/>
                </a:solidFill>
              </a:rPr>
              <a:t>visual illustration </a:t>
            </a:r>
            <a:r>
              <a:rPr lang="en-CA" sz="1200" b="0" dirty="0">
                <a:solidFill>
                  <a:schemeClr val="bg1"/>
                </a:solidFill>
              </a:rPr>
              <a:t>of the </a:t>
            </a:r>
            <a:r>
              <a:rPr lang="en-CA" sz="1200" b="1" dirty="0">
                <a:solidFill>
                  <a:schemeClr val="bg1"/>
                </a:solidFill>
              </a:rPr>
              <a:t>matching and replacement of duplicate strings with pointers.</a:t>
            </a:r>
            <a:r>
              <a:rPr lang="en-CA" sz="1200" b="0" dirty="0">
                <a:solidFill>
                  <a:schemeClr val="bg1"/>
                </a:solidFill>
              </a:rPr>
              <a:t> </a:t>
            </a:r>
            <a:br>
              <a:rPr lang="en-CA" sz="1200" b="0" dirty="0">
                <a:solidFill>
                  <a:schemeClr val="bg1"/>
                </a:solidFill>
              </a:rPr>
            </a:br>
            <a:r>
              <a:rPr lang="en-CA" sz="1200" b="0" i="1" dirty="0">
                <a:solidFill>
                  <a:schemeClr val="bg1"/>
                </a:solidFill>
              </a:rPr>
              <a:t>Load page and page/arrow down a few times.</a:t>
            </a:r>
            <a:endParaRPr lang="en-CA" sz="1200" b="1" i="1" dirty="0">
              <a:solidFill>
                <a:schemeClr val="bg1"/>
              </a:solidFill>
            </a:endParaRPr>
          </a:p>
          <a:p>
            <a:endParaRPr lang="en-US"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dirty="0">
                <a:solidFill>
                  <a:schemeClr val="bg1"/>
                </a:solidFill>
              </a:rPr>
              <a:t>Huffman coding (https://www.huffmancoding.com/my-uncle)</a:t>
            </a:r>
            <a:endParaRPr lang="en-US" b="1" dirty="0"/>
          </a:p>
          <a:p>
            <a:r>
              <a:rPr lang="en-US" dirty="0"/>
              <a:t>https://www.youtube.com/watch?v=ZdooBTdW5bM (how to compress )</a:t>
            </a:r>
            <a:br>
              <a:rPr lang="en-US" dirty="0"/>
            </a:br>
            <a:r>
              <a:rPr lang="en-US" dirty="0"/>
              <a:t>go to 4:30 in the video to decompress the bits at the end. Each encoded bit takes you down one branch of the tree.</a:t>
            </a:r>
          </a:p>
          <a:p>
            <a:endParaRPr lang="en-US" dirty="0"/>
          </a:p>
          <a:p>
            <a:r>
              <a:rPr lang="en-US" dirty="0"/>
              <a:t>For a quick encode &amp; decode explanation, see David Esposito's mini lecture/demonstration:</a:t>
            </a:r>
          </a:p>
          <a:p>
            <a:r>
              <a:rPr lang="en-US" dirty="0"/>
              <a:t>https://www.youtube.com/watch?v=AqFliCFNBWI (quick review of compression)</a:t>
            </a:r>
          </a:p>
          <a:p>
            <a:r>
              <a:rPr lang="en-US" b="1" dirty="0"/>
              <a:t>https://www.youtube.com/watch?v=kJE5u7PFY2E</a:t>
            </a:r>
            <a:r>
              <a:rPr lang="en-US" dirty="0"/>
              <a:t> (the simplicity of decoding using binary trees)</a:t>
            </a:r>
          </a:p>
        </p:txBody>
      </p:sp>
      <p:sp>
        <p:nvSpPr>
          <p:cNvPr id="4" name="Slide Number Placeholder 3"/>
          <p:cNvSpPr>
            <a:spLocks noGrp="1"/>
          </p:cNvSpPr>
          <p:nvPr>
            <p:ph type="sldNum" sz="quarter" idx="10"/>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315406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http://www.webopedia.com/TERM/D/data_compression.html</a:t>
            </a:r>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63380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dirty="0">
                <a:solidFill>
                  <a:schemeClr val="bg1"/>
                </a:solidFill>
              </a:rPr>
              <a:t>replacing symbols with new, weighted symbols based on frequency of use. i.e. it must be used at least twice for any benefit. </a:t>
            </a:r>
          </a:p>
          <a:p>
            <a:endParaRPr lang="en-US" dirty="0"/>
          </a:p>
          <a:p>
            <a:r>
              <a:rPr lang="en-US" dirty="0">
                <a:solidFill>
                  <a:schemeClr val="tx2"/>
                </a:solidFill>
              </a:rPr>
              <a:t>Original = 449 char</a:t>
            </a:r>
            <a:endParaRPr lang="en-CA" dirty="0">
              <a:solidFill>
                <a:schemeClr val="tx2"/>
              </a:solidFill>
            </a:endParaRPr>
          </a:p>
          <a:p>
            <a:r>
              <a:rPr lang="en-CA" dirty="0">
                <a:solidFill>
                  <a:schemeClr val="tx2"/>
                </a:solidFill>
              </a:rPr>
              <a:t>“Compression” is 11 characters X 5 occurrences = 55 char saved</a:t>
            </a:r>
          </a:p>
          <a:p>
            <a:r>
              <a:rPr lang="en-US" dirty="0"/>
              <a:t>But 5 symbols must be used, saved 50 char net</a:t>
            </a:r>
          </a:p>
          <a:p>
            <a:r>
              <a:rPr lang="en-US" dirty="0"/>
              <a:t>And 1 dictionary entry is needed 1 symbol + </a:t>
            </a:r>
            <a:r>
              <a:rPr lang="en-CA" dirty="0">
                <a:solidFill>
                  <a:schemeClr val="tx2"/>
                </a:solidFill>
              </a:rPr>
              <a:t>11 characters, saved 38 char overall</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1304549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the quote into a simple .txt file and compress the binary values into a .zip file…</a:t>
            </a:r>
          </a:p>
          <a:p>
            <a:r>
              <a:rPr lang="en-US" dirty="0"/>
              <a:t>From 451 char (449 + CR/LF) to 244 char or 54%.</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2713280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MS-Office 2007+ files are compressed using </a:t>
            </a:r>
            <a:r>
              <a:rPr lang="en-CA" sz="1200" b="0" i="0" kern="1200" dirty="0">
                <a:solidFill>
                  <a:schemeClr val="tx1"/>
                </a:solidFill>
                <a:effectLst/>
                <a:latin typeface="+mn-lt"/>
                <a:ea typeface="+mn-ea"/>
                <a:cs typeface="+mn-cs"/>
              </a:rPr>
              <a:t>ZIP technology </a:t>
            </a:r>
            <a:r>
              <a:rPr lang="en-US" dirty="0"/>
              <a:t>when saved as .</a:t>
            </a:r>
            <a:r>
              <a:rPr lang="en-US" dirty="0" err="1"/>
              <a:t>docx</a:t>
            </a:r>
            <a:r>
              <a:rPr lang="en-US" dirty="0"/>
              <a:t>, .</a:t>
            </a:r>
            <a:r>
              <a:rPr lang="en-US" dirty="0" err="1"/>
              <a:t>pptx</a:t>
            </a:r>
            <a:r>
              <a:rPr lang="en-US" dirty="0"/>
              <a:t>, .___x formats. Additional file compression into a 7zip file proper yields a little extra compression but not much.</a:t>
            </a:r>
          </a:p>
          <a:p>
            <a:endParaRPr lang="en-US" dirty="0"/>
          </a:p>
          <a:p>
            <a:r>
              <a:rPr lang="en-US" dirty="0"/>
              <a:t>Music: MQA is the newest lossy encoding technique. It is a proprietary format (think royalties) which can deliver </a:t>
            </a:r>
            <a:r>
              <a:rPr lang="en-US" dirty="0" err="1"/>
              <a:t>HiRes</a:t>
            </a:r>
            <a:r>
              <a:rPr lang="en-US" dirty="0"/>
              <a:t> Audio with about twice the file size of CD WAV but 60% of the size of </a:t>
            </a:r>
            <a:r>
              <a:rPr lang="en-CA" dirty="0"/>
              <a:t>24BIT/96kHz music.</a:t>
            </a:r>
            <a:endParaRPr lang="en-US" dirty="0"/>
          </a:p>
          <a:p>
            <a:endParaRPr lang="en-US" dirty="0"/>
          </a:p>
          <a:p>
            <a:r>
              <a:rPr lang="en-US" dirty="0"/>
              <a:t>The software that utilizes any of these file formats has a built in decompression function so the data can be used (e.g. as a temporary, uncompressed </a:t>
            </a:r>
            <a:r>
              <a:rPr lang="en-US" dirty="0" err="1"/>
              <a:t>workfile</a:t>
            </a:r>
            <a:r>
              <a:rPr lang="en-US" dirty="0"/>
              <a:t>/stream) and a compression function when the data is saved.</a:t>
            </a:r>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3425499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solidFill>
                  <a:schemeClr val="bg1"/>
                </a:solidFill>
              </a:rPr>
              <a:t>“things-you-won’t-notice” </a:t>
            </a:r>
            <a:r>
              <a:rPr lang="en-US" sz="1200" i="0" dirty="0">
                <a:solidFill>
                  <a:schemeClr val="bg1"/>
                </a:solidFill>
              </a:rPr>
              <a:t>is a highly relative term.</a:t>
            </a:r>
          </a:p>
          <a:p>
            <a:r>
              <a:rPr lang="en-US" sz="1200" i="0" dirty="0">
                <a:solidFill>
                  <a:schemeClr val="bg1"/>
                </a:solidFill>
              </a:rPr>
              <a:t>Listening to an .mp3 file on a small player (iPod or phone) with typical portable DAC (Digital-Analog Converter), amplifier, and headphone will sound little different from a high-resolution audio file while on public transit.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bg1"/>
                </a:solidFill>
              </a:rPr>
              <a:t>A listening comparison of mp3 versus high-resolution audio (HRA) file on a high quality stereo will reveal </a:t>
            </a:r>
            <a:r>
              <a:rPr lang="en-US" sz="1200" i="1" dirty="0">
                <a:solidFill>
                  <a:schemeClr val="bg1"/>
                </a:solidFill>
              </a:rPr>
              <a:t>many things you </a:t>
            </a:r>
            <a:r>
              <a:rPr lang="en-US" sz="1200" b="1" i="1" dirty="0">
                <a:solidFill>
                  <a:schemeClr val="bg1"/>
                </a:solidFill>
              </a:rPr>
              <a:t>will</a:t>
            </a:r>
            <a:r>
              <a:rPr lang="en-US" sz="1200" i="1" dirty="0">
                <a:solidFill>
                  <a:schemeClr val="bg1"/>
                </a:solidFill>
              </a:rPr>
              <a:t> notice</a:t>
            </a:r>
            <a:r>
              <a:rPr lang="en-US" sz="1200" i="0"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bg1"/>
                </a:solidFill>
              </a:rPr>
              <a:t>Size of one hour of music:</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CD/WAV: 1,411.2 Kbps, 16 bit, 44.1 </a:t>
            </a:r>
            <a:r>
              <a:rPr lang="en-CA" sz="1200" b="0" i="0" kern="1200" dirty="0" err="1">
                <a:solidFill>
                  <a:schemeClr val="tx1"/>
                </a:solidFill>
                <a:effectLst/>
                <a:latin typeface="+mn-lt"/>
                <a:ea typeface="+mn-ea"/>
                <a:cs typeface="+mn-cs"/>
              </a:rPr>
              <a:t>KHz</a:t>
            </a:r>
            <a:r>
              <a:rPr lang="en-CA" sz="1200" b="0" i="0" kern="1200" dirty="0">
                <a:solidFill>
                  <a:schemeClr val="tx1"/>
                </a:solidFill>
                <a:effectLst/>
                <a:latin typeface="+mn-lt"/>
                <a:ea typeface="+mn-ea"/>
                <a:cs typeface="+mn-cs"/>
              </a:rPr>
              <a:t>, 635.04 MB  100%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a:t>
            </a:r>
            <a:r>
              <a:rPr lang="en-CA" sz="1200" b="0" i="0" kern="1200" dirty="0">
                <a:solidFill>
                  <a:schemeClr val="tx1"/>
                </a:solidFill>
                <a:effectLst/>
                <a:latin typeface="+mn-lt"/>
                <a:ea typeface="+mn-ea"/>
                <a:cs typeface="+mn-cs"/>
              </a:rPr>
              <a:t>LAC: lossless, about 50% of WAV</a:t>
            </a:r>
            <a:endParaRPr lang="en-US" sz="1200" i="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a:t>
            </a:r>
            <a:r>
              <a:rPr lang="en-CA" sz="1200" b="0" i="0" kern="1200" dirty="0">
                <a:solidFill>
                  <a:schemeClr val="tx1"/>
                </a:solidFill>
                <a:effectLst/>
                <a:latin typeface="+mn-lt"/>
                <a:ea typeface="+mn-ea"/>
                <a:cs typeface="+mn-cs"/>
              </a:rPr>
              <a:t>RA: 4,608 Kbps, </a:t>
            </a:r>
            <a:r>
              <a:rPr lang="en-CA" sz="1200" b="0" kern="1200" dirty="0">
                <a:solidFill>
                  <a:schemeClr val="tx1"/>
                </a:solidFill>
                <a:effectLst/>
                <a:latin typeface="+mn-lt"/>
                <a:ea typeface="+mn-ea"/>
                <a:cs typeface="+mn-cs"/>
              </a:rPr>
              <a:t>24 bit, 96KHz, 2.0736 GB  327% of WAV and HRA is in FLAC format (~double the size if HRA was in WAV format)</a:t>
            </a: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bg1"/>
                </a:solidFill>
              </a:rPr>
              <a:t>MP3: 320Kbps, </a:t>
            </a:r>
            <a:r>
              <a:rPr lang="en-CA" sz="1200" b="0" i="0" kern="1200" dirty="0">
                <a:solidFill>
                  <a:schemeClr val="tx1"/>
                </a:solidFill>
                <a:effectLst/>
                <a:latin typeface="+mn-lt"/>
                <a:ea typeface="+mn-ea"/>
                <a:cs typeface="+mn-cs"/>
              </a:rPr>
              <a:t>144.0 MB   23% of WAV, 7% of HRA</a:t>
            </a:r>
          </a:p>
          <a:p>
            <a:endParaRPr lang="en-US" sz="1200" i="0" dirty="0">
              <a:solidFill>
                <a:schemeClr val="bg1"/>
              </a:solidFill>
            </a:endParaRPr>
          </a:p>
          <a:p>
            <a:r>
              <a:rPr lang="en-US" sz="1200" b="1" i="0" dirty="0" err="1">
                <a:solidFill>
                  <a:schemeClr val="bg1"/>
                </a:solidFill>
              </a:rPr>
              <a:t>Lossy</a:t>
            </a:r>
            <a:r>
              <a:rPr lang="en-US" sz="1200" b="1" i="0" dirty="0">
                <a:solidFill>
                  <a:schemeClr val="bg1"/>
                </a:solidFill>
              </a:rPr>
              <a:t> files are for final end-use, not re-use in other ways, or modification/editing which requires lossless compression.</a:t>
            </a:r>
            <a:endParaRPr lang="en-US" b="1" i="0" dirty="0"/>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3510987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Never give a graphic artist/designer a Lossy file. </a:t>
            </a:r>
          </a:p>
          <a:p>
            <a:r>
              <a:rPr lang="en-CA" dirty="0"/>
              <a:t>High-resolution audio (HRA) </a:t>
            </a:r>
            <a:r>
              <a:rPr lang="en-US" dirty="0"/>
              <a:t>is the middle of this graphic, CDs are on the right, MP3 and Apple ACC are on the left.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Your eCommerce site must load quickly which means lossy compression of images but the customer likely wants to sample details which means (near) lossless files. You must balance your use of both lossy and lossless to get optimum page load performance.</a:t>
            </a:r>
            <a:endParaRPr lang="en-CA" dirty="0"/>
          </a:p>
          <a:p>
            <a:endParaRPr lang="en-CA" b="1" dirty="0"/>
          </a:p>
          <a:p>
            <a:r>
              <a:rPr lang="en-CA" b="1" dirty="0"/>
              <a:t>All image formats have different uses and different attributes. Know exactly what image format to use for web use, print, social platforms, logos </a:t>
            </a:r>
            <a:r>
              <a:rPr lang="en-CA" dirty="0"/>
              <a:t>and much more with this handy cheat sheet. </a:t>
            </a:r>
            <a:r>
              <a:rPr lang="en-US" dirty="0"/>
              <a:t>See https://makeawebsitehub.com/image-formats-mega-cheat-sheets/ </a:t>
            </a:r>
          </a:p>
          <a:p>
            <a:r>
              <a:rPr lang="en-US" dirty="0"/>
              <a:t>https://kinsta.com/blog/optimize-images-for-web/</a:t>
            </a:r>
          </a:p>
          <a:p>
            <a:r>
              <a:rPr lang="en-US" dirty="0"/>
              <a:t>Google: </a:t>
            </a:r>
            <a:r>
              <a:rPr lang="en-CA" dirty="0"/>
              <a:t>optimize lossy and lossless compression for page load performance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2199166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Increases in transmission latency over TCP/IP can reduce throughput significantly.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E.g. from </a:t>
            </a:r>
            <a:r>
              <a:rPr lang="en-CA" sz="1200" kern="1200" dirty="0">
                <a:solidFill>
                  <a:schemeClr val="tx1"/>
                </a:solidFill>
                <a:latin typeface="+mn-lt"/>
                <a:ea typeface="+mn-ea"/>
                <a:cs typeface="+mn-cs"/>
              </a:rPr>
              <a:t>93.5 </a:t>
            </a:r>
            <a:r>
              <a:rPr lang="en-CA" sz="1200" kern="1200" dirty="0" err="1">
                <a:solidFill>
                  <a:schemeClr val="tx1"/>
                </a:solidFill>
                <a:latin typeface="+mn-lt"/>
                <a:ea typeface="+mn-ea"/>
                <a:cs typeface="+mn-cs"/>
              </a:rPr>
              <a:t>Mbps</a:t>
            </a:r>
            <a:r>
              <a:rPr lang="en-CA" sz="1200" kern="1200" dirty="0">
                <a:solidFill>
                  <a:schemeClr val="tx1"/>
                </a:solidFill>
                <a:latin typeface="+mn-lt"/>
                <a:ea typeface="+mn-ea"/>
                <a:cs typeface="+mn-cs"/>
              </a:rPr>
              <a:t> to 16.2 </a:t>
            </a:r>
            <a:r>
              <a:rPr lang="en-CA" sz="1200" kern="1200" dirty="0" err="1">
                <a:solidFill>
                  <a:schemeClr val="tx1"/>
                </a:solidFill>
                <a:latin typeface="+mn-lt"/>
                <a:ea typeface="+mn-ea"/>
                <a:cs typeface="+mn-cs"/>
              </a:rPr>
              <a:t>Mbps</a:t>
            </a:r>
            <a:r>
              <a:rPr lang="en-CA" sz="1200" kern="1200" dirty="0">
                <a:solidFill>
                  <a:schemeClr val="tx1"/>
                </a:solidFill>
                <a:latin typeface="+mn-lt"/>
                <a:ea typeface="+mn-ea"/>
                <a:cs typeface="+mn-cs"/>
              </a:rPr>
              <a:t> with 30ms latency or 17% of a zero latency connection.</a:t>
            </a:r>
            <a:endParaRPr lang="en-CA" dirty="0"/>
          </a:p>
          <a:p>
            <a:r>
              <a:rPr lang="en-CA" dirty="0"/>
              <a:t>http://smutz.us/techtips/NetworkLatency.html</a:t>
            </a:r>
          </a:p>
          <a:p>
            <a:endParaRPr lang="en-US" dirty="0"/>
          </a:p>
          <a:p>
            <a:r>
              <a:rPr lang="en-US" dirty="0"/>
              <a:t>SPACE: in addition to the archive’s space, you need space for the unarchived &amp; uncompressed files to be extracted before they can be used. Double clicking on a file within a ZIP archive extracts the file to a temporary area before it is opened. Files with compression built into the software that reads them still require memory or temp work files.</a:t>
            </a:r>
          </a:p>
          <a:p>
            <a:endParaRPr lang="en-US" dirty="0"/>
          </a:p>
          <a:p>
            <a:r>
              <a:rPr lang="en-CA" b="1" dirty="0"/>
              <a:t>Integrity</a:t>
            </a:r>
            <a:endParaRPr lang="en-US" dirty="0"/>
          </a:p>
          <a:p>
            <a:r>
              <a:rPr lang="en-CA" sz="1200" b="0" i="0" kern="1200" dirty="0">
                <a:solidFill>
                  <a:schemeClr val="tx1"/>
                </a:solidFill>
                <a:effectLst/>
                <a:latin typeface="+mn-lt"/>
                <a:ea typeface="+mn-ea"/>
                <a:cs typeface="+mn-cs"/>
              </a:rPr>
              <a:t>Standard compression compresses the individual files, and then archives them into a single file. Data corruption may affect only a single compressed file, not the entire archive, however special zip file recovery tools will be needed and recovery of one, some, or almost all files from a corrupted archive is more about luck than technology.</a:t>
            </a:r>
          </a:p>
          <a:p>
            <a:r>
              <a:rPr lang="en-US" dirty="0"/>
              <a:t>In a solid archive, all </a:t>
            </a:r>
            <a:r>
              <a:rPr lang="en-CA" sz="1200" b="0" i="0" kern="1200" dirty="0">
                <a:solidFill>
                  <a:schemeClr val="tx1"/>
                </a:solidFill>
                <a:effectLst/>
                <a:latin typeface="+mn-lt"/>
                <a:ea typeface="+mn-ea"/>
                <a:cs typeface="+mn-cs"/>
              </a:rPr>
              <a:t>files are first archived into a single data block and then compressed. It is more efficient because compression of redundancies occurs across all data in all files instead of within individual files. However, it makes recovery very difficult, if not impossible, in cases of corruption. </a:t>
            </a:r>
            <a:r>
              <a:rPr lang="en-CA" dirty="0"/>
              <a:t>https://en.wikipedia.org/wiki/Solid_compression</a:t>
            </a:r>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4201470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https://en.wikipedia.org/wiki/Backup</a:t>
            </a:r>
          </a:p>
          <a:p>
            <a:r>
              <a:rPr lang="en-US" b="1" dirty="0"/>
              <a:t>a copy  </a:t>
            </a:r>
            <a:r>
              <a:rPr lang="en-US" b="0" dirty="0"/>
              <a:t>-- just because the cloud backs up your data doesn’t mean a) the cloud cannot mess it up, b) you won’t accidently delete it, c) the cloud service will always be there.</a:t>
            </a:r>
          </a:p>
          <a:p>
            <a:r>
              <a:rPr lang="en-US" dirty="0"/>
              <a:t>in a </a:t>
            </a:r>
            <a:r>
              <a:rPr lang="en-US" b="1" dirty="0"/>
              <a:t>geographically separate location </a:t>
            </a:r>
            <a:r>
              <a:rPr lang="en-US" b="0" dirty="0"/>
              <a:t>– if the building burns down or your machine is stolen, your external HDD backup drive is going with it.</a:t>
            </a:r>
          </a:p>
          <a:p>
            <a:r>
              <a:rPr lang="en-US" b="1" dirty="0"/>
              <a:t>that is platform independent. </a:t>
            </a:r>
            <a:r>
              <a:rPr lang="en-US" dirty="0"/>
              <a:t>OneDrive or Dropbox or Google Backup &amp; Sync (there is a reason they differentiate between Backup and Sync) or anything that does two-way synchronization with your system is not platform independent, </a:t>
            </a:r>
            <a:r>
              <a:rPr lang="en-US" i="1" dirty="0"/>
              <a:t>it is platform </a:t>
            </a:r>
            <a:r>
              <a:rPr lang="en-US" b="1" i="1" dirty="0"/>
              <a:t>inter</a:t>
            </a:r>
            <a:r>
              <a:rPr lang="en-US" i="1" dirty="0"/>
              <a:t>-dependent</a:t>
            </a:r>
            <a:r>
              <a:rPr lang="en-US" dirty="0"/>
              <a:t>. If the synch software gets confused, it does not know which is good and which is bad. The GOOD version may end up synced to look like the BAD version. This is known as the Byzantine fault tolerance problem. </a:t>
            </a:r>
            <a:r>
              <a:rPr lang="en-CA" sz="1200" b="0" i="0" kern="1200" dirty="0">
                <a:solidFill>
                  <a:schemeClr val="tx1"/>
                </a:solidFill>
                <a:effectLst/>
                <a:latin typeface="+mn-lt"/>
                <a:ea typeface="+mn-ea"/>
                <a:cs typeface="+mn-cs"/>
              </a:rPr>
              <a:t>A Byzantine fault is any fault presenting different symptoms to different observers. A failed node can generate arbitrary data, pretending to be a correct one, which makes fault tolerance difficult. https://en.wikipedia.org/wiki/Byzantine_fault_tolerance#Background</a:t>
            </a:r>
          </a:p>
          <a:p>
            <a:endParaRPr lang="en-US" dirty="0"/>
          </a:p>
          <a:p>
            <a:r>
              <a:rPr lang="en-US" dirty="0"/>
              <a:t>Ransomware will encrypt both live and backup files stored on the same platform. There may be copies in a remote Network-Access-Storage system but if it is not platform independent, the ransomware can see it. This happened to a </a:t>
            </a:r>
            <a:r>
              <a:rPr lang="en-US" dirty="0" err="1"/>
              <a:t>Cdn</a:t>
            </a:r>
            <a:r>
              <a:rPr lang="en-US" dirty="0"/>
              <a:t> company in July, 2017 and the ransom paid was $425,000.</a:t>
            </a:r>
          </a:p>
          <a:p>
            <a:endParaRPr lang="en-US" dirty="0"/>
          </a:p>
          <a:p>
            <a:r>
              <a:rPr lang="en-US" dirty="0"/>
              <a:t>Another scenario: two machines running Windows 8.1 synced to OneDrive and, via OneDrive, synced to each other. One is a backup of the other? Wrong. Not platform independent. Performed a Windows 10 upgrade on one machine…a week’s work to undo the disaster: 4,857 files found in Recycle bin, &gt;5,000 disappeared files restored from backup or the Windows 8.1 machine only because, fortunately, the OneDrive synch service stopped.</a:t>
            </a:r>
          </a:p>
        </p:txBody>
      </p:sp>
      <p:sp>
        <p:nvSpPr>
          <p:cNvPr id="4" name="Slide Number Placeholder 3"/>
          <p:cNvSpPr>
            <a:spLocks noGrp="1"/>
          </p:cNvSpPr>
          <p:nvPr>
            <p:ph type="sldNum" sz="quarter" idx="10"/>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2287576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2997286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https://www.researchgate.net/publication/273398289_Soft_Failures_in_Large_Datacenters</a:t>
            </a:r>
          </a:p>
          <a:p>
            <a:r>
              <a:rPr lang="en-CA" dirty="0"/>
              <a:t>https://en.wikipedia.org/wiki/Data_corruption</a:t>
            </a:r>
          </a:p>
          <a:p>
            <a:r>
              <a:rPr lang="en-CA" dirty="0"/>
              <a:t>https://en.wikipedia.org/wiki/Data_degradation</a:t>
            </a:r>
          </a:p>
          <a:p>
            <a:r>
              <a:rPr lang="en-CA" dirty="0"/>
              <a:t>https://electronics.stackexchange.com/questions/27455/how-often-does-bit-rot-occur</a:t>
            </a:r>
          </a:p>
          <a:p>
            <a:r>
              <a:rPr lang="en-CA" dirty="0"/>
              <a:t>https://www.datamation.com/cloud-computing/slideshows/top-10-cloud-computing-failures.html</a:t>
            </a:r>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1777080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file’s data is “striped” across three drives. A parity value is calculated and written to the fourth drive (minimum three drives needed). </a:t>
            </a:r>
          </a:p>
          <a:p>
            <a:r>
              <a:rPr lang="en-US" dirty="0"/>
              <a:t>The operating system/RAID controller does performance and space balancing across the drives when stripes are written.</a:t>
            </a:r>
          </a:p>
          <a:p>
            <a:r>
              <a:rPr lang="en-US" dirty="0"/>
              <a:t>In the event one drive is lost, simple arithmetic can calculate the missing stripe. There is a performance penalty after a disk loss but not a data loss. The OS issues a message to the sysop that a RAID drive has failed. Call the service technician…The bad drive is hot swapped out and the operating system/RAID controller rebuilds the new drive when the service technician activates the replacement drive.</a:t>
            </a:r>
          </a:p>
          <a:p>
            <a:endParaRPr lang="en-US" dirty="0"/>
          </a:p>
          <a:p>
            <a:r>
              <a:rPr lang="en-US" dirty="0"/>
              <a:t>Servers also have a variety of redundancies to avoid other hardware issues, e.g. dual power supplies, UPS power conditioning systems, </a:t>
            </a:r>
            <a:r>
              <a:rPr lang="en-CA" dirty="0"/>
              <a:t>Error-correcting code memory (ECC memory). </a:t>
            </a:r>
          </a:p>
          <a:p>
            <a:r>
              <a:rPr lang="en-US" dirty="0"/>
              <a:t>M</a:t>
            </a:r>
            <a:r>
              <a:rPr lang="en-CA" dirty="0" err="1"/>
              <a:t>ainframes</a:t>
            </a:r>
            <a:r>
              <a:rPr lang="en-CA" dirty="0"/>
              <a:t> can have redundant array of independent memory (RAIM).</a:t>
            </a:r>
            <a:endParaRPr lang="en-US" dirty="0"/>
          </a:p>
          <a:p>
            <a:endParaRPr lang="en-US" dirty="0"/>
          </a:p>
          <a:p>
            <a:r>
              <a:rPr lang="en-US" dirty="0"/>
              <a:t>Small and personal systems use RAID-1 for data protection. Each drive is mirrored by a twin drive. R</a:t>
            </a:r>
            <a:r>
              <a:rPr lang="en-CA" dirty="0"/>
              <a:t>aid-1 mirroring, Fault Tolerance: </a:t>
            </a:r>
            <a:r>
              <a:rPr lang="en-CA" sz="1200" b="0" i="1" kern="1200" dirty="0">
                <a:solidFill>
                  <a:schemeClr val="tx1"/>
                </a:solidFill>
                <a:effectLst/>
                <a:latin typeface="+mn-lt"/>
                <a:ea typeface="+mn-ea"/>
                <a:cs typeface="+mn-cs"/>
              </a:rPr>
              <a:t>n</a:t>
            </a:r>
            <a:r>
              <a:rPr lang="en-CA" sz="1200" b="0" i="0" kern="1200" dirty="0">
                <a:solidFill>
                  <a:schemeClr val="tx1"/>
                </a:solidFill>
                <a:effectLst/>
                <a:latin typeface="+mn-lt"/>
                <a:ea typeface="+mn-ea"/>
                <a:cs typeface="+mn-cs"/>
              </a:rPr>
              <a:t> − 1 drive failures, requires 2X drives</a:t>
            </a:r>
            <a:br>
              <a:rPr lang="en-CA" sz="1200" b="0" i="0" kern="1200" dirty="0">
                <a:solidFill>
                  <a:schemeClr val="tx1"/>
                </a:solidFill>
                <a:effectLst/>
                <a:latin typeface="+mn-lt"/>
                <a:ea typeface="+mn-ea"/>
                <a:cs typeface="+mn-cs"/>
              </a:rPr>
            </a:b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i="0" kern="1200" dirty="0">
                <a:solidFill>
                  <a:schemeClr val="tx1"/>
                </a:solidFill>
                <a:effectLst/>
                <a:latin typeface="+mn-lt"/>
                <a:ea typeface="+mn-ea"/>
                <a:cs typeface="+mn-cs"/>
              </a:rPr>
              <a:t>RAID 5</a:t>
            </a:r>
            <a:r>
              <a:rPr lang="en-CA" sz="1200" b="0" i="0" kern="1200" dirty="0">
                <a:solidFill>
                  <a:schemeClr val="tx1"/>
                </a:solidFill>
                <a:effectLst/>
                <a:latin typeface="+mn-lt"/>
                <a:ea typeface="+mn-ea"/>
                <a:cs typeface="+mn-cs"/>
              </a:rPr>
              <a:t> consists of block-level striping with distributed parity. It requires that all drives but one be present to operate. Upon failure of a single drive, subsequent reads can be calculated from the distributed parity such that no data is lost. RAID 5 requires at least three disks. </a:t>
            </a:r>
            <a:r>
              <a:rPr lang="en-CA" dirty="0"/>
              <a:t>Fault Tolerance: </a:t>
            </a:r>
            <a:r>
              <a:rPr lang="en-CA" sz="1200" b="0" i="0" kern="1200" dirty="0">
                <a:solidFill>
                  <a:schemeClr val="tx1"/>
                </a:solidFill>
                <a:effectLst/>
                <a:latin typeface="+mn-lt"/>
                <a:ea typeface="+mn-ea"/>
                <a:cs typeface="+mn-cs"/>
              </a:rPr>
              <a:t>1 drive failure, requires minimum 3 drives– </a:t>
            </a:r>
            <a:r>
              <a:rPr lang="en-CA" sz="1200" b="0" i="1" kern="1200" dirty="0">
                <a:solidFill>
                  <a:schemeClr val="tx1"/>
                </a:solidFill>
                <a:effectLst/>
                <a:latin typeface="+mn-lt"/>
                <a:ea typeface="+mn-ea"/>
                <a:cs typeface="+mn-cs"/>
              </a:rPr>
              <a:t>n</a:t>
            </a:r>
            <a:r>
              <a:rPr lang="en-CA" sz="1200" b="0" i="0" kern="1200" dirty="0">
                <a:solidFill>
                  <a:schemeClr val="tx1"/>
                </a:solidFill>
                <a:effectLst/>
                <a:latin typeface="+mn-lt"/>
                <a:ea typeface="+mn-ea"/>
                <a:cs typeface="+mn-cs"/>
              </a:rPr>
              <a:t> with data, 1 with parity. E.g. Data1=3, Data2=2, Parity=5. Lose 1 (5 – 2 = 3). Lose 2 (5 – 3 = 2). Lose Parity, still have original.</a:t>
            </a:r>
          </a:p>
          <a:p>
            <a:endParaRPr lang="en-US" dirty="0"/>
          </a:p>
          <a:p>
            <a:r>
              <a:rPr lang="en-CA" dirty="0"/>
              <a:t>https://www.thegeekstuff.com/2010/08/raid-levels-tutorial</a:t>
            </a:r>
          </a:p>
          <a:p>
            <a:r>
              <a:rPr lang="en-CA" dirty="0"/>
              <a:t>https://en.wikipedia.org/wiki/Standard_RAID_levels</a:t>
            </a:r>
          </a:p>
          <a:p>
            <a:r>
              <a:rPr lang="en-CA" sz="1200" b="0" i="0" kern="1200" dirty="0">
                <a:solidFill>
                  <a:schemeClr val="tx1"/>
                </a:solidFill>
                <a:effectLst/>
                <a:latin typeface="+mn-lt"/>
                <a:ea typeface="+mn-ea"/>
                <a:cs typeface="+mn-cs"/>
              </a:rPr>
              <a:t>In </a:t>
            </a:r>
            <a:r>
              <a:rPr lang="en-CA" sz="1200" b="0" i="0" u="none" strike="noStrike" kern="1200" dirty="0">
                <a:solidFill>
                  <a:schemeClr val="tx1"/>
                </a:solidFill>
                <a:effectLst/>
                <a:latin typeface="+mn-lt"/>
                <a:ea typeface="+mn-ea"/>
                <a:cs typeface="+mn-cs"/>
                <a:hlinkClick r:id="rId3" tooltip="Computer storage"/>
              </a:rPr>
              <a:t>computer storage</a:t>
            </a:r>
            <a:r>
              <a:rPr lang="en-CA" sz="1200" b="0" i="0" kern="1200" dirty="0">
                <a:solidFill>
                  <a:schemeClr val="tx1"/>
                </a:solidFill>
                <a:effectLst/>
                <a:latin typeface="+mn-lt"/>
                <a:ea typeface="+mn-ea"/>
                <a:cs typeface="+mn-cs"/>
              </a:rPr>
              <a:t>, the </a:t>
            </a:r>
            <a:r>
              <a:rPr lang="en-CA" sz="1200" b="1" i="0" kern="1200" dirty="0">
                <a:solidFill>
                  <a:schemeClr val="tx1"/>
                </a:solidFill>
                <a:effectLst/>
                <a:latin typeface="+mn-lt"/>
                <a:ea typeface="+mn-ea"/>
                <a:cs typeface="+mn-cs"/>
              </a:rPr>
              <a:t>standard RAID levels</a:t>
            </a:r>
            <a:r>
              <a:rPr lang="en-CA" sz="1200" b="0" i="0" kern="1200" dirty="0">
                <a:solidFill>
                  <a:schemeClr val="tx1"/>
                </a:solidFill>
                <a:effectLst/>
                <a:latin typeface="+mn-lt"/>
                <a:ea typeface="+mn-ea"/>
                <a:cs typeface="+mn-cs"/>
              </a:rPr>
              <a:t> comprise a basic set of </a:t>
            </a:r>
            <a:r>
              <a:rPr lang="en-CA" sz="1200" b="0" i="0" u="none" strike="noStrike" kern="1200" dirty="0">
                <a:solidFill>
                  <a:schemeClr val="tx1"/>
                </a:solidFill>
                <a:effectLst/>
                <a:latin typeface="+mn-lt"/>
                <a:ea typeface="+mn-ea"/>
                <a:cs typeface="+mn-cs"/>
                <a:hlinkClick r:id="rId4" tooltip="RAID"/>
              </a:rPr>
              <a:t>RAID</a:t>
            </a:r>
            <a:r>
              <a:rPr lang="en-CA" sz="1200" b="0" i="0" kern="1200" dirty="0">
                <a:solidFill>
                  <a:schemeClr val="tx1"/>
                </a:solidFill>
                <a:effectLst/>
                <a:latin typeface="+mn-lt"/>
                <a:ea typeface="+mn-ea"/>
                <a:cs typeface="+mn-cs"/>
              </a:rPr>
              <a:t> (redundant array of independent disks) configurations that employ the techniques of </a:t>
            </a:r>
            <a:r>
              <a:rPr lang="en-CA" sz="1200" b="0" i="0" u="none" strike="noStrike" kern="1200" dirty="0">
                <a:solidFill>
                  <a:schemeClr val="tx1"/>
                </a:solidFill>
                <a:effectLst/>
                <a:latin typeface="+mn-lt"/>
                <a:ea typeface="+mn-ea"/>
                <a:cs typeface="+mn-cs"/>
                <a:hlinkClick r:id="rId5" tooltip="Data striping"/>
              </a:rPr>
              <a:t>striping</a:t>
            </a:r>
            <a:r>
              <a:rPr lang="en-CA" sz="1200" b="0" i="0" kern="1200" dirty="0">
                <a:solidFill>
                  <a:schemeClr val="tx1"/>
                </a:solidFill>
                <a:effectLst/>
                <a:latin typeface="+mn-lt"/>
                <a:ea typeface="+mn-ea"/>
                <a:cs typeface="+mn-cs"/>
              </a:rPr>
              <a:t>, </a:t>
            </a:r>
            <a:r>
              <a:rPr lang="en-CA" sz="1200" b="0" i="0" u="none" strike="noStrike" kern="1200" dirty="0">
                <a:solidFill>
                  <a:schemeClr val="tx1"/>
                </a:solidFill>
                <a:effectLst/>
                <a:latin typeface="+mn-lt"/>
                <a:ea typeface="+mn-ea"/>
                <a:cs typeface="+mn-cs"/>
                <a:hlinkClick r:id="rId6" tooltip="Disk mirroring"/>
              </a:rPr>
              <a:t>mirroring</a:t>
            </a:r>
            <a:r>
              <a:rPr lang="en-CA" sz="1200" b="0" i="0" kern="1200" dirty="0">
                <a:solidFill>
                  <a:schemeClr val="tx1"/>
                </a:solidFill>
                <a:effectLst/>
                <a:latin typeface="+mn-lt"/>
                <a:ea typeface="+mn-ea"/>
                <a:cs typeface="+mn-cs"/>
              </a:rPr>
              <a:t>, or </a:t>
            </a:r>
            <a:r>
              <a:rPr lang="en-CA" sz="1200" b="0" i="0" u="none" strike="noStrike" kern="1200" dirty="0">
                <a:solidFill>
                  <a:schemeClr val="tx1"/>
                </a:solidFill>
                <a:effectLst/>
                <a:latin typeface="+mn-lt"/>
                <a:ea typeface="+mn-ea"/>
                <a:cs typeface="+mn-cs"/>
                <a:hlinkClick r:id="rId7" tooltip="Parity bit"/>
              </a:rPr>
              <a:t>parity</a:t>
            </a:r>
            <a:r>
              <a:rPr lang="en-CA" sz="1200" b="0" i="0" kern="1200" dirty="0">
                <a:solidFill>
                  <a:schemeClr val="tx1"/>
                </a:solidFill>
                <a:effectLst/>
                <a:latin typeface="+mn-lt"/>
                <a:ea typeface="+mn-ea"/>
                <a:cs typeface="+mn-cs"/>
              </a:rPr>
              <a:t> to create large reliable data stores from multiple general-purpose computer </a:t>
            </a:r>
            <a:r>
              <a:rPr lang="en-CA" sz="1200" b="0" i="0" u="none" strike="noStrike" kern="1200" dirty="0">
                <a:solidFill>
                  <a:schemeClr val="tx1"/>
                </a:solidFill>
                <a:effectLst/>
                <a:latin typeface="+mn-lt"/>
                <a:ea typeface="+mn-ea"/>
                <a:cs typeface="+mn-cs"/>
                <a:hlinkClick r:id="rId8" tooltip="Hard disk drive"/>
              </a:rPr>
              <a:t>hard disk drives</a:t>
            </a:r>
            <a:r>
              <a:rPr lang="en-CA" sz="1200" b="0" i="0" kern="1200" dirty="0">
                <a:solidFill>
                  <a:schemeClr val="tx1"/>
                </a:solidFill>
                <a:effectLst/>
                <a:latin typeface="+mn-lt"/>
                <a:ea typeface="+mn-ea"/>
                <a:cs typeface="+mn-cs"/>
              </a:rPr>
              <a:t> (HDDs). The most common types are RAID 0 (striping), RAID 1 and its variants (mirroring), RAID 5 (distributed parity), and RAID 6 (dual parity). RAID levels and their associated data formats are standardized by the </a:t>
            </a:r>
            <a:r>
              <a:rPr lang="en-CA" sz="1200" b="0" i="0" u="none" strike="noStrike" kern="1200" dirty="0">
                <a:solidFill>
                  <a:schemeClr val="tx1"/>
                </a:solidFill>
                <a:effectLst/>
                <a:latin typeface="+mn-lt"/>
                <a:ea typeface="+mn-ea"/>
                <a:cs typeface="+mn-cs"/>
                <a:hlinkClick r:id="rId9" tooltip="Storage Networking Industry Association"/>
              </a:rPr>
              <a:t>Storage Networking Industry Association</a:t>
            </a:r>
            <a:r>
              <a:rPr lang="en-CA" sz="1200" b="0" i="0" kern="1200" dirty="0">
                <a:solidFill>
                  <a:schemeClr val="tx1"/>
                </a:solidFill>
                <a:effectLst/>
                <a:latin typeface="+mn-lt"/>
                <a:ea typeface="+mn-ea"/>
                <a:cs typeface="+mn-cs"/>
              </a:rPr>
              <a:t> (SNIA) in the Common RAID Disk Drive Format (DDF) standard.</a:t>
            </a:r>
            <a:r>
              <a:rPr lang="en-CA" sz="1200" b="0" i="0" u="none" strike="noStrike" kern="1200" baseline="30000" dirty="0">
                <a:solidFill>
                  <a:schemeClr val="tx1"/>
                </a:solidFill>
                <a:effectLst/>
                <a:latin typeface="+mn-lt"/>
                <a:ea typeface="+mn-ea"/>
                <a:cs typeface="+mn-cs"/>
                <a:hlinkClick r:id="rId10"/>
              </a:rPr>
              <a:t>[1]</a:t>
            </a: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While most RAID levels can provide good protection against and recovery from hardware defects or defective sectors/read errors (</a:t>
            </a:r>
            <a:r>
              <a:rPr lang="en-CA" sz="1200" b="0" i="1" kern="1200" dirty="0">
                <a:solidFill>
                  <a:schemeClr val="tx1"/>
                </a:solidFill>
                <a:effectLst/>
                <a:latin typeface="+mn-lt"/>
                <a:ea typeface="+mn-ea"/>
                <a:cs typeface="+mn-cs"/>
              </a:rPr>
              <a:t>hard errors</a:t>
            </a:r>
            <a:r>
              <a:rPr lang="en-CA" sz="1200" b="0" i="0" kern="1200" dirty="0">
                <a:solidFill>
                  <a:schemeClr val="tx1"/>
                </a:solidFill>
                <a:effectLst/>
                <a:latin typeface="+mn-lt"/>
                <a:ea typeface="+mn-ea"/>
                <a:cs typeface="+mn-cs"/>
              </a:rPr>
              <a:t>), they do not provide any protection against </a:t>
            </a:r>
            <a:r>
              <a:rPr lang="en-CA" sz="1200" b="0" i="0" u="none" strike="noStrike" kern="1200" dirty="0">
                <a:solidFill>
                  <a:schemeClr val="tx1"/>
                </a:solidFill>
                <a:effectLst/>
                <a:latin typeface="+mn-lt"/>
                <a:ea typeface="+mn-ea"/>
                <a:cs typeface="+mn-cs"/>
                <a:hlinkClick r:id="rId11" tooltip="Data loss"/>
              </a:rPr>
              <a:t>data loss</a:t>
            </a:r>
            <a:r>
              <a:rPr lang="en-CA" sz="1200" b="0" i="0" kern="1200" dirty="0">
                <a:solidFill>
                  <a:schemeClr val="tx1"/>
                </a:solidFill>
                <a:effectLst/>
                <a:latin typeface="+mn-lt"/>
                <a:ea typeface="+mn-ea"/>
                <a:cs typeface="+mn-cs"/>
              </a:rPr>
              <a:t> due to catastrophic failures (fire, water) or </a:t>
            </a:r>
            <a:r>
              <a:rPr lang="en-CA" sz="1200" b="0" i="1" kern="1200" dirty="0">
                <a:solidFill>
                  <a:schemeClr val="tx1"/>
                </a:solidFill>
                <a:effectLst/>
                <a:latin typeface="+mn-lt"/>
                <a:ea typeface="+mn-ea"/>
                <a:cs typeface="+mn-cs"/>
              </a:rPr>
              <a:t>soft errors</a:t>
            </a:r>
            <a:r>
              <a:rPr lang="en-CA" sz="1200" b="0" i="0" kern="1200" dirty="0">
                <a:solidFill>
                  <a:schemeClr val="tx1"/>
                </a:solidFill>
                <a:effectLst/>
                <a:latin typeface="+mn-lt"/>
                <a:ea typeface="+mn-ea"/>
                <a:cs typeface="+mn-cs"/>
              </a:rPr>
              <a:t> such as user error, software malfunction, malware infection. For valuable data, RAID is only one building block of a larger data loss prevention and recovery scheme, it cannot replace a </a:t>
            </a:r>
            <a:r>
              <a:rPr lang="en-CA" sz="1200" b="0" i="0" u="none" strike="noStrike" kern="1200" dirty="0">
                <a:solidFill>
                  <a:schemeClr val="tx1"/>
                </a:solidFill>
                <a:effectLst/>
                <a:latin typeface="+mn-lt"/>
                <a:ea typeface="+mn-ea"/>
                <a:cs typeface="+mn-cs"/>
                <a:hlinkClick r:id="rId12" tooltip="Backup"/>
              </a:rPr>
              <a:t>backup plan</a:t>
            </a:r>
            <a:r>
              <a:rPr lang="en-CA"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3690606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Full backup of all files takes time and usually requires exclusive use of the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does system know which files are to be differentially backed up? Server quality backup software maintains catalogs of all previous backups and compares the current files' date/timestamp, size, </a:t>
            </a:r>
            <a:r>
              <a:rPr lang="en-CA" sz="1200" kern="1200" dirty="0" err="1">
                <a:solidFill>
                  <a:schemeClr val="tx1"/>
                </a:solidFill>
                <a:latin typeface="+mn-lt"/>
                <a:ea typeface="+mn-ea"/>
                <a:cs typeface="+mn-cs"/>
              </a:rPr>
              <a:t>CheckSum</a:t>
            </a:r>
            <a:r>
              <a:rPr lang="en-CA" sz="1200" kern="1200" dirty="0">
                <a:solidFill>
                  <a:schemeClr val="tx1"/>
                </a:solidFill>
                <a:latin typeface="+mn-lt"/>
                <a:ea typeface="+mn-ea"/>
                <a:cs typeface="+mn-cs"/>
              </a:rPr>
              <a:t> to the backup catalog's.</a:t>
            </a:r>
            <a:endParaRPr lang="en-US" dirty="0"/>
          </a:p>
          <a:p>
            <a:endParaRPr lang="en-US" dirty="0"/>
          </a:p>
          <a:p>
            <a:r>
              <a:rPr lang="en-US" dirty="0"/>
              <a:t>Backup Types: full and differential can be created with zip </a:t>
            </a:r>
            <a:r>
              <a:rPr lang="en-US" dirty="0" err="1"/>
              <a:t>utilites</a:t>
            </a:r>
            <a:r>
              <a:rPr lang="en-US" dirty="0"/>
              <a:t> such as 7zip and WinRAR which compare the date/timestamp and size of current files to the files in the Full backup.</a:t>
            </a:r>
          </a:p>
          <a:p>
            <a:r>
              <a:rPr lang="en-US" dirty="0"/>
              <a:t>Google backup utilities using 7zip</a:t>
            </a:r>
          </a:p>
          <a:p>
            <a:r>
              <a:rPr lang="en-CA" dirty="0"/>
              <a:t>https://portableapps.com/apps/utilities/toucan  -- makes the process easier</a:t>
            </a:r>
          </a:p>
          <a:p>
            <a:r>
              <a:rPr lang="en-CA" dirty="0"/>
              <a:t>http://www.techradar.com/news/software/10-essential-tools-for-backing-up-and-protecting-your-pc-1284497</a:t>
            </a:r>
          </a:p>
          <a:p>
            <a:endParaRPr lang="en-CA" dirty="0"/>
          </a:p>
          <a:p>
            <a:endParaRPr lang="en-US" dirty="0"/>
          </a:p>
          <a:p>
            <a:r>
              <a:rPr lang="en-CA" dirty="0"/>
              <a:t>https://www.codetwo.com/admins-blog/difference-differential-incremental-backup/</a:t>
            </a:r>
          </a:p>
          <a:p>
            <a:r>
              <a:rPr lang="en-CA" sz="1200" b="1" i="0" kern="1200" dirty="0">
                <a:solidFill>
                  <a:schemeClr val="tx1"/>
                </a:solidFill>
                <a:effectLst/>
                <a:latin typeface="+mn-lt"/>
                <a:ea typeface="+mn-ea"/>
                <a:cs typeface="+mn-cs"/>
              </a:rPr>
              <a:t>Differential Pros</a:t>
            </a:r>
            <a:r>
              <a:rPr lang="en-CA" sz="1200" b="0" i="0" kern="1200" dirty="0">
                <a:solidFill>
                  <a:schemeClr val="tx1"/>
                </a:solidFill>
                <a:effectLst/>
                <a:latin typeface="+mn-lt"/>
                <a:ea typeface="+mn-ea"/>
                <a:cs typeface="+mn-cs"/>
              </a:rPr>
              <a:t>:</a:t>
            </a:r>
          </a:p>
          <a:p>
            <a:r>
              <a:rPr lang="en-CA" sz="1200" b="0" i="0" kern="1200" dirty="0">
                <a:solidFill>
                  <a:schemeClr val="tx1"/>
                </a:solidFill>
                <a:effectLst/>
                <a:latin typeface="+mn-lt"/>
                <a:ea typeface="+mn-ea"/>
                <a:cs typeface="+mn-cs"/>
              </a:rPr>
              <a:t>The process is much quicker than a full backup since it only takes a copy of what was changed with reference to the Full backup.</a:t>
            </a:r>
          </a:p>
          <a:p>
            <a:r>
              <a:rPr lang="en-CA" sz="1200" b="0" i="0" kern="1200" dirty="0">
                <a:solidFill>
                  <a:schemeClr val="tx1"/>
                </a:solidFill>
                <a:effectLst/>
                <a:latin typeface="+mn-lt"/>
                <a:ea typeface="+mn-ea"/>
                <a:cs typeface="+mn-cs"/>
              </a:rPr>
              <a:t>The backup copy itself takes far less storage space than when a full copy is created each day.</a:t>
            </a:r>
          </a:p>
          <a:p>
            <a:r>
              <a:rPr lang="en-CA" sz="1200" b="1" i="0" kern="1200" dirty="0">
                <a:solidFill>
                  <a:schemeClr val="tx1"/>
                </a:solidFill>
                <a:effectLst/>
                <a:latin typeface="+mn-lt"/>
                <a:ea typeface="+mn-ea"/>
                <a:cs typeface="+mn-cs"/>
              </a:rPr>
              <a:t>Cons</a:t>
            </a:r>
            <a:r>
              <a:rPr lang="en-CA" sz="1200" b="0" i="0" kern="1200" dirty="0">
                <a:solidFill>
                  <a:schemeClr val="tx1"/>
                </a:solidFill>
                <a:effectLst/>
                <a:latin typeface="+mn-lt"/>
                <a:ea typeface="+mn-ea"/>
                <a:cs typeface="+mn-cs"/>
              </a:rPr>
              <a:t>:</a:t>
            </a:r>
          </a:p>
          <a:p>
            <a:r>
              <a:rPr lang="en-CA" sz="1200" b="0" i="0" kern="1200" dirty="0">
                <a:solidFill>
                  <a:schemeClr val="tx1"/>
                </a:solidFill>
                <a:effectLst/>
                <a:latin typeface="+mn-lt"/>
                <a:ea typeface="+mn-ea"/>
                <a:cs typeface="+mn-cs"/>
              </a:rPr>
              <a:t>The size of the data differences part grows with each cycle. If the cycle is long (e.g. the full backup is performed once a month and the differential is taken every day), at the end of it the size of the archive might be quite big and the process itself pretty lengthy.</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3140815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system know which files are to be incrementally backed up? Server quality backup software maintains catalogs of all previous backups and compares the current files' date/timestamp, size, </a:t>
            </a:r>
            <a:r>
              <a:rPr lang="en-CA" sz="1200" kern="1200" dirty="0" err="1">
                <a:solidFill>
                  <a:schemeClr val="tx1"/>
                </a:solidFill>
                <a:latin typeface="+mn-lt"/>
                <a:ea typeface="+mn-ea"/>
                <a:cs typeface="+mn-cs"/>
              </a:rPr>
              <a:t>CheckSum</a:t>
            </a:r>
            <a:r>
              <a:rPr lang="en-CA" sz="1200" kern="1200" dirty="0">
                <a:solidFill>
                  <a:schemeClr val="tx1"/>
                </a:solidFill>
                <a:latin typeface="+mn-lt"/>
                <a:ea typeface="+mn-ea"/>
                <a:cs typeface="+mn-cs"/>
              </a:rPr>
              <a:t> to the backup catalog's.</a:t>
            </a:r>
            <a:endParaRPr lang="en-US" dirty="0"/>
          </a:p>
          <a:p>
            <a:endParaRPr lang="en-US" dirty="0"/>
          </a:p>
          <a:p>
            <a:r>
              <a:rPr lang="en-US" dirty="0"/>
              <a:t>A simpler method is checking the Archive bit which is set by OS whenever file is changed in any way. The Archive bit is set off when the file is backed up, and set on when the file is changed. WinRAR can use the Archive bit in this way. 7zip cannot – 7 zip would require an intelligent PowerShell script to accomplish this.</a:t>
            </a:r>
          </a:p>
          <a:p>
            <a:endParaRPr lang="en-US" dirty="0"/>
          </a:p>
          <a:p>
            <a:r>
              <a:rPr lang="en-US" dirty="0"/>
              <a:t>Backup Types: full and differential can be created with zip </a:t>
            </a:r>
            <a:r>
              <a:rPr lang="en-US" dirty="0" err="1"/>
              <a:t>utilites</a:t>
            </a:r>
            <a:r>
              <a:rPr lang="en-US" dirty="0"/>
              <a:t> such as 7zip and WinRAR.</a:t>
            </a:r>
            <a:endParaRPr lang="en-CA" dirty="0"/>
          </a:p>
          <a:p>
            <a:endParaRPr lang="en-CA" dirty="0"/>
          </a:p>
          <a:p>
            <a:r>
              <a:rPr lang="en-CA" dirty="0"/>
              <a:t>https://www.codetwo.com/admins-blog/difference-differential-incremental-backup/</a:t>
            </a:r>
          </a:p>
          <a:p>
            <a:endParaRPr lang="en-US" dirty="0"/>
          </a:p>
          <a:p>
            <a:r>
              <a:rPr lang="en-CA" sz="1200" b="1" i="0" kern="1200" dirty="0">
                <a:solidFill>
                  <a:schemeClr val="tx1"/>
                </a:solidFill>
                <a:effectLst/>
                <a:latin typeface="+mn-lt"/>
                <a:ea typeface="+mn-ea"/>
                <a:cs typeface="+mn-cs"/>
              </a:rPr>
              <a:t>Incremental Pros</a:t>
            </a:r>
            <a:r>
              <a:rPr lang="en-CA" sz="1200" b="0" i="0" kern="1200" dirty="0">
                <a:solidFill>
                  <a:schemeClr val="tx1"/>
                </a:solidFill>
                <a:effectLst/>
                <a:latin typeface="+mn-lt"/>
                <a:ea typeface="+mn-ea"/>
                <a:cs typeface="+mn-cs"/>
              </a:rPr>
              <a:t>:</a:t>
            </a:r>
          </a:p>
          <a:p>
            <a:r>
              <a:rPr lang="en-CA" sz="1200" b="0" i="0" kern="1200" dirty="0">
                <a:solidFill>
                  <a:schemeClr val="tx1"/>
                </a:solidFill>
                <a:effectLst/>
                <a:latin typeface="+mn-lt"/>
                <a:ea typeface="+mn-ea"/>
                <a:cs typeface="+mn-cs"/>
              </a:rPr>
              <a:t>The backup process is even faster than the differential job, not to mention the full backup. It is, in fact, so fast that it can be performed every hour or even minute.</a:t>
            </a:r>
          </a:p>
          <a:p>
            <a:r>
              <a:rPr lang="en-CA" sz="1200" b="0" i="0" kern="1200" dirty="0">
                <a:solidFill>
                  <a:schemeClr val="tx1"/>
                </a:solidFill>
                <a:effectLst/>
                <a:latin typeface="+mn-lt"/>
                <a:ea typeface="+mn-ea"/>
                <a:cs typeface="+mn-cs"/>
              </a:rPr>
              <a:t>Each iteration of the backup job copies just the data that was changed. Therefore, only a small amount of storage is required each time.</a:t>
            </a:r>
          </a:p>
          <a:p>
            <a:r>
              <a:rPr lang="en-CA" sz="1200" b="1" i="0" kern="1200" dirty="0">
                <a:solidFill>
                  <a:schemeClr val="tx1"/>
                </a:solidFill>
                <a:effectLst/>
                <a:latin typeface="+mn-lt"/>
                <a:ea typeface="+mn-ea"/>
                <a:cs typeface="+mn-cs"/>
              </a:rPr>
              <a:t>Cons</a:t>
            </a:r>
            <a:r>
              <a:rPr lang="en-CA" sz="1200" b="0" i="0" kern="1200" dirty="0">
                <a:solidFill>
                  <a:schemeClr val="tx1"/>
                </a:solidFill>
                <a:effectLst/>
                <a:latin typeface="+mn-lt"/>
                <a:ea typeface="+mn-ea"/>
                <a:cs typeface="+mn-cs"/>
              </a:rPr>
              <a:t>:</a:t>
            </a:r>
          </a:p>
          <a:p>
            <a:r>
              <a:rPr lang="en-CA" sz="1200" b="0" i="0" kern="1200" dirty="0">
                <a:solidFill>
                  <a:schemeClr val="tx1"/>
                </a:solidFill>
                <a:effectLst/>
                <a:latin typeface="+mn-lt"/>
                <a:ea typeface="+mn-ea"/>
                <a:cs typeface="+mn-cs"/>
              </a:rPr>
              <a:t>In most cases, the backup/restore software requires all iterations of the incremental backup for data restoration. If one of the pieces is missing – the restore is impossible.</a:t>
            </a:r>
          </a:p>
          <a:p>
            <a:r>
              <a:rPr lang="en-CA" sz="1200" b="0" i="0" kern="1200" dirty="0">
                <a:solidFill>
                  <a:schemeClr val="tx1"/>
                </a:solidFill>
                <a:effectLst/>
                <a:latin typeface="+mn-lt"/>
                <a:ea typeface="+mn-ea"/>
                <a:cs typeface="+mn-cs"/>
              </a:rPr>
              <a:t>The restore process might take some time as the software needs to rebuild data from separate incremental pieces and also the last full backup piece too.</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1563268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449734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One-way cloud backup should be “Zero-knowledge”, i.e. </a:t>
            </a:r>
            <a:r>
              <a:rPr lang="en-CA" sz="1200" b="0" i="0" kern="1200" dirty="0">
                <a:solidFill>
                  <a:schemeClr val="tx1"/>
                </a:solidFill>
                <a:effectLst/>
                <a:latin typeface="+mn-lt"/>
                <a:ea typeface="+mn-ea"/>
                <a:cs typeface="+mn-cs"/>
              </a:rPr>
              <a:t>encrypting and decrypting data is purely client-side.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https://www.cloudwards.net/online-storage-vs-online-backup-whats-the-difference/ </a:t>
            </a:r>
          </a:p>
          <a:p>
            <a:endParaRPr lang="en-US" sz="1200" b="0" i="0" kern="1200" dirty="0">
              <a:solidFill>
                <a:schemeClr val="tx1"/>
              </a:solidFill>
              <a:effectLst/>
              <a:latin typeface="+mn-lt"/>
              <a:ea typeface="+mn-ea"/>
              <a:cs typeface="+mn-cs"/>
            </a:endParaRPr>
          </a:p>
          <a:p>
            <a:r>
              <a:rPr lang="en-US" dirty="0"/>
              <a:t>Two-way cloud sync is not backup, it is synchronizing two (or more) systems via the cloud to keep data on all systems </a:t>
            </a:r>
            <a:r>
              <a:rPr lang="en-US" b="1" dirty="0"/>
              <a:t>the same</a:t>
            </a:r>
            <a:r>
              <a:rPr lang="en-US" dirty="0"/>
              <a:t>. A synchronized file is not a </a:t>
            </a:r>
            <a:r>
              <a:rPr lang="en-US" b="1" dirty="0"/>
              <a:t>copy</a:t>
            </a:r>
            <a:r>
              <a:rPr lang="en-US" dirty="0"/>
              <a:t>, it is the same file </a:t>
            </a:r>
            <a:r>
              <a:rPr lang="en-US" b="1" dirty="0"/>
              <a:t>co-existing </a:t>
            </a:r>
            <a:r>
              <a:rPr lang="en-US" dirty="0"/>
              <a:t>on different systems. Because one system can change the other (for better or worse), there may be no way to recover from data loss or to return to a previous version of a file. If a file is accidently deleted or improperly synchronized, it will be done in both locations. A backup isn’t a backup if it changes dynamically with the original file. Although, some cloud sync services maintain versioning and permanent storage of deleted files – this is </a:t>
            </a:r>
            <a:r>
              <a:rPr lang="en-US"/>
              <a:t>highly recommended.</a:t>
            </a:r>
            <a:endParaRPr lang="en-US" dirty="0"/>
          </a:p>
          <a:p>
            <a:endParaRPr lang="en-US" dirty="0"/>
          </a:p>
          <a:p>
            <a:r>
              <a:rPr lang="en-US" dirty="0"/>
              <a:t>Cloud backup services often have hidden bandwidth throttling. The initial full backup could take as long as weeks to complete. After that, incremental backups are practical. Is the service's restore similarly throttled? Can you download all your data in a practical length of time?</a:t>
            </a:r>
          </a:p>
          <a:p>
            <a:r>
              <a:rPr lang="en-US" dirty="0"/>
              <a:t>https://www.forbes.com/sites/tonybradley/2013/07/23/the-myth-of-online-backup/#324bd3adef49</a:t>
            </a:r>
          </a:p>
          <a:p>
            <a:r>
              <a:rPr lang="en-US" dirty="0"/>
              <a:t>http://revuezzle.com/cloud-backup/cloud-backup-articles/news2/faster-backup-carbonite-cuts-throttling/</a:t>
            </a:r>
          </a:p>
          <a:p>
            <a:endParaRPr lang="en-US" dirty="0"/>
          </a:p>
          <a:p>
            <a:r>
              <a:rPr lang="en-CA" dirty="0"/>
              <a:t>Top 7 Risks of Cloud File Sync &amp; Share</a:t>
            </a:r>
            <a:endParaRPr lang="en-US" dirty="0"/>
          </a:p>
          <a:p>
            <a:r>
              <a:rPr lang="en-CA" dirty="0"/>
              <a:t>https://marketplace.mobileiron.com/servlet/servlet.FileDownload?file=00P3400000hF9ynEAC</a:t>
            </a:r>
          </a:p>
          <a:p>
            <a:endParaRPr lang="en-US" dirty="0"/>
          </a:p>
          <a:p>
            <a:r>
              <a:rPr lang="en-CA" dirty="0"/>
              <a:t>https://www.zdnet.com/article/why-cloud-sync-not-backup-worked-better-for-business-continuity-during-the-hurricane/</a:t>
            </a:r>
          </a:p>
          <a:p>
            <a:r>
              <a:rPr lang="en-CA" dirty="0"/>
              <a:t>https://www.zdnet.com/article/when-it-comes-to-cloud-storage-the-all-you-can-eat-buffet-is-closing-rapidly/</a:t>
            </a:r>
          </a:p>
          <a:p>
            <a:r>
              <a:rPr lang="en-CA" dirty="0"/>
              <a:t>https://www.zdnet.com/article/ultimate-guide-to-gmail-backup/</a:t>
            </a:r>
          </a:p>
        </p:txBody>
      </p:sp>
      <p:sp>
        <p:nvSpPr>
          <p:cNvPr id="4" name="Slide Number Placeholder 3"/>
          <p:cNvSpPr>
            <a:spLocks noGrp="1"/>
          </p:cNvSpPr>
          <p:nvPr>
            <p:ph type="sldNum" sz="quarter" idx="10"/>
          </p:nvPr>
        </p:nvSpPr>
        <p:spPr/>
        <p:txBody>
          <a:bodyPr/>
          <a:lstStyle/>
          <a:p>
            <a:fld id="{6CE49CAB-11E7-4E46-B3A8-B9759289B5BF}" type="slidenum">
              <a:rPr lang="en-US" smtClean="0"/>
              <a:t>25</a:t>
            </a:fld>
            <a:endParaRPr lang="en-US"/>
          </a:p>
        </p:txBody>
      </p:sp>
    </p:spTree>
    <p:extLst>
      <p:ext uri="{BB962C8B-B14F-4D97-AF65-F5344CB8AC3E}">
        <p14:creationId xmlns:p14="http://schemas.microsoft.com/office/powerpoint/2010/main" val="1280178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If drive is always connected, it is not a backup, just a copy – i.e. neither geographically separate nor platform independent.</a:t>
            </a:r>
            <a:endParaRPr lang="en-CA" b="1" dirty="0"/>
          </a:p>
          <a:p>
            <a:endParaRPr lang="en-CA" dirty="0"/>
          </a:p>
          <a:p>
            <a:r>
              <a:rPr lang="en-CA" dirty="0"/>
              <a:t>http://www.pcworld.com/article/2974385/windows/how-to-use-windows-10s-file-history-backup-feature.html</a:t>
            </a:r>
          </a:p>
          <a:p>
            <a:r>
              <a:rPr lang="en-CA" dirty="0"/>
              <a:t>By default, Windows 10's File History will back up all the folders in your User folder. If you also want other folders backed up, you must configure it. This is an issue in corporate environments – do you have enough control over where users save their files? Are you always consistent about where you store your own data? File History is for user data recovery, not system recovery.</a:t>
            </a:r>
            <a:endParaRPr lang="en-US" dirty="0"/>
          </a:p>
          <a:p>
            <a:endParaRPr lang="en-US" dirty="0"/>
          </a:p>
          <a:p>
            <a:r>
              <a:rPr lang="en-CA" dirty="0"/>
              <a:t>Apple </a:t>
            </a:r>
            <a:r>
              <a:rPr lang="en-CA" dirty="0" err="1"/>
              <a:t>macOS</a:t>
            </a:r>
            <a:r>
              <a:rPr lang="en-CA" dirty="0"/>
              <a:t> Time Machine backups up everything. An entire system can be recovered. It automatically makes hourly backups for the past 24 hours, daily backups for the past month, and weekly backups for all previous months. The oldest backups are deleted when the external backup drive is full. Time Machine uses a Full &amp; Differential &amp; Incremental backup strategy. https://support.apple.com/en-ca/HT201250 </a:t>
            </a:r>
            <a:endParaRPr lang="en-US" dirty="0"/>
          </a:p>
          <a:p>
            <a:endParaRPr lang="en-US" dirty="0"/>
          </a:p>
          <a:p>
            <a:r>
              <a:rPr lang="en-US" dirty="0"/>
              <a:t>T</a:t>
            </a:r>
            <a:r>
              <a:rPr lang="en-CA" dirty="0"/>
              <a:t>rash / Recycle Bin can be emptied – files are gone. Low-level utilities can be used to recover in extraordinary circumstances. If the Bin/Trash is full, new deletions push out oldest deletions</a:t>
            </a:r>
          </a:p>
        </p:txBody>
      </p:sp>
      <p:sp>
        <p:nvSpPr>
          <p:cNvPr id="4" name="Slide Number Placeholder 3"/>
          <p:cNvSpPr>
            <a:spLocks noGrp="1"/>
          </p:cNvSpPr>
          <p:nvPr>
            <p:ph type="sldNum" sz="quarter" idx="10"/>
          </p:nvPr>
        </p:nvSpPr>
        <p:spPr/>
        <p:txBody>
          <a:bodyPr/>
          <a:lstStyle/>
          <a:p>
            <a:fld id="{6CE49CAB-11E7-4E46-B3A8-B9759289B5BF}" type="slidenum">
              <a:rPr lang="en-US" smtClean="0"/>
              <a:t>26</a:t>
            </a:fld>
            <a:endParaRPr lang="en-US"/>
          </a:p>
        </p:txBody>
      </p:sp>
    </p:spTree>
    <p:extLst>
      <p:ext uri="{BB962C8B-B14F-4D97-AF65-F5344CB8AC3E}">
        <p14:creationId xmlns:p14="http://schemas.microsoft.com/office/powerpoint/2010/main" val="704519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2 different formats/platforms: do not make copies on the same technology or platform. If the tech fails or system is compromised, you may lose both backups.</a:t>
            </a:r>
            <a:endParaRPr lang="en-US" dirty="0"/>
          </a:p>
          <a:p>
            <a:endParaRPr lang="en-US" dirty="0"/>
          </a:p>
          <a:p>
            <a:r>
              <a:rPr lang="en-US" dirty="0"/>
              <a:t>A fire proof safe is somewhat in between a local copy and a geographically separate location: It is not likely to be stolen and might survive a disaster.</a:t>
            </a:r>
          </a:p>
          <a:p>
            <a:endParaRPr lang="en-CA" dirty="0"/>
          </a:p>
          <a:p>
            <a:r>
              <a:rPr lang="en-CA" dirty="0"/>
              <a:t>https://www.backblaze.com/blog/the-3-2-1-backup-strategy/</a:t>
            </a:r>
          </a:p>
          <a:p>
            <a:r>
              <a:rPr lang="en-CA" dirty="0"/>
              <a:t>https://www.backblaze.com/cloud-backup.html</a:t>
            </a:r>
          </a:p>
          <a:p>
            <a:endParaRPr lang="en-US" dirty="0"/>
          </a:p>
          <a:p>
            <a:r>
              <a:rPr lang="en-CA" dirty="0"/>
              <a:t>http://windowsitpro.com/blog/why-3-2-1-backup-rule-still-makes-sense</a:t>
            </a:r>
          </a:p>
          <a:p>
            <a:r>
              <a:rPr lang="en-CA" dirty="0"/>
              <a:t>https://www.youtube.com/watch?v=8dhp_20j0Ys</a:t>
            </a:r>
          </a:p>
          <a:p>
            <a:endParaRPr lang="en-CA"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27</a:t>
            </a:fld>
            <a:endParaRPr lang="en-US"/>
          </a:p>
        </p:txBody>
      </p:sp>
    </p:spTree>
    <p:extLst>
      <p:ext uri="{BB962C8B-B14F-4D97-AF65-F5344CB8AC3E}">
        <p14:creationId xmlns:p14="http://schemas.microsoft.com/office/powerpoint/2010/main" val="17865632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Backups are something we all hope we never have to use. But they are useless without a restore plan and restoration testing.</a:t>
            </a:r>
          </a:p>
          <a:p>
            <a:r>
              <a:rPr lang="en-US" dirty="0"/>
              <a:t>Restoration of a large amount of data over a network, especially a cloud service, will be slower than a direct attach device or NAS.</a:t>
            </a:r>
          </a:p>
          <a:p>
            <a:r>
              <a:rPr lang="en-US" dirty="0"/>
              <a:t>Many cloud services throttle I/O, i.e. up and download speed. The speed of the restoration must be considered. </a:t>
            </a:r>
          </a:p>
          <a:p>
            <a:endParaRPr lang="en-US" dirty="0"/>
          </a:p>
          <a:p>
            <a:r>
              <a:rPr lang="en-US" dirty="0"/>
              <a:t>From Toronto, you can fly to Vancouver or drive to Vancouver or walk to Vancouver; all are possible, only one is practical.</a:t>
            </a:r>
          </a:p>
          <a:p>
            <a:r>
              <a:rPr lang="en-US" dirty="0"/>
              <a:t>The same goes for restoration of data: it must be possible and practical (speedy and cost effective).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T</a:t>
            </a:r>
            <a:r>
              <a:rPr lang="en-CA" dirty="0">
                <a:hlinkClick r:id="rId3"/>
              </a:rPr>
              <a:t>oy Story 2 almost disappeared</a:t>
            </a:r>
            <a:r>
              <a:rPr lang="en-CA" dirty="0"/>
              <a:t>. 2 ½ minute YouTube.</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28</a:t>
            </a:fld>
            <a:endParaRPr lang="en-US"/>
          </a:p>
        </p:txBody>
      </p:sp>
    </p:spTree>
    <p:extLst>
      <p:ext uri="{BB962C8B-B14F-4D97-AF65-F5344CB8AC3E}">
        <p14:creationId xmlns:p14="http://schemas.microsoft.com/office/powerpoint/2010/main" val="41125339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29</a:t>
            </a:fld>
            <a:endParaRPr lang="en-US"/>
          </a:p>
        </p:txBody>
      </p:sp>
    </p:spTree>
    <p:extLst>
      <p:ext uri="{BB962C8B-B14F-4D97-AF65-F5344CB8AC3E}">
        <p14:creationId xmlns:p14="http://schemas.microsoft.com/office/powerpoint/2010/main" val="382521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1758017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30</a:t>
            </a:fld>
            <a:endParaRPr lang="en-US"/>
          </a:p>
        </p:txBody>
      </p:sp>
    </p:spTree>
    <p:extLst>
      <p:ext uri="{BB962C8B-B14F-4D97-AF65-F5344CB8AC3E}">
        <p14:creationId xmlns:p14="http://schemas.microsoft.com/office/powerpoint/2010/main" val="1218696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31</a:t>
            </a:fld>
            <a:endParaRPr lang="en-US"/>
          </a:p>
        </p:txBody>
      </p:sp>
    </p:spTree>
    <p:extLst>
      <p:ext uri="{BB962C8B-B14F-4D97-AF65-F5344CB8AC3E}">
        <p14:creationId xmlns:p14="http://schemas.microsoft.com/office/powerpoint/2010/main" val="7401697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32</a:t>
            </a:fld>
            <a:endParaRPr lang="en-US"/>
          </a:p>
        </p:txBody>
      </p:sp>
    </p:spTree>
    <p:extLst>
      <p:ext uri="{BB962C8B-B14F-4D97-AF65-F5344CB8AC3E}">
        <p14:creationId xmlns:p14="http://schemas.microsoft.com/office/powerpoint/2010/main" val="9971533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33</a:t>
            </a:fld>
            <a:endParaRPr lang="en-US"/>
          </a:p>
        </p:txBody>
      </p:sp>
    </p:spTree>
    <p:extLst>
      <p:ext uri="{BB962C8B-B14F-4D97-AF65-F5344CB8AC3E}">
        <p14:creationId xmlns:p14="http://schemas.microsoft.com/office/powerpoint/2010/main" val="41341444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34</a:t>
            </a:fld>
            <a:endParaRPr lang="en-US"/>
          </a:p>
        </p:txBody>
      </p:sp>
    </p:spTree>
    <p:extLst>
      <p:ext uri="{BB962C8B-B14F-4D97-AF65-F5344CB8AC3E}">
        <p14:creationId xmlns:p14="http://schemas.microsoft.com/office/powerpoint/2010/main" val="33934725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35</a:t>
            </a:fld>
            <a:endParaRPr lang="en-US"/>
          </a:p>
        </p:txBody>
      </p:sp>
    </p:spTree>
    <p:extLst>
      <p:ext uri="{BB962C8B-B14F-4D97-AF65-F5344CB8AC3E}">
        <p14:creationId xmlns:p14="http://schemas.microsoft.com/office/powerpoint/2010/main" val="40523592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36</a:t>
            </a:fld>
            <a:endParaRPr lang="en-US"/>
          </a:p>
        </p:txBody>
      </p:sp>
    </p:spTree>
    <p:extLst>
      <p:ext uri="{BB962C8B-B14F-4D97-AF65-F5344CB8AC3E}">
        <p14:creationId xmlns:p14="http://schemas.microsoft.com/office/powerpoint/2010/main" val="3708442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37</a:t>
            </a:fld>
            <a:endParaRPr lang="en-US"/>
          </a:p>
        </p:txBody>
      </p:sp>
    </p:spTree>
    <p:extLst>
      <p:ext uri="{BB962C8B-B14F-4D97-AF65-F5344CB8AC3E}">
        <p14:creationId xmlns:p14="http://schemas.microsoft.com/office/powerpoint/2010/main" val="22379556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38</a:t>
            </a:fld>
            <a:endParaRPr lang="en-US"/>
          </a:p>
        </p:txBody>
      </p:sp>
    </p:spTree>
    <p:extLst>
      <p:ext uri="{BB962C8B-B14F-4D97-AF65-F5344CB8AC3E}">
        <p14:creationId xmlns:p14="http://schemas.microsoft.com/office/powerpoint/2010/main" val="1126928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1329253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3000251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store redundant/repeating data.</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1787629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SSH, used in secure terminal and FTP sessions, has a compression option for transmission of data but it introduces latency: data must be held in a buffer to compress a chunk of it before transmission. The extra time it takes to buffer and compress the data, send/receive the compressed data, and buffer and decompress the data should be less than the time to simply transmit the longer uncompressed plain text version.</a:t>
            </a:r>
          </a:p>
          <a:p>
            <a:r>
              <a:rPr lang="en-US" dirty="0"/>
              <a:t>File data can arrive in various pieces and be reassembled. (</a:t>
            </a:r>
            <a:r>
              <a:rPr lang="en-CA" dirty="0"/>
              <a:t>IP packets may be lost, duplicated, or delivered out of order. TCP detects these problems, requests re-transmission of lost data, and rearranges out-of-order data. This preserves the integrity of the original transmission but the cost is additional latency.) </a:t>
            </a:r>
            <a:r>
              <a:rPr lang="en-US" dirty="0"/>
              <a:t>Computers will wait patiently for a file to arrive completely. Sending and receiving can occur asynchronously, i.e. </a:t>
            </a:r>
            <a:r>
              <a:rPr lang="en-CA" dirty="0"/>
              <a:t>events that are not coordinated in time. </a:t>
            </a:r>
            <a:endParaRPr lang="en-US" dirty="0"/>
          </a:p>
          <a:p>
            <a:endParaRPr lang="en-US" dirty="0"/>
          </a:p>
          <a:p>
            <a:r>
              <a:rPr lang="en-US" dirty="0"/>
              <a:t>Digital Telephone VoIP (Voice over Internet Protocol) works in a similar way. It blocks a time frame of digitized voice, compresses the block which takes a short time to transmit, and decompress the block at the other end so it sounds like continuous speech. This is harder to do successfully than sending files. Two-way conversation must be perceived in real-time without delays, that is, it must be synchronous: </a:t>
            </a:r>
            <a:r>
              <a:rPr lang="en-CA" dirty="0"/>
              <a:t>events </a:t>
            </a:r>
            <a:r>
              <a:rPr lang="en-CA" b="1" i="1" dirty="0"/>
              <a:t>and TCP/IP packets </a:t>
            </a:r>
            <a:r>
              <a:rPr lang="en-CA" dirty="0"/>
              <a:t>that are coordinated in time.</a:t>
            </a:r>
            <a:endParaRPr lang="en-US" dirty="0"/>
          </a:p>
          <a:p>
            <a:endParaRPr lang="en-US" dirty="0"/>
          </a:p>
          <a:p>
            <a:r>
              <a:rPr lang="en-US" dirty="0"/>
              <a:t>Streaming audio and video such as digital TV (sent over the air from a TV station or streamed from Netflix) or audio from Spotify, have an easier time of it because they are transmitting previously compressed data, sending as little as possible over high speed networks. Without a compression stage, latency from the sending side is reduced. The receiving side buffers the received data, decompresses it, and outputs the video/audio in real time. Because the sending side usually transmits compressed data faster than the receiving side can output decompressed video/audio and that happens fast enough that the humans perceive a smooth analog experience of uninterrupted video/audio, streaming works. Also, the destination is a device with extra memory for buffering, e.g. smartphone or PC, unlike Network Interface cards which have minimal buffering.</a:t>
            </a:r>
          </a:p>
        </p:txBody>
      </p:sp>
      <p:sp>
        <p:nvSpPr>
          <p:cNvPr id="4" name="Slide Number Placeholder 3"/>
          <p:cNvSpPr>
            <a:spLocks noGrp="1"/>
          </p:cNvSpPr>
          <p:nvPr>
            <p:ph type="sldNum" sz="quarter" idx="10"/>
          </p:nvPr>
        </p:nvSpPr>
        <p:spPr/>
        <p:txBody>
          <a:bodyPr/>
          <a:lstStyle/>
          <a:p>
            <a:fld id="{6CE49CAB-11E7-4E46-B3A8-B9759289B5BF}" type="slidenum">
              <a:rPr lang="en-US" smtClean="0"/>
              <a:t>7</a:t>
            </a:fld>
            <a:endParaRPr lang="en-US"/>
          </a:p>
        </p:txBody>
      </p:sp>
    </p:spTree>
    <p:extLst>
      <p:ext uri="{BB962C8B-B14F-4D97-AF65-F5344CB8AC3E}">
        <p14:creationId xmlns:p14="http://schemas.microsoft.com/office/powerpoint/2010/main" val="4254817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files are copied to backup devices or remote storage, you not longer have the security of physical access control. Anyone who has the physical media and a reader can see your data.</a:t>
            </a:r>
          </a:p>
          <a:p>
            <a:endParaRPr lang="en-US" dirty="0"/>
          </a:p>
          <a:p>
            <a:r>
              <a:rPr lang="en-US" dirty="0"/>
              <a:t>When files are sent outside your control, they should be encrypted. And compressing them at the same time makes sense.</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8</a:t>
            </a:fld>
            <a:endParaRPr lang="en-US"/>
          </a:p>
        </p:txBody>
      </p:sp>
    </p:spTree>
    <p:extLst>
      <p:ext uri="{BB962C8B-B14F-4D97-AF65-F5344CB8AC3E}">
        <p14:creationId xmlns:p14="http://schemas.microsoft.com/office/powerpoint/2010/main" val="1227001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1MB = 1,048,576 bytes = 8,388,608 bits plus 2.74% TCP overhead = 8,618,456 bits. On a perfect 25Mb/second network connection (they don’t exist with zero-latency and zero packet loss) , that’s just over 1/3 of a second of data transfer time. No big deal, right? With 30ms latency and no packet loss, it takes 2 seconds or 17% of rated bandwidth. </a:t>
            </a:r>
          </a:p>
          <a:p>
            <a:endParaRPr lang="en-US" dirty="0"/>
          </a:p>
          <a:p>
            <a:r>
              <a:rPr lang="en-US" dirty="0"/>
              <a:t>http://packetpushers.net/tcp-over-ip-bandwidth-overhead/</a:t>
            </a:r>
          </a:p>
          <a:p>
            <a:r>
              <a:rPr lang="en-US" dirty="0"/>
              <a:t>http://bradhedlund.com/2008/12/19/how-to-calculate-tcp-throughput-for-long-distance-links/</a:t>
            </a:r>
          </a:p>
          <a:p>
            <a:endParaRPr lang="en-US" dirty="0"/>
          </a:p>
          <a:p>
            <a:r>
              <a:rPr lang="en-CA" dirty="0"/>
              <a:t>https://techinternets.com/copy_calc?do</a:t>
            </a:r>
          </a:p>
          <a:p>
            <a:r>
              <a:rPr lang="en-CA" dirty="0"/>
              <a:t>https://www.soasta.com/blog/page-bloat-average-web-page-2-mb/</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794648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2018-09-23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2018-09-23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2018-09-23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2018-09-23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2018-09-23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2018-09-23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2018-09-23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2018-09-23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2018-09-23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2018-09-23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2018-09-23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2018-09-23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2018-09-23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2018-09-23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2018-09-23</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www.cs.duke.edu/courses/spring03/cps296.5/papers/welch_1984_technique_for.pdf"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hyperlink" Target="http://compression.ru/download/articles/huff/huffman_1952_minimum-redundancy-codes.pd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sync.co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8dhp_20j0Y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a:t>
            </a:r>
          </a:p>
        </p:txBody>
      </p:sp>
      <p:sp>
        <p:nvSpPr>
          <p:cNvPr id="3" name="Subtitle 2"/>
          <p:cNvSpPr>
            <a:spLocks noGrp="1"/>
          </p:cNvSpPr>
          <p:nvPr>
            <p:ph type="subTitle" idx="1"/>
          </p:nvPr>
        </p:nvSpPr>
        <p:spPr>
          <a:xfrm>
            <a:off x="685800" y="2628900"/>
            <a:ext cx="7848600" cy="1314450"/>
          </a:xfrm>
        </p:spPr>
        <p:txBody>
          <a:bodyPr>
            <a:normAutofit/>
          </a:bodyPr>
          <a:lstStyle/>
          <a:p>
            <a:r>
              <a:rPr lang="en-US" sz="4000" b="1" dirty="0"/>
              <a:t>File Compression and Backup</a:t>
            </a:r>
            <a:endParaRPr lang="en-CA" sz="4000" b="1"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9552" y="1149798"/>
            <a:ext cx="7560840" cy="3870223"/>
          </a:xfrm>
        </p:spPr>
        <p:txBody>
          <a:bodyPr>
            <a:noAutofit/>
          </a:bodyPr>
          <a:lstStyle/>
          <a:p>
            <a:r>
              <a:rPr lang="en-CA" dirty="0"/>
              <a:t>File compression rate of text to ~35% of original size translates to savings of</a:t>
            </a:r>
            <a:endParaRPr lang="en-CA" b="1" dirty="0"/>
          </a:p>
          <a:p>
            <a:pPr marL="0" indent="0">
              <a:buNone/>
            </a:pPr>
            <a:r>
              <a:rPr lang="en-US" b="1" dirty="0"/>
              <a:t>Time (compressed file)</a:t>
            </a:r>
          </a:p>
          <a:p>
            <a:r>
              <a:rPr lang="en-US" dirty="0"/>
              <a:t>From worst case of 16.6 to 5.8 </a:t>
            </a:r>
            <a:r>
              <a:rPr lang="en-US" b="1" dirty="0"/>
              <a:t>hours</a:t>
            </a:r>
          </a:p>
          <a:p>
            <a:pPr marL="0" indent="0">
              <a:buNone/>
            </a:pPr>
            <a:r>
              <a:rPr lang="en-US" b="1" dirty="0"/>
              <a:t>Size (compressed file)</a:t>
            </a:r>
            <a:endParaRPr lang="en-CA" b="1" dirty="0"/>
          </a:p>
          <a:p>
            <a:r>
              <a:rPr lang="en-US" dirty="0"/>
              <a:t>30,000 × ~1MB files = 30GB to 15~24GB</a:t>
            </a:r>
          </a:p>
          <a:p>
            <a:r>
              <a:rPr lang="en-CA" dirty="0"/>
              <a:t>4:24 to 2:12~3:31  </a:t>
            </a:r>
            <a:r>
              <a:rPr lang="en-CA" dirty="0" err="1"/>
              <a:t>mm:ss</a:t>
            </a:r>
            <a:r>
              <a:rPr lang="en-CA" dirty="0"/>
              <a:t> </a:t>
            </a:r>
            <a:endParaRPr lang="en-US" dirty="0"/>
          </a:p>
        </p:txBody>
      </p:sp>
      <p:sp>
        <p:nvSpPr>
          <p:cNvPr id="6" name="Title 1"/>
          <p:cNvSpPr>
            <a:spLocks noGrp="1"/>
          </p:cNvSpPr>
          <p:nvPr>
            <p:ph type="title"/>
          </p:nvPr>
        </p:nvSpPr>
        <p:spPr>
          <a:xfrm>
            <a:off x="179512" y="411510"/>
            <a:ext cx="8964488" cy="742950"/>
          </a:xfrm>
        </p:spPr>
        <p:txBody>
          <a:bodyPr>
            <a:noAutofit/>
          </a:bodyPr>
          <a:lstStyle/>
          <a:p>
            <a:r>
              <a:rPr lang="en-US" sz="2800" dirty="0"/>
              <a:t>The effect of File Compression on Data Transfer (Cont’d)</a:t>
            </a:r>
          </a:p>
        </p:txBody>
      </p:sp>
    </p:spTree>
    <p:extLst>
      <p:ext uri="{BB962C8B-B14F-4D97-AF65-F5344CB8AC3E}">
        <p14:creationId xmlns:p14="http://schemas.microsoft.com/office/powerpoint/2010/main" val="3552715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89755" y="339502"/>
            <a:ext cx="8964488" cy="742950"/>
          </a:xfrm>
        </p:spPr>
        <p:txBody>
          <a:bodyPr>
            <a:noAutofit/>
          </a:bodyPr>
          <a:lstStyle/>
          <a:p>
            <a:r>
              <a:rPr lang="en-US" sz="2800" dirty="0"/>
              <a:t>How File Compression works</a:t>
            </a:r>
          </a:p>
        </p:txBody>
      </p:sp>
      <p:sp>
        <p:nvSpPr>
          <p:cNvPr id="2" name="TextBox 1"/>
          <p:cNvSpPr txBox="1"/>
          <p:nvPr/>
        </p:nvSpPr>
        <p:spPr>
          <a:xfrm>
            <a:off x="953596" y="1275606"/>
            <a:ext cx="7794868" cy="4493538"/>
          </a:xfrm>
          <a:prstGeom prst="rect">
            <a:avLst/>
          </a:prstGeom>
          <a:noFill/>
        </p:spPr>
        <p:txBody>
          <a:bodyPr wrap="square" rtlCol="0">
            <a:spAutoFit/>
          </a:bodyPr>
          <a:lstStyle/>
          <a:p>
            <a:r>
              <a:rPr lang="en-CA" sz="2800" b="1" dirty="0">
                <a:solidFill>
                  <a:schemeClr val="bg1"/>
                </a:solidFill>
              </a:rPr>
              <a:t>Compression combines:</a:t>
            </a:r>
          </a:p>
          <a:p>
            <a:pPr marL="514350" indent="-514350">
              <a:buFont typeface="Arial" panose="020B0604020202020204" pitchFamily="34" charset="0"/>
              <a:buChar char="•"/>
            </a:pPr>
            <a:r>
              <a:rPr lang="en-CA" sz="2800" b="1" dirty="0">
                <a:solidFill>
                  <a:schemeClr val="bg1"/>
                </a:solidFill>
              </a:rPr>
              <a:t>matching and replacement of duplicate strings with pointers.</a:t>
            </a:r>
          </a:p>
          <a:p>
            <a:pPr marL="971550" lvl="1" indent="-514350">
              <a:buFont typeface="Arial" panose="020B0604020202020204" pitchFamily="34" charset="0"/>
              <a:buChar char="•"/>
            </a:pPr>
            <a:r>
              <a:rPr lang="en-CA" sz="2400" dirty="0">
                <a:solidFill>
                  <a:schemeClr val="bg1"/>
                </a:solidFill>
              </a:rPr>
              <a:t>Lempel–</a:t>
            </a:r>
            <a:r>
              <a:rPr lang="en-CA" sz="2400" dirty="0" err="1">
                <a:solidFill>
                  <a:schemeClr val="bg1"/>
                </a:solidFill>
              </a:rPr>
              <a:t>Ziv</a:t>
            </a:r>
            <a:r>
              <a:rPr lang="en-CA" sz="2400" dirty="0">
                <a:solidFill>
                  <a:schemeClr val="bg1"/>
                </a:solidFill>
              </a:rPr>
              <a:t>–Welch (LZW) compression (</a:t>
            </a:r>
            <a:r>
              <a:rPr lang="en-CA" sz="2400" dirty="0">
                <a:solidFill>
                  <a:schemeClr val="bg1"/>
                </a:solidFill>
                <a:hlinkClick r:id="rId3"/>
              </a:rPr>
              <a:t>1984</a:t>
            </a:r>
            <a:r>
              <a:rPr lang="en-CA" sz="2400" dirty="0">
                <a:solidFill>
                  <a:schemeClr val="bg1"/>
                </a:solidFill>
              </a:rPr>
              <a:t>)</a:t>
            </a:r>
          </a:p>
          <a:p>
            <a:pPr marL="514350" indent="-514350">
              <a:buFont typeface="Arial" panose="020B0604020202020204" pitchFamily="34" charset="0"/>
              <a:buChar char="•"/>
            </a:pPr>
            <a:r>
              <a:rPr lang="en-CA" sz="2800" b="1" dirty="0">
                <a:solidFill>
                  <a:schemeClr val="bg1"/>
                </a:solidFill>
              </a:rPr>
              <a:t>replacing symbols with new, weighted symbols based on frequency of use.</a:t>
            </a:r>
          </a:p>
          <a:p>
            <a:pPr marL="971550" lvl="1" indent="-514350">
              <a:buFont typeface="Arial" panose="020B0604020202020204" pitchFamily="34" charset="0"/>
              <a:buChar char="•"/>
            </a:pPr>
            <a:r>
              <a:rPr lang="en-CA" sz="2400" dirty="0">
                <a:solidFill>
                  <a:schemeClr val="bg1"/>
                </a:solidFill>
              </a:rPr>
              <a:t>Huffman coding (</a:t>
            </a:r>
            <a:r>
              <a:rPr lang="en-CA" sz="2400" dirty="0">
                <a:solidFill>
                  <a:schemeClr val="bg1"/>
                </a:solidFill>
                <a:hlinkClick r:id="rId4"/>
              </a:rPr>
              <a:t>1952</a:t>
            </a:r>
            <a:r>
              <a:rPr lang="en-CA" sz="2400" dirty="0">
                <a:solidFill>
                  <a:schemeClr val="bg1"/>
                </a:solidFill>
              </a:rPr>
              <a:t>)</a:t>
            </a:r>
          </a:p>
          <a:p>
            <a:pPr marL="971550" lvl="1" indent="-514350">
              <a:buFont typeface="Arial" panose="020B0604020202020204" pitchFamily="34" charset="0"/>
              <a:buChar char="•"/>
            </a:pPr>
            <a:r>
              <a:rPr lang="en-CA" sz="2400" dirty="0">
                <a:solidFill>
                  <a:schemeClr val="bg1"/>
                </a:solidFill>
              </a:rPr>
              <a:t>David A. Huffman was a </a:t>
            </a:r>
            <a:r>
              <a:rPr lang="en-CA" sz="2400" dirty="0" err="1">
                <a:solidFill>
                  <a:schemeClr val="bg1"/>
                </a:solidFill>
              </a:rPr>
              <a:t>Ph.D</a:t>
            </a:r>
            <a:r>
              <a:rPr lang="en-CA" sz="2400" dirty="0">
                <a:solidFill>
                  <a:schemeClr val="bg1"/>
                </a:solidFill>
              </a:rPr>
              <a:t> student at MIT </a:t>
            </a:r>
            <a:br>
              <a:rPr lang="en-CA" sz="2800" b="1" dirty="0">
                <a:solidFill>
                  <a:schemeClr val="bg1"/>
                </a:solidFill>
              </a:rPr>
            </a:br>
            <a:endParaRPr lang="en-CA" sz="2800" b="1" dirty="0">
              <a:solidFill>
                <a:schemeClr val="bg1"/>
              </a:solidFill>
            </a:endParaRPr>
          </a:p>
          <a:p>
            <a:pPr marL="514350" indent="-514350">
              <a:buFont typeface="+mj-lt"/>
              <a:buAutoNum type="arabicPeriod"/>
            </a:pPr>
            <a:endParaRPr lang="en-CA" sz="2800" b="1" dirty="0">
              <a:solidFill>
                <a:schemeClr val="bg1"/>
              </a:solidFill>
            </a:endParaRPr>
          </a:p>
          <a:p>
            <a:endParaRPr lang="en-CA" b="1" dirty="0"/>
          </a:p>
        </p:txBody>
      </p:sp>
    </p:spTree>
    <p:extLst>
      <p:ext uri="{BB962C8B-B14F-4D97-AF65-F5344CB8AC3E}">
        <p14:creationId xmlns:p14="http://schemas.microsoft.com/office/powerpoint/2010/main" val="1319246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Compression Works</a:t>
            </a:r>
          </a:p>
        </p:txBody>
      </p:sp>
      <p:sp>
        <p:nvSpPr>
          <p:cNvPr id="3" name="Content Placeholder 2"/>
          <p:cNvSpPr>
            <a:spLocks noGrp="1"/>
          </p:cNvSpPr>
          <p:nvPr>
            <p:ph idx="1"/>
          </p:nvPr>
        </p:nvSpPr>
        <p:spPr/>
        <p:txBody>
          <a:bodyPr>
            <a:normAutofit/>
          </a:bodyPr>
          <a:lstStyle/>
          <a:p>
            <a:r>
              <a:rPr lang="en-CA" dirty="0"/>
              <a:t>Here is an old quote from </a:t>
            </a:r>
            <a:r>
              <a:rPr lang="en-CA" dirty="0" err="1"/>
              <a:t>Vangie</a:t>
            </a:r>
            <a:r>
              <a:rPr lang="en-CA" dirty="0"/>
              <a:t> Beal:</a:t>
            </a:r>
          </a:p>
          <a:p>
            <a:pPr marL="274320" lvl="1" indent="0">
              <a:buNone/>
            </a:pPr>
            <a:r>
              <a:rPr lang="en-CA" sz="1800" i="1" dirty="0"/>
              <a:t>Data compression is particularly useful in communications because it enables devices to transmit or store the same amount of data in fewer bits. There are a variety of data compression techniques, but only a few have been standardized. The CCITT has defined a standard data compression technique for transmitting and a compression standard for data communications through modems. In addition, there are file compression formats, such as ARC and ZIP.</a:t>
            </a:r>
          </a:p>
          <a:p>
            <a:r>
              <a:rPr lang="en-CA" dirty="0"/>
              <a:t>This quote contains </a:t>
            </a:r>
            <a:r>
              <a:rPr lang="en-CA" dirty="0">
                <a:solidFill>
                  <a:schemeClr val="tx2"/>
                </a:solidFill>
              </a:rPr>
              <a:t>449 characters.</a:t>
            </a:r>
          </a:p>
        </p:txBody>
      </p:sp>
    </p:spTree>
    <p:extLst>
      <p:ext uri="{BB962C8B-B14F-4D97-AF65-F5344CB8AC3E}">
        <p14:creationId xmlns:p14="http://schemas.microsoft.com/office/powerpoint/2010/main" val="1607145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Compression Works (cont’d)</a:t>
            </a:r>
          </a:p>
        </p:txBody>
      </p:sp>
      <p:sp>
        <p:nvSpPr>
          <p:cNvPr id="3" name="Content Placeholder 2"/>
          <p:cNvSpPr>
            <a:spLocks noGrp="1"/>
          </p:cNvSpPr>
          <p:nvPr>
            <p:ph idx="1"/>
          </p:nvPr>
        </p:nvSpPr>
        <p:spPr/>
        <p:txBody>
          <a:bodyPr>
            <a:normAutofit/>
          </a:bodyPr>
          <a:lstStyle/>
          <a:p>
            <a:r>
              <a:rPr lang="en-CA" dirty="0"/>
              <a:t>Replace “ compression ” with "♠". The text becomes:</a:t>
            </a:r>
          </a:p>
          <a:p>
            <a:pPr marL="274320" lvl="1" indent="0">
              <a:buNone/>
            </a:pPr>
            <a:r>
              <a:rPr lang="en-CA" sz="1800" i="1" dirty="0"/>
              <a:t>Data ♠is particularly useful in communications because it enables devices to transmit or store the same amount of data in fewer </a:t>
            </a:r>
            <a:r>
              <a:rPr lang="en-CA" sz="1800" i="1" dirty="0" err="1"/>
              <a:t>bits.There</a:t>
            </a:r>
            <a:r>
              <a:rPr lang="en-CA" sz="1800" i="1" dirty="0"/>
              <a:t> are a variety of data ♠techniques, but only a few have been standardized. The CCITT has defined a standard data ♠technique for transmitting and a ♠standard for data communications through modems. In addition, there are file ♠formats, such as ARC and ZIP.</a:t>
            </a:r>
          </a:p>
          <a:p>
            <a:r>
              <a:rPr lang="en-CA" dirty="0"/>
              <a:t>Including the dictionary “</a:t>
            </a:r>
            <a:r>
              <a:rPr lang="en-CA" dirty="0">
                <a:solidFill>
                  <a:schemeClr val="tx2"/>
                </a:solidFill>
              </a:rPr>
              <a:t>♠compression </a:t>
            </a:r>
            <a:r>
              <a:rPr lang="en-CA" dirty="0"/>
              <a:t>”, the total size is </a:t>
            </a:r>
            <a:r>
              <a:rPr lang="en-CA" dirty="0">
                <a:solidFill>
                  <a:schemeClr val="tx2"/>
                </a:solidFill>
              </a:rPr>
              <a:t>now 406 characters, 90.4% of 449.</a:t>
            </a:r>
          </a:p>
          <a:p>
            <a:r>
              <a:rPr lang="en-US" dirty="0">
                <a:solidFill>
                  <a:schemeClr val="tx2"/>
                </a:solidFill>
              </a:rPr>
              <a:t>C</a:t>
            </a:r>
            <a:r>
              <a:rPr lang="en-CA" dirty="0" err="1">
                <a:solidFill>
                  <a:schemeClr val="tx2"/>
                </a:solidFill>
              </a:rPr>
              <a:t>ompression</a:t>
            </a:r>
            <a:r>
              <a:rPr lang="en-CA" dirty="0">
                <a:solidFill>
                  <a:schemeClr val="tx2"/>
                </a:solidFill>
              </a:rPr>
              <a:t> algorithms build a token/string dictionary</a:t>
            </a:r>
          </a:p>
        </p:txBody>
      </p:sp>
    </p:spTree>
    <p:extLst>
      <p:ext uri="{BB962C8B-B14F-4D97-AF65-F5344CB8AC3E}">
        <p14:creationId xmlns:p14="http://schemas.microsoft.com/office/powerpoint/2010/main" val="23570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Compression Works (cont’d)</a:t>
            </a:r>
          </a:p>
        </p:txBody>
      </p:sp>
      <p:sp>
        <p:nvSpPr>
          <p:cNvPr id="3" name="Content Placeholder 2"/>
          <p:cNvSpPr>
            <a:spLocks noGrp="1"/>
          </p:cNvSpPr>
          <p:nvPr>
            <p:ph idx="1"/>
          </p:nvPr>
        </p:nvSpPr>
        <p:spPr/>
        <p:txBody>
          <a:bodyPr>
            <a:normAutofit fontScale="92500"/>
          </a:bodyPr>
          <a:lstStyle/>
          <a:p>
            <a:r>
              <a:rPr lang="en-CA" dirty="0"/>
              <a:t>With more pattern matching and a bigger dictionary, our quote becomes </a:t>
            </a:r>
            <a:r>
              <a:rPr lang="en-CA" sz="2200" dirty="0">
                <a:solidFill>
                  <a:schemeClr val="tx2"/>
                </a:solidFill>
              </a:rPr>
              <a:t>(♠compression , ♣here are , ♦communications , </a:t>
            </a:r>
            <a:br>
              <a:rPr lang="en-CA" sz="2200" dirty="0">
                <a:solidFill>
                  <a:schemeClr val="tx2"/>
                </a:solidFill>
              </a:rPr>
            </a:br>
            <a:r>
              <a:rPr lang="en-CA" sz="2200" dirty="0">
                <a:solidFill>
                  <a:schemeClr val="tx2"/>
                </a:solidFill>
              </a:rPr>
              <a:t>♥data ,☺standard , </a:t>
            </a:r>
            <a:r>
              <a:rPr lang="en-CA" sz="2200" dirty="0">
                <a:solidFill>
                  <a:schemeClr val="tx2"/>
                </a:solidFill>
                <a:sym typeface="Wingdings" panose="05000000000000000000" pitchFamily="2" charset="2"/>
              </a:rPr>
              <a:t>transmit , technique .)</a:t>
            </a:r>
            <a:endParaRPr lang="en-CA" sz="2200" dirty="0"/>
          </a:p>
          <a:p>
            <a:pPr marL="274320" lvl="1" indent="0">
              <a:buNone/>
            </a:pPr>
            <a:r>
              <a:rPr lang="en-CA" sz="1900" i="1" dirty="0"/>
              <a:t>♥♠is particularly useful in ♦because it enables devices to </a:t>
            </a:r>
            <a:r>
              <a:rPr lang="en-CA" sz="1900" dirty="0">
                <a:sym typeface="Wingdings" panose="05000000000000000000" pitchFamily="2" charset="2"/>
              </a:rPr>
              <a:t> </a:t>
            </a:r>
            <a:r>
              <a:rPr lang="en-CA" sz="1900" i="1" dirty="0"/>
              <a:t>or store the same amount of ♥in fewer bits. </a:t>
            </a:r>
            <a:r>
              <a:rPr lang="en-CA" sz="1900" i="1" dirty="0" err="1"/>
              <a:t>T♣a</a:t>
            </a:r>
            <a:r>
              <a:rPr lang="en-CA" sz="1900" i="1" dirty="0"/>
              <a:t> variety of ♥♠</a:t>
            </a:r>
            <a:r>
              <a:rPr lang="en-CA" sz="1900" dirty="0">
                <a:sym typeface="Wingdings" panose="05000000000000000000" pitchFamily="2" charset="2"/>
              </a:rPr>
              <a:t></a:t>
            </a:r>
            <a:r>
              <a:rPr lang="en-CA" sz="1900" i="1" dirty="0"/>
              <a:t>s, but only a few have been ☺</a:t>
            </a:r>
            <a:r>
              <a:rPr lang="en-CA" sz="1900" i="1" dirty="0" err="1"/>
              <a:t>ized</a:t>
            </a:r>
            <a:r>
              <a:rPr lang="en-CA" sz="1900" i="1" dirty="0"/>
              <a:t>. The CCITT has defined a ☺ ♥♠</a:t>
            </a:r>
            <a:r>
              <a:rPr lang="en-CA" sz="1900" dirty="0">
                <a:sym typeface="Wingdings" panose="05000000000000000000" pitchFamily="2" charset="2"/>
              </a:rPr>
              <a:t></a:t>
            </a:r>
            <a:r>
              <a:rPr lang="en-CA" sz="1900" i="1" dirty="0"/>
              <a:t> for </a:t>
            </a:r>
            <a:r>
              <a:rPr lang="en-CA" sz="1900" dirty="0">
                <a:sym typeface="Wingdings" panose="05000000000000000000" pitchFamily="2" charset="2"/>
              </a:rPr>
              <a:t></a:t>
            </a:r>
            <a:r>
              <a:rPr lang="en-CA" sz="1900" i="1" dirty="0"/>
              <a:t>ting faxes and a ♠☺ for ♥♦through modems. In addition, t♣ file ♠formats, such as ARC and ZIP.</a:t>
            </a:r>
          </a:p>
          <a:p>
            <a:r>
              <a:rPr lang="en-CA" dirty="0"/>
              <a:t>Including the dictionary, the total size is now 363 characters or 81% of original size. The compression advantage increases with the length of the text, i.e. more pattern matches.</a:t>
            </a:r>
          </a:p>
        </p:txBody>
      </p:sp>
    </p:spTree>
    <p:extLst>
      <p:ext uri="{BB962C8B-B14F-4D97-AF65-F5344CB8AC3E}">
        <p14:creationId xmlns:p14="http://schemas.microsoft.com/office/powerpoint/2010/main" val="3035492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89755" y="339502"/>
            <a:ext cx="8964488" cy="742950"/>
          </a:xfrm>
        </p:spPr>
        <p:txBody>
          <a:bodyPr>
            <a:noAutofit/>
          </a:bodyPr>
          <a:lstStyle/>
          <a:p>
            <a:r>
              <a:rPr lang="en-US" sz="3600" dirty="0"/>
              <a:t>Overview of some Compression File Formats</a:t>
            </a:r>
          </a:p>
        </p:txBody>
      </p:sp>
      <p:sp>
        <p:nvSpPr>
          <p:cNvPr id="2" name="Rectangle: Rounded Corners 1"/>
          <p:cNvSpPr/>
          <p:nvPr/>
        </p:nvSpPr>
        <p:spPr>
          <a:xfrm>
            <a:off x="3176972" y="1805396"/>
            <a:ext cx="2448272" cy="27105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9600" dirty="0"/>
              <a:t>ZIP</a:t>
            </a:r>
            <a:endParaRPr lang="en-US" dirty="0"/>
          </a:p>
          <a:p>
            <a:pPr algn="ctr"/>
            <a:r>
              <a:rPr lang="en-US" dirty="0"/>
              <a:t>The standard.</a:t>
            </a:r>
            <a:endParaRPr lang="en-CA" dirty="0"/>
          </a:p>
        </p:txBody>
      </p:sp>
      <p:sp>
        <p:nvSpPr>
          <p:cNvPr id="4" name="Rectangle: Rounded Corners 3"/>
          <p:cNvSpPr/>
          <p:nvPr/>
        </p:nvSpPr>
        <p:spPr>
          <a:xfrm>
            <a:off x="377788" y="1805397"/>
            <a:ext cx="2304256" cy="13681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spcAft>
                <a:spcPts val="600"/>
              </a:spcAft>
            </a:pPr>
            <a:r>
              <a:rPr lang="en-US" u="sng" dirty="0"/>
              <a:t>Data</a:t>
            </a:r>
          </a:p>
          <a:p>
            <a:pPr algn="ctr">
              <a:spcAft>
                <a:spcPts val="600"/>
              </a:spcAft>
            </a:pPr>
            <a:r>
              <a:rPr lang="en-US" dirty="0"/>
              <a:t>ZIP, 7z, RAR</a:t>
            </a:r>
            <a:br>
              <a:rPr lang="en-US" dirty="0"/>
            </a:br>
            <a:r>
              <a:rPr lang="en-US" dirty="0"/>
              <a:t>.</a:t>
            </a:r>
            <a:r>
              <a:rPr lang="en-US" dirty="0" err="1"/>
              <a:t>docx</a:t>
            </a:r>
            <a:r>
              <a:rPr lang="en-US" dirty="0"/>
              <a:t>, .pptx, .</a:t>
            </a:r>
            <a:r>
              <a:rPr lang="en-US" dirty="0" err="1"/>
              <a:t>xlsx</a:t>
            </a:r>
            <a:br>
              <a:rPr lang="en-US" dirty="0"/>
            </a:br>
            <a:r>
              <a:rPr lang="en-US" dirty="0" err="1"/>
              <a:t>StuffIt</a:t>
            </a:r>
            <a:r>
              <a:rPr lang="en-US" dirty="0"/>
              <a:t> (mac OS),</a:t>
            </a:r>
            <a:br>
              <a:rPr lang="en-US" dirty="0"/>
            </a:br>
            <a:r>
              <a:rPr lang="en-US" dirty="0"/>
              <a:t>.tar.gz (*nix)</a:t>
            </a:r>
            <a:endParaRPr lang="en-CA" dirty="0"/>
          </a:p>
        </p:txBody>
      </p:sp>
      <p:sp>
        <p:nvSpPr>
          <p:cNvPr id="5" name="Rectangle: Rounded Corners 4"/>
          <p:cNvSpPr/>
          <p:nvPr/>
        </p:nvSpPr>
        <p:spPr>
          <a:xfrm>
            <a:off x="737828" y="3435846"/>
            <a:ext cx="1584176" cy="10801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Aft>
                <a:spcPts val="600"/>
              </a:spcAft>
            </a:pPr>
            <a:r>
              <a:rPr lang="en-US" u="sng" dirty="0"/>
              <a:t>Images</a:t>
            </a:r>
          </a:p>
          <a:p>
            <a:pPr algn="ctr"/>
            <a:r>
              <a:rPr lang="en-CA" dirty="0"/>
              <a:t>GIF, JPG, PNG, TIFF</a:t>
            </a:r>
            <a:endParaRPr lang="en-CA" u="sng" dirty="0"/>
          </a:p>
        </p:txBody>
      </p:sp>
      <p:sp>
        <p:nvSpPr>
          <p:cNvPr id="6" name="Rectangle: Rounded Corners 5"/>
          <p:cNvSpPr/>
          <p:nvPr/>
        </p:nvSpPr>
        <p:spPr>
          <a:xfrm>
            <a:off x="6120172" y="1805397"/>
            <a:ext cx="2160240" cy="1368152"/>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spcAft>
                <a:spcPts val="600"/>
              </a:spcAft>
            </a:pPr>
            <a:r>
              <a:rPr lang="en-US" u="sng" dirty="0"/>
              <a:t>Music</a:t>
            </a:r>
          </a:p>
          <a:p>
            <a:pPr algn="ctr"/>
            <a:r>
              <a:rPr lang="en-CA" dirty="0"/>
              <a:t>MP3, MP4, AAC,</a:t>
            </a:r>
            <a:br>
              <a:rPr lang="en-CA" dirty="0"/>
            </a:br>
            <a:r>
              <a:rPr lang="en-CA" dirty="0"/>
              <a:t>MQA,</a:t>
            </a:r>
            <a:br>
              <a:rPr lang="en-CA" dirty="0"/>
            </a:br>
            <a:r>
              <a:rPr lang="en-CA" dirty="0"/>
              <a:t>OGG, FLAC</a:t>
            </a:r>
            <a:endParaRPr lang="en-CA" u="sng" dirty="0"/>
          </a:p>
        </p:txBody>
      </p:sp>
      <p:sp>
        <p:nvSpPr>
          <p:cNvPr id="8" name="Rectangle: Rounded Corners 7"/>
          <p:cNvSpPr/>
          <p:nvPr/>
        </p:nvSpPr>
        <p:spPr>
          <a:xfrm>
            <a:off x="6120172" y="3435846"/>
            <a:ext cx="2160240" cy="1080120"/>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spcAft>
                <a:spcPts val="600"/>
              </a:spcAft>
            </a:pPr>
            <a:r>
              <a:rPr lang="en-US" u="sng" dirty="0"/>
              <a:t>Video</a:t>
            </a:r>
          </a:p>
          <a:p>
            <a:pPr algn="ctr"/>
            <a:r>
              <a:rPr lang="en-CA" dirty="0"/>
              <a:t>MPG, MP4, DIVX, XVID, MOV, AVI</a:t>
            </a:r>
          </a:p>
        </p:txBody>
      </p:sp>
    </p:spTree>
    <p:extLst>
      <p:ext uri="{BB962C8B-B14F-4D97-AF65-F5344CB8AC3E}">
        <p14:creationId xmlns:p14="http://schemas.microsoft.com/office/powerpoint/2010/main" val="3642473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54260" y="334144"/>
            <a:ext cx="9252520" cy="742950"/>
          </a:xfrm>
        </p:spPr>
        <p:txBody>
          <a:bodyPr>
            <a:noAutofit/>
          </a:bodyPr>
          <a:lstStyle/>
          <a:p>
            <a:r>
              <a:rPr lang="en-US" sz="3600" dirty="0"/>
              <a:t>What is “Lossless” Vs. “</a:t>
            </a:r>
            <a:r>
              <a:rPr lang="en-US" sz="3600" dirty="0" err="1"/>
              <a:t>Lossy</a:t>
            </a:r>
            <a:r>
              <a:rPr lang="en-US" sz="3600" dirty="0"/>
              <a:t>” Compression?</a:t>
            </a:r>
          </a:p>
        </p:txBody>
      </p:sp>
      <p:sp>
        <p:nvSpPr>
          <p:cNvPr id="2" name="TextBox 1"/>
          <p:cNvSpPr txBox="1"/>
          <p:nvPr/>
        </p:nvSpPr>
        <p:spPr>
          <a:xfrm>
            <a:off x="467544" y="1779662"/>
            <a:ext cx="8208912" cy="2308324"/>
          </a:xfrm>
          <a:prstGeom prst="rect">
            <a:avLst/>
          </a:prstGeom>
          <a:noFill/>
        </p:spPr>
        <p:txBody>
          <a:bodyPr wrap="square" rtlCol="0">
            <a:spAutoFit/>
          </a:bodyPr>
          <a:lstStyle/>
          <a:p>
            <a:r>
              <a:rPr lang="en-US" sz="3600" b="1" dirty="0">
                <a:solidFill>
                  <a:schemeClr val="bg1"/>
                </a:solidFill>
              </a:rPr>
              <a:t>Lossless: contains all original data with redundancies removed.</a:t>
            </a:r>
          </a:p>
          <a:p>
            <a:r>
              <a:rPr lang="en-US" sz="3600" b="1" dirty="0">
                <a:solidFill>
                  <a:schemeClr val="bg1"/>
                </a:solidFill>
              </a:rPr>
              <a:t>Lossy: drops </a:t>
            </a:r>
            <a:r>
              <a:rPr lang="en-US" sz="3600" b="1" i="1" dirty="0">
                <a:solidFill>
                  <a:schemeClr val="bg1"/>
                </a:solidFill>
              </a:rPr>
              <a:t>things-you-won’t-notice</a:t>
            </a:r>
            <a:r>
              <a:rPr lang="en-US" sz="3600" b="1" dirty="0">
                <a:solidFill>
                  <a:schemeClr val="bg1"/>
                </a:solidFill>
              </a:rPr>
              <a:t> (you hope) from original data</a:t>
            </a:r>
            <a:endParaRPr lang="en-CA" sz="3600" b="1" dirty="0">
              <a:solidFill>
                <a:schemeClr val="bg1"/>
              </a:solidFill>
            </a:endParaRPr>
          </a:p>
        </p:txBody>
      </p:sp>
    </p:spTree>
    <p:extLst>
      <p:ext uri="{BB962C8B-B14F-4D97-AF65-F5344CB8AC3E}">
        <p14:creationId xmlns:p14="http://schemas.microsoft.com/office/powerpoint/2010/main" val="3998934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4914" y="267494"/>
            <a:ext cx="8229600" cy="742950"/>
          </a:xfrm>
        </p:spPr>
        <p:txBody>
          <a:bodyPr/>
          <a:lstStyle/>
          <a:p>
            <a:pPr algn="ctr"/>
            <a:r>
              <a:rPr lang="en-CA" dirty="0" err="1"/>
              <a:t>Lossy</a:t>
            </a:r>
            <a:r>
              <a:rPr lang="en-CA" dirty="0"/>
              <a:t> vs. Lossless compression</a:t>
            </a:r>
          </a:p>
        </p:txBody>
      </p:sp>
      <p:sp>
        <p:nvSpPr>
          <p:cNvPr id="8" name="TextBox 7"/>
          <p:cNvSpPr txBox="1"/>
          <p:nvPr/>
        </p:nvSpPr>
        <p:spPr>
          <a:xfrm>
            <a:off x="283464" y="1001981"/>
            <a:ext cx="2878061" cy="646331"/>
          </a:xfrm>
          <a:prstGeom prst="rect">
            <a:avLst/>
          </a:prstGeom>
          <a:noFill/>
          <a:ln w="38100">
            <a:solidFill>
              <a:srgbClr val="FFC000"/>
            </a:solidFill>
          </a:ln>
        </p:spPr>
        <p:txBody>
          <a:bodyPr wrap="square" rtlCol="0">
            <a:spAutoFit/>
          </a:bodyPr>
          <a:lstStyle/>
          <a:p>
            <a:pPr algn="ctr"/>
            <a:r>
              <a:rPr lang="en-CA" dirty="0" err="1"/>
              <a:t>Lossy</a:t>
            </a:r>
            <a:r>
              <a:rPr lang="en-CA" dirty="0"/>
              <a:t> (GIF), 45.4kb</a:t>
            </a:r>
            <a:br>
              <a:rPr lang="en-CA" dirty="0"/>
            </a:br>
            <a:endParaRPr lang="en-CA" dirty="0"/>
          </a:p>
        </p:txBody>
      </p:sp>
      <p:sp>
        <p:nvSpPr>
          <p:cNvPr id="10" name="TextBox 9"/>
          <p:cNvSpPr txBox="1"/>
          <p:nvPr/>
        </p:nvSpPr>
        <p:spPr>
          <a:xfrm>
            <a:off x="3161525" y="1001981"/>
            <a:ext cx="2880320" cy="646331"/>
          </a:xfrm>
          <a:prstGeom prst="rect">
            <a:avLst/>
          </a:prstGeom>
          <a:noFill/>
          <a:ln w="38100">
            <a:solidFill>
              <a:srgbClr val="FFC000"/>
            </a:solidFill>
          </a:ln>
        </p:spPr>
        <p:txBody>
          <a:bodyPr wrap="square" rtlCol="0">
            <a:spAutoFit/>
          </a:bodyPr>
          <a:lstStyle/>
          <a:p>
            <a:pPr algn="ctr"/>
            <a:r>
              <a:rPr lang="en-CA" b="1" dirty="0"/>
              <a:t>Lossless</a:t>
            </a:r>
            <a:r>
              <a:rPr lang="en-CA" dirty="0"/>
              <a:t>, 941kb</a:t>
            </a:r>
            <a:br>
              <a:rPr lang="en-CA" dirty="0"/>
            </a:br>
            <a:endParaRPr lang="en-CA" dirty="0"/>
          </a:p>
        </p:txBody>
      </p:sp>
      <p:sp>
        <p:nvSpPr>
          <p:cNvPr id="12" name="TextBox 11"/>
          <p:cNvSpPr txBox="1"/>
          <p:nvPr/>
        </p:nvSpPr>
        <p:spPr>
          <a:xfrm>
            <a:off x="6041845" y="1001981"/>
            <a:ext cx="2778627" cy="646331"/>
          </a:xfrm>
          <a:prstGeom prst="rect">
            <a:avLst/>
          </a:prstGeom>
          <a:noFill/>
          <a:ln w="38100">
            <a:solidFill>
              <a:srgbClr val="FFC000"/>
            </a:solidFill>
          </a:ln>
        </p:spPr>
        <p:txBody>
          <a:bodyPr wrap="square" rtlCol="0">
            <a:spAutoFit/>
          </a:bodyPr>
          <a:lstStyle/>
          <a:p>
            <a:pPr algn="ctr"/>
            <a:r>
              <a:rPr lang="en-CA" dirty="0" err="1"/>
              <a:t>Lossy</a:t>
            </a:r>
            <a:r>
              <a:rPr lang="en-CA" dirty="0"/>
              <a:t> (JPG), 25.4kb</a:t>
            </a:r>
            <a:br>
              <a:rPr lang="en-CA" dirty="0"/>
            </a:br>
            <a:endParaRPr lang="en-CA"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281" y="1419622"/>
            <a:ext cx="8572500" cy="3286125"/>
          </a:xfrm>
        </p:spPr>
      </p:pic>
    </p:spTree>
    <p:extLst>
      <p:ext uri="{BB962C8B-B14F-4D97-AF65-F5344CB8AC3E}">
        <p14:creationId xmlns:p14="http://schemas.microsoft.com/office/powerpoint/2010/main" val="2009566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r>
              <a:rPr lang="en-CA" dirty="0"/>
              <a:t>Drawbacks to Compression</a:t>
            </a:r>
          </a:p>
        </p:txBody>
      </p:sp>
      <p:sp>
        <p:nvSpPr>
          <p:cNvPr id="3" name="Content Placeholder 2"/>
          <p:cNvSpPr>
            <a:spLocks noGrp="1"/>
          </p:cNvSpPr>
          <p:nvPr>
            <p:ph idx="1"/>
          </p:nvPr>
        </p:nvSpPr>
        <p:spPr>
          <a:xfrm>
            <a:off x="251520" y="987574"/>
            <a:ext cx="8892480" cy="3891880"/>
          </a:xfrm>
        </p:spPr>
        <p:txBody>
          <a:bodyPr>
            <a:normAutofit fontScale="92500"/>
          </a:bodyPr>
          <a:lstStyle/>
          <a:p>
            <a:pPr>
              <a:buFont typeface="Courier New" panose="02070309020205020404" pitchFamily="49" charset="0"/>
              <a:buChar char="o"/>
            </a:pPr>
            <a:r>
              <a:rPr lang="en-CA" b="1" dirty="0"/>
              <a:t>Time</a:t>
            </a:r>
            <a:r>
              <a:rPr lang="en-CA" dirty="0"/>
              <a:t>: compressing data requires CPU cycles &amp; network latency</a:t>
            </a:r>
          </a:p>
          <a:p>
            <a:pPr lvl="1">
              <a:buFont typeface="Courier New" panose="02070309020205020404" pitchFamily="49" charset="0"/>
              <a:buChar char="o"/>
            </a:pPr>
            <a:r>
              <a:rPr lang="en-US" dirty="0"/>
              <a:t>F</a:t>
            </a:r>
            <a:r>
              <a:rPr lang="en-CA" dirty="0" err="1"/>
              <a:t>ast</a:t>
            </a:r>
            <a:r>
              <a:rPr lang="en-CA" dirty="0"/>
              <a:t> CPUs and plentiful RAM make this issue moot for PCs but not servers</a:t>
            </a:r>
          </a:p>
          <a:p>
            <a:pPr lvl="1">
              <a:buFont typeface="Courier New" panose="02070309020205020404" pitchFamily="49" charset="0"/>
              <a:buChar char="o"/>
            </a:pPr>
            <a:r>
              <a:rPr lang="en-US" dirty="0"/>
              <a:t>De/compression during transmission increases network latency</a:t>
            </a:r>
            <a:endParaRPr lang="en-CA" dirty="0"/>
          </a:p>
          <a:p>
            <a:pPr>
              <a:buFont typeface="Courier New" panose="02070309020205020404" pitchFamily="49" charset="0"/>
              <a:buChar char="o"/>
            </a:pPr>
            <a:r>
              <a:rPr lang="en-US" b="1" dirty="0"/>
              <a:t>Space</a:t>
            </a:r>
            <a:r>
              <a:rPr lang="en-US" dirty="0"/>
              <a:t>: archived files must be unarchived &amp; uncompressed to use</a:t>
            </a:r>
            <a:endParaRPr lang="en-CA" dirty="0"/>
          </a:p>
          <a:p>
            <a:pPr>
              <a:buFont typeface="Courier New" panose="02070309020205020404" pitchFamily="49" charset="0"/>
              <a:buChar char="o"/>
            </a:pPr>
            <a:r>
              <a:rPr lang="en-CA" b="1" dirty="0"/>
              <a:t>Integrity</a:t>
            </a:r>
            <a:r>
              <a:rPr lang="en-CA" dirty="0"/>
              <a:t>: any corruption can cause loss of entire archive</a:t>
            </a:r>
          </a:p>
          <a:p>
            <a:pPr lvl="1">
              <a:buFont typeface="Courier New" panose="02070309020205020404" pitchFamily="49" charset="0"/>
              <a:buChar char="o"/>
            </a:pPr>
            <a:r>
              <a:rPr lang="en-CA" dirty="0"/>
              <a:t>if we lose the dictionary, the file is completely unreadable.</a:t>
            </a:r>
          </a:p>
          <a:p>
            <a:pPr lvl="1">
              <a:buFont typeface="Courier New" panose="02070309020205020404" pitchFamily="49" charset="0"/>
              <a:buChar char="o"/>
            </a:pPr>
            <a:r>
              <a:rPr lang="en-US" dirty="0"/>
              <a:t>Solid</a:t>
            </a:r>
            <a:r>
              <a:rPr lang="en-CA" dirty="0"/>
              <a:t> or multi-volume archives can be lost with even minor data corruption. </a:t>
            </a:r>
            <a:br>
              <a:rPr lang="en-CA" dirty="0"/>
            </a:br>
            <a:r>
              <a:rPr lang="en-US" i="1" dirty="0"/>
              <a:t>Test your archives to confirm integrity.</a:t>
            </a:r>
            <a:endParaRPr lang="en-CA" i="1" dirty="0"/>
          </a:p>
          <a:p>
            <a:pPr>
              <a:buFont typeface="Courier New" panose="02070309020205020404" pitchFamily="49" charset="0"/>
              <a:buChar char="o"/>
            </a:pPr>
            <a:r>
              <a:rPr lang="en-CA" b="1" dirty="0"/>
              <a:t>Recoverability</a:t>
            </a:r>
            <a:r>
              <a:rPr lang="en-CA" dirty="0"/>
              <a:t>: the Lossy sacrifice is reduced quality</a:t>
            </a:r>
          </a:p>
          <a:p>
            <a:pPr lvl="1">
              <a:buFont typeface="Courier New" panose="02070309020205020404" pitchFamily="49" charset="0"/>
              <a:buChar char="o"/>
            </a:pPr>
            <a:r>
              <a:rPr lang="en-CA" dirty="0"/>
              <a:t>original quality is lost after Lossy compression (hope you don't notice)</a:t>
            </a:r>
          </a:p>
        </p:txBody>
      </p:sp>
    </p:spTree>
    <p:extLst>
      <p:ext uri="{BB962C8B-B14F-4D97-AF65-F5344CB8AC3E}">
        <p14:creationId xmlns:p14="http://schemas.microsoft.com/office/powerpoint/2010/main" val="2962592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89755" y="339502"/>
            <a:ext cx="8964488" cy="742950"/>
          </a:xfrm>
        </p:spPr>
        <p:txBody>
          <a:bodyPr>
            <a:noAutofit/>
          </a:bodyPr>
          <a:lstStyle/>
          <a:p>
            <a:pPr algn="ctr"/>
            <a:r>
              <a:rPr lang="en-CA" sz="3200" dirty="0">
                <a:highlight>
                  <a:srgbClr val="FFFF00"/>
                </a:highlight>
              </a:rPr>
              <a:t>Three characteristics define a Backup</a:t>
            </a:r>
            <a:endParaRPr lang="en-US" sz="3200" dirty="0">
              <a:highlight>
                <a:srgbClr val="FFFF00"/>
              </a:highlight>
            </a:endParaRPr>
          </a:p>
        </p:txBody>
      </p:sp>
      <p:sp>
        <p:nvSpPr>
          <p:cNvPr id="2" name="TextBox 1"/>
          <p:cNvSpPr txBox="1"/>
          <p:nvPr/>
        </p:nvSpPr>
        <p:spPr>
          <a:xfrm>
            <a:off x="4355975" y="1563638"/>
            <a:ext cx="4635057" cy="3323987"/>
          </a:xfrm>
          <a:prstGeom prst="rect">
            <a:avLst/>
          </a:prstGeom>
          <a:noFill/>
        </p:spPr>
        <p:txBody>
          <a:bodyPr wrap="square" rtlCol="0">
            <a:spAutoFit/>
          </a:bodyPr>
          <a:lstStyle/>
          <a:p>
            <a:r>
              <a:rPr lang="en-US" sz="4200" dirty="0">
                <a:solidFill>
                  <a:schemeClr val="bg1"/>
                </a:solidFill>
              </a:rPr>
              <a:t>A </a:t>
            </a:r>
            <a:r>
              <a:rPr lang="en-US" sz="4200" b="1" dirty="0">
                <a:solidFill>
                  <a:schemeClr val="tx2"/>
                </a:solidFill>
              </a:rPr>
              <a:t>copy</a:t>
            </a:r>
            <a:r>
              <a:rPr lang="en-US" sz="4200" dirty="0">
                <a:solidFill>
                  <a:schemeClr val="bg1"/>
                </a:solidFill>
              </a:rPr>
              <a:t> in a </a:t>
            </a:r>
            <a:r>
              <a:rPr lang="en-US" sz="4200" b="1" dirty="0">
                <a:solidFill>
                  <a:schemeClr val="tx2"/>
                </a:solidFill>
              </a:rPr>
              <a:t>geographically separate location </a:t>
            </a:r>
            <a:r>
              <a:rPr lang="en-US" sz="4200" dirty="0">
                <a:solidFill>
                  <a:schemeClr val="bg1"/>
                </a:solidFill>
              </a:rPr>
              <a:t>that is </a:t>
            </a:r>
            <a:r>
              <a:rPr lang="en-US" sz="4200" b="1" dirty="0">
                <a:solidFill>
                  <a:schemeClr val="tx2"/>
                </a:solidFill>
              </a:rPr>
              <a:t>platform independent</a:t>
            </a:r>
            <a:r>
              <a:rPr lang="en-US" sz="4200" dirty="0">
                <a:solidFill>
                  <a:schemeClr val="bg1"/>
                </a:solidFill>
              </a:rPr>
              <a:t>.</a:t>
            </a:r>
            <a:endParaRPr lang="en-CA" sz="4200" dirty="0">
              <a:solidFill>
                <a:schemeClr val="bg1"/>
              </a:solidFill>
            </a:endParaRPr>
          </a:p>
        </p:txBody>
      </p:sp>
      <p:pic>
        <p:nvPicPr>
          <p:cNvPr id="6" name="Picture 5">
            <a:extLst>
              <a:ext uri="{FF2B5EF4-FFF2-40B4-BE49-F238E27FC236}">
                <a16:creationId xmlns:a16="http://schemas.microsoft.com/office/drawing/2014/main" id="{AEBDA30F-4A85-459E-914D-BB2D3525A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967" y="2100461"/>
            <a:ext cx="4050042" cy="2146176"/>
          </a:xfrm>
          <a:prstGeom prst="rect">
            <a:avLst/>
          </a:prstGeom>
        </p:spPr>
      </p:pic>
    </p:spTree>
    <p:extLst>
      <p:ext uri="{BB962C8B-B14F-4D97-AF65-F5344CB8AC3E}">
        <p14:creationId xmlns:p14="http://schemas.microsoft.com/office/powerpoint/2010/main" val="360988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Quiz</a:t>
            </a:r>
          </a:p>
        </p:txBody>
      </p:sp>
      <p:sp>
        <p:nvSpPr>
          <p:cNvPr id="4" name="Content Placeholder 3"/>
          <p:cNvSpPr>
            <a:spLocks noGrp="1"/>
          </p:cNvSpPr>
          <p:nvPr>
            <p:ph idx="1"/>
          </p:nvPr>
        </p:nvSpPr>
        <p:spPr/>
        <p:txBody>
          <a:bodyPr/>
          <a:lstStyle/>
          <a:p>
            <a:endParaRPr lang="en-CA"/>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060" y="1980878"/>
            <a:ext cx="1958066" cy="1959024"/>
          </a:xfrm>
          <a:prstGeom prst="rect">
            <a:avLst/>
          </a:prstGeom>
        </p:spPr>
      </p:pic>
    </p:spTree>
    <p:extLst>
      <p:ext uri="{BB962C8B-B14F-4D97-AF65-F5344CB8AC3E}">
        <p14:creationId xmlns:p14="http://schemas.microsoft.com/office/powerpoint/2010/main" val="1636610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600" y="1326503"/>
            <a:ext cx="9234773" cy="3958162"/>
          </a:xfrm>
        </p:spPr>
        <p:txBody>
          <a:bodyPr>
            <a:normAutofit/>
          </a:bodyPr>
          <a:lstStyle/>
          <a:p>
            <a:pPr>
              <a:spcAft>
                <a:spcPts val="600"/>
              </a:spcAft>
              <a:buFont typeface="Courier New" panose="02070309020205020404" pitchFamily="49" charset="0"/>
              <a:buChar char="o"/>
            </a:pPr>
            <a:r>
              <a:rPr lang="en-CA" sz="2200" dirty="0">
                <a:solidFill>
                  <a:schemeClr val="tx2"/>
                </a:solidFill>
              </a:rPr>
              <a:t>Hardware failure</a:t>
            </a:r>
            <a:r>
              <a:rPr lang="en-CA" sz="2200" dirty="0"/>
              <a:t>: Drives fail. Power surges happen.</a:t>
            </a:r>
          </a:p>
          <a:p>
            <a:pPr>
              <a:spcAft>
                <a:spcPts val="600"/>
              </a:spcAft>
              <a:buFont typeface="Courier New" panose="02070309020205020404" pitchFamily="49" charset="0"/>
              <a:buChar char="o"/>
            </a:pPr>
            <a:r>
              <a:rPr lang="en-US" sz="2200" dirty="0">
                <a:solidFill>
                  <a:schemeClr val="tx2"/>
                </a:solidFill>
              </a:rPr>
              <a:t>Accidental deletion by users: </a:t>
            </a:r>
            <a:r>
              <a:rPr lang="en-US" sz="2200" dirty="0"/>
              <a:t>This includes IT people.</a:t>
            </a:r>
            <a:endParaRPr lang="en-CA" sz="2200" dirty="0">
              <a:solidFill>
                <a:schemeClr val="tx2"/>
              </a:solidFill>
            </a:endParaRPr>
          </a:p>
          <a:p>
            <a:pPr>
              <a:spcBef>
                <a:spcPts val="300"/>
              </a:spcBef>
              <a:spcAft>
                <a:spcPts val="300"/>
              </a:spcAft>
              <a:buFont typeface="Courier New" panose="02070309020205020404" pitchFamily="49" charset="0"/>
              <a:buChar char="o"/>
            </a:pPr>
            <a:r>
              <a:rPr lang="en-US" dirty="0"/>
              <a:t>Hard failures </a:t>
            </a:r>
          </a:p>
          <a:p>
            <a:pPr lvl="1">
              <a:spcBef>
                <a:spcPts val="0"/>
              </a:spcBef>
              <a:spcAft>
                <a:spcPts val="300"/>
              </a:spcAft>
              <a:buFont typeface="Courier New" panose="02070309020205020404" pitchFamily="49" charset="0"/>
              <a:buChar char="o"/>
            </a:pPr>
            <a:r>
              <a:rPr lang="en-US" dirty="0"/>
              <a:t>Mechanical: defect or wear. </a:t>
            </a:r>
            <a:r>
              <a:rPr lang="en-US" dirty="0" err="1"/>
              <a:t>Catastrophy</a:t>
            </a:r>
            <a:r>
              <a:rPr lang="en-US" dirty="0"/>
              <a:t>: fire, flood, theft, loss.</a:t>
            </a:r>
            <a:endParaRPr lang="en-CA" dirty="0"/>
          </a:p>
          <a:p>
            <a:pPr>
              <a:spcBef>
                <a:spcPts val="0"/>
              </a:spcBef>
              <a:spcAft>
                <a:spcPts val="300"/>
              </a:spcAft>
              <a:buFont typeface="Courier New" panose="02070309020205020404" pitchFamily="49" charset="0"/>
              <a:buChar char="o"/>
            </a:pPr>
            <a:r>
              <a:rPr lang="en-US" dirty="0"/>
              <a:t>Soft failures </a:t>
            </a:r>
          </a:p>
          <a:p>
            <a:pPr lvl="1">
              <a:spcBef>
                <a:spcPts val="0"/>
              </a:spcBef>
              <a:spcAft>
                <a:spcPts val="300"/>
              </a:spcAft>
              <a:buFont typeface="Courier New" panose="02070309020205020404" pitchFamily="49" charset="0"/>
              <a:buChar char="o"/>
            </a:pPr>
            <a:r>
              <a:rPr lang="en-CA" dirty="0"/>
              <a:t>software malfunction, malware / ransomware infection, </a:t>
            </a:r>
            <a:br>
              <a:rPr lang="en-CA" dirty="0"/>
            </a:br>
            <a:r>
              <a:rPr lang="en-CA" dirty="0"/>
              <a:t>SQL injection attacks, cloud provider's business failure, </a:t>
            </a:r>
            <a:br>
              <a:rPr lang="en-CA" dirty="0"/>
            </a:br>
            <a:r>
              <a:rPr lang="en-CA" dirty="0"/>
              <a:t>user errors other than accidental deletion</a:t>
            </a:r>
            <a:endParaRPr lang="en-US" dirty="0"/>
          </a:p>
        </p:txBody>
      </p:sp>
      <p:sp>
        <p:nvSpPr>
          <p:cNvPr id="6" name="Title 1"/>
          <p:cNvSpPr>
            <a:spLocks noGrp="1"/>
          </p:cNvSpPr>
          <p:nvPr>
            <p:ph type="title"/>
          </p:nvPr>
        </p:nvSpPr>
        <p:spPr>
          <a:xfrm>
            <a:off x="89755" y="339502"/>
            <a:ext cx="8964488" cy="742950"/>
          </a:xfrm>
        </p:spPr>
        <p:txBody>
          <a:bodyPr>
            <a:noAutofit/>
          </a:bodyPr>
          <a:lstStyle/>
          <a:p>
            <a:r>
              <a:rPr lang="en-US" sz="3200" dirty="0"/>
              <a:t>Why do we need backups? </a:t>
            </a:r>
            <a:br>
              <a:rPr lang="en-US" sz="3200" dirty="0"/>
            </a:br>
            <a:r>
              <a:rPr lang="en-CA" sz="3200" i="1" dirty="0"/>
              <a:t>"Failure is not an option." - Apollo 13</a:t>
            </a:r>
            <a:endParaRPr lang="en-US" sz="3200" dirty="0"/>
          </a:p>
        </p:txBody>
      </p:sp>
      <p:sp>
        <p:nvSpPr>
          <p:cNvPr id="2" name="TextBox 1"/>
          <p:cNvSpPr txBox="1"/>
          <p:nvPr/>
        </p:nvSpPr>
        <p:spPr>
          <a:xfrm>
            <a:off x="7561921" y="1360388"/>
            <a:ext cx="1224136" cy="923330"/>
          </a:xfrm>
          <a:prstGeom prst="rect">
            <a:avLst/>
          </a:prstGeom>
          <a:noFill/>
        </p:spPr>
        <p:txBody>
          <a:bodyPr wrap="square" rtlCol="0">
            <a:spAutoFit/>
          </a:bodyPr>
          <a:lstStyle/>
          <a:p>
            <a:r>
              <a:rPr lang="en-US" b="1" dirty="0"/>
              <a:t>2/3 to 3/4 </a:t>
            </a:r>
            <a:br>
              <a:rPr lang="en-US" b="1" dirty="0"/>
            </a:br>
            <a:r>
              <a:rPr lang="en-US" b="1" dirty="0"/>
              <a:t>   of all</a:t>
            </a:r>
            <a:br>
              <a:rPr lang="en-US" b="1" dirty="0"/>
            </a:br>
            <a:r>
              <a:rPr lang="en-US" b="1" dirty="0"/>
              <a:t>data loss</a:t>
            </a:r>
            <a:endParaRPr lang="en-CA" b="1" dirty="0"/>
          </a:p>
        </p:txBody>
      </p:sp>
      <p:sp>
        <p:nvSpPr>
          <p:cNvPr id="4" name="Callout: Right Arrow 3"/>
          <p:cNvSpPr/>
          <p:nvPr/>
        </p:nvSpPr>
        <p:spPr>
          <a:xfrm>
            <a:off x="111445" y="1347614"/>
            <a:ext cx="7395676" cy="913234"/>
          </a:xfrm>
          <a:prstGeom prst="rightArrowCallout">
            <a:avLst>
              <a:gd name="adj1" fmla="val 19683"/>
              <a:gd name="adj2" fmla="val 25000"/>
              <a:gd name="adj3" fmla="val 25000"/>
              <a:gd name="adj4" fmla="val 9348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23520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hardware failure</a:t>
            </a:r>
            <a:endParaRPr lang="en-CA" dirty="0"/>
          </a:p>
        </p:txBody>
      </p:sp>
      <p:sp>
        <p:nvSpPr>
          <p:cNvPr id="3" name="Content Placeholder 2"/>
          <p:cNvSpPr>
            <a:spLocks noGrp="1"/>
          </p:cNvSpPr>
          <p:nvPr>
            <p:ph idx="1"/>
          </p:nvPr>
        </p:nvSpPr>
        <p:spPr>
          <a:xfrm>
            <a:off x="457200" y="1200150"/>
            <a:ext cx="3250704" cy="3657600"/>
          </a:xfrm>
        </p:spPr>
        <p:txBody>
          <a:bodyPr/>
          <a:lstStyle/>
          <a:p>
            <a:r>
              <a:rPr lang="en-US" dirty="0"/>
              <a:t>Most servers use RAID-5 to avoid disk failure</a:t>
            </a:r>
          </a:p>
          <a:p>
            <a:pPr lvl="1"/>
            <a:r>
              <a:rPr lang="en-CA" b="1" dirty="0"/>
              <a:t>Redundant Array of Independent Disks</a:t>
            </a:r>
          </a:p>
          <a:p>
            <a:r>
              <a:rPr lang="en-US" dirty="0"/>
              <a:t>N</a:t>
            </a:r>
            <a:r>
              <a:rPr lang="en-CA" dirty="0" err="1"/>
              <a:t>eed</a:t>
            </a:r>
            <a:r>
              <a:rPr lang="en-CA" dirty="0"/>
              <a:t> one extra drive</a:t>
            </a:r>
          </a:p>
          <a:p>
            <a:r>
              <a:rPr lang="en-US" dirty="0"/>
              <a:t>G</a:t>
            </a:r>
            <a:r>
              <a:rPr lang="en-CA" dirty="0"/>
              <a:t>et increased read/write performance</a:t>
            </a:r>
          </a:p>
        </p:txBody>
      </p:sp>
      <p:pic>
        <p:nvPicPr>
          <p:cNvPr id="3078" name="Picture 6" descr="https://upload.wikimedia.org/wikipedia/commons/thumb/6/64/RAID_5.svg/640px-RAID_5.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1053728"/>
            <a:ext cx="5136232" cy="3804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927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Classic File Backup Types/Strategy</a:t>
            </a:r>
            <a:endParaRPr lang="en-CA" dirty="0"/>
          </a:p>
        </p:txBody>
      </p:sp>
      <p:sp>
        <p:nvSpPr>
          <p:cNvPr id="5" name="TextBox 4"/>
          <p:cNvSpPr txBox="1"/>
          <p:nvPr/>
        </p:nvSpPr>
        <p:spPr>
          <a:xfrm>
            <a:off x="1331640" y="1240661"/>
            <a:ext cx="6768752" cy="369332"/>
          </a:xfrm>
          <a:prstGeom prst="rect">
            <a:avLst/>
          </a:prstGeom>
          <a:noFill/>
        </p:spPr>
        <p:txBody>
          <a:bodyPr wrap="square" rtlCol="0">
            <a:spAutoFit/>
          </a:bodyPr>
          <a:lstStyle/>
          <a:p>
            <a:r>
              <a:rPr lang="en-US" b="1" dirty="0"/>
              <a:t>Full</a:t>
            </a:r>
            <a:r>
              <a:rPr lang="en-US" dirty="0"/>
              <a:t> + </a:t>
            </a:r>
            <a:r>
              <a:rPr lang="en-US" b="1" dirty="0"/>
              <a:t>Differential</a:t>
            </a:r>
            <a:r>
              <a:rPr lang="en-US" dirty="0"/>
              <a:t> (only files changed since the Full backup)</a:t>
            </a:r>
            <a:endParaRPr lang="en-CA" dirty="0"/>
          </a:p>
        </p:txBody>
      </p:sp>
      <p:pic>
        <p:nvPicPr>
          <p:cNvPr id="2052" name="Picture 4" descr="diffBackup-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1731455"/>
            <a:ext cx="676275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94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Classic File Backup Types/Strategy</a:t>
            </a:r>
            <a:endParaRPr lang="en-CA" dirty="0"/>
          </a:p>
        </p:txBody>
      </p:sp>
      <p:sp>
        <p:nvSpPr>
          <p:cNvPr id="5" name="TextBox 4"/>
          <p:cNvSpPr txBox="1"/>
          <p:nvPr/>
        </p:nvSpPr>
        <p:spPr>
          <a:xfrm>
            <a:off x="1331640" y="1240661"/>
            <a:ext cx="6768752" cy="369332"/>
          </a:xfrm>
          <a:prstGeom prst="rect">
            <a:avLst/>
          </a:prstGeom>
          <a:noFill/>
        </p:spPr>
        <p:txBody>
          <a:bodyPr wrap="square" rtlCol="0">
            <a:spAutoFit/>
          </a:bodyPr>
          <a:lstStyle/>
          <a:p>
            <a:r>
              <a:rPr lang="en-US" b="1" dirty="0"/>
              <a:t>Full</a:t>
            </a:r>
            <a:r>
              <a:rPr lang="en-US" dirty="0"/>
              <a:t> + </a:t>
            </a:r>
            <a:r>
              <a:rPr lang="en-US" b="1" dirty="0"/>
              <a:t>Incremental</a:t>
            </a:r>
            <a:r>
              <a:rPr lang="en-US" dirty="0"/>
              <a:t> (only files changed since last backup)</a:t>
            </a:r>
            <a:endParaRPr lang="en-CA" dirty="0"/>
          </a:p>
        </p:txBody>
      </p:sp>
      <p:pic>
        <p:nvPicPr>
          <p:cNvPr id="3" name="Picture 2"/>
          <p:cNvPicPr>
            <a:picLocks noChangeAspect="1"/>
          </p:cNvPicPr>
          <p:nvPr/>
        </p:nvPicPr>
        <p:blipFill>
          <a:blip r:embed="rId3"/>
          <a:stretch>
            <a:fillRect/>
          </a:stretch>
        </p:blipFill>
        <p:spPr>
          <a:xfrm>
            <a:off x="1190625" y="1707654"/>
            <a:ext cx="6762750" cy="3076575"/>
          </a:xfrm>
          <a:prstGeom prst="rect">
            <a:avLst/>
          </a:prstGeom>
        </p:spPr>
      </p:pic>
    </p:spTree>
    <p:extLst>
      <p:ext uri="{BB962C8B-B14F-4D97-AF65-F5344CB8AC3E}">
        <p14:creationId xmlns:p14="http://schemas.microsoft.com/office/powerpoint/2010/main" val="3020944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Classic File Backup Schedule</a:t>
            </a:r>
            <a:endParaRPr lang="en-CA" dirty="0"/>
          </a:p>
        </p:txBody>
      </p:sp>
      <p:sp>
        <p:nvSpPr>
          <p:cNvPr id="3" name="Content Placeholder 2"/>
          <p:cNvSpPr>
            <a:spLocks noGrp="1"/>
          </p:cNvSpPr>
          <p:nvPr>
            <p:ph idx="1"/>
          </p:nvPr>
        </p:nvSpPr>
        <p:spPr>
          <a:xfrm>
            <a:off x="1398476" y="1203598"/>
            <a:ext cx="6347048" cy="3657600"/>
          </a:xfrm>
        </p:spPr>
        <p:txBody>
          <a:bodyPr>
            <a:normAutofit lnSpcReduction="10000"/>
          </a:bodyPr>
          <a:lstStyle/>
          <a:p>
            <a:r>
              <a:rPr lang="en-US" sz="2800" dirty="0"/>
              <a:t>Month-end</a:t>
            </a:r>
          </a:p>
          <a:p>
            <a:pPr lvl="1"/>
            <a:r>
              <a:rPr lang="en-US" sz="2400" dirty="0"/>
              <a:t>Full backup, retained for 2 years</a:t>
            </a:r>
          </a:p>
          <a:p>
            <a:r>
              <a:rPr lang="en-US" sz="2800" dirty="0"/>
              <a:t>Weekend (Sunday)</a:t>
            </a:r>
          </a:p>
          <a:p>
            <a:pPr lvl="1"/>
            <a:r>
              <a:rPr lang="en-US" sz="2400" dirty="0"/>
              <a:t>Differential backup, retained for 2 months</a:t>
            </a:r>
          </a:p>
          <a:p>
            <a:pPr lvl="1"/>
            <a:r>
              <a:rPr lang="en-US" sz="2400" dirty="0"/>
              <a:t>Differences since last Full</a:t>
            </a:r>
          </a:p>
          <a:p>
            <a:r>
              <a:rPr lang="en-US" sz="2800" dirty="0"/>
              <a:t>Daily (Monday – Saturday)</a:t>
            </a:r>
          </a:p>
          <a:p>
            <a:pPr lvl="1"/>
            <a:r>
              <a:rPr lang="en-US" sz="2400" dirty="0"/>
              <a:t>Incremental backup, retained for 2 weeks</a:t>
            </a:r>
          </a:p>
          <a:p>
            <a:pPr lvl="1"/>
            <a:r>
              <a:rPr lang="en-US" sz="2400" dirty="0"/>
              <a:t>Differences since last backup of any type</a:t>
            </a:r>
          </a:p>
        </p:txBody>
      </p:sp>
    </p:spTree>
    <p:extLst>
      <p:ext uri="{BB962C8B-B14F-4D97-AF65-F5344CB8AC3E}">
        <p14:creationId xmlns:p14="http://schemas.microsoft.com/office/powerpoint/2010/main" val="1367433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Cloud backup options</a:t>
            </a:r>
            <a:endParaRPr lang="en-CA" dirty="0"/>
          </a:p>
        </p:txBody>
      </p:sp>
      <p:sp>
        <p:nvSpPr>
          <p:cNvPr id="3" name="Content Placeholder 2"/>
          <p:cNvSpPr>
            <a:spLocks noGrp="1"/>
          </p:cNvSpPr>
          <p:nvPr>
            <p:ph idx="1"/>
          </p:nvPr>
        </p:nvSpPr>
        <p:spPr>
          <a:xfrm>
            <a:off x="457200" y="1200150"/>
            <a:ext cx="8229600" cy="3943350"/>
          </a:xfrm>
        </p:spPr>
        <p:txBody>
          <a:bodyPr>
            <a:normAutofit/>
          </a:bodyPr>
          <a:lstStyle/>
          <a:p>
            <a:pPr marL="0" indent="0">
              <a:buNone/>
            </a:pPr>
            <a:r>
              <a:rPr lang="en-US" dirty="0"/>
              <a:t>Many network based backup options are available</a:t>
            </a:r>
          </a:p>
          <a:p>
            <a:pPr fontAlgn="base"/>
            <a:r>
              <a:rPr lang="en-US" dirty="0" err="1"/>
              <a:t>GoodSync</a:t>
            </a:r>
            <a:r>
              <a:rPr lang="en-US" dirty="0"/>
              <a:t> or </a:t>
            </a:r>
            <a:r>
              <a:rPr lang="en-US" dirty="0" err="1"/>
              <a:t>Bareos</a:t>
            </a:r>
            <a:r>
              <a:rPr lang="en-US" dirty="0"/>
              <a:t> to devices, NAS, or cloud</a:t>
            </a:r>
          </a:p>
          <a:p>
            <a:pPr fontAlgn="base"/>
            <a:r>
              <a:rPr lang="en-CA" dirty="0" err="1"/>
              <a:t>eazyBackup</a:t>
            </a:r>
            <a:r>
              <a:rPr lang="en-CA" dirty="0"/>
              <a:t>, </a:t>
            </a:r>
            <a:r>
              <a:rPr lang="en-CA" dirty="0" err="1"/>
              <a:t>Storagepipe</a:t>
            </a:r>
            <a:r>
              <a:rPr lang="en-CA" dirty="0"/>
              <a:t>, </a:t>
            </a:r>
            <a:r>
              <a:rPr lang="en-CA" dirty="0">
                <a:hlinkClick r:id="rId3" action="ppaction://hlinkfile"/>
              </a:rPr>
              <a:t>Sync</a:t>
            </a:r>
            <a:r>
              <a:rPr lang="en-CA" dirty="0"/>
              <a:t> cloud backup services</a:t>
            </a:r>
          </a:p>
          <a:p>
            <a:pPr fontAlgn="base"/>
            <a:r>
              <a:rPr lang="en-US" dirty="0"/>
              <a:t>Initial Full backup is slow, Incremental is fast. Restore?</a:t>
            </a:r>
          </a:p>
          <a:p>
            <a:pPr fontAlgn="base"/>
            <a:r>
              <a:rPr lang="en-US" dirty="0"/>
              <a:t>Options for file versioning (AKA file generations)</a:t>
            </a:r>
          </a:p>
          <a:p>
            <a:pPr fontAlgn="base"/>
            <a:r>
              <a:rPr lang="en-US" dirty="0"/>
              <a:t>Two-way synchronization is not backup for two reasons:</a:t>
            </a:r>
          </a:p>
          <a:p>
            <a:pPr lvl="1" fontAlgn="base"/>
            <a:r>
              <a:rPr lang="en-US" dirty="0"/>
              <a:t>Synchronization is platform inter-dependent, not independent.</a:t>
            </a:r>
          </a:p>
          <a:p>
            <a:pPr lvl="1" fontAlgn="base"/>
            <a:r>
              <a:rPr lang="en-US" dirty="0"/>
              <a:t>A file on one system does not have a "copy" on other systems, </a:t>
            </a:r>
            <a:br>
              <a:rPr lang="en-US" dirty="0"/>
            </a:br>
            <a:r>
              <a:rPr lang="en-US" dirty="0"/>
              <a:t>the same file </a:t>
            </a:r>
            <a:r>
              <a:rPr lang="en-US" b="1" dirty="0"/>
              <a:t>co-exists </a:t>
            </a:r>
            <a:r>
              <a:rPr lang="en-US" dirty="0"/>
              <a:t>on all synchronized systems.</a:t>
            </a:r>
          </a:p>
          <a:p>
            <a:pPr lvl="1" fontAlgn="base"/>
            <a:endParaRPr lang="en-CA" dirty="0"/>
          </a:p>
          <a:p>
            <a:pPr fontAlgn="base"/>
            <a:endParaRPr lang="en-CA" dirty="0"/>
          </a:p>
          <a:p>
            <a:endParaRPr lang="en-CA" dirty="0"/>
          </a:p>
        </p:txBody>
      </p:sp>
    </p:spTree>
    <p:extLst>
      <p:ext uri="{BB962C8B-B14F-4D97-AF65-F5344CB8AC3E}">
        <p14:creationId xmlns:p14="http://schemas.microsoft.com/office/powerpoint/2010/main" val="3151223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 lost files or previous versions</a:t>
            </a:r>
            <a:endParaRPr lang="en-CA" dirty="0"/>
          </a:p>
        </p:txBody>
      </p:sp>
      <p:sp>
        <p:nvSpPr>
          <p:cNvPr id="3" name="Content Placeholder 2"/>
          <p:cNvSpPr>
            <a:spLocks noGrp="1"/>
          </p:cNvSpPr>
          <p:nvPr>
            <p:ph idx="1"/>
          </p:nvPr>
        </p:nvSpPr>
        <p:spPr>
          <a:xfrm>
            <a:off x="457200" y="1200150"/>
            <a:ext cx="8507288" cy="3657600"/>
          </a:xfrm>
        </p:spPr>
        <p:txBody>
          <a:bodyPr>
            <a:normAutofit lnSpcReduction="10000"/>
          </a:bodyPr>
          <a:lstStyle/>
          <a:p>
            <a:pPr marL="0" indent="0">
              <a:buNone/>
            </a:pPr>
            <a:r>
              <a:rPr lang="en-US" b="1" dirty="0"/>
              <a:t>Windows File History, Apple’s </a:t>
            </a:r>
            <a:r>
              <a:rPr lang="en-US" b="1" dirty="0" err="1"/>
              <a:t>macOS</a:t>
            </a:r>
            <a:r>
              <a:rPr lang="en-US" b="1" dirty="0"/>
              <a:t> Time Machine</a:t>
            </a:r>
          </a:p>
          <a:p>
            <a:r>
              <a:rPr lang="en-US" dirty="0"/>
              <a:t>Automatic copying of files to external or network drive</a:t>
            </a:r>
          </a:p>
          <a:p>
            <a:pPr lvl="1"/>
            <a:r>
              <a:rPr lang="en-US" i="1" dirty="0"/>
              <a:t>If drive is always connected</a:t>
            </a:r>
            <a:r>
              <a:rPr lang="en-US" dirty="0"/>
              <a:t>, it is not a backup, just a copy; it is</a:t>
            </a:r>
            <a:br>
              <a:rPr lang="en-US" dirty="0"/>
            </a:br>
            <a:r>
              <a:rPr lang="en-US" b="1" dirty="0"/>
              <a:t>neither geographically separate nor platform independent.</a:t>
            </a:r>
            <a:endParaRPr lang="en-US" dirty="0"/>
          </a:p>
          <a:p>
            <a:r>
              <a:rPr lang="en-US" dirty="0"/>
              <a:t>Historical versions of user files maintained. Easy to restore.</a:t>
            </a:r>
          </a:p>
          <a:p>
            <a:r>
              <a:rPr lang="en-US" dirty="0"/>
              <a:t>Must configure and test to ensure backup of all user folders.</a:t>
            </a:r>
          </a:p>
          <a:p>
            <a:pPr marL="0" indent="0">
              <a:buNone/>
            </a:pPr>
            <a:r>
              <a:rPr lang="en-US" b="1" dirty="0"/>
              <a:t>Windows Recycle Bin and </a:t>
            </a:r>
            <a:r>
              <a:rPr lang="en-US" b="1" dirty="0" err="1"/>
              <a:t>macOS</a:t>
            </a:r>
            <a:r>
              <a:rPr lang="en-US" b="1" dirty="0"/>
              <a:t> Trash can</a:t>
            </a:r>
          </a:p>
          <a:p>
            <a:r>
              <a:rPr lang="en-US" dirty="0"/>
              <a:t>Only good for </a:t>
            </a:r>
            <a:r>
              <a:rPr lang="en-US" i="1" dirty="0"/>
              <a:t>oops!</a:t>
            </a:r>
            <a:r>
              <a:rPr lang="en-US" dirty="0"/>
              <a:t> </a:t>
            </a:r>
            <a:r>
              <a:rPr lang="en-US"/>
              <a:t>and short-term </a:t>
            </a:r>
            <a:r>
              <a:rPr lang="en-US" dirty="0"/>
              <a:t>recovery.</a:t>
            </a:r>
          </a:p>
          <a:p>
            <a:r>
              <a:rPr lang="en-CA" dirty="0"/>
              <a:t>The bin/trash is not a reliable copy much less a backup</a:t>
            </a:r>
            <a:r>
              <a:rPr lang="en-US" dirty="0"/>
              <a:t>.</a:t>
            </a:r>
          </a:p>
          <a:p>
            <a:pPr marL="0" indent="0">
              <a:buNone/>
            </a:pPr>
            <a:endParaRPr lang="en-CA" dirty="0"/>
          </a:p>
        </p:txBody>
      </p:sp>
    </p:spTree>
    <p:extLst>
      <p:ext uri="{BB962C8B-B14F-4D97-AF65-F5344CB8AC3E}">
        <p14:creationId xmlns:p14="http://schemas.microsoft.com/office/powerpoint/2010/main" val="3321768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3-2-1 Backup Checklist</a:t>
            </a:r>
          </a:p>
        </p:txBody>
      </p:sp>
      <p:sp>
        <p:nvSpPr>
          <p:cNvPr id="3" name="Content Placeholder 2"/>
          <p:cNvSpPr>
            <a:spLocks noGrp="1"/>
          </p:cNvSpPr>
          <p:nvPr>
            <p:ph idx="1"/>
          </p:nvPr>
        </p:nvSpPr>
        <p:spPr/>
        <p:txBody>
          <a:bodyPr>
            <a:normAutofit/>
          </a:bodyPr>
          <a:lstStyle/>
          <a:p>
            <a:pPr fontAlgn="base"/>
            <a:r>
              <a:rPr lang="en-CA" b="1" dirty="0"/>
              <a:t>3 copies </a:t>
            </a:r>
            <a:r>
              <a:rPr lang="en-CA" i="1" dirty="0"/>
              <a:t>(changes to active file do not change the copies)</a:t>
            </a:r>
          </a:p>
          <a:p>
            <a:pPr lvl="1" fontAlgn="base"/>
            <a:r>
              <a:rPr lang="en-US" dirty="0"/>
              <a:t>1</a:t>
            </a:r>
            <a:r>
              <a:rPr lang="en-CA" dirty="0"/>
              <a:t> active file on your machine, </a:t>
            </a:r>
            <a:r>
              <a:rPr lang="en-US" dirty="0"/>
              <a:t>1</a:t>
            </a:r>
            <a:r>
              <a:rPr lang="en-CA" dirty="0"/>
              <a:t> local copy, </a:t>
            </a:r>
            <a:r>
              <a:rPr lang="en-US" dirty="0"/>
              <a:t>1</a:t>
            </a:r>
            <a:r>
              <a:rPr lang="en-CA" dirty="0"/>
              <a:t> remote backup</a:t>
            </a:r>
          </a:p>
          <a:p>
            <a:pPr fontAlgn="base"/>
            <a:r>
              <a:rPr lang="en-CA" b="1" dirty="0"/>
              <a:t>2 different formats/platforms </a:t>
            </a:r>
            <a:r>
              <a:rPr lang="en-CA" i="1" dirty="0"/>
              <a:t>(platform independence)</a:t>
            </a:r>
          </a:p>
          <a:p>
            <a:pPr lvl="1" fontAlgn="base"/>
            <a:r>
              <a:rPr lang="en-CA" dirty="0"/>
              <a:t>External drive is platform independent </a:t>
            </a:r>
            <a:r>
              <a:rPr lang="en-CA" b="1" dirty="0"/>
              <a:t>only when not plugged in</a:t>
            </a:r>
            <a:endParaRPr lang="en-CA" dirty="0"/>
          </a:p>
          <a:p>
            <a:pPr lvl="1" fontAlgn="base"/>
            <a:r>
              <a:rPr lang="en-US" dirty="0"/>
              <a:t>One-way backup to cloud (not two-way sync)</a:t>
            </a:r>
            <a:endParaRPr lang="en-CA" dirty="0"/>
          </a:p>
          <a:p>
            <a:pPr fontAlgn="base"/>
            <a:r>
              <a:rPr lang="en-CA" b="1" dirty="0"/>
              <a:t>1 off-site backup </a:t>
            </a:r>
            <a:r>
              <a:rPr lang="en-CA" i="1" dirty="0"/>
              <a:t>(geographically separate location)</a:t>
            </a:r>
          </a:p>
          <a:p>
            <a:pPr lvl="1" fontAlgn="base"/>
            <a:r>
              <a:rPr lang="en-US" dirty="0"/>
              <a:t>Cloud storage different from your cloud IaaS, PaaS, SaaS provider</a:t>
            </a:r>
          </a:p>
          <a:p>
            <a:pPr lvl="1" fontAlgn="base"/>
            <a:r>
              <a:rPr lang="en-US" dirty="0"/>
              <a:t>rotating external drives from home to office</a:t>
            </a:r>
          </a:p>
        </p:txBody>
      </p:sp>
    </p:spTree>
    <p:extLst>
      <p:ext uri="{BB962C8B-B14F-4D97-AF65-F5344CB8AC3E}">
        <p14:creationId xmlns:p14="http://schemas.microsoft.com/office/powerpoint/2010/main" val="2804303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final word on backups…</a:t>
            </a:r>
            <a:endParaRPr lang="en-CA" dirty="0"/>
          </a:p>
        </p:txBody>
      </p:sp>
      <p:sp>
        <p:nvSpPr>
          <p:cNvPr id="3" name="Content Placeholder 2"/>
          <p:cNvSpPr>
            <a:spLocks noGrp="1"/>
          </p:cNvSpPr>
          <p:nvPr>
            <p:ph idx="1"/>
          </p:nvPr>
        </p:nvSpPr>
        <p:spPr/>
        <p:txBody>
          <a:bodyPr>
            <a:normAutofit/>
          </a:bodyPr>
          <a:lstStyle/>
          <a:p>
            <a:pPr marL="0" indent="0" algn="ctr">
              <a:buNone/>
            </a:pPr>
            <a:r>
              <a:rPr lang="en-US" sz="5400" dirty="0"/>
              <a:t>Backups do not matter.</a:t>
            </a:r>
          </a:p>
          <a:p>
            <a:pPr marL="0" indent="0" algn="ctr">
              <a:buNone/>
            </a:pPr>
            <a:r>
              <a:rPr lang="en-US" sz="5400" dirty="0"/>
              <a:t>Only RESTORE matters.</a:t>
            </a:r>
          </a:p>
          <a:p>
            <a:pPr marL="0" indent="0" algn="ctr">
              <a:buNone/>
            </a:pPr>
            <a:r>
              <a:rPr lang="en-US" sz="4000" dirty="0">
                <a:hlinkClick r:id="rId3"/>
              </a:rPr>
              <a:t>The near loss of Toy Story 2</a:t>
            </a:r>
            <a:endParaRPr lang="en-CA" sz="4000" dirty="0"/>
          </a:p>
        </p:txBody>
      </p:sp>
    </p:spTree>
    <p:extLst>
      <p:ext uri="{BB962C8B-B14F-4D97-AF65-F5344CB8AC3E}">
        <p14:creationId xmlns:p14="http://schemas.microsoft.com/office/powerpoint/2010/main" val="4256244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Notes</a:t>
            </a:r>
            <a:endParaRPr lang="en-CA" dirty="0"/>
          </a:p>
        </p:txBody>
      </p:sp>
      <p:sp>
        <p:nvSpPr>
          <p:cNvPr id="3" name="Subtitle 2"/>
          <p:cNvSpPr>
            <a:spLocks noGrp="1"/>
          </p:cNvSpPr>
          <p:nvPr>
            <p:ph type="subTitle" idx="1"/>
          </p:nvPr>
        </p:nvSpPr>
        <p:spPr/>
        <p:txBody>
          <a:bodyPr/>
          <a:lstStyle/>
          <a:p>
            <a:r>
              <a:rPr lang="en-US" b="1" dirty="0"/>
              <a:t>…not on the quiz but here for further information and explanation.</a:t>
            </a:r>
            <a:endParaRPr lang="en-CA" b="1" dirty="0"/>
          </a:p>
        </p:txBody>
      </p:sp>
    </p:spTree>
    <p:extLst>
      <p:ext uri="{BB962C8B-B14F-4D97-AF65-F5344CB8AC3E}">
        <p14:creationId xmlns:p14="http://schemas.microsoft.com/office/powerpoint/2010/main" val="346474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News of the Week</a:t>
            </a:r>
          </a:p>
        </p:txBody>
      </p:sp>
      <p:sp>
        <p:nvSpPr>
          <p:cNvPr id="6" name="Content Placeholder 5"/>
          <p:cNvSpPr>
            <a:spLocks noGrp="1"/>
          </p:cNvSpPr>
          <p:nvPr>
            <p:ph idx="1"/>
          </p:nvPr>
        </p:nvSpPr>
        <p:spPr/>
        <p:txBody>
          <a:bodyPr/>
          <a:lstStyle/>
          <a:p>
            <a:endParaRPr lang="en-CA"/>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1995686"/>
            <a:ext cx="2240096" cy="1851427"/>
          </a:xfrm>
          <a:prstGeom prst="rect">
            <a:avLst/>
          </a:prstGeom>
        </p:spPr>
      </p:pic>
    </p:spTree>
    <p:extLst>
      <p:ext uri="{BB962C8B-B14F-4D97-AF65-F5344CB8AC3E}">
        <p14:creationId xmlns:p14="http://schemas.microsoft.com/office/powerpoint/2010/main" val="608143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0" y="1077094"/>
            <a:ext cx="8964488" cy="3870920"/>
          </a:xfrm>
        </p:spPr>
        <p:txBody>
          <a:bodyPr>
            <a:normAutofit/>
          </a:bodyPr>
          <a:lstStyle/>
          <a:p>
            <a:r>
              <a:rPr lang="en-CA" dirty="0"/>
              <a:t>These are </a:t>
            </a:r>
            <a:r>
              <a:rPr lang="en-CA" dirty="0">
                <a:solidFill>
                  <a:schemeClr val="tx2"/>
                </a:solidFill>
              </a:rPr>
              <a:t>two basic types of compression.</a:t>
            </a:r>
            <a:endParaRPr lang="en-CA" dirty="0">
              <a:solidFill>
                <a:srgbClr val="FF0000"/>
              </a:solidFill>
            </a:endParaRPr>
          </a:p>
          <a:p>
            <a:r>
              <a:rPr lang="en-CA" i="1" dirty="0">
                <a:solidFill>
                  <a:schemeClr val="tx2"/>
                </a:solidFill>
              </a:rPr>
              <a:t>ZIP</a:t>
            </a:r>
            <a:r>
              <a:rPr lang="en-CA" dirty="0">
                <a:solidFill>
                  <a:schemeClr val="tx2"/>
                </a:solidFill>
              </a:rPr>
              <a:t>, </a:t>
            </a:r>
            <a:r>
              <a:rPr lang="en-CA" i="1" dirty="0">
                <a:solidFill>
                  <a:schemeClr val="tx2"/>
                </a:solidFill>
              </a:rPr>
              <a:t>TIFF (</a:t>
            </a:r>
            <a:r>
              <a:rPr lang="en-CA" dirty="0">
                <a:solidFill>
                  <a:schemeClr val="tx2"/>
                </a:solidFill>
              </a:rPr>
              <a:t>Tagged Image File Format), </a:t>
            </a:r>
            <a:r>
              <a:rPr lang="en-CA" i="1" dirty="0">
                <a:solidFill>
                  <a:schemeClr val="tx2"/>
                </a:solidFill>
              </a:rPr>
              <a:t>FLAC (Free Lossless Audio Codec), </a:t>
            </a:r>
            <a:r>
              <a:rPr lang="en-CA" dirty="0">
                <a:solidFill>
                  <a:schemeClr val="tx2"/>
                </a:solidFill>
              </a:rPr>
              <a:t>and other general file compression routines are considered </a:t>
            </a:r>
            <a:r>
              <a:rPr lang="en-CA" i="1" dirty="0">
                <a:solidFill>
                  <a:schemeClr val="tx2"/>
                </a:solidFill>
              </a:rPr>
              <a:t>lossless</a:t>
            </a:r>
            <a:r>
              <a:rPr lang="en-CA" dirty="0">
                <a:solidFill>
                  <a:schemeClr val="tx2"/>
                </a:solidFill>
              </a:rPr>
              <a:t> compression.</a:t>
            </a:r>
          </a:p>
          <a:p>
            <a:r>
              <a:rPr lang="en-CA" dirty="0"/>
              <a:t>The original </a:t>
            </a:r>
            <a:r>
              <a:rPr lang="en-CA" dirty="0">
                <a:solidFill>
                  <a:schemeClr val="tx2"/>
                </a:solidFill>
              </a:rPr>
              <a:t>data is completely encoded; compression reduces redundant data (e.g. a large blank space in a TIFF image or a long noiseless passage in FLAC audio).</a:t>
            </a:r>
            <a:endParaRPr lang="en-CA" dirty="0"/>
          </a:p>
        </p:txBody>
      </p:sp>
      <p:sp>
        <p:nvSpPr>
          <p:cNvPr id="8" name="Title 1"/>
          <p:cNvSpPr>
            <a:spLocks noGrp="1"/>
          </p:cNvSpPr>
          <p:nvPr>
            <p:ph type="title"/>
          </p:nvPr>
        </p:nvSpPr>
        <p:spPr>
          <a:xfrm>
            <a:off x="-54260" y="334144"/>
            <a:ext cx="9252520" cy="742950"/>
          </a:xfrm>
        </p:spPr>
        <p:txBody>
          <a:bodyPr>
            <a:noAutofit/>
          </a:bodyPr>
          <a:lstStyle/>
          <a:p>
            <a:r>
              <a:rPr lang="en-US" sz="3600" dirty="0"/>
              <a:t>What is “Lossless” Vs. “</a:t>
            </a:r>
            <a:r>
              <a:rPr lang="en-US" sz="3600" dirty="0" err="1"/>
              <a:t>Lossy</a:t>
            </a:r>
            <a:r>
              <a:rPr lang="en-US" sz="3600" dirty="0"/>
              <a:t>” Compression?</a:t>
            </a:r>
          </a:p>
        </p:txBody>
      </p:sp>
    </p:spTree>
    <p:extLst>
      <p:ext uri="{BB962C8B-B14F-4D97-AF65-F5344CB8AC3E}">
        <p14:creationId xmlns:p14="http://schemas.microsoft.com/office/powerpoint/2010/main" val="256530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31590"/>
            <a:ext cx="8856984" cy="3816424"/>
          </a:xfrm>
        </p:spPr>
        <p:txBody>
          <a:bodyPr>
            <a:normAutofit lnSpcReduction="10000"/>
          </a:bodyPr>
          <a:lstStyle/>
          <a:p>
            <a:r>
              <a:rPr lang="en-CA" sz="1800" i="1" dirty="0">
                <a:solidFill>
                  <a:schemeClr val="tx2"/>
                </a:solidFill>
              </a:rPr>
              <a:t>JPG</a:t>
            </a:r>
            <a:r>
              <a:rPr lang="en-CA" sz="1800" dirty="0">
                <a:solidFill>
                  <a:schemeClr val="tx2"/>
                </a:solidFill>
              </a:rPr>
              <a:t>, </a:t>
            </a:r>
            <a:r>
              <a:rPr lang="en-CA" sz="1800" i="1" dirty="0">
                <a:solidFill>
                  <a:schemeClr val="tx2"/>
                </a:solidFill>
              </a:rPr>
              <a:t>MPG</a:t>
            </a:r>
            <a:r>
              <a:rPr lang="en-CA" sz="1800" dirty="0">
                <a:solidFill>
                  <a:schemeClr val="tx2"/>
                </a:solidFill>
              </a:rPr>
              <a:t>, </a:t>
            </a:r>
            <a:r>
              <a:rPr lang="en-CA" sz="1800" i="1" dirty="0">
                <a:solidFill>
                  <a:schemeClr val="tx2"/>
                </a:solidFill>
              </a:rPr>
              <a:t>MP3</a:t>
            </a:r>
            <a:r>
              <a:rPr lang="en-CA" sz="1800" dirty="0">
                <a:solidFill>
                  <a:schemeClr val="tx2"/>
                </a:solidFill>
              </a:rPr>
              <a:t>, </a:t>
            </a:r>
            <a:r>
              <a:rPr lang="en-CA" sz="1800" i="1" dirty="0">
                <a:solidFill>
                  <a:schemeClr val="tx2"/>
                </a:solidFill>
              </a:rPr>
              <a:t>GIF</a:t>
            </a:r>
            <a:r>
              <a:rPr lang="en-CA" sz="1800" dirty="0">
                <a:solidFill>
                  <a:schemeClr val="tx2"/>
                </a:solidFill>
              </a:rPr>
              <a:t>, and other formats use </a:t>
            </a:r>
            <a:r>
              <a:rPr lang="en-CA" sz="1800" i="1" dirty="0" err="1">
                <a:solidFill>
                  <a:schemeClr val="tx2"/>
                </a:solidFill>
              </a:rPr>
              <a:t>lossy</a:t>
            </a:r>
            <a:r>
              <a:rPr lang="en-CA" sz="1800" dirty="0">
                <a:solidFill>
                  <a:schemeClr val="tx2"/>
                </a:solidFill>
              </a:rPr>
              <a:t> compression.</a:t>
            </a:r>
            <a:endParaRPr lang="en-CA" sz="1800" dirty="0">
              <a:solidFill>
                <a:srgbClr val="FF0000"/>
              </a:solidFill>
            </a:endParaRPr>
          </a:p>
          <a:p>
            <a:r>
              <a:rPr lang="en-CA" sz="1800" dirty="0"/>
              <a:t>These formats, in order to achieve compression, </a:t>
            </a:r>
            <a:r>
              <a:rPr lang="en-CA" sz="1800" dirty="0">
                <a:solidFill>
                  <a:schemeClr val="tx2"/>
                </a:solidFill>
              </a:rPr>
              <a:t>remove data from the source file:</a:t>
            </a:r>
          </a:p>
          <a:p>
            <a:pPr lvl="1">
              <a:buFont typeface="Courier New" panose="02070309020205020404" pitchFamily="49" charset="0"/>
              <a:buChar char="o"/>
            </a:pPr>
            <a:r>
              <a:rPr lang="en-CA" sz="1800" i="1" dirty="0">
                <a:solidFill>
                  <a:schemeClr val="tx2"/>
                </a:solidFill>
              </a:rPr>
              <a:t>GIF</a:t>
            </a:r>
            <a:r>
              <a:rPr lang="en-CA" sz="1800" dirty="0"/>
              <a:t> images </a:t>
            </a:r>
            <a:r>
              <a:rPr lang="en-CA" sz="1800" i="1" dirty="0">
                <a:solidFill>
                  <a:schemeClr val="tx2"/>
                </a:solidFill>
              </a:rPr>
              <a:t>limit the number of colours </a:t>
            </a:r>
            <a:r>
              <a:rPr lang="en-CA" sz="1800" dirty="0"/>
              <a:t>in an image to 256 per pixel but preserve detail with lossless data compression similar to ZIP files. Useful for sharp-edged line art.</a:t>
            </a:r>
          </a:p>
          <a:p>
            <a:pPr lvl="1">
              <a:buFont typeface="Courier New" panose="02070309020205020404" pitchFamily="49" charset="0"/>
              <a:buChar char="o"/>
            </a:pPr>
            <a:r>
              <a:rPr lang="en-CA" sz="1800" i="1" dirty="0">
                <a:solidFill>
                  <a:schemeClr val="tx2"/>
                </a:solidFill>
              </a:rPr>
              <a:t>JPG</a:t>
            </a:r>
            <a:r>
              <a:rPr lang="en-CA" sz="1800" dirty="0"/>
              <a:t> images </a:t>
            </a:r>
            <a:r>
              <a:rPr lang="en-CA" sz="1800" i="1" dirty="0">
                <a:solidFill>
                  <a:schemeClr val="tx2"/>
                </a:solidFill>
              </a:rPr>
              <a:t>delete colour and fine detail information </a:t>
            </a:r>
            <a:r>
              <a:rPr lang="en-CA" sz="1800" dirty="0"/>
              <a:t>to achieve compression with acceptable reproduction of photographs.</a:t>
            </a:r>
          </a:p>
          <a:p>
            <a:pPr lvl="1">
              <a:buFont typeface="Courier New" panose="02070309020205020404" pitchFamily="49" charset="0"/>
              <a:buChar char="o"/>
            </a:pPr>
            <a:r>
              <a:rPr lang="en-CA" sz="1800" i="1" dirty="0">
                <a:solidFill>
                  <a:schemeClr val="tx2"/>
                </a:solidFill>
              </a:rPr>
              <a:t>MP3s simplify the sound waves of audio.</a:t>
            </a:r>
            <a:endParaRPr lang="en-CA" sz="1800" dirty="0">
              <a:solidFill>
                <a:srgbClr val="FF0000"/>
              </a:solidFill>
            </a:endParaRPr>
          </a:p>
          <a:p>
            <a:r>
              <a:rPr lang="en-CA" sz="1800" dirty="0"/>
              <a:t>A file with Lossy compression </a:t>
            </a:r>
            <a:r>
              <a:rPr lang="en-CA" sz="1800" i="1" dirty="0">
                <a:solidFill>
                  <a:schemeClr val="tx2"/>
                </a:solidFill>
              </a:rPr>
              <a:t>can never be returned to its original, complete state.</a:t>
            </a:r>
            <a:r>
              <a:rPr lang="en-CA" sz="1800" dirty="0">
                <a:solidFill>
                  <a:srgbClr val="FF0000"/>
                </a:solidFill>
              </a:rPr>
              <a:t> </a:t>
            </a:r>
          </a:p>
          <a:p>
            <a:r>
              <a:rPr lang="en-CA" sz="1800" i="1" dirty="0">
                <a:solidFill>
                  <a:schemeClr val="tx2"/>
                </a:solidFill>
              </a:rPr>
              <a:t>The amount of loss or compression can be adjusted;</a:t>
            </a:r>
            <a:r>
              <a:rPr lang="en-CA" sz="1800" dirty="0"/>
              <a:t> a developer decides </a:t>
            </a:r>
            <a:r>
              <a:rPr lang="en-CA" sz="1800" i="1" dirty="0">
                <a:solidFill>
                  <a:schemeClr val="tx2"/>
                </a:solidFill>
              </a:rPr>
              <a:t>how much compression </a:t>
            </a:r>
            <a:r>
              <a:rPr lang="en-CA" sz="1800" dirty="0"/>
              <a:t>can be applied while retaining enough useful </a:t>
            </a:r>
            <a:r>
              <a:rPr lang="en-CA" sz="1800" i="1" dirty="0">
                <a:solidFill>
                  <a:schemeClr val="tx2"/>
                </a:solidFill>
              </a:rPr>
              <a:t>quality </a:t>
            </a:r>
            <a:r>
              <a:rPr lang="en-CA" sz="1800" dirty="0"/>
              <a:t>of the content for the intended purpose. E.g. high compression for JPG thumbnail images but little compression for large, zoomable images.</a:t>
            </a:r>
          </a:p>
        </p:txBody>
      </p:sp>
      <p:sp>
        <p:nvSpPr>
          <p:cNvPr id="6" name="Title 1"/>
          <p:cNvSpPr>
            <a:spLocks noGrp="1"/>
          </p:cNvSpPr>
          <p:nvPr>
            <p:ph type="title"/>
          </p:nvPr>
        </p:nvSpPr>
        <p:spPr>
          <a:xfrm>
            <a:off x="-54260" y="334144"/>
            <a:ext cx="9252520" cy="742950"/>
          </a:xfrm>
        </p:spPr>
        <p:txBody>
          <a:bodyPr>
            <a:noAutofit/>
          </a:bodyPr>
          <a:lstStyle/>
          <a:p>
            <a:r>
              <a:rPr lang="en-US" sz="3200" dirty="0"/>
              <a:t>What is “Lossless” Vs. “</a:t>
            </a:r>
            <a:r>
              <a:rPr lang="en-US" sz="3200" dirty="0" err="1"/>
              <a:t>Lossy</a:t>
            </a:r>
            <a:r>
              <a:rPr lang="en-US" sz="3200" dirty="0"/>
              <a:t>” Compression? (Cont’d)</a:t>
            </a:r>
          </a:p>
        </p:txBody>
      </p:sp>
    </p:spTree>
    <p:extLst>
      <p:ext uri="{BB962C8B-B14F-4D97-AF65-F5344CB8AC3E}">
        <p14:creationId xmlns:p14="http://schemas.microsoft.com/office/powerpoint/2010/main" val="3460180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251520" y="1082452"/>
            <a:ext cx="8712968" cy="3865562"/>
          </a:xfrm>
        </p:spPr>
        <p:txBody>
          <a:bodyPr>
            <a:normAutofit/>
          </a:bodyPr>
          <a:lstStyle/>
          <a:p>
            <a:r>
              <a:rPr lang="en-CA" dirty="0"/>
              <a:t>ZIP:</a:t>
            </a:r>
            <a:endParaRPr lang="en-CA" dirty="0">
              <a:solidFill>
                <a:srgbClr val="FF0000"/>
              </a:solidFill>
            </a:endParaRPr>
          </a:p>
          <a:p>
            <a:pPr lvl="1">
              <a:buFont typeface="Courier New" panose="02070309020205020404" pitchFamily="49" charset="0"/>
              <a:buChar char="o"/>
            </a:pPr>
            <a:r>
              <a:rPr lang="en-CA" dirty="0">
                <a:solidFill>
                  <a:schemeClr val="tx2"/>
                </a:solidFill>
              </a:rPr>
              <a:t>The most popular general-purpose </a:t>
            </a:r>
            <a:r>
              <a:rPr lang="en-CA" dirty="0"/>
              <a:t>compression archive.</a:t>
            </a:r>
          </a:p>
          <a:p>
            <a:pPr lvl="1">
              <a:buFont typeface="Courier New" panose="02070309020205020404" pitchFamily="49" charset="0"/>
              <a:buChar char="o"/>
            </a:pPr>
            <a:r>
              <a:rPr lang="en-CA" dirty="0"/>
              <a:t>Supported on virtually all platforms from mainframes to PCs.</a:t>
            </a:r>
          </a:p>
          <a:p>
            <a:pPr lvl="1">
              <a:buFont typeface="Courier New" panose="02070309020205020404" pitchFamily="49" charset="0"/>
              <a:buChar char="o"/>
            </a:pPr>
            <a:r>
              <a:rPr lang="en-CA" dirty="0"/>
              <a:t>Includes features such as encryption using password protection.</a:t>
            </a:r>
          </a:p>
          <a:p>
            <a:r>
              <a:rPr lang="en-CA" dirty="0"/>
              <a:t>RAR, 7z, TAR, </a:t>
            </a:r>
            <a:r>
              <a:rPr lang="en-CA" dirty="0" err="1"/>
              <a:t>StuffIt</a:t>
            </a:r>
            <a:r>
              <a:rPr lang="en-CA" dirty="0"/>
              <a:t>:</a:t>
            </a:r>
          </a:p>
          <a:p>
            <a:pPr lvl="1"/>
            <a:r>
              <a:rPr lang="en-CA" dirty="0"/>
              <a:t>Proprietary </a:t>
            </a:r>
            <a:r>
              <a:rPr lang="en-CA" dirty="0">
                <a:solidFill>
                  <a:schemeClr val="tx2"/>
                </a:solidFill>
              </a:rPr>
              <a:t>general-purpose</a:t>
            </a:r>
            <a:r>
              <a:rPr lang="en-CA" dirty="0"/>
              <a:t> compression file formats with incremental improvements over Zip but with the loss of standardized support.</a:t>
            </a:r>
          </a:p>
          <a:p>
            <a:pPr lvl="1"/>
            <a:r>
              <a:rPr lang="en-CA" dirty="0">
                <a:solidFill>
                  <a:schemeClr val="tx2"/>
                </a:solidFill>
              </a:rPr>
              <a:t>use different algorithms</a:t>
            </a:r>
            <a:r>
              <a:rPr lang="en-CA" dirty="0"/>
              <a:t>, with various benefits and uses.</a:t>
            </a:r>
          </a:p>
          <a:p>
            <a:pPr lvl="1"/>
            <a:r>
              <a:rPr lang="en-CA" dirty="0">
                <a:solidFill>
                  <a:schemeClr val="tx2"/>
                </a:solidFill>
              </a:rPr>
              <a:t>Some are designed for different operating systems </a:t>
            </a:r>
            <a:br>
              <a:rPr lang="en-CA" dirty="0">
                <a:solidFill>
                  <a:schemeClr val="tx2"/>
                </a:solidFill>
              </a:rPr>
            </a:br>
            <a:r>
              <a:rPr lang="en-CA" dirty="0"/>
              <a:t>(</a:t>
            </a:r>
            <a:r>
              <a:rPr lang="en-CA" dirty="0" err="1"/>
              <a:t>StuffIt</a:t>
            </a:r>
            <a:r>
              <a:rPr lang="en-CA" dirty="0"/>
              <a:t> for Mac, TAR for *nix--</a:t>
            </a:r>
            <a:r>
              <a:rPr lang="en-CA" dirty="0" err="1"/>
              <a:t>TapeARchive</a:t>
            </a:r>
            <a:r>
              <a:rPr lang="en-CA" dirty="0"/>
              <a:t>).</a:t>
            </a:r>
          </a:p>
          <a:p>
            <a:endParaRPr lang="en-CA" dirty="0"/>
          </a:p>
        </p:txBody>
      </p:sp>
      <p:sp>
        <p:nvSpPr>
          <p:cNvPr id="7" name="Title 1"/>
          <p:cNvSpPr>
            <a:spLocks noGrp="1"/>
          </p:cNvSpPr>
          <p:nvPr>
            <p:ph type="title"/>
          </p:nvPr>
        </p:nvSpPr>
        <p:spPr>
          <a:xfrm>
            <a:off x="89755" y="339502"/>
            <a:ext cx="8964488" cy="742950"/>
          </a:xfrm>
        </p:spPr>
        <p:txBody>
          <a:bodyPr>
            <a:noAutofit/>
          </a:bodyPr>
          <a:lstStyle/>
          <a:p>
            <a:r>
              <a:rPr lang="en-US" sz="3600" dirty="0"/>
              <a:t>Overview of some Compression File Formats</a:t>
            </a:r>
          </a:p>
        </p:txBody>
      </p:sp>
    </p:spTree>
    <p:extLst>
      <p:ext uri="{BB962C8B-B14F-4D97-AF65-F5344CB8AC3E}">
        <p14:creationId xmlns:p14="http://schemas.microsoft.com/office/powerpoint/2010/main" val="1772108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457200" y="1143000"/>
            <a:ext cx="8219256" cy="3649266"/>
          </a:xfrm>
        </p:spPr>
        <p:txBody>
          <a:bodyPr>
            <a:normAutofit/>
          </a:bodyPr>
          <a:lstStyle/>
          <a:p>
            <a:r>
              <a:rPr lang="en-CA" dirty="0"/>
              <a:t>GIF, JPG, PNG, TIFF:</a:t>
            </a:r>
          </a:p>
          <a:p>
            <a:pPr lvl="1">
              <a:buFont typeface="Courier New" panose="02070309020205020404" pitchFamily="49" charset="0"/>
              <a:buChar char="o"/>
            </a:pPr>
            <a:r>
              <a:rPr lang="en-CA" dirty="0"/>
              <a:t>These are compression formats </a:t>
            </a:r>
            <a:r>
              <a:rPr lang="en-CA" dirty="0">
                <a:solidFill>
                  <a:schemeClr val="tx2"/>
                </a:solidFill>
              </a:rPr>
              <a:t>used by the </a:t>
            </a:r>
            <a:r>
              <a:rPr lang="en-CA" b="1" dirty="0">
                <a:solidFill>
                  <a:schemeClr val="tx2"/>
                </a:solidFill>
              </a:rPr>
              <a:t>graphics industry.</a:t>
            </a:r>
          </a:p>
          <a:p>
            <a:pPr lvl="1">
              <a:buFont typeface="Courier New" panose="02070309020205020404" pitchFamily="49" charset="0"/>
              <a:buChar char="o"/>
            </a:pPr>
            <a:r>
              <a:rPr lang="en-CA" dirty="0">
                <a:solidFill>
                  <a:schemeClr val="tx2"/>
                </a:solidFill>
              </a:rPr>
              <a:t>GIF and JPG are lossy formats</a:t>
            </a:r>
            <a:r>
              <a:rPr lang="en-CA" dirty="0"/>
              <a:t> and </a:t>
            </a:r>
            <a:r>
              <a:rPr lang="en-CA" dirty="0">
                <a:solidFill>
                  <a:schemeClr val="tx2"/>
                </a:solidFill>
              </a:rPr>
              <a:t>cannot be uncompressed to the original source data.</a:t>
            </a:r>
            <a:endParaRPr lang="en-CA" dirty="0"/>
          </a:p>
          <a:p>
            <a:r>
              <a:rPr lang="en-CA" dirty="0"/>
              <a:t>MP3, MP4, OGG, FLAC:</a:t>
            </a:r>
          </a:p>
          <a:p>
            <a:pPr lvl="1">
              <a:buFont typeface="Courier New" panose="02070309020205020404" pitchFamily="49" charset="0"/>
              <a:buChar char="o"/>
            </a:pPr>
            <a:r>
              <a:rPr lang="en-CA" dirty="0"/>
              <a:t>These are compression formats </a:t>
            </a:r>
            <a:r>
              <a:rPr lang="en-CA" dirty="0">
                <a:solidFill>
                  <a:schemeClr val="tx2"/>
                </a:solidFill>
              </a:rPr>
              <a:t>used by the </a:t>
            </a:r>
            <a:r>
              <a:rPr lang="en-CA" b="1" dirty="0">
                <a:solidFill>
                  <a:schemeClr val="tx2"/>
                </a:solidFill>
              </a:rPr>
              <a:t>sound engineering and music industry.</a:t>
            </a:r>
          </a:p>
          <a:p>
            <a:pPr lvl="1">
              <a:buFont typeface="Courier New" panose="02070309020205020404" pitchFamily="49" charset="0"/>
              <a:buChar char="o"/>
            </a:pPr>
            <a:r>
              <a:rPr lang="en-CA" dirty="0">
                <a:solidFill>
                  <a:schemeClr val="tx2"/>
                </a:solidFill>
              </a:rPr>
              <a:t>These are lossy formats </a:t>
            </a:r>
            <a:r>
              <a:rPr lang="en-CA" dirty="0"/>
              <a:t>(except FLAC - Fully Lossless Audio Codec) and cannot be uncompressed to original source data.</a:t>
            </a:r>
          </a:p>
        </p:txBody>
      </p:sp>
      <p:sp>
        <p:nvSpPr>
          <p:cNvPr id="7" name="Title 1"/>
          <p:cNvSpPr>
            <a:spLocks noGrp="1"/>
          </p:cNvSpPr>
          <p:nvPr>
            <p:ph type="title"/>
          </p:nvPr>
        </p:nvSpPr>
        <p:spPr>
          <a:xfrm>
            <a:off x="89755" y="339502"/>
            <a:ext cx="8964488" cy="742950"/>
          </a:xfrm>
        </p:spPr>
        <p:txBody>
          <a:bodyPr>
            <a:noAutofit/>
          </a:bodyPr>
          <a:lstStyle/>
          <a:p>
            <a:r>
              <a:rPr lang="en-US" sz="3200" dirty="0"/>
              <a:t>Overview of some Compression File Formats (Cont’d)</a:t>
            </a:r>
          </a:p>
        </p:txBody>
      </p:sp>
    </p:spTree>
    <p:extLst>
      <p:ext uri="{BB962C8B-B14F-4D97-AF65-F5344CB8AC3E}">
        <p14:creationId xmlns:p14="http://schemas.microsoft.com/office/powerpoint/2010/main" val="2157142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457200" y="987574"/>
            <a:ext cx="8219256" cy="3804692"/>
          </a:xfrm>
        </p:spPr>
        <p:txBody>
          <a:bodyPr/>
          <a:lstStyle/>
          <a:p>
            <a:r>
              <a:rPr lang="en-CA" dirty="0"/>
              <a:t>MPG, MP4, DIVX, XVID, MOV, AVI:</a:t>
            </a:r>
          </a:p>
          <a:p>
            <a:pPr lvl="1">
              <a:buFont typeface="Courier New" panose="02070309020205020404" pitchFamily="49" charset="0"/>
              <a:buChar char="o"/>
            </a:pPr>
            <a:r>
              <a:rPr lang="en-CA" dirty="0"/>
              <a:t>These compression formats are </a:t>
            </a:r>
            <a:r>
              <a:rPr lang="en-CA" dirty="0">
                <a:solidFill>
                  <a:schemeClr val="tx2"/>
                </a:solidFill>
              </a:rPr>
              <a:t>used by the </a:t>
            </a:r>
            <a:r>
              <a:rPr lang="en-CA" b="1" dirty="0">
                <a:solidFill>
                  <a:schemeClr val="tx2"/>
                </a:solidFill>
              </a:rPr>
              <a:t>video industry.</a:t>
            </a:r>
          </a:p>
          <a:p>
            <a:pPr lvl="1">
              <a:buFont typeface="Courier New" panose="02070309020205020404" pitchFamily="49" charset="0"/>
              <a:buChar char="o"/>
            </a:pPr>
            <a:r>
              <a:rPr lang="en-CA" dirty="0">
                <a:solidFill>
                  <a:schemeClr val="tx2"/>
                </a:solidFill>
              </a:rPr>
              <a:t>These are all lossy formats.</a:t>
            </a:r>
          </a:p>
          <a:p>
            <a:pPr lvl="1">
              <a:buFont typeface="Courier New" panose="02070309020205020404" pitchFamily="49" charset="0"/>
              <a:buChar char="o"/>
            </a:pPr>
            <a:r>
              <a:rPr lang="en-CA" dirty="0"/>
              <a:t>These will often </a:t>
            </a:r>
            <a:r>
              <a:rPr lang="en-CA" dirty="0">
                <a:solidFill>
                  <a:schemeClr val="tx2"/>
                </a:solidFill>
              </a:rPr>
              <a:t>mix compression algorithms from audio and image. </a:t>
            </a:r>
            <a:r>
              <a:rPr lang="en-CA" dirty="0"/>
              <a:t>technologies.</a:t>
            </a:r>
          </a:p>
        </p:txBody>
      </p:sp>
      <p:sp>
        <p:nvSpPr>
          <p:cNvPr id="7" name="Title 1"/>
          <p:cNvSpPr>
            <a:spLocks noGrp="1"/>
          </p:cNvSpPr>
          <p:nvPr>
            <p:ph type="title"/>
          </p:nvPr>
        </p:nvSpPr>
        <p:spPr>
          <a:xfrm>
            <a:off x="89755" y="339502"/>
            <a:ext cx="8964488" cy="742950"/>
          </a:xfrm>
        </p:spPr>
        <p:txBody>
          <a:bodyPr>
            <a:noAutofit/>
          </a:bodyPr>
          <a:lstStyle/>
          <a:p>
            <a:r>
              <a:rPr lang="en-US" sz="3200" dirty="0"/>
              <a:t>Overview of some Compression File Formats (Cont’d)</a:t>
            </a:r>
          </a:p>
        </p:txBody>
      </p:sp>
    </p:spTree>
    <p:extLst>
      <p:ext uri="{BB962C8B-B14F-4D97-AF65-F5344CB8AC3E}">
        <p14:creationId xmlns:p14="http://schemas.microsoft.com/office/powerpoint/2010/main" val="3570039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18" y="1275606"/>
            <a:ext cx="8892481" cy="3747864"/>
          </a:xfrm>
        </p:spPr>
        <p:txBody>
          <a:bodyPr>
            <a:normAutofit fontScale="92500"/>
          </a:bodyPr>
          <a:lstStyle/>
          <a:p>
            <a:r>
              <a:rPr lang="en-US" dirty="0"/>
              <a:t>Backup is the “</a:t>
            </a:r>
            <a:r>
              <a:rPr lang="en-US" dirty="0">
                <a:solidFill>
                  <a:schemeClr val="tx2"/>
                </a:solidFill>
              </a:rPr>
              <a:t>procedure for making extra copies</a:t>
            </a:r>
            <a:r>
              <a:rPr lang="en-US" dirty="0"/>
              <a:t>” of data “</a:t>
            </a:r>
            <a:r>
              <a:rPr lang="en-US" dirty="0">
                <a:solidFill>
                  <a:schemeClr val="tx2"/>
                </a:solidFill>
              </a:rPr>
              <a:t>in case the original is lost or damaged and must be restored</a:t>
            </a:r>
            <a:r>
              <a:rPr lang="en-US" dirty="0"/>
              <a:t>.” The procedure includes storing the copy in a geographically separate location which is platform independent from the original file and host system.</a:t>
            </a:r>
            <a:endParaRPr lang="en-CA" dirty="0"/>
          </a:p>
          <a:p>
            <a:r>
              <a:rPr lang="en-CA" dirty="0"/>
              <a:t>Having a backup will allow you to </a:t>
            </a:r>
            <a:r>
              <a:rPr lang="en-CA" dirty="0">
                <a:solidFill>
                  <a:schemeClr val="tx2"/>
                </a:solidFill>
              </a:rPr>
              <a:t>recover from lost, broken or stolen hardware</a:t>
            </a:r>
            <a:r>
              <a:rPr lang="en-CA" dirty="0"/>
              <a:t>, and from your own accidental deletions. </a:t>
            </a:r>
          </a:p>
          <a:p>
            <a:r>
              <a:rPr lang="en-CA" dirty="0"/>
              <a:t>You should be in the habit of </a:t>
            </a:r>
            <a:r>
              <a:rPr lang="en-CA" dirty="0">
                <a:solidFill>
                  <a:schemeClr val="tx2"/>
                </a:solidFill>
              </a:rPr>
              <a:t>backing up user created files on your laptop or PC. OS and apps can be restored from their original software providers or a system Restore Point but user created data can only be restored from backups.</a:t>
            </a:r>
          </a:p>
        </p:txBody>
      </p:sp>
      <p:sp>
        <p:nvSpPr>
          <p:cNvPr id="7" name="Title 1"/>
          <p:cNvSpPr>
            <a:spLocks noGrp="1"/>
          </p:cNvSpPr>
          <p:nvPr>
            <p:ph type="title"/>
          </p:nvPr>
        </p:nvSpPr>
        <p:spPr>
          <a:xfrm>
            <a:off x="89755" y="339502"/>
            <a:ext cx="8964488" cy="742950"/>
          </a:xfrm>
        </p:spPr>
        <p:txBody>
          <a:bodyPr>
            <a:noAutofit/>
          </a:bodyPr>
          <a:lstStyle/>
          <a:p>
            <a:r>
              <a:rPr lang="en-US" sz="2800" dirty="0"/>
              <a:t>What is a “Backup” and why do we need backups? (Cont’d)</a:t>
            </a:r>
          </a:p>
        </p:txBody>
      </p:sp>
    </p:spTree>
    <p:extLst>
      <p:ext uri="{BB962C8B-B14F-4D97-AF65-F5344CB8AC3E}">
        <p14:creationId xmlns:p14="http://schemas.microsoft.com/office/powerpoint/2010/main" val="1186303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0050"/>
            <a:ext cx="8229600" cy="742950"/>
          </a:xfrm>
        </p:spPr>
        <p:txBody>
          <a:bodyPr>
            <a:normAutofit/>
          </a:bodyPr>
          <a:lstStyle/>
          <a:p>
            <a:r>
              <a:rPr lang="en-CA" dirty="0"/>
              <a:t>When &amp; How to run your Backup</a:t>
            </a:r>
          </a:p>
        </p:txBody>
      </p:sp>
      <p:sp>
        <p:nvSpPr>
          <p:cNvPr id="5" name="Content Placeholder 4"/>
          <p:cNvSpPr>
            <a:spLocks noGrp="1"/>
          </p:cNvSpPr>
          <p:nvPr>
            <p:ph sz="half" idx="2"/>
          </p:nvPr>
        </p:nvSpPr>
        <p:spPr>
          <a:xfrm>
            <a:off x="179512" y="1143000"/>
            <a:ext cx="8784976" cy="3877022"/>
          </a:xfrm>
        </p:spPr>
        <p:txBody>
          <a:bodyPr>
            <a:normAutofit fontScale="92500" lnSpcReduction="10000"/>
          </a:bodyPr>
          <a:lstStyle/>
          <a:p>
            <a:r>
              <a:rPr lang="en-CA" dirty="0">
                <a:solidFill>
                  <a:schemeClr val="tx2"/>
                </a:solidFill>
              </a:rPr>
              <a:t>Automatically</a:t>
            </a:r>
            <a:r>
              <a:rPr lang="en-CA" dirty="0"/>
              <a:t>:</a:t>
            </a:r>
          </a:p>
          <a:p>
            <a:pPr lvl="1">
              <a:buFont typeface="Courier New" panose="02070309020205020404" pitchFamily="49" charset="0"/>
              <a:buChar char="o"/>
            </a:pPr>
            <a:r>
              <a:rPr lang="en-CA" dirty="0"/>
              <a:t>Performed by continuously running backup software that constantly monitors for file changes. Used for Full and Incremental strategy. </a:t>
            </a:r>
          </a:p>
          <a:p>
            <a:r>
              <a:rPr lang="en-CA" dirty="0">
                <a:solidFill>
                  <a:schemeClr val="tx2"/>
                </a:solidFill>
              </a:rPr>
              <a:t>Scheduled</a:t>
            </a:r>
            <a:r>
              <a:rPr lang="en-CA" dirty="0"/>
              <a:t>:</a:t>
            </a:r>
          </a:p>
          <a:p>
            <a:pPr lvl="1">
              <a:buFont typeface="Courier New" panose="02070309020205020404" pitchFamily="49" charset="0"/>
              <a:buChar char="o"/>
            </a:pPr>
            <a:r>
              <a:rPr lang="en-CA" dirty="0"/>
              <a:t>system operator or backup software runs a backup at specific times, such as overnight, when it has the least impact on business operations or at critical business times such as at accounting month/year end. Used for Full, Differential, and Incremental strategy. </a:t>
            </a:r>
          </a:p>
          <a:p>
            <a:r>
              <a:rPr lang="en-CA" dirty="0">
                <a:solidFill>
                  <a:schemeClr val="tx2"/>
                </a:solidFill>
              </a:rPr>
              <a:t>Manual Backup</a:t>
            </a:r>
            <a:r>
              <a:rPr lang="en-CA" dirty="0"/>
              <a:t>:</a:t>
            </a:r>
          </a:p>
          <a:p>
            <a:pPr lvl="1">
              <a:buFont typeface="Courier New" panose="02070309020205020404" pitchFamily="49" charset="0"/>
              <a:buChar char="o"/>
            </a:pPr>
            <a:r>
              <a:rPr lang="en-CA" dirty="0"/>
              <a:t>a user performs backups </a:t>
            </a:r>
            <a:r>
              <a:rPr lang="en-CA" dirty="0">
                <a:solidFill>
                  <a:schemeClr val="tx2"/>
                </a:solidFill>
              </a:rPr>
              <a:t>at their own convenience. Not a </a:t>
            </a:r>
            <a:r>
              <a:rPr lang="en-CA" i="1" dirty="0">
                <a:solidFill>
                  <a:schemeClr val="tx2"/>
                </a:solidFill>
              </a:rPr>
              <a:t>strategy</a:t>
            </a:r>
            <a:r>
              <a:rPr lang="en-CA" dirty="0">
                <a:solidFill>
                  <a:schemeClr val="tx2"/>
                </a:solidFill>
              </a:rPr>
              <a:t>. </a:t>
            </a:r>
          </a:p>
          <a:p>
            <a:pPr lvl="1">
              <a:buFont typeface="Courier New" panose="02070309020205020404" pitchFamily="49" charset="0"/>
              <a:buChar char="o"/>
            </a:pPr>
            <a:r>
              <a:rPr lang="en-CA" dirty="0"/>
              <a:t>It is the </a:t>
            </a:r>
            <a:r>
              <a:rPr lang="en-CA" dirty="0">
                <a:solidFill>
                  <a:schemeClr val="tx2"/>
                </a:solidFill>
              </a:rPr>
              <a:t>least effective method </a:t>
            </a:r>
            <a:r>
              <a:rPr lang="en-CA" dirty="0"/>
              <a:t>(what if you forget to do it?), but it’s </a:t>
            </a:r>
            <a:r>
              <a:rPr lang="en-CA" dirty="0">
                <a:solidFill>
                  <a:schemeClr val="tx2"/>
                </a:solidFill>
              </a:rPr>
              <a:t>better than no backup at all</a:t>
            </a:r>
            <a:r>
              <a:rPr lang="en-CA" dirty="0"/>
              <a:t>! </a:t>
            </a:r>
          </a:p>
          <a:p>
            <a:pPr lvl="1">
              <a:buFont typeface="Courier New" panose="02070309020205020404" pitchFamily="49" charset="0"/>
              <a:buChar char="o"/>
            </a:pPr>
            <a:endParaRPr lang="en-CA" dirty="0"/>
          </a:p>
        </p:txBody>
      </p:sp>
    </p:spTree>
    <p:extLst>
      <p:ext uri="{BB962C8B-B14F-4D97-AF65-F5344CB8AC3E}">
        <p14:creationId xmlns:p14="http://schemas.microsoft.com/office/powerpoint/2010/main" val="1275467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0050"/>
            <a:ext cx="8712968" cy="742950"/>
          </a:xfrm>
        </p:spPr>
        <p:txBody>
          <a:bodyPr/>
          <a:lstStyle/>
          <a:p>
            <a:r>
              <a:rPr lang="en-US" dirty="0"/>
              <a:t>Locations of Backup Media</a:t>
            </a:r>
            <a:endParaRPr lang="en-CA" dirty="0"/>
          </a:p>
        </p:txBody>
      </p:sp>
      <p:sp>
        <p:nvSpPr>
          <p:cNvPr id="4" name="Content Placeholder 3"/>
          <p:cNvSpPr>
            <a:spLocks noGrp="1"/>
          </p:cNvSpPr>
          <p:nvPr>
            <p:ph sz="half" idx="1"/>
          </p:nvPr>
        </p:nvSpPr>
        <p:spPr>
          <a:xfrm>
            <a:off x="0" y="1275606"/>
            <a:ext cx="9289032" cy="3693000"/>
          </a:xfrm>
        </p:spPr>
        <p:txBody>
          <a:bodyPr>
            <a:normAutofit fontScale="92500" lnSpcReduction="10000"/>
          </a:bodyPr>
          <a:lstStyle/>
          <a:p>
            <a:r>
              <a:rPr lang="en-CA" dirty="0"/>
              <a:t>Local:</a:t>
            </a:r>
          </a:p>
          <a:p>
            <a:pPr lvl="1">
              <a:buFont typeface="Courier New" panose="02070309020205020404" pitchFamily="49" charset="0"/>
              <a:buChar char="o"/>
            </a:pPr>
            <a:r>
              <a:rPr lang="en-CA" dirty="0"/>
              <a:t>copies files to a </a:t>
            </a:r>
            <a:r>
              <a:rPr lang="en-CA" dirty="0">
                <a:solidFill>
                  <a:schemeClr val="tx2"/>
                </a:solidFill>
              </a:rPr>
              <a:t>drive </a:t>
            </a:r>
            <a:r>
              <a:rPr lang="en-CA" dirty="0"/>
              <a:t>in use by the system.</a:t>
            </a:r>
          </a:p>
          <a:p>
            <a:pPr lvl="1">
              <a:buFont typeface="Courier New" panose="02070309020205020404" pitchFamily="49" charset="0"/>
              <a:buChar char="o"/>
            </a:pPr>
            <a:r>
              <a:rPr lang="en-CA" dirty="0">
                <a:solidFill>
                  <a:schemeClr val="tx2"/>
                </a:solidFill>
              </a:rPr>
              <a:t>fastest</a:t>
            </a:r>
            <a:r>
              <a:rPr lang="en-CA" dirty="0"/>
              <a:t> and </a:t>
            </a:r>
            <a:r>
              <a:rPr lang="en-CA" dirty="0">
                <a:solidFill>
                  <a:schemeClr val="tx2"/>
                </a:solidFill>
              </a:rPr>
              <a:t>most convenient, but if the computer is lost or malfunctions, so goes the data</a:t>
            </a:r>
            <a:r>
              <a:rPr lang="en-CA" dirty="0"/>
              <a:t>! Just having a </a:t>
            </a:r>
            <a:r>
              <a:rPr lang="en-CA" b="1" dirty="0"/>
              <a:t>copy </a:t>
            </a:r>
            <a:r>
              <a:rPr lang="en-CA" i="1" dirty="0"/>
              <a:t>is not </a:t>
            </a:r>
            <a:r>
              <a:rPr lang="en-CA" dirty="0"/>
              <a:t>a backup. </a:t>
            </a:r>
          </a:p>
          <a:p>
            <a:pPr lvl="1">
              <a:buFont typeface="Courier New" panose="02070309020205020404" pitchFamily="49" charset="0"/>
              <a:buChar char="o"/>
            </a:pPr>
            <a:r>
              <a:rPr lang="en-CA" dirty="0"/>
              <a:t>Local copies may be made to reduce downtime. The copies are then moved to External media or transmitted which is a slower process.</a:t>
            </a:r>
          </a:p>
          <a:p>
            <a:r>
              <a:rPr lang="en-CA" dirty="0"/>
              <a:t>External:</a:t>
            </a:r>
          </a:p>
          <a:p>
            <a:pPr lvl="1"/>
            <a:r>
              <a:rPr lang="en-CA" dirty="0"/>
              <a:t>Copies files to </a:t>
            </a:r>
            <a:r>
              <a:rPr lang="en-CA" dirty="0">
                <a:solidFill>
                  <a:schemeClr val="tx2"/>
                </a:solidFill>
              </a:rPr>
              <a:t>External/Portable/Flash Drive. </a:t>
            </a:r>
            <a:br>
              <a:rPr lang="en-CA" dirty="0">
                <a:solidFill>
                  <a:schemeClr val="tx2"/>
                </a:solidFill>
              </a:rPr>
            </a:br>
            <a:r>
              <a:rPr lang="en-CA" dirty="0">
                <a:solidFill>
                  <a:schemeClr val="tx2"/>
                </a:solidFill>
              </a:rPr>
              <a:t>i.e. a device which can be disconnected from the computer.</a:t>
            </a:r>
          </a:p>
          <a:p>
            <a:pPr lvl="1"/>
            <a:r>
              <a:rPr lang="en-CA" dirty="0"/>
              <a:t>It is a backup when the platform independent device is taken </a:t>
            </a:r>
            <a:r>
              <a:rPr lang="en-CA" dirty="0">
                <a:solidFill>
                  <a:schemeClr val="tx2"/>
                </a:solidFill>
              </a:rPr>
              <a:t>off-site.</a:t>
            </a:r>
            <a:endParaRPr lang="en-CA" dirty="0"/>
          </a:p>
          <a:p>
            <a:pPr lvl="1"/>
            <a:endParaRPr lang="en-CA" dirty="0"/>
          </a:p>
          <a:p>
            <a:pPr lvl="1"/>
            <a:endParaRPr lang="en-CA" dirty="0"/>
          </a:p>
          <a:p>
            <a:endParaRPr lang="en-CA" dirty="0"/>
          </a:p>
          <a:p>
            <a:endParaRPr lang="en-CA" dirty="0"/>
          </a:p>
        </p:txBody>
      </p:sp>
    </p:spTree>
    <p:extLst>
      <p:ext uri="{BB962C8B-B14F-4D97-AF65-F5344CB8AC3E}">
        <p14:creationId xmlns:p14="http://schemas.microsoft.com/office/powerpoint/2010/main" val="293862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0050"/>
            <a:ext cx="8712968" cy="742950"/>
          </a:xfrm>
        </p:spPr>
        <p:txBody>
          <a:bodyPr/>
          <a:lstStyle/>
          <a:p>
            <a:r>
              <a:rPr lang="en-US" dirty="0"/>
              <a:t>Locations of Backup Media (Cont’d)</a:t>
            </a:r>
            <a:endParaRPr lang="en-CA" dirty="0"/>
          </a:p>
        </p:txBody>
      </p:sp>
      <p:sp>
        <p:nvSpPr>
          <p:cNvPr id="4" name="Content Placeholder 3"/>
          <p:cNvSpPr>
            <a:spLocks noGrp="1"/>
          </p:cNvSpPr>
          <p:nvPr>
            <p:ph sz="half" idx="1"/>
          </p:nvPr>
        </p:nvSpPr>
        <p:spPr>
          <a:xfrm>
            <a:off x="0" y="1275606"/>
            <a:ext cx="9289032" cy="3816424"/>
          </a:xfrm>
        </p:spPr>
        <p:txBody>
          <a:bodyPr>
            <a:normAutofit fontScale="92500"/>
          </a:bodyPr>
          <a:lstStyle/>
          <a:p>
            <a:r>
              <a:rPr lang="en-CA" dirty="0"/>
              <a:t>Network:</a:t>
            </a:r>
          </a:p>
          <a:p>
            <a:pPr lvl="1">
              <a:buFont typeface="Courier New" panose="02070309020205020404" pitchFamily="49" charset="0"/>
              <a:buChar char="o"/>
            </a:pPr>
            <a:r>
              <a:rPr lang="en-CA" dirty="0"/>
              <a:t>Back up files </a:t>
            </a:r>
            <a:r>
              <a:rPr lang="en-CA" dirty="0">
                <a:solidFill>
                  <a:schemeClr val="tx2"/>
                </a:solidFill>
              </a:rPr>
              <a:t>to the cloud </a:t>
            </a:r>
            <a:r>
              <a:rPr lang="en-CA" dirty="0"/>
              <a:t>(Google Drive, OneDrive, Dropbox, iCloud)</a:t>
            </a:r>
          </a:p>
          <a:p>
            <a:pPr lvl="1">
              <a:buFont typeface="Courier New" panose="02070309020205020404" pitchFamily="49" charset="0"/>
              <a:buChar char="o"/>
            </a:pPr>
            <a:r>
              <a:rPr lang="en-CA" dirty="0"/>
              <a:t>It is </a:t>
            </a:r>
            <a:r>
              <a:rPr lang="en-CA" dirty="0">
                <a:solidFill>
                  <a:schemeClr val="tx2"/>
                </a:solidFill>
              </a:rPr>
              <a:t>a slower option for</a:t>
            </a:r>
            <a:r>
              <a:rPr lang="en-CA" dirty="0"/>
              <a:t> large backup. Cost effective communications bandwidth has significantly less throughput than writing data to a directly attached device.</a:t>
            </a:r>
            <a:endParaRPr lang="en-CA" dirty="0">
              <a:solidFill>
                <a:schemeClr val="tx2"/>
              </a:solidFill>
            </a:endParaRPr>
          </a:p>
          <a:p>
            <a:r>
              <a:rPr lang="en-CA" dirty="0"/>
              <a:t>The best location depends on the type of work you’re doing, the volatility of the data (how quickly it changes), the volume of data, the backup window (available downtime), security considerations, and the speed/availability of restoration.</a:t>
            </a:r>
          </a:p>
        </p:txBody>
      </p:sp>
    </p:spTree>
    <p:extLst>
      <p:ext uri="{BB962C8B-B14F-4D97-AF65-F5344CB8AC3E}">
        <p14:creationId xmlns:p14="http://schemas.microsoft.com/office/powerpoint/2010/main" val="337396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9869" y="267494"/>
            <a:ext cx="8229600" cy="742950"/>
          </a:xfrm>
        </p:spPr>
        <p:txBody>
          <a:bodyPr/>
          <a:lstStyle/>
          <a:p>
            <a:r>
              <a:rPr lang="en-CA" dirty="0"/>
              <a:t>Agenda</a:t>
            </a:r>
          </a:p>
        </p:txBody>
      </p:sp>
      <p:sp>
        <p:nvSpPr>
          <p:cNvPr id="5" name="Content Placeholder 4"/>
          <p:cNvSpPr>
            <a:spLocks noGrp="1"/>
          </p:cNvSpPr>
          <p:nvPr>
            <p:ph idx="1"/>
          </p:nvPr>
        </p:nvSpPr>
        <p:spPr>
          <a:xfrm>
            <a:off x="912198" y="1126900"/>
            <a:ext cx="7715200" cy="3965130"/>
          </a:xfrm>
        </p:spPr>
        <p:txBody>
          <a:bodyPr>
            <a:noAutofit/>
          </a:bodyPr>
          <a:lstStyle/>
          <a:p>
            <a:pPr marL="0" indent="0">
              <a:buNone/>
            </a:pPr>
            <a:r>
              <a:rPr lang="en-CA" sz="2000" dirty="0"/>
              <a:t>Lecture:</a:t>
            </a:r>
          </a:p>
          <a:p>
            <a:pPr marL="457200" lvl="0" indent="-457200">
              <a:buFont typeface="+mj-lt"/>
              <a:buAutoNum type="arabicPeriod"/>
            </a:pPr>
            <a:r>
              <a:rPr lang="en-US" sz="2000" dirty="0"/>
              <a:t>What, Why, and How of “File Compression”</a:t>
            </a:r>
            <a:br>
              <a:rPr lang="en-US" sz="2000" dirty="0"/>
            </a:br>
            <a:r>
              <a:rPr lang="en-US" sz="2000" dirty="0"/>
              <a:t>… effect on data transfer</a:t>
            </a:r>
            <a:br>
              <a:rPr lang="en-US" sz="2000" dirty="0"/>
            </a:br>
            <a:r>
              <a:rPr lang="en-US" sz="2000" dirty="0"/>
              <a:t>… drawbacks</a:t>
            </a:r>
            <a:br>
              <a:rPr lang="en-US" sz="2000" dirty="0"/>
            </a:br>
            <a:r>
              <a:rPr lang="en-US" sz="2000" dirty="0"/>
              <a:t>… overview of formats</a:t>
            </a:r>
            <a:br>
              <a:rPr lang="en-US" sz="2000" dirty="0"/>
            </a:br>
            <a:r>
              <a:rPr lang="en-US" sz="2000" dirty="0"/>
              <a:t>… </a:t>
            </a:r>
            <a:r>
              <a:rPr lang="en-CA" sz="2000" dirty="0"/>
              <a:t>Lossless vs </a:t>
            </a:r>
            <a:r>
              <a:rPr lang="en-CA" sz="2000" dirty="0" err="1"/>
              <a:t>Lossy</a:t>
            </a:r>
            <a:endParaRPr lang="en-CA" sz="2000" dirty="0"/>
          </a:p>
          <a:p>
            <a:pPr marL="457200" lvl="0" indent="-457200">
              <a:buFont typeface="+mj-lt"/>
              <a:buAutoNum type="arabicPeriod"/>
            </a:pPr>
            <a:r>
              <a:rPr lang="en-CA" sz="2000" dirty="0"/>
              <a:t>What, Why, and How of “Backup”</a:t>
            </a:r>
            <a:br>
              <a:rPr lang="en-CA" sz="2000" dirty="0"/>
            </a:br>
            <a:r>
              <a:rPr lang="en-CA" sz="2000" dirty="0"/>
              <a:t>… types of backups </a:t>
            </a:r>
            <a:br>
              <a:rPr lang="en-CA" sz="2000" dirty="0"/>
            </a:br>
            <a:r>
              <a:rPr lang="en-CA" sz="2000" dirty="0"/>
              <a:t>… backup media</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69" y="1126901"/>
            <a:ext cx="359863" cy="360040"/>
          </a:xfrm>
          <a:prstGeom prst="rect">
            <a:avLst/>
          </a:prstGeom>
        </p:spPr>
      </p:pic>
    </p:spTree>
    <p:extLst>
      <p:ext uri="{BB962C8B-B14F-4D97-AF65-F5344CB8AC3E}">
        <p14:creationId xmlns:p14="http://schemas.microsoft.com/office/powerpoint/2010/main" val="119803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Agenda (Cont’d)</a:t>
            </a:r>
          </a:p>
        </p:txBody>
      </p:sp>
      <p:sp>
        <p:nvSpPr>
          <p:cNvPr id="5" name="Content Placeholder 4"/>
          <p:cNvSpPr>
            <a:spLocks noGrp="1"/>
          </p:cNvSpPr>
          <p:nvPr>
            <p:ph idx="1"/>
          </p:nvPr>
        </p:nvSpPr>
        <p:spPr>
          <a:xfrm>
            <a:off x="971600" y="1200150"/>
            <a:ext cx="7992888" cy="3657600"/>
          </a:xfrm>
        </p:spPr>
        <p:txBody>
          <a:bodyPr>
            <a:normAutofit/>
          </a:bodyPr>
          <a:lstStyle/>
          <a:p>
            <a:pPr marL="0" indent="0">
              <a:buNone/>
            </a:pPr>
            <a:r>
              <a:rPr lang="en-CA" dirty="0"/>
              <a:t>Activity:</a:t>
            </a:r>
            <a:endParaRPr lang="en-US" dirty="0"/>
          </a:p>
          <a:p>
            <a:pPr marL="457200" lvl="0" indent="-457200">
              <a:buFont typeface="+mj-lt"/>
              <a:buAutoNum type="arabicPeriod"/>
            </a:pPr>
            <a:r>
              <a:rPr lang="en-US" dirty="0"/>
              <a:t>Explore File Compression</a:t>
            </a:r>
            <a:endParaRPr lang="en-US" sz="2200" dirty="0"/>
          </a:p>
          <a:p>
            <a:pPr marL="457200" indent="-457200">
              <a:buFont typeface="+mj-lt"/>
              <a:buAutoNum type="arabicPeriod"/>
            </a:pPr>
            <a:r>
              <a:rPr lang="en-US" dirty="0"/>
              <a:t>Compress various native file formats to a ZIP archive and compare the results</a:t>
            </a:r>
          </a:p>
          <a:p>
            <a:pPr marL="457200" indent="-457200">
              <a:buFont typeface="+mj-lt"/>
              <a:buAutoNum type="arabicPeriod"/>
            </a:pPr>
            <a:r>
              <a:rPr lang="en-US" dirty="0"/>
              <a:t>Upload files to Blackboard to demonstrate a network backup</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37" y="1275606"/>
            <a:ext cx="359863" cy="360040"/>
          </a:xfrm>
          <a:prstGeom prst="rect">
            <a:avLst/>
          </a:prstGeom>
        </p:spPr>
      </p:pic>
    </p:spTree>
    <p:extLst>
      <p:ext uri="{BB962C8B-B14F-4D97-AF65-F5344CB8AC3E}">
        <p14:creationId xmlns:p14="http://schemas.microsoft.com/office/powerpoint/2010/main" val="402736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49" y="1189890"/>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89755" y="339502"/>
            <a:ext cx="8964488" cy="742950"/>
          </a:xfrm>
        </p:spPr>
        <p:txBody>
          <a:bodyPr>
            <a:noAutofit/>
          </a:bodyPr>
          <a:lstStyle/>
          <a:p>
            <a:pPr lvl="0"/>
            <a:r>
              <a:rPr lang="en-US" sz="2800" dirty="0"/>
              <a:t>What is “File Compression?”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1491630"/>
            <a:ext cx="4464496" cy="3348372"/>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051565080"/>
              </p:ext>
            </p:extLst>
          </p:nvPr>
        </p:nvGraphicFramePr>
        <p:xfrm>
          <a:off x="659420" y="1527629"/>
          <a:ext cx="1005840" cy="329184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492819451"/>
                    </a:ext>
                  </a:extLst>
                </a:gridCol>
              </a:tblGrid>
              <a:tr h="274320">
                <a:tc>
                  <a:txBody>
                    <a:bodyPr/>
                    <a:lstStyle/>
                    <a:p>
                      <a:endParaRPr lang="en-CA" dirty="0"/>
                    </a:p>
                  </a:txBody>
                  <a:tcPr marL="0" marR="0" marT="0" marB="0">
                    <a:solidFill>
                      <a:schemeClr val="accent5">
                        <a:lumMod val="20000"/>
                        <a:lumOff val="80000"/>
                      </a:schemeClr>
                    </a:solidFill>
                  </a:tcPr>
                </a:tc>
                <a:extLst>
                  <a:ext uri="{0D108BD9-81ED-4DB2-BD59-A6C34878D82A}">
                    <a16:rowId xmlns:a16="http://schemas.microsoft.com/office/drawing/2014/main" val="3522175621"/>
                  </a:ext>
                </a:extLst>
              </a:tr>
              <a:tr h="274320">
                <a:tc>
                  <a:txBody>
                    <a:bodyPr/>
                    <a:lstStyle/>
                    <a:p>
                      <a:endParaRPr lang="en-CA" dirty="0"/>
                    </a:p>
                  </a:txBody>
                  <a:tcPr marL="0" marR="0" marT="0" marB="0">
                    <a:solidFill>
                      <a:schemeClr val="accent5">
                        <a:lumMod val="20000"/>
                        <a:lumOff val="80000"/>
                      </a:schemeClr>
                    </a:solidFill>
                  </a:tcPr>
                </a:tc>
                <a:extLst>
                  <a:ext uri="{0D108BD9-81ED-4DB2-BD59-A6C34878D82A}">
                    <a16:rowId xmlns:a16="http://schemas.microsoft.com/office/drawing/2014/main" val="3158106678"/>
                  </a:ext>
                </a:extLst>
              </a:tr>
              <a:tr h="274320">
                <a:tc>
                  <a:txBody>
                    <a:bodyPr/>
                    <a:lstStyle/>
                    <a:p>
                      <a:endParaRPr lang="en-CA" dirty="0"/>
                    </a:p>
                  </a:txBody>
                  <a:tcPr marL="0" marR="0" marT="0" marB="0">
                    <a:solidFill>
                      <a:schemeClr val="accent5">
                        <a:lumMod val="20000"/>
                        <a:lumOff val="80000"/>
                      </a:schemeClr>
                    </a:solidFill>
                  </a:tcPr>
                </a:tc>
                <a:extLst>
                  <a:ext uri="{0D108BD9-81ED-4DB2-BD59-A6C34878D82A}">
                    <a16:rowId xmlns:a16="http://schemas.microsoft.com/office/drawing/2014/main" val="2128096158"/>
                  </a:ext>
                </a:extLst>
              </a:tr>
              <a:tr h="274320">
                <a:tc>
                  <a:txBody>
                    <a:bodyPr/>
                    <a:lstStyle/>
                    <a:p>
                      <a:endParaRPr lang="en-CA" dirty="0"/>
                    </a:p>
                  </a:txBody>
                  <a:tcPr marL="0" marR="0" marT="0" marB="0">
                    <a:solidFill>
                      <a:schemeClr val="accent5">
                        <a:lumMod val="20000"/>
                        <a:lumOff val="80000"/>
                      </a:schemeClr>
                    </a:solidFill>
                  </a:tcPr>
                </a:tc>
                <a:extLst>
                  <a:ext uri="{0D108BD9-81ED-4DB2-BD59-A6C34878D82A}">
                    <a16:rowId xmlns:a16="http://schemas.microsoft.com/office/drawing/2014/main" val="3347156078"/>
                  </a:ext>
                </a:extLst>
              </a:tr>
              <a:tr h="274320">
                <a:tc>
                  <a:txBody>
                    <a:bodyPr/>
                    <a:lstStyle/>
                    <a:p>
                      <a:endParaRPr lang="en-CA" dirty="0"/>
                    </a:p>
                  </a:txBody>
                  <a:tcPr marL="0" marR="0" marT="0" marB="0">
                    <a:solidFill>
                      <a:schemeClr val="accent4">
                        <a:lumMod val="60000"/>
                        <a:lumOff val="40000"/>
                      </a:schemeClr>
                    </a:solidFill>
                  </a:tcPr>
                </a:tc>
                <a:extLst>
                  <a:ext uri="{0D108BD9-81ED-4DB2-BD59-A6C34878D82A}">
                    <a16:rowId xmlns:a16="http://schemas.microsoft.com/office/drawing/2014/main" val="4059328958"/>
                  </a:ext>
                </a:extLst>
              </a:tr>
              <a:tr h="274320">
                <a:tc>
                  <a:txBody>
                    <a:bodyPr/>
                    <a:lstStyle/>
                    <a:p>
                      <a:endParaRPr lang="en-CA" dirty="0"/>
                    </a:p>
                  </a:txBody>
                  <a:tcPr marL="0" marR="0" marT="0" marB="0">
                    <a:solidFill>
                      <a:schemeClr val="accent4">
                        <a:lumMod val="60000"/>
                        <a:lumOff val="40000"/>
                      </a:schemeClr>
                    </a:solidFill>
                  </a:tcPr>
                </a:tc>
                <a:extLst>
                  <a:ext uri="{0D108BD9-81ED-4DB2-BD59-A6C34878D82A}">
                    <a16:rowId xmlns:a16="http://schemas.microsoft.com/office/drawing/2014/main" val="4148532902"/>
                  </a:ext>
                </a:extLst>
              </a:tr>
              <a:tr h="274320">
                <a:tc>
                  <a:txBody>
                    <a:bodyPr/>
                    <a:lstStyle/>
                    <a:p>
                      <a:endParaRPr lang="en-CA" dirty="0"/>
                    </a:p>
                  </a:txBody>
                  <a:tcPr marL="0" marR="0" marT="0" marB="0">
                    <a:solidFill>
                      <a:schemeClr val="accent4">
                        <a:lumMod val="60000"/>
                        <a:lumOff val="40000"/>
                      </a:schemeClr>
                    </a:solidFill>
                  </a:tcPr>
                </a:tc>
                <a:extLst>
                  <a:ext uri="{0D108BD9-81ED-4DB2-BD59-A6C34878D82A}">
                    <a16:rowId xmlns:a16="http://schemas.microsoft.com/office/drawing/2014/main" val="862936409"/>
                  </a:ext>
                </a:extLst>
              </a:tr>
              <a:tr h="274320">
                <a:tc>
                  <a:txBody>
                    <a:bodyPr/>
                    <a:lstStyle/>
                    <a:p>
                      <a:endParaRPr lang="en-CA"/>
                    </a:p>
                  </a:txBody>
                  <a:tcPr marL="0" marR="0" marT="0" marB="0">
                    <a:solidFill>
                      <a:schemeClr val="accent4">
                        <a:lumMod val="60000"/>
                        <a:lumOff val="40000"/>
                      </a:schemeClr>
                    </a:solidFill>
                  </a:tcPr>
                </a:tc>
                <a:extLst>
                  <a:ext uri="{0D108BD9-81ED-4DB2-BD59-A6C34878D82A}">
                    <a16:rowId xmlns:a16="http://schemas.microsoft.com/office/drawing/2014/main" val="1264666840"/>
                  </a:ext>
                </a:extLst>
              </a:tr>
              <a:tr h="274320">
                <a:tc>
                  <a:txBody>
                    <a:bodyPr/>
                    <a:lstStyle/>
                    <a:p>
                      <a:endParaRPr lang="en-CA" dirty="0"/>
                    </a:p>
                  </a:txBody>
                  <a:tcPr marL="0" marR="0" marT="0" marB="0">
                    <a:solidFill>
                      <a:schemeClr val="accent4">
                        <a:lumMod val="60000"/>
                        <a:lumOff val="40000"/>
                      </a:schemeClr>
                    </a:solidFill>
                  </a:tcPr>
                </a:tc>
                <a:extLst>
                  <a:ext uri="{0D108BD9-81ED-4DB2-BD59-A6C34878D82A}">
                    <a16:rowId xmlns:a16="http://schemas.microsoft.com/office/drawing/2014/main" val="3038549520"/>
                  </a:ext>
                </a:extLst>
              </a:tr>
              <a:tr h="274320">
                <a:tc>
                  <a:txBody>
                    <a:bodyPr/>
                    <a:lstStyle/>
                    <a:p>
                      <a:endParaRPr lang="en-CA" dirty="0"/>
                    </a:p>
                  </a:txBody>
                  <a:tcPr marL="0" marR="0" marT="0" marB="0">
                    <a:solidFill>
                      <a:schemeClr val="bg2">
                        <a:lumMod val="75000"/>
                      </a:schemeClr>
                    </a:solidFill>
                  </a:tcPr>
                </a:tc>
                <a:extLst>
                  <a:ext uri="{0D108BD9-81ED-4DB2-BD59-A6C34878D82A}">
                    <a16:rowId xmlns:a16="http://schemas.microsoft.com/office/drawing/2014/main" val="1247643866"/>
                  </a:ext>
                </a:extLst>
              </a:tr>
              <a:tr h="274320">
                <a:tc>
                  <a:txBody>
                    <a:bodyPr/>
                    <a:lstStyle/>
                    <a:p>
                      <a:endParaRPr lang="en-CA" dirty="0"/>
                    </a:p>
                  </a:txBody>
                  <a:tcPr marL="0" marR="0" marT="0" marB="0">
                    <a:solidFill>
                      <a:schemeClr val="bg2">
                        <a:lumMod val="75000"/>
                      </a:schemeClr>
                    </a:solidFill>
                  </a:tcPr>
                </a:tc>
                <a:extLst>
                  <a:ext uri="{0D108BD9-81ED-4DB2-BD59-A6C34878D82A}">
                    <a16:rowId xmlns:a16="http://schemas.microsoft.com/office/drawing/2014/main" val="317098044"/>
                  </a:ext>
                </a:extLst>
              </a:tr>
              <a:tr h="274320">
                <a:tc>
                  <a:txBody>
                    <a:bodyPr/>
                    <a:lstStyle/>
                    <a:p>
                      <a:endParaRPr lang="en-CA" dirty="0"/>
                    </a:p>
                  </a:txBody>
                  <a:tcPr marL="0" marR="0" marT="0" marB="0">
                    <a:solidFill>
                      <a:schemeClr val="bg2">
                        <a:lumMod val="75000"/>
                      </a:schemeClr>
                    </a:solidFill>
                  </a:tcPr>
                </a:tc>
                <a:extLst>
                  <a:ext uri="{0D108BD9-81ED-4DB2-BD59-A6C34878D82A}">
                    <a16:rowId xmlns:a16="http://schemas.microsoft.com/office/drawing/2014/main" val="16385834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04625261"/>
              </p:ext>
            </p:extLst>
          </p:nvPr>
        </p:nvGraphicFramePr>
        <p:xfrm>
          <a:off x="7444479" y="2748361"/>
          <a:ext cx="1040101" cy="822960"/>
        </p:xfrm>
        <a:graphic>
          <a:graphicData uri="http://schemas.openxmlformats.org/drawingml/2006/table">
            <a:tbl>
              <a:tblPr firstRow="1" bandRow="1">
                <a:tableStyleId>{5940675A-B579-460E-94D1-54222C63F5DA}</a:tableStyleId>
              </a:tblPr>
              <a:tblGrid>
                <a:gridCol w="1040101">
                  <a:extLst>
                    <a:ext uri="{9D8B030D-6E8A-4147-A177-3AD203B41FA5}">
                      <a16:colId xmlns:a16="http://schemas.microsoft.com/office/drawing/2014/main" val="492819451"/>
                    </a:ext>
                  </a:extLst>
                </a:gridCol>
              </a:tblGrid>
              <a:tr h="32591">
                <a:tc>
                  <a:txBody>
                    <a:bodyPr/>
                    <a:lstStyle/>
                    <a:p>
                      <a:pPr algn="ctr"/>
                      <a:r>
                        <a:rPr lang="en-US" b="1" dirty="0"/>
                        <a:t>4 pink</a:t>
                      </a:r>
                      <a:endParaRPr lang="en-CA" b="1" dirty="0"/>
                    </a:p>
                  </a:txBody>
                  <a:tcPr marL="0" marR="0" marT="0" marB="0">
                    <a:solidFill>
                      <a:schemeClr val="accent5">
                        <a:lumMod val="20000"/>
                        <a:lumOff val="80000"/>
                      </a:schemeClr>
                    </a:solidFill>
                  </a:tcPr>
                </a:tc>
                <a:extLst>
                  <a:ext uri="{0D108BD9-81ED-4DB2-BD59-A6C34878D82A}">
                    <a16:rowId xmlns:a16="http://schemas.microsoft.com/office/drawing/2014/main" val="3347156078"/>
                  </a:ext>
                </a:extLst>
              </a:tr>
              <a:tr h="274320">
                <a:tc>
                  <a:txBody>
                    <a:bodyPr/>
                    <a:lstStyle/>
                    <a:p>
                      <a:pPr algn="ctr" defTabSz="892175"/>
                      <a:r>
                        <a:rPr lang="en-US" b="1" dirty="0"/>
                        <a:t>5 green</a:t>
                      </a:r>
                      <a:endParaRPr lang="en-CA" dirty="0"/>
                    </a:p>
                  </a:txBody>
                  <a:tcPr marL="0" marR="0" marT="0" marB="0">
                    <a:solidFill>
                      <a:schemeClr val="accent4">
                        <a:lumMod val="60000"/>
                        <a:lumOff val="40000"/>
                      </a:schemeClr>
                    </a:solidFill>
                  </a:tcPr>
                </a:tc>
                <a:extLst>
                  <a:ext uri="{0D108BD9-81ED-4DB2-BD59-A6C34878D82A}">
                    <a16:rowId xmlns:a16="http://schemas.microsoft.com/office/drawing/2014/main" val="4059328958"/>
                  </a:ext>
                </a:extLst>
              </a:tr>
              <a:tr h="274320">
                <a:tc>
                  <a:txBody>
                    <a:bodyPr/>
                    <a:lstStyle/>
                    <a:p>
                      <a:pPr algn="ctr"/>
                      <a:r>
                        <a:rPr lang="en-US" b="1" dirty="0"/>
                        <a:t>3 blue</a:t>
                      </a:r>
                      <a:endParaRPr lang="en-CA" b="1" dirty="0"/>
                    </a:p>
                  </a:txBody>
                  <a:tcPr marL="0" marR="0" marT="0" marB="0">
                    <a:solidFill>
                      <a:schemeClr val="bg2">
                        <a:lumMod val="75000"/>
                      </a:schemeClr>
                    </a:solidFill>
                  </a:tcPr>
                </a:tc>
                <a:extLst>
                  <a:ext uri="{0D108BD9-81ED-4DB2-BD59-A6C34878D82A}">
                    <a16:rowId xmlns:a16="http://schemas.microsoft.com/office/drawing/2014/main" val="1638583449"/>
                  </a:ext>
                </a:extLst>
              </a:tr>
            </a:tbl>
          </a:graphicData>
        </a:graphic>
      </p:graphicFrame>
    </p:spTree>
    <p:extLst>
      <p:ext uri="{BB962C8B-B14F-4D97-AF65-F5344CB8AC3E}">
        <p14:creationId xmlns:p14="http://schemas.microsoft.com/office/powerpoint/2010/main" val="12353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5515" y="1094880"/>
            <a:ext cx="8712968" cy="3693000"/>
          </a:xfrm>
        </p:spPr>
        <p:txBody>
          <a:bodyPr>
            <a:normAutofit lnSpcReduction="10000"/>
          </a:bodyPr>
          <a:lstStyle/>
          <a:p>
            <a:r>
              <a:rPr lang="en-US" sz="3200" dirty="0"/>
              <a:t>storing a file’s data in “</a:t>
            </a:r>
            <a:r>
              <a:rPr lang="en-US" sz="3200" dirty="0">
                <a:solidFill>
                  <a:schemeClr val="tx2"/>
                </a:solidFill>
              </a:rPr>
              <a:t>less space</a:t>
            </a:r>
            <a:r>
              <a:rPr lang="en-US" sz="3200" dirty="0"/>
              <a:t>”</a:t>
            </a:r>
            <a:br>
              <a:rPr lang="en-US" sz="3200" dirty="0"/>
            </a:br>
            <a:r>
              <a:rPr lang="en-US" sz="3200" dirty="0"/>
              <a:t>by “</a:t>
            </a:r>
            <a:r>
              <a:rPr lang="en-US" sz="3200" dirty="0">
                <a:solidFill>
                  <a:schemeClr val="tx2"/>
                </a:solidFill>
              </a:rPr>
              <a:t>minimizing redundancy</a:t>
            </a:r>
            <a:r>
              <a:rPr lang="en-US" sz="3200" dirty="0"/>
              <a:t>” in data content</a:t>
            </a:r>
          </a:p>
          <a:p>
            <a:r>
              <a:rPr lang="en-CA" sz="3200" dirty="0"/>
              <a:t>An </a:t>
            </a:r>
            <a:r>
              <a:rPr lang="en-CA" sz="3200" dirty="0">
                <a:solidFill>
                  <a:schemeClr val="tx2"/>
                </a:solidFill>
              </a:rPr>
              <a:t>archive</a:t>
            </a:r>
            <a:r>
              <a:rPr lang="en-CA" sz="3200" dirty="0"/>
              <a:t> is a collection of folders and files stored in one file, e.g. </a:t>
            </a:r>
            <a:r>
              <a:rPr lang="en-CA" sz="3200" i="1" dirty="0"/>
              <a:t>filename</a:t>
            </a:r>
            <a:r>
              <a:rPr lang="en-CA" sz="3200" dirty="0"/>
              <a:t>.ZIP</a:t>
            </a:r>
          </a:p>
          <a:p>
            <a:pPr lvl="1"/>
            <a:r>
              <a:rPr lang="en-CA" sz="2800" dirty="0"/>
              <a:t>Files are usually compressed (but not necessarily)</a:t>
            </a:r>
          </a:p>
          <a:p>
            <a:r>
              <a:rPr lang="en-CA" sz="3200" dirty="0">
                <a:solidFill>
                  <a:schemeClr val="tx2"/>
                </a:solidFill>
              </a:rPr>
              <a:t>SSH </a:t>
            </a:r>
            <a:r>
              <a:rPr lang="en-CA" sz="2400" dirty="0">
                <a:solidFill>
                  <a:schemeClr val="tx2"/>
                </a:solidFill>
              </a:rPr>
              <a:t>(Secure </a:t>
            </a:r>
            <a:r>
              <a:rPr lang="en-CA" sz="2400" dirty="0" err="1">
                <a:solidFill>
                  <a:schemeClr val="tx2"/>
                </a:solidFill>
              </a:rPr>
              <a:t>SHell</a:t>
            </a:r>
            <a:r>
              <a:rPr lang="en-CA" sz="2400" dirty="0">
                <a:solidFill>
                  <a:schemeClr val="tx2"/>
                </a:solidFill>
              </a:rPr>
              <a:t>)</a:t>
            </a:r>
            <a:r>
              <a:rPr lang="en-CA" sz="3200" dirty="0">
                <a:solidFill>
                  <a:schemeClr val="tx2"/>
                </a:solidFill>
              </a:rPr>
              <a:t> can compress data: </a:t>
            </a:r>
            <a:r>
              <a:rPr lang="en-CA" sz="3200" dirty="0" err="1">
                <a:solidFill>
                  <a:schemeClr val="tx2"/>
                </a:solidFill>
              </a:rPr>
              <a:t>asynch</a:t>
            </a:r>
            <a:r>
              <a:rPr lang="en-CA" sz="3200" dirty="0">
                <a:solidFill>
                  <a:schemeClr val="tx2"/>
                </a:solidFill>
              </a:rPr>
              <a:t>.</a:t>
            </a:r>
          </a:p>
          <a:p>
            <a:r>
              <a:rPr lang="en-CA" sz="3200" dirty="0">
                <a:solidFill>
                  <a:schemeClr val="tx2"/>
                </a:solidFill>
              </a:rPr>
              <a:t>VoIP must do this in real-time, synchronously.</a:t>
            </a:r>
          </a:p>
          <a:p>
            <a:endParaRPr lang="en-CA" sz="3200" dirty="0"/>
          </a:p>
        </p:txBody>
      </p:sp>
      <p:sp>
        <p:nvSpPr>
          <p:cNvPr id="6" name="Title 1"/>
          <p:cNvSpPr>
            <a:spLocks noGrp="1"/>
          </p:cNvSpPr>
          <p:nvPr>
            <p:ph type="title"/>
          </p:nvPr>
        </p:nvSpPr>
        <p:spPr>
          <a:xfrm>
            <a:off x="89755" y="339502"/>
            <a:ext cx="8964488" cy="742950"/>
          </a:xfrm>
        </p:spPr>
        <p:txBody>
          <a:bodyPr>
            <a:noAutofit/>
          </a:bodyPr>
          <a:lstStyle/>
          <a:p>
            <a:r>
              <a:rPr lang="en-US" sz="3600" dirty="0"/>
              <a:t>What is “File Compression?”</a:t>
            </a:r>
          </a:p>
        </p:txBody>
      </p:sp>
    </p:spTree>
    <p:extLst>
      <p:ext uri="{BB962C8B-B14F-4D97-AF65-F5344CB8AC3E}">
        <p14:creationId xmlns:p14="http://schemas.microsoft.com/office/powerpoint/2010/main" val="147997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File Compression? </a:t>
            </a:r>
            <a:endParaRPr lang="en-CA" dirty="0"/>
          </a:p>
        </p:txBody>
      </p:sp>
      <p:sp>
        <p:nvSpPr>
          <p:cNvPr id="3" name="Content Placeholder 2"/>
          <p:cNvSpPr>
            <a:spLocks noGrp="1"/>
          </p:cNvSpPr>
          <p:nvPr>
            <p:ph idx="1"/>
          </p:nvPr>
        </p:nvSpPr>
        <p:spPr/>
        <p:txBody>
          <a:bodyPr>
            <a:normAutofit/>
          </a:bodyPr>
          <a:lstStyle/>
          <a:p>
            <a:pPr>
              <a:spcBef>
                <a:spcPts val="200"/>
              </a:spcBef>
            </a:pPr>
            <a:r>
              <a:rPr lang="en-US" sz="2800" dirty="0"/>
              <a:t>Sending data takes bandwidth and I/O time</a:t>
            </a:r>
          </a:p>
          <a:p>
            <a:pPr lvl="1">
              <a:spcBef>
                <a:spcPts val="200"/>
              </a:spcBef>
            </a:pPr>
            <a:r>
              <a:rPr lang="en-US" sz="2400" dirty="0"/>
              <a:t>…to a backup device </a:t>
            </a:r>
          </a:p>
          <a:p>
            <a:pPr lvl="2">
              <a:spcBef>
                <a:spcPts val="200"/>
              </a:spcBef>
            </a:pPr>
            <a:r>
              <a:rPr lang="en-US" sz="2000" dirty="0"/>
              <a:t>Tape &amp; Optical discs – mostly obsolete</a:t>
            </a:r>
          </a:p>
          <a:p>
            <a:pPr lvl="2">
              <a:spcBef>
                <a:spcPts val="200"/>
              </a:spcBef>
            </a:pPr>
            <a:r>
              <a:rPr lang="en-US" sz="2000" dirty="0"/>
              <a:t>NAS – Network Attached Storage (local or remote intranet)</a:t>
            </a:r>
          </a:p>
          <a:p>
            <a:pPr lvl="2">
              <a:spcBef>
                <a:spcPts val="200"/>
              </a:spcBef>
            </a:pPr>
            <a:r>
              <a:rPr lang="en-US" sz="2000" dirty="0"/>
              <a:t>USB – removable drives (ad hoc, user level)</a:t>
            </a:r>
          </a:p>
          <a:p>
            <a:pPr lvl="1">
              <a:spcBef>
                <a:spcPts val="200"/>
              </a:spcBef>
            </a:pPr>
            <a:r>
              <a:rPr lang="en-US" sz="2400" dirty="0"/>
              <a:t>…to another computer</a:t>
            </a:r>
          </a:p>
          <a:p>
            <a:pPr lvl="2">
              <a:spcBef>
                <a:spcPts val="200"/>
              </a:spcBef>
            </a:pPr>
            <a:r>
              <a:rPr lang="en-US" sz="2000" dirty="0"/>
              <a:t>Via FTP or transfer to </a:t>
            </a:r>
            <a:r>
              <a:rPr lang="en-CA" sz="2000" dirty="0"/>
              <a:t>Cloud Storage over Internet</a:t>
            </a:r>
          </a:p>
          <a:p>
            <a:pPr>
              <a:spcBef>
                <a:spcPts val="200"/>
              </a:spcBef>
            </a:pPr>
            <a:r>
              <a:rPr lang="en-US" sz="2800" dirty="0"/>
              <a:t>E</a:t>
            </a:r>
            <a:r>
              <a:rPr lang="en-CA" sz="2800" dirty="0" err="1"/>
              <a:t>ncrypt</a:t>
            </a:r>
            <a:r>
              <a:rPr lang="en-CA" sz="2800" dirty="0"/>
              <a:t> off-site data for security</a:t>
            </a:r>
          </a:p>
          <a:p>
            <a:pPr lvl="1">
              <a:spcBef>
                <a:spcPts val="200"/>
              </a:spcBef>
            </a:pPr>
            <a:r>
              <a:rPr lang="en-CA" sz="2400" dirty="0"/>
              <a:t>compression software has a password encrypt option</a:t>
            </a:r>
          </a:p>
        </p:txBody>
      </p:sp>
    </p:spTree>
    <p:extLst>
      <p:ext uri="{BB962C8B-B14F-4D97-AF65-F5344CB8AC3E}">
        <p14:creationId xmlns:p14="http://schemas.microsoft.com/office/powerpoint/2010/main" val="222631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7544" y="1059582"/>
            <a:ext cx="8208911" cy="3721545"/>
          </a:xfrm>
        </p:spPr>
        <p:txBody>
          <a:bodyPr>
            <a:noAutofit/>
          </a:bodyPr>
          <a:lstStyle/>
          <a:p>
            <a:pPr marL="0" indent="0">
              <a:buNone/>
            </a:pPr>
            <a:r>
              <a:rPr lang="en-US" sz="2400" b="1" dirty="0"/>
              <a:t>Time (uncompressed file)</a:t>
            </a:r>
          </a:p>
          <a:p>
            <a:r>
              <a:rPr lang="en-US" sz="2400" dirty="0"/>
              <a:t>1MByte file plus ~3% TCP overhead = 8.6Mbits</a:t>
            </a:r>
          </a:p>
          <a:p>
            <a:r>
              <a:rPr lang="en-US" sz="2400" dirty="0"/>
              <a:t>Sent in 0.345 – 2 seconds on 25Mbps network</a:t>
            </a:r>
          </a:p>
          <a:p>
            <a:r>
              <a:rPr lang="en-US" sz="2400" dirty="0"/>
              <a:t>Sent to 30,000 users: 2.875 – 16.6 </a:t>
            </a:r>
            <a:r>
              <a:rPr lang="en-US" sz="2400" b="1" dirty="0"/>
              <a:t>hours</a:t>
            </a:r>
          </a:p>
          <a:p>
            <a:pPr marL="0" indent="0">
              <a:buNone/>
            </a:pPr>
            <a:r>
              <a:rPr lang="en-US" sz="2400" b="1" dirty="0"/>
              <a:t>Size (uncompressed file)</a:t>
            </a:r>
            <a:endParaRPr lang="en-CA" sz="2400" b="1" dirty="0"/>
          </a:p>
          <a:p>
            <a:r>
              <a:rPr lang="en-US" sz="2400" dirty="0"/>
              <a:t>30,000 × ~1MB files = 30G</a:t>
            </a:r>
            <a:r>
              <a:rPr lang="en-US" sz="2400" b="1" dirty="0"/>
              <a:t>Bytes</a:t>
            </a:r>
          </a:p>
          <a:p>
            <a:r>
              <a:rPr lang="en-US" sz="2400" dirty="0"/>
              <a:t>1G</a:t>
            </a:r>
            <a:r>
              <a:rPr lang="en-US" sz="2400" b="1" dirty="0"/>
              <a:t>bit</a:t>
            </a:r>
            <a:r>
              <a:rPr lang="en-US" sz="2400" dirty="0"/>
              <a:t> network takes </a:t>
            </a:r>
            <a:r>
              <a:rPr lang="en-CA" sz="2400" dirty="0"/>
              <a:t>4 Minutes 30 Seconds transferring one file but will saturate network</a:t>
            </a:r>
            <a:br>
              <a:rPr lang="en-CA" sz="2400" dirty="0"/>
            </a:br>
            <a:r>
              <a:rPr lang="en-CA" sz="2400" i="1" dirty="0"/>
              <a:t>much </a:t>
            </a:r>
            <a:r>
              <a:rPr lang="en-CA" sz="2400" dirty="0"/>
              <a:t>more time to send 30,000 individual files</a:t>
            </a:r>
            <a:endParaRPr lang="en-US" sz="2400" dirty="0"/>
          </a:p>
          <a:p>
            <a:endParaRPr lang="en-CA" sz="2400" b="1" dirty="0"/>
          </a:p>
        </p:txBody>
      </p:sp>
      <p:sp>
        <p:nvSpPr>
          <p:cNvPr id="6" name="Title 1"/>
          <p:cNvSpPr>
            <a:spLocks noGrp="1"/>
          </p:cNvSpPr>
          <p:nvPr>
            <p:ph type="title"/>
          </p:nvPr>
        </p:nvSpPr>
        <p:spPr>
          <a:xfrm>
            <a:off x="179512" y="267494"/>
            <a:ext cx="8964488" cy="742950"/>
          </a:xfrm>
        </p:spPr>
        <p:txBody>
          <a:bodyPr>
            <a:noAutofit/>
          </a:bodyPr>
          <a:lstStyle/>
          <a:p>
            <a:pPr algn="ctr"/>
            <a:r>
              <a:rPr lang="en-US" sz="2800" dirty="0"/>
              <a:t>The effect of File Compression on Data Transfer</a:t>
            </a:r>
          </a:p>
        </p:txBody>
      </p:sp>
    </p:spTree>
    <p:extLst>
      <p:ext uri="{BB962C8B-B14F-4D97-AF65-F5344CB8AC3E}">
        <p14:creationId xmlns:p14="http://schemas.microsoft.com/office/powerpoint/2010/main" val="386949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18051</TotalTime>
  <Words>5562</Words>
  <Application>Microsoft Office PowerPoint</Application>
  <PresentationFormat>On-screen Show (16:9)</PresentationFormat>
  <Paragraphs>425</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Courier New</vt:lpstr>
      <vt:lpstr>Franklin Gothic Demi</vt:lpstr>
      <vt:lpstr>Webdings</vt:lpstr>
      <vt:lpstr>Wingdings</vt:lpstr>
      <vt:lpstr>Clarity</vt:lpstr>
      <vt:lpstr>Computer Principles for Programmers</vt:lpstr>
      <vt:lpstr>Quiz</vt:lpstr>
      <vt:lpstr>News of the Week</vt:lpstr>
      <vt:lpstr>Agenda</vt:lpstr>
      <vt:lpstr>Agenda (Cont’d)</vt:lpstr>
      <vt:lpstr>What is “File Compression?”</vt:lpstr>
      <vt:lpstr>What is “File Compression?”</vt:lpstr>
      <vt:lpstr>Why use File Compression? </vt:lpstr>
      <vt:lpstr>The effect of File Compression on Data Transfer</vt:lpstr>
      <vt:lpstr>The effect of File Compression on Data Transfer (Cont’d)</vt:lpstr>
      <vt:lpstr>How File Compression works</vt:lpstr>
      <vt:lpstr>How Compression Works</vt:lpstr>
      <vt:lpstr>How Compression Works (cont’d)</vt:lpstr>
      <vt:lpstr>How Compression Works (cont’d)</vt:lpstr>
      <vt:lpstr>Overview of some Compression File Formats</vt:lpstr>
      <vt:lpstr>What is “Lossless” Vs. “Lossy” Compression?</vt:lpstr>
      <vt:lpstr>Lossy vs. Lossless compression</vt:lpstr>
      <vt:lpstr>Drawbacks to Compression</vt:lpstr>
      <vt:lpstr>Three characteristics define a Backup</vt:lpstr>
      <vt:lpstr>Why do we need backups?  "Failure is not an option." - Apollo 13</vt:lpstr>
      <vt:lpstr>Avoiding hardware failure</vt:lpstr>
      <vt:lpstr>Classic File Backup Types/Strategy</vt:lpstr>
      <vt:lpstr>Classic File Backup Types/Strategy</vt:lpstr>
      <vt:lpstr>Classic File Backup Schedule</vt:lpstr>
      <vt:lpstr>Cloud backup options</vt:lpstr>
      <vt:lpstr>Recover lost files or previous versions</vt:lpstr>
      <vt:lpstr>3-2-1 Backup Checklist</vt:lpstr>
      <vt:lpstr>The final word on backups…</vt:lpstr>
      <vt:lpstr>Notes</vt:lpstr>
      <vt:lpstr>What is “Lossless” Vs. “Lossy” Compression?</vt:lpstr>
      <vt:lpstr>What is “Lossless” Vs. “Lossy” Compression? (Cont’d)</vt:lpstr>
      <vt:lpstr>Overview of some Compression File Formats</vt:lpstr>
      <vt:lpstr>Overview of some Compression File Formats (Cont’d)</vt:lpstr>
      <vt:lpstr>Overview of some Compression File Formats (Cont’d)</vt:lpstr>
      <vt:lpstr>What is a “Backup” and why do we need backups? (Cont’d)</vt:lpstr>
      <vt:lpstr>When &amp; How to run your Backup</vt:lpstr>
      <vt:lpstr>Locations of Backup Media</vt:lpstr>
      <vt:lpstr>Locations of Backup Media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Timothy.McKenna@senecacollege.ca; Reza Khojasteh; Marc.Gurwitz@senecacollege.ca; Danny Roy</dc:creator>
  <cp:lastModifiedBy>Tim McKenna</cp:lastModifiedBy>
  <cp:revision>744</cp:revision>
  <dcterms:created xsi:type="dcterms:W3CDTF">2016-05-30T19:06:58Z</dcterms:created>
  <dcterms:modified xsi:type="dcterms:W3CDTF">2018-09-23T19:50:27Z</dcterms:modified>
</cp:coreProperties>
</file>