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 id="2147484131" r:id="rId2"/>
  </p:sldMasterIdLst>
  <p:notesMasterIdLst>
    <p:notesMasterId r:id="rId44"/>
  </p:notesMasterIdLst>
  <p:sldIdLst>
    <p:sldId id="256" r:id="rId3"/>
    <p:sldId id="347" r:id="rId4"/>
    <p:sldId id="348" r:id="rId5"/>
    <p:sldId id="282" r:id="rId6"/>
    <p:sldId id="351" r:id="rId7"/>
    <p:sldId id="309" r:id="rId8"/>
    <p:sldId id="352" r:id="rId9"/>
    <p:sldId id="280" r:id="rId10"/>
    <p:sldId id="279" r:id="rId11"/>
    <p:sldId id="311" r:id="rId12"/>
    <p:sldId id="313" r:id="rId13"/>
    <p:sldId id="297" r:id="rId14"/>
    <p:sldId id="298" r:id="rId15"/>
    <p:sldId id="310" r:id="rId16"/>
    <p:sldId id="342" r:id="rId17"/>
    <p:sldId id="385" r:id="rId18"/>
    <p:sldId id="397" r:id="rId19"/>
    <p:sldId id="358" r:id="rId20"/>
    <p:sldId id="364" r:id="rId21"/>
    <p:sldId id="396" r:id="rId22"/>
    <p:sldId id="360" r:id="rId23"/>
    <p:sldId id="362" r:id="rId24"/>
    <p:sldId id="366" r:id="rId25"/>
    <p:sldId id="367" r:id="rId26"/>
    <p:sldId id="368" r:id="rId27"/>
    <p:sldId id="381" r:id="rId28"/>
    <p:sldId id="382" r:id="rId29"/>
    <p:sldId id="383" r:id="rId30"/>
    <p:sldId id="379" r:id="rId31"/>
    <p:sldId id="380" r:id="rId32"/>
    <p:sldId id="384" r:id="rId33"/>
    <p:sldId id="386" r:id="rId34"/>
    <p:sldId id="387" r:id="rId35"/>
    <p:sldId id="388" r:id="rId36"/>
    <p:sldId id="392" r:id="rId37"/>
    <p:sldId id="391" r:id="rId38"/>
    <p:sldId id="389" r:id="rId39"/>
    <p:sldId id="390" r:id="rId40"/>
    <p:sldId id="393" r:id="rId41"/>
    <p:sldId id="394" r:id="rId42"/>
    <p:sldId id="395" r:id="rId4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70811" autoAdjust="0"/>
  </p:normalViewPr>
  <p:slideViewPr>
    <p:cSldViewPr>
      <p:cViewPr varScale="1">
        <p:scale>
          <a:sx n="103" d="100"/>
          <a:sy n="103" d="100"/>
        </p:scale>
        <p:origin x="1638" y="108"/>
      </p:cViewPr>
      <p:guideLst>
        <p:guide orient="horz" pos="1620"/>
        <p:guide pos="2880"/>
      </p:guideLst>
    </p:cSldViewPr>
  </p:slideViewPr>
  <p:notesTextViewPr>
    <p:cViewPr>
      <p:scale>
        <a:sx n="1" d="1"/>
        <a:sy n="1" d="1"/>
      </p:scale>
      <p:origin x="0" y="0"/>
    </p:cViewPr>
  </p:notesTextViewPr>
  <p:sorterViewPr>
    <p:cViewPr>
      <p:scale>
        <a:sx n="125" d="100"/>
        <a:sy n="125" d="100"/>
      </p:scale>
      <p:origin x="0" y="288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0C82B3-7165-40D2-88AF-D0C60F1568C1}" type="datetimeFigureOut">
              <a:rPr lang="en-CA" smtClean="0"/>
              <a:t>2018-08-29</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2D4F22-4051-4F28-9B90-CE898DB336CD}" type="slidenum">
              <a:rPr lang="en-CA" smtClean="0"/>
              <a:t>‹#›</a:t>
            </a:fld>
            <a:endParaRPr lang="en-CA"/>
          </a:p>
        </p:txBody>
      </p:sp>
    </p:spTree>
    <p:extLst>
      <p:ext uri="{BB962C8B-B14F-4D97-AF65-F5344CB8AC3E}">
        <p14:creationId xmlns:p14="http://schemas.microsoft.com/office/powerpoint/2010/main" val="1763703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1</a:t>
            </a:fld>
            <a:endParaRPr lang="en-CA"/>
          </a:p>
        </p:txBody>
      </p:sp>
    </p:spTree>
    <p:extLst>
      <p:ext uri="{BB962C8B-B14F-4D97-AF65-F5344CB8AC3E}">
        <p14:creationId xmlns:p14="http://schemas.microsoft.com/office/powerpoint/2010/main" val="3793700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https://www.theglobeandmail.com/technology/your-smartphone-is-making-you-stupid/article37511900/</a:t>
            </a:r>
          </a:p>
          <a:p>
            <a:r>
              <a:rPr lang="en-US" dirty="0"/>
              <a:t>https://www.psychologytoday.com/blog/the-athletes-way/201706/are-smartphones-making-us-stupid</a:t>
            </a:r>
          </a:p>
          <a:p>
            <a:r>
              <a:rPr lang="en-US" dirty="0"/>
              <a:t>https://news.utexas.edu/2017/06/26/the-mere-presence-of-your-smartphone-reduces-brain-power</a:t>
            </a:r>
          </a:p>
          <a:p>
            <a:r>
              <a:rPr lang="en-US" dirty="0"/>
              <a:t>Dissenting opinion at https://www.thestar.com/opinion/star-columnists/2018/01/10/is-your-smartphone-making-you-stupid-dumb-question.html</a:t>
            </a:r>
          </a:p>
          <a:p>
            <a:endParaRPr lang="en-US" dirty="0"/>
          </a:p>
          <a:p>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10</a:t>
            </a:fld>
            <a:endParaRPr lang="en-CA"/>
          </a:p>
        </p:txBody>
      </p:sp>
    </p:spTree>
    <p:extLst>
      <p:ext uri="{BB962C8B-B14F-4D97-AF65-F5344CB8AC3E}">
        <p14:creationId xmlns:p14="http://schemas.microsoft.com/office/powerpoint/2010/main" val="419913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11</a:t>
            </a:fld>
            <a:endParaRPr lang="en-CA"/>
          </a:p>
        </p:txBody>
      </p:sp>
    </p:spTree>
    <p:extLst>
      <p:ext uri="{BB962C8B-B14F-4D97-AF65-F5344CB8AC3E}">
        <p14:creationId xmlns:p14="http://schemas.microsoft.com/office/powerpoint/2010/main" val="419913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872D4F22-4051-4F28-9B90-CE898DB336CD}" type="slidenum">
              <a:rPr lang="en-CA" smtClean="0"/>
              <a:t>12</a:t>
            </a:fld>
            <a:endParaRPr lang="en-CA"/>
          </a:p>
        </p:txBody>
      </p:sp>
    </p:spTree>
    <p:extLst>
      <p:ext uri="{BB962C8B-B14F-4D97-AF65-F5344CB8AC3E}">
        <p14:creationId xmlns:p14="http://schemas.microsoft.com/office/powerpoint/2010/main" val="2936710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13</a:t>
            </a:fld>
            <a:endParaRPr lang="en-CA"/>
          </a:p>
        </p:txBody>
      </p:sp>
    </p:spTree>
    <p:extLst>
      <p:ext uri="{BB962C8B-B14F-4D97-AF65-F5344CB8AC3E}">
        <p14:creationId xmlns:p14="http://schemas.microsoft.com/office/powerpoint/2010/main" val="1395873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14</a:t>
            </a:fld>
            <a:endParaRPr lang="en-CA"/>
          </a:p>
        </p:txBody>
      </p:sp>
    </p:spTree>
    <p:extLst>
      <p:ext uri="{BB962C8B-B14F-4D97-AF65-F5344CB8AC3E}">
        <p14:creationId xmlns:p14="http://schemas.microsoft.com/office/powerpoint/2010/main" val="2293078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Come to class. Woody Allen said "80% of success is showing up."</a:t>
            </a:r>
          </a:p>
          <a:p>
            <a:r>
              <a:rPr lang="en-US" dirty="0"/>
              <a:t>3. Taking notes is not for recording the factoids of a lecture, it is for making meaning. What interests you? What do you want to look further into? What matters? Why does it matter? When will it matter?</a:t>
            </a:r>
          </a:p>
          <a:p>
            <a:r>
              <a:rPr lang="en-US" dirty="0"/>
              <a:t>…</a:t>
            </a:r>
          </a:p>
          <a:p>
            <a:r>
              <a:rPr lang="en-US" dirty="0"/>
              <a:t>5. "Talk all you want, don't copy anything."</a:t>
            </a:r>
            <a:br>
              <a:rPr lang="en-US" dirty="0"/>
            </a:br>
            <a:r>
              <a:rPr lang="en-US" dirty="0"/>
              <a:t>Giving or getting anything to/from another student that will be/has been graded is plagiarism, on both the giving </a:t>
            </a:r>
            <a:r>
              <a:rPr lang="en-US" i="1" dirty="0"/>
              <a:t>and </a:t>
            </a:r>
            <a:r>
              <a:rPr lang="en-US" dirty="0"/>
              <a:t>getting sides. In this course, that means quiz answers, activity submissions, and final assignment components. Please discuss anything and everything, just don't exchange quiz answers, activity doc files, program source code, or anything else that is marked by an instructor in any course.</a:t>
            </a:r>
          </a:p>
          <a:p>
            <a:endParaRPr lang="en-US" dirty="0"/>
          </a:p>
          <a:p>
            <a:r>
              <a:rPr lang="en-US" dirty="0"/>
              <a:t>6. Goals and dreams are great to have.</a:t>
            </a:r>
            <a:r>
              <a:rPr lang="en-US" baseline="0" dirty="0"/>
              <a:t> Goals are what psychologists call Delayed Gratification: invest in short term pain for long term gain.</a:t>
            </a:r>
          </a:p>
          <a:p>
            <a:endParaRPr lang="en-US" baseline="0" dirty="0"/>
          </a:p>
          <a:p>
            <a:r>
              <a:rPr lang="en-US" baseline="0" dirty="0"/>
              <a:t>Your commitment to come to Seneca was huge. It will have long term value. Your goal to complete your program and learn good things gets you started.  It is hard to start something so big, and yet, you’ve done that. That's a great goal but it isn't enough.</a:t>
            </a:r>
          </a:p>
          <a:p>
            <a:endParaRPr lang="en-US" baseline="0" dirty="0"/>
          </a:p>
          <a:p>
            <a:r>
              <a:rPr lang="en-US" baseline="0" dirty="0"/>
              <a:t>So why don’t goals work? Delayed Gratification takes too long, that’s why. </a:t>
            </a:r>
            <a:r>
              <a:rPr lang="en-CA" sz="1200" b="0" i="0" kern="1200">
                <a:solidFill>
                  <a:schemeClr val="tx1"/>
                </a:solidFill>
                <a:effectLst/>
                <a:latin typeface="+mn-lt"/>
                <a:ea typeface="+mn-ea"/>
                <a:cs typeface="+mn-cs"/>
              </a:rPr>
              <a:t>Hard work often pays off after time, but laziness always pays off now. </a:t>
            </a:r>
            <a:r>
              <a:rPr lang="en-US" baseline="0"/>
              <a:t>What works? </a:t>
            </a:r>
            <a:r>
              <a:rPr lang="en-US" baseline="0" dirty="0"/>
              <a:t>Process works. Having a goal to do a marathon does not work. Diligent training and wearing out many pairs of running shoes…that works.</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Process is planning your novels while on public transit – that works. Process is writing your novel in longhand whenever your baby daughter sleeps – that works. Keying it on a typewriter—repeatedly—works. The process of doing that for 5 years got the novel written. Spending a year being rejected by agents, then finding one who sent the manuscript to 12 publishers, who all rejected it, all the while training as a teacher in case the novel didn't sell…that works. The 13</a:t>
            </a:r>
            <a:r>
              <a:rPr lang="en-US" baseline="30000" dirty="0"/>
              <a:t>th</a:t>
            </a:r>
            <a:r>
              <a:rPr lang="en-US" baseline="0" dirty="0"/>
              <a:t> publisher, </a:t>
            </a:r>
            <a:r>
              <a:rPr lang="en-CA" sz="1200" b="0" i="0" kern="1200" dirty="0">
                <a:solidFill>
                  <a:schemeClr val="tx1"/>
                </a:solidFill>
                <a:effectLst/>
                <a:latin typeface="+mn-lt"/>
                <a:ea typeface="+mn-ea"/>
                <a:cs typeface="+mn-cs"/>
              </a:rPr>
              <a:t>Bloomsbury, agreed to take a chance on Harry Potter and the Philosopher’s Stone </a:t>
            </a:r>
            <a:r>
              <a:rPr lang="en-US" baseline="0" dirty="0"/>
              <a:t>publishing it with low expectations</a:t>
            </a:r>
            <a:r>
              <a:rPr lang="en-CA" sz="1200" b="0" i="0" kern="1200" dirty="0">
                <a:solidFill>
                  <a:schemeClr val="tx1"/>
                </a:solidFill>
                <a:effectLst/>
                <a:latin typeface="+mn-lt"/>
                <a:ea typeface="+mn-ea"/>
                <a:cs typeface="+mn-cs"/>
              </a:rPr>
              <a:t>. </a:t>
            </a:r>
            <a:r>
              <a:rPr lang="en-US" baseline="0" dirty="0"/>
              <a:t>That’s how J.K. Rowling got the first Harry Potter book out into the world. Process got it written. Process got it published. But just having a goal to sell over 500 million books and become the richest author in history does not get it done. Success is about process; that's what Woody Allen meant by "showing up."</a:t>
            </a:r>
          </a:p>
          <a:p>
            <a:pPr marL="0" indent="0">
              <a:buFont typeface="+mj-lt"/>
              <a:buNone/>
            </a:pPr>
            <a:endParaRPr lang="en-US" dirty="0"/>
          </a:p>
          <a:p>
            <a:pPr marL="0" indent="0">
              <a:buFont typeface="+mj-lt"/>
              <a:buNone/>
            </a:pPr>
            <a:r>
              <a:rPr lang="en-US" dirty="0"/>
              <a:t>These and other details should be in each professor’s course Addendum.</a:t>
            </a:r>
          </a:p>
          <a:p>
            <a:pPr marL="457200" indent="-457200">
              <a:buFont typeface="+mj-lt"/>
              <a:buAutoNum type="arabicPeriod" startAt="5"/>
            </a:pPr>
            <a:r>
              <a:rPr lang="en-CA" dirty="0"/>
              <a:t>Attend all classes and “</a:t>
            </a:r>
            <a:r>
              <a:rPr lang="en-CA" dirty="0">
                <a:solidFill>
                  <a:schemeClr val="tx2"/>
                </a:solidFill>
              </a:rPr>
              <a:t>be on time</a:t>
            </a:r>
            <a:r>
              <a:rPr lang="en-CA" dirty="0"/>
              <a:t>.”</a:t>
            </a:r>
          </a:p>
          <a:p>
            <a:pPr marL="457200" indent="-457200">
              <a:buFont typeface="+mj-lt"/>
              <a:buAutoNum type="arabicPeriod" startAt="5"/>
            </a:pPr>
            <a:r>
              <a:rPr lang="en-CA" dirty="0"/>
              <a:t>“</a:t>
            </a:r>
            <a:r>
              <a:rPr lang="en-CA" dirty="0">
                <a:solidFill>
                  <a:schemeClr val="tx2"/>
                </a:solidFill>
              </a:rPr>
              <a:t>Silence</a:t>
            </a:r>
            <a:r>
              <a:rPr lang="en-CA" dirty="0"/>
              <a:t>” audible devices.</a:t>
            </a:r>
          </a:p>
          <a:p>
            <a:pPr marL="457200" indent="-457200">
              <a:buFont typeface="+mj-lt"/>
              <a:buAutoNum type="arabicPeriod" startAt="5"/>
            </a:pPr>
            <a:r>
              <a:rPr lang="en-CA" dirty="0"/>
              <a:t>Don’t work on the activities or assignments during the lecture! Focus on the task at hand – “</a:t>
            </a:r>
            <a:r>
              <a:rPr lang="en-CA" dirty="0">
                <a:solidFill>
                  <a:schemeClr val="tx2"/>
                </a:solidFill>
              </a:rPr>
              <a:t>don’t multitask</a:t>
            </a:r>
            <a:r>
              <a:rPr lang="en-CA" dirty="0"/>
              <a:t>.”</a:t>
            </a:r>
          </a:p>
          <a:p>
            <a:pPr marL="457200" indent="-457200">
              <a:buFont typeface="+mj-lt"/>
              <a:buAutoNum type="arabicPeriod" startAt="5"/>
            </a:pPr>
            <a:r>
              <a:rPr lang="en-CA" dirty="0"/>
              <a:t>Review previous lecture notes to prepare for the quiz of each week, “</a:t>
            </a:r>
            <a:r>
              <a:rPr lang="en-CA" dirty="0">
                <a:solidFill>
                  <a:schemeClr val="tx2"/>
                </a:solidFill>
              </a:rPr>
              <a:t>before class</a:t>
            </a:r>
            <a:r>
              <a:rPr lang="en-CA" dirty="0"/>
              <a:t>.”</a:t>
            </a:r>
          </a:p>
          <a:p>
            <a:pPr marL="457200" indent="-457200">
              <a:buFont typeface="+mj-lt"/>
              <a:buAutoNum type="arabicPeriod" startAt="5"/>
            </a:pPr>
            <a:r>
              <a:rPr lang="en-CA" dirty="0"/>
              <a:t>Submit all graded work on time.</a:t>
            </a:r>
            <a:endParaRPr lang="en-US" dirty="0"/>
          </a:p>
          <a:p>
            <a:pPr marL="457200" indent="-457200">
              <a:buFont typeface="+mj-lt"/>
              <a:buAutoNum type="arabicPeriod" startAt="10"/>
            </a:pPr>
            <a:r>
              <a:rPr lang="en-CA" dirty="0"/>
              <a:t>Even if you know some of the material already, we are going to emphasize the “</a:t>
            </a:r>
            <a:r>
              <a:rPr lang="en-CA" dirty="0">
                <a:solidFill>
                  <a:schemeClr val="tx2"/>
                </a:solidFill>
              </a:rPr>
              <a:t>professional practice</a:t>
            </a:r>
            <a:r>
              <a:rPr lang="en-CA" dirty="0"/>
              <a:t>” of those concepts. So, “</a:t>
            </a:r>
            <a:r>
              <a:rPr lang="en-CA" dirty="0">
                <a:solidFill>
                  <a:schemeClr val="tx2"/>
                </a:solidFill>
              </a:rPr>
              <a:t>be patient and pay attention all the time</a:t>
            </a:r>
            <a:r>
              <a:rPr lang="en-CA" dirty="0"/>
              <a:t>.”</a:t>
            </a:r>
          </a:p>
          <a:p>
            <a:pPr marL="457200" indent="-457200">
              <a:buFont typeface="+mj-lt"/>
              <a:buAutoNum type="arabicPeriod" startAt="10"/>
            </a:pPr>
            <a:r>
              <a:rPr lang="en-CA" dirty="0"/>
              <a:t>“</a:t>
            </a:r>
            <a:r>
              <a:rPr lang="en-CA" dirty="0">
                <a:solidFill>
                  <a:schemeClr val="tx2"/>
                </a:solidFill>
              </a:rPr>
              <a:t>Keep quiet</a:t>
            </a:r>
            <a:r>
              <a:rPr lang="en-CA" dirty="0"/>
              <a:t>” during the quiz, news, and lecture and “</a:t>
            </a:r>
            <a:r>
              <a:rPr lang="en-CA" dirty="0">
                <a:solidFill>
                  <a:schemeClr val="tx2"/>
                </a:solidFill>
              </a:rPr>
              <a:t>don’t distract others</a:t>
            </a:r>
            <a:r>
              <a:rPr lang="en-CA" dirty="0"/>
              <a:t>.”</a:t>
            </a:r>
          </a:p>
          <a:p>
            <a:pPr marL="457200" indent="-457200">
              <a:buFont typeface="+mj-lt"/>
              <a:buAutoNum type="arabicPeriod" startAt="10"/>
            </a:pPr>
            <a:r>
              <a:rPr lang="en-CA" dirty="0"/>
              <a:t>The ultimate goal is to get you ready for the job market. So, get in the habit of being “</a:t>
            </a:r>
            <a:r>
              <a:rPr lang="en-CA" dirty="0">
                <a:solidFill>
                  <a:schemeClr val="tx2"/>
                </a:solidFill>
              </a:rPr>
              <a:t>punctual and respectful of others</a:t>
            </a:r>
            <a:r>
              <a:rPr lang="en-CA" dirty="0"/>
              <a:t>.” Treat your professor as your boss/manager and treat your classmates as your colleagues.</a:t>
            </a:r>
          </a:p>
          <a:p>
            <a:pPr marL="457200" indent="-457200">
              <a:buFont typeface="+mj-lt"/>
              <a:buAutoNum type="arabicPeriod" startAt="13"/>
            </a:pPr>
            <a:r>
              <a:rPr lang="en-CA" dirty="0"/>
              <a:t>During the quiz, looking at others monitors and/or talking before everyone is done is considered as “</a:t>
            </a:r>
            <a:r>
              <a:rPr lang="en-CA" dirty="0">
                <a:solidFill>
                  <a:schemeClr val="tx2"/>
                </a:solidFill>
              </a:rPr>
              <a:t>cheating</a:t>
            </a:r>
            <a:r>
              <a:rPr lang="en-CA" dirty="0"/>
              <a:t>.”</a:t>
            </a:r>
          </a:p>
          <a:p>
            <a:pPr marL="457200" indent="-457200">
              <a:buFont typeface="+mj-lt"/>
              <a:buAutoNum type="arabicPeriod" startAt="13"/>
            </a:pPr>
            <a:r>
              <a:rPr lang="en-CA" dirty="0"/>
              <a:t>Check your grades and if you have any concern about them for each week, talk to your professor “</a:t>
            </a:r>
            <a:r>
              <a:rPr lang="en-CA" dirty="0">
                <a:solidFill>
                  <a:schemeClr val="tx2"/>
                </a:solidFill>
              </a:rPr>
              <a:t>no later that the following week</a:t>
            </a:r>
            <a:r>
              <a:rPr lang="en-CA" dirty="0"/>
              <a:t>.”</a:t>
            </a:r>
          </a:p>
          <a:p>
            <a:pPr marL="457200" indent="-457200">
              <a:buFont typeface="+mj-lt"/>
              <a:buAutoNum type="arabicPeriod" startAt="13"/>
            </a:pPr>
            <a:r>
              <a:rPr lang="en-CA" dirty="0"/>
              <a:t>You are responsible to “</a:t>
            </a:r>
            <a:r>
              <a:rPr lang="en-CA" dirty="0">
                <a:solidFill>
                  <a:schemeClr val="tx2"/>
                </a:solidFill>
              </a:rPr>
              <a:t>continuously and regularly check and follow</a:t>
            </a:r>
            <a:r>
              <a:rPr lang="en-CA" dirty="0"/>
              <a:t>” your Seneca emails for this course. There might “</a:t>
            </a:r>
            <a:r>
              <a:rPr lang="en-CA" dirty="0">
                <a:solidFill>
                  <a:schemeClr val="tx2"/>
                </a:solidFill>
              </a:rPr>
              <a:t>always</a:t>
            </a:r>
            <a:r>
              <a:rPr lang="en-CA" dirty="0"/>
              <a:t>” be important messages!</a:t>
            </a:r>
          </a:p>
          <a:p>
            <a:pPr marL="457200" indent="-457200">
              <a:buFont typeface="+mj-lt"/>
              <a:buAutoNum type="arabicPeriod" startAt="16"/>
            </a:pPr>
            <a:r>
              <a:rPr lang="en-CA" sz="1200" dirty="0"/>
              <a:t>Based on the emails your professor receives, it might take some time for him/her to reply your email; “</a:t>
            </a:r>
            <a:r>
              <a:rPr lang="en-CA" sz="1200" dirty="0">
                <a:solidFill>
                  <a:schemeClr val="tx2"/>
                </a:solidFill>
              </a:rPr>
              <a:t>be patient</a:t>
            </a:r>
            <a:r>
              <a:rPr lang="en-CA" sz="1200" dirty="0"/>
              <a:t>!”</a:t>
            </a:r>
          </a:p>
          <a:p>
            <a:pPr marL="457200" indent="-457200">
              <a:buFont typeface="+mj-lt"/>
              <a:buAutoNum type="arabicPeriod" startAt="16"/>
            </a:pPr>
            <a:r>
              <a:rPr lang="en-CA" sz="1200" dirty="0"/>
              <a:t>If you miss a class, your professor is not going to re-teach that to you (even during office hours). You are </a:t>
            </a:r>
            <a:r>
              <a:rPr lang="en-CA" sz="1200" dirty="0">
                <a:solidFill>
                  <a:schemeClr val="tx2"/>
                </a:solidFill>
              </a:rPr>
              <a:t>responsible for your learning</a:t>
            </a:r>
            <a:r>
              <a:rPr lang="en-CA" sz="1200" dirty="0"/>
              <a:t>. Back each other up by taking / sharing notes (but NOT graded items).</a:t>
            </a:r>
          </a:p>
          <a:p>
            <a:pPr marL="457200" indent="-457200">
              <a:buFont typeface="+mj-lt"/>
              <a:buAutoNum type="arabicPeriod" startAt="16"/>
            </a:pPr>
            <a:r>
              <a:rPr lang="en-CA" sz="1200" dirty="0"/>
              <a:t>Don’t rush on submitting the activities and leaving the class sooner; instead, “</a:t>
            </a:r>
            <a:r>
              <a:rPr lang="en-CA" sz="1200" dirty="0">
                <a:solidFill>
                  <a:schemeClr val="tx2"/>
                </a:solidFill>
              </a:rPr>
              <a:t>concentrate on studying the steps needed to be done and doing them right</a:t>
            </a:r>
            <a:r>
              <a:rPr lang="en-CA" sz="1200" dirty="0"/>
              <a:t>!” Also, there might be “</a:t>
            </a:r>
            <a:r>
              <a:rPr lang="en-US" sz="1200" dirty="0">
                <a:solidFill>
                  <a:schemeClr val="tx2"/>
                </a:solidFill>
              </a:rPr>
              <a:t>some directions or explanations needed from your professor before doing the activities</a:t>
            </a:r>
            <a:r>
              <a:rPr lang="en-CA" sz="1200" dirty="0"/>
              <a:t>”. Therefore, even if you have thought about them before class, listen to your professor’s explanations and then, submit the activity of the week “</a:t>
            </a:r>
            <a:r>
              <a:rPr lang="en-CA" sz="1200" dirty="0">
                <a:solidFill>
                  <a:schemeClr val="tx2"/>
                </a:solidFill>
              </a:rPr>
              <a:t>in class</a:t>
            </a:r>
            <a:r>
              <a:rPr lang="en-CA" sz="1200" dirty="0"/>
              <a:t>.”</a:t>
            </a:r>
            <a:endParaRPr lang="en-CA" dirty="0"/>
          </a:p>
          <a:p>
            <a:pPr marL="457200" indent="-457200">
              <a:buFont typeface="+mj-lt"/>
              <a:buAutoNum type="arabicPeriod" startAt="19"/>
            </a:pPr>
            <a:r>
              <a:rPr lang="en-CA" sz="1200" dirty="0"/>
              <a:t>Quizzes and activities are to be done “</a:t>
            </a:r>
            <a:r>
              <a:rPr lang="en-CA" sz="1200" dirty="0">
                <a:solidFill>
                  <a:schemeClr val="tx2"/>
                </a:solidFill>
              </a:rPr>
              <a:t>in class, on-time, and through Blackboard</a:t>
            </a:r>
            <a:r>
              <a:rPr lang="en-CA" sz="1200" dirty="0"/>
              <a:t>.” You can’t email them or do them after the class or out of their time. Also, “</a:t>
            </a:r>
            <a:r>
              <a:rPr lang="en-CA" sz="1200" dirty="0">
                <a:solidFill>
                  <a:schemeClr val="tx2"/>
                </a:solidFill>
              </a:rPr>
              <a:t>be careful of your Blackboard submissions and double check everything</a:t>
            </a:r>
            <a:r>
              <a:rPr lang="en-CA" sz="1200" dirty="0"/>
              <a:t>” before that.</a:t>
            </a:r>
          </a:p>
          <a:p>
            <a:pPr marL="457200" indent="-457200">
              <a:buFont typeface="+mj-lt"/>
              <a:buAutoNum type="arabicPeriod" startAt="19"/>
            </a:pPr>
            <a:r>
              <a:rPr lang="en-CA" sz="1200" dirty="0"/>
              <a:t>You have the right to ask help from your instructor or other students or search the web to find the answers to questions in the activities, but the “</a:t>
            </a:r>
            <a:r>
              <a:rPr lang="en-CA" sz="1200" dirty="0">
                <a:solidFill>
                  <a:schemeClr val="tx2"/>
                </a:solidFill>
              </a:rPr>
              <a:t>ultimate answers should be yours</a:t>
            </a:r>
            <a:r>
              <a:rPr lang="en-CA" sz="1200" dirty="0"/>
              <a:t>.”</a:t>
            </a:r>
          </a:p>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15</a:t>
            </a:fld>
            <a:endParaRPr lang="en-CA"/>
          </a:p>
        </p:txBody>
      </p:sp>
    </p:spTree>
    <p:extLst>
      <p:ext uri="{BB962C8B-B14F-4D97-AF65-F5344CB8AC3E}">
        <p14:creationId xmlns:p14="http://schemas.microsoft.com/office/powerpoint/2010/main" val="1075685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https://www.google.ca/search?q=Ebbinghaus+forgetting+curve</a:t>
            </a:r>
          </a:p>
          <a:p>
            <a:r>
              <a:rPr lang="en-CA" dirty="0"/>
              <a:t>https://uwaterloo.ca/campus-wellness/curve-forgetting</a:t>
            </a:r>
          </a:p>
          <a:p>
            <a:r>
              <a:rPr lang="en-CA" dirty="0"/>
              <a:t>On day 1, at the beginning of the lecture, you go in knowing little of what might be said ( 0% baseline). At the end of the lecture you know 100% of what you know, however well you know it (where the curve rises to its highest point).</a:t>
            </a:r>
          </a:p>
          <a:p>
            <a:r>
              <a:rPr lang="en-CA" dirty="0"/>
              <a:t>By day 2, if you have done nothing with the information you learned in that lecture, didn't think about it again or read it again, you may have lost 50%-80% of what you learned.</a:t>
            </a:r>
          </a:p>
          <a:p>
            <a:r>
              <a:rPr lang="en-CA" dirty="0"/>
              <a:t>By day 7, we remember even less, and by day 30, we retain about 2%-3% of the original hour. It's pretty much gone…you know this. Have you ever wondered when taking a quiz or writing an exam, "Where did </a:t>
            </a:r>
            <a:r>
              <a:rPr lang="en-CA" i="1" dirty="0"/>
              <a:t>this </a:t>
            </a:r>
            <a:r>
              <a:rPr lang="en-CA" dirty="0"/>
              <a:t>question come from?"</a:t>
            </a:r>
          </a:p>
          <a:p>
            <a:endParaRPr lang="en-US" dirty="0"/>
          </a:p>
          <a:p>
            <a:r>
              <a:rPr lang="en-CA" dirty="0"/>
              <a:t>You can change the shape of the curve! Reprocessing the same chunk of information sends a big signal to your brain to hold onto that data. When the same thing is repeated, your brain says, "Oh - there it is again, I better keep that." When you are exposed to the same information repeatedly, it takes less and less time to "activate" the information in your long term memory and it becomes easier for you to retrieve the information when you need it.</a:t>
            </a:r>
          </a:p>
          <a:p>
            <a:endParaRPr lang="en-CA" dirty="0"/>
          </a:p>
          <a:p>
            <a:r>
              <a:rPr lang="en-CA" dirty="0"/>
              <a:t>Here's the process: </a:t>
            </a:r>
          </a:p>
          <a:p>
            <a:r>
              <a:rPr lang="en-CA" dirty="0"/>
              <a:t>after a good night's sleep and within 24 hours of getting the information, spend 10 minutes reviewing and you will raise the remembering curve to almost 100% again. A week later (Day 7), it takes 5 minutes to "reactivate" the same material and raise the curve back up. By Day 30, your brain will need 2-4 minutes of review to not only remember what you knew on Day 1 but will likely </a:t>
            </a:r>
            <a:r>
              <a:rPr lang="en-CA" i="1" dirty="0"/>
              <a:t>understand </a:t>
            </a:r>
            <a:r>
              <a:rPr lang="en-CA" dirty="0"/>
              <a:t>more than you did then. During the test, you'll think, "Hey, I know where that question came from…"</a:t>
            </a:r>
          </a:p>
          <a:p>
            <a:endParaRPr lang="en-CA" dirty="0"/>
          </a:p>
          <a:p>
            <a:r>
              <a:rPr lang="en-CA" dirty="0"/>
              <a:t>Often students feel they can't possibly make time for a review session every day in their schedules – students have trouble keeping up as it is. However, this review is a pro-active investment of less than one-half hour of your time. If you don't review, you will need to spend 40-50 minutes </a:t>
            </a:r>
            <a:r>
              <a:rPr lang="en-CA" i="1" dirty="0"/>
              <a:t>re-learning </a:t>
            </a:r>
            <a:r>
              <a:rPr lang="en-CA" dirty="0"/>
              <a:t>each hour of material later. So, if you don't have time now, exactly when are you going to have that kind of time in the future when things get even busier? </a:t>
            </a:r>
          </a:p>
        </p:txBody>
      </p:sp>
      <p:sp>
        <p:nvSpPr>
          <p:cNvPr id="4" name="Slide Number Placeholder 3"/>
          <p:cNvSpPr>
            <a:spLocks noGrp="1"/>
          </p:cNvSpPr>
          <p:nvPr>
            <p:ph type="sldNum" sz="quarter" idx="10"/>
          </p:nvPr>
        </p:nvSpPr>
        <p:spPr/>
        <p:txBody>
          <a:bodyPr/>
          <a:lstStyle/>
          <a:p>
            <a:fld id="{872D4F22-4051-4F28-9B90-CE898DB336CD}" type="slidenum">
              <a:rPr lang="en-CA" smtClean="0"/>
              <a:t>16</a:t>
            </a:fld>
            <a:endParaRPr lang="en-CA"/>
          </a:p>
        </p:txBody>
      </p:sp>
    </p:spTree>
    <p:extLst>
      <p:ext uri="{BB962C8B-B14F-4D97-AF65-F5344CB8AC3E}">
        <p14:creationId xmlns:p14="http://schemas.microsoft.com/office/powerpoint/2010/main" val="536144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https://en.wikipedia.org/wiki/Social_comparison_theory</a:t>
            </a:r>
          </a:p>
          <a:p>
            <a:r>
              <a:rPr lang="en-CA" sz="1200" b="1" i="0" u="none" strike="noStrike" kern="1200" dirty="0">
                <a:solidFill>
                  <a:schemeClr val="tx1"/>
                </a:solidFill>
                <a:effectLst/>
                <a:latin typeface="+mn-lt"/>
                <a:ea typeface="+mn-ea"/>
                <a:cs typeface="+mn-cs"/>
              </a:rPr>
              <a:t>individuals evaluate their abilities by comparing themselves to others </a:t>
            </a:r>
            <a:r>
              <a:rPr lang="en-CA" sz="1200" b="0" i="0" u="none" strike="noStrike" kern="1200" dirty="0">
                <a:solidFill>
                  <a:schemeClr val="tx1"/>
                </a:solidFill>
                <a:effectLst/>
                <a:latin typeface="+mn-lt"/>
                <a:ea typeface="+mn-ea"/>
                <a:cs typeface="+mn-cs"/>
              </a:rPr>
              <a:t>in order to reduce uncertainty in these domains, and learn how to define the self. (Festinger, 1954)</a:t>
            </a:r>
          </a:p>
          <a:p>
            <a:r>
              <a:rPr lang="en-US" sz="1200" b="0" i="0" u="none" strike="noStrike" kern="1200" dirty="0">
                <a:solidFill>
                  <a:schemeClr val="tx1"/>
                </a:solidFill>
                <a:effectLst/>
                <a:latin typeface="+mn-lt"/>
                <a:ea typeface="+mn-ea"/>
                <a:cs typeface="+mn-cs"/>
              </a:rPr>
              <a:t>https://www.psychologytoday.com/basics/social-comparison-theory</a:t>
            </a:r>
          </a:p>
          <a:p>
            <a:r>
              <a:rPr lang="en-US" sz="1200" b="0" i="0" u="none" strike="noStrike" kern="1200" dirty="0">
                <a:solidFill>
                  <a:schemeClr val="tx1"/>
                </a:solidFill>
                <a:effectLst/>
                <a:latin typeface="+mn-lt"/>
                <a:ea typeface="+mn-ea"/>
                <a:cs typeface="+mn-cs"/>
              </a:rPr>
              <a:t>http://www.cnn.com/2015/10/27/health/comparing-yourself-with-peers/index.html</a:t>
            </a:r>
          </a:p>
          <a:p>
            <a:r>
              <a:rPr lang="en-CA" sz="1200" b="0" i="0" u="none" strike="noStrike" kern="1200" dirty="0" err="1">
                <a:solidFill>
                  <a:schemeClr val="tx1"/>
                </a:solidFill>
                <a:effectLst/>
                <a:latin typeface="+mn-lt"/>
                <a:ea typeface="+mn-ea"/>
                <a:cs typeface="+mn-cs"/>
              </a:rPr>
              <a:t>Galinksy</a:t>
            </a:r>
            <a:r>
              <a:rPr lang="en-CA" sz="1200" b="0" i="0" u="none" strike="noStrike" kern="1200" dirty="0">
                <a:solidFill>
                  <a:schemeClr val="tx1"/>
                </a:solidFill>
                <a:effectLst/>
                <a:latin typeface="+mn-lt"/>
                <a:ea typeface="+mn-ea"/>
                <a:cs typeface="+mn-cs"/>
              </a:rPr>
              <a:t> and Schweitzer (2015) write that "when it comes to using social comparison to boost your own motivation, here is the key rule to keep in mind: Seek favorable comparisons if you want to feel happier, and seek unfavorable comparisons if you want to push yourself harder."</a:t>
            </a:r>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72D4F22-4051-4F28-9B90-CE898DB336CD}" type="slidenum">
              <a:rPr lang="en-CA" smtClean="0"/>
              <a:t>17</a:t>
            </a:fld>
            <a:endParaRPr lang="en-CA"/>
          </a:p>
        </p:txBody>
      </p:sp>
    </p:spTree>
    <p:extLst>
      <p:ext uri="{BB962C8B-B14F-4D97-AF65-F5344CB8AC3E}">
        <p14:creationId xmlns:p14="http://schemas.microsoft.com/office/powerpoint/2010/main" val="1965820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objective in this course is conveying the terminology and concepts of ICT so you can nod knowingly during a job interview. Let's get started.</a:t>
            </a:r>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18</a:t>
            </a:fld>
            <a:endParaRPr lang="en-CA"/>
          </a:p>
        </p:txBody>
      </p:sp>
    </p:spTree>
    <p:extLst>
      <p:ext uri="{BB962C8B-B14F-4D97-AF65-F5344CB8AC3E}">
        <p14:creationId xmlns:p14="http://schemas.microsoft.com/office/powerpoint/2010/main" val="3855955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Automagic</a:t>
            </a:r>
            <a:r>
              <a:rPr lang="en-US" dirty="0"/>
              <a:t> = as programmers, we know hardware and operating systems do things for us but we don't want to know how. Therefore, </a:t>
            </a:r>
            <a:r>
              <a:rPr lang="en-US" dirty="0" err="1"/>
              <a:t>auto</a:t>
            </a:r>
            <a:r>
              <a:rPr lang="en-US" b="1" dirty="0" err="1"/>
              <a:t>magic</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a new USB flash drive is plugged in, you will often see messages about installing a device driver or configuring it. That is Windows "mounting" the new storage device as a drive.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https://www.ibm.com/developerworks/library/l-lpic1-104-3/index.html</a:t>
            </a:r>
          </a:p>
        </p:txBody>
      </p:sp>
      <p:sp>
        <p:nvSpPr>
          <p:cNvPr id="4" name="Slide Number Placeholder 3"/>
          <p:cNvSpPr>
            <a:spLocks noGrp="1"/>
          </p:cNvSpPr>
          <p:nvPr>
            <p:ph type="sldNum" sz="quarter" idx="10"/>
          </p:nvPr>
        </p:nvSpPr>
        <p:spPr/>
        <p:txBody>
          <a:bodyPr/>
          <a:lstStyle/>
          <a:p>
            <a:fld id="{872D4F22-4051-4F28-9B90-CE898DB336CD}" type="slidenum">
              <a:rPr lang="en-CA" smtClean="0"/>
              <a:t>19</a:t>
            </a:fld>
            <a:endParaRPr lang="en-CA"/>
          </a:p>
        </p:txBody>
      </p:sp>
    </p:spTree>
    <p:extLst>
      <p:ext uri="{BB962C8B-B14F-4D97-AF65-F5344CB8AC3E}">
        <p14:creationId xmlns:p14="http://schemas.microsoft.com/office/powerpoint/2010/main" val="1921668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872D4F22-4051-4F28-9B90-CE898DB336CD}" type="slidenum">
              <a:rPr lang="en-CA" smtClean="0"/>
              <a:t>2</a:t>
            </a:fld>
            <a:endParaRPr lang="en-CA"/>
          </a:p>
        </p:txBody>
      </p:sp>
    </p:spTree>
    <p:extLst>
      <p:ext uri="{BB962C8B-B14F-4D97-AF65-F5344CB8AC3E}">
        <p14:creationId xmlns:p14="http://schemas.microsoft.com/office/powerpoint/2010/main" val="3066235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term "drive" is often used when referring to "devices" because, in common usage, our users don't need to make (or even know of) the distinction. Plug it in and it works like a drive…and we don't want to explain any more than that.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Devices are attached to your "</a:t>
            </a:r>
            <a:r>
              <a:rPr lang="en-US" b="1" dirty="0"/>
              <a:t>machine</a:t>
            </a:r>
            <a:r>
              <a:rPr lang="en-US" dirty="0"/>
              <a:t>" (what IT people call their computers)</a:t>
            </a:r>
            <a:r>
              <a:rPr lang="en-CA" dirty="0"/>
              <a:t> as in Turing </a:t>
            </a:r>
            <a:r>
              <a:rPr lang="en-CA" b="1" dirty="0"/>
              <a:t>machine (</a:t>
            </a:r>
            <a:r>
              <a:rPr lang="en-CA" dirty="0"/>
              <a:t>1937)</a:t>
            </a:r>
            <a:r>
              <a:rPr lang="en-CA" b="0" dirty="0"/>
              <a:t> – a theoretical computer and as in </a:t>
            </a:r>
            <a:r>
              <a:rPr lang="en-CA" dirty="0"/>
              <a:t>"calculating </a:t>
            </a:r>
            <a:r>
              <a:rPr lang="en-CA" b="1" dirty="0"/>
              <a:t>machine</a:t>
            </a:r>
            <a:r>
              <a:rPr lang="en-CA" dirty="0"/>
              <a:t>" (1897) used by "computers", i.e. </a:t>
            </a:r>
            <a:r>
              <a:rPr lang="en-CA" i="1" dirty="0"/>
              <a:t>people who calculate </a:t>
            </a:r>
            <a:r>
              <a:rPr lang="en-CA" dirty="0"/>
              <a:t>(from the Latin '</a:t>
            </a:r>
            <a:r>
              <a:rPr lang="en-CA" dirty="0" err="1"/>
              <a:t>computare</a:t>
            </a:r>
            <a:r>
              <a:rPr lang="en-CA" dirty="0"/>
              <a:t>', http://www.latin-dictionary.net/search/latin/computare)</a:t>
            </a:r>
          </a:p>
          <a:p>
            <a:r>
              <a:rPr lang="en-US" dirty="0"/>
              <a:t>https://books.google.ca/books?id=J4i3zV4vnBAC&amp;pg=PA97&amp;lpg=PA97&amp;dq=Oxford+Dictionary+of+Word+Origins+computer&amp;source=bl&amp;ots=aFsbRKzNte&amp;sig=YnDDkmw8zN7CEi4mo2AQ-kpLqEE&amp;hl=en&amp;sa=X&amp;ved=0ahUKEwjMjcTMlMbYAhXB7YMKHeg7BaUQ6AEIbTAN#v=onepage&amp;q=Oxford%20Dictionary%20of%20Word%20Origins%20computer&amp;f=fal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HDDs can be "</a:t>
            </a:r>
            <a:r>
              <a:rPr lang="en-US" b="1" dirty="0"/>
              <a:t>internal</a:t>
            </a:r>
            <a:r>
              <a:rPr lang="en-US" dirty="0"/>
              <a:t>" (for high performance on a data bus connected to a motherboard or disk controller) or outside the machine (via USB with lower performance but higher flexibility) …"</a:t>
            </a:r>
            <a:r>
              <a:rPr lang="en-US" b="1" dirty="0"/>
              <a:t>external</a:t>
            </a:r>
            <a:r>
              <a:rPr lang="en-US" b="0" dirty="0"/>
              <a:t>"</a:t>
            </a:r>
            <a:r>
              <a:rPr lang="en-US" b="1" dirty="0"/>
              <a:t> </a:t>
            </a:r>
            <a:r>
              <a:rPr lang="en-US" b="0" dirty="0"/>
              <a:t>drives </a:t>
            </a:r>
            <a:r>
              <a:rPr lang="en-US" dirty="0"/>
              <a:t>tend to be large capacity units needing their own power supply or "</a:t>
            </a:r>
            <a:r>
              <a:rPr lang="en-US" b="1" dirty="0"/>
              <a:t>portable</a:t>
            </a:r>
            <a:r>
              <a:rPr lang="en-US" dirty="0"/>
              <a:t>" drives powered by the USB connection or by a network connection to a </a:t>
            </a:r>
            <a:r>
              <a:rPr lang="en-US" b="1" dirty="0"/>
              <a:t>NAS</a:t>
            </a:r>
            <a:r>
              <a:rPr lang="en-US" dirty="0"/>
              <a:t> – </a:t>
            </a:r>
            <a:r>
              <a:rPr lang="en-US" b="1" dirty="0"/>
              <a:t>Network Attached Storage </a:t>
            </a:r>
            <a:r>
              <a:rPr lang="en-US" dirty="0"/>
              <a:t>system. NAS devices range from industrial size units with multi-Gigabit to Terabit connections to a Western Digital "My Cloud" device plugged into your home router.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i="0" dirty="0"/>
              <a:t>HDDs are "hard" versus Floppy Disk Drives used in the 1970s, 80s, and 90s. The term Floppy was invented to distinguish them from other disk systems with drives that, since 1956, had been only </a:t>
            </a:r>
            <a:r>
              <a:rPr lang="en-CA" i="1" dirty="0"/>
              <a:t>hard</a:t>
            </a:r>
            <a:r>
              <a:rPr lang="en-CA" i="0" dirty="0"/>
              <a:t>. The original "floppy" term was "diskette" – a little disk – but that 1971 term never got outside the computer room. The IBM PC, introduced in 1981, used FFDs like other microcomputers of the time. HDDs became affordable for personal computers in the mid to late 1980s. By that time, people were used to calling disks "</a:t>
            </a:r>
            <a:r>
              <a:rPr lang="en-CA" i="0" dirty="0" err="1"/>
              <a:t>floppys</a:t>
            </a:r>
            <a:r>
              <a:rPr lang="en-CA" i="0" dirty="0"/>
              <a:t>" so the term </a:t>
            </a:r>
            <a:r>
              <a:rPr lang="en-CA" i="1" dirty="0"/>
              <a:t>hard </a:t>
            </a:r>
            <a:r>
              <a:rPr lang="en-CA" i="0" dirty="0"/>
              <a:t>disk drive ( C: </a:t>
            </a:r>
            <a:r>
              <a:rPr lang="en-CA" i="0" dirty="0">
                <a:sym typeface="Wingdings" panose="05000000000000000000" pitchFamily="2" charset="2"/>
              </a:rPr>
              <a:t>)</a:t>
            </a:r>
            <a:r>
              <a:rPr lang="en-CA" i="0" dirty="0"/>
              <a:t>came into use to distinguish them from floppy disk drives ( A:  &amp; B: </a:t>
            </a:r>
            <a:r>
              <a:rPr lang="en-CA" i="0" dirty="0">
                <a:sym typeface="Wingdings" panose="05000000000000000000" pitchFamily="2" charset="2"/>
              </a:rPr>
              <a:t>)</a:t>
            </a:r>
            <a:r>
              <a:rPr lang="en-CA" i="0" dirty="0"/>
              <a:t>. What's old became new again.</a:t>
            </a: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CA" sz="1200" b="0" i="0" kern="1200" dirty="0">
                <a:solidFill>
                  <a:schemeClr val="tx1"/>
                </a:solidFill>
                <a:effectLst/>
                <a:latin typeface="+mn-lt"/>
                <a:ea typeface="+mn-ea"/>
                <a:cs typeface="+mn-cs"/>
              </a:rPr>
              <a:t>Usually </a:t>
            </a:r>
            <a:r>
              <a:rPr lang="en-CA" sz="1200" b="1" i="0" kern="1200" dirty="0">
                <a:solidFill>
                  <a:schemeClr val="tx1"/>
                </a:solidFill>
                <a:effectLst/>
                <a:latin typeface="+mn-lt"/>
                <a:ea typeface="+mn-ea"/>
                <a:cs typeface="+mn-cs"/>
              </a:rPr>
              <a:t>disk</a:t>
            </a:r>
            <a:r>
              <a:rPr lang="en-CA" sz="1200" b="0" i="0" kern="1200" dirty="0">
                <a:solidFill>
                  <a:schemeClr val="tx1"/>
                </a:solidFill>
                <a:effectLst/>
                <a:latin typeface="+mn-lt"/>
                <a:ea typeface="+mn-ea"/>
                <a:cs typeface="+mn-cs"/>
              </a:rPr>
              <a:t> refers to magnetic storage, </a:t>
            </a:r>
            <a:r>
              <a:rPr lang="en-CA" sz="1200" b="1" i="0" kern="1200" dirty="0">
                <a:solidFill>
                  <a:schemeClr val="tx1"/>
                </a:solidFill>
                <a:effectLst/>
                <a:latin typeface="+mn-lt"/>
                <a:ea typeface="+mn-ea"/>
                <a:cs typeface="+mn-cs"/>
              </a:rPr>
              <a:t>disc</a:t>
            </a:r>
            <a:r>
              <a:rPr lang="en-CA" sz="1200" b="0" i="0" kern="1200" dirty="0">
                <a:solidFill>
                  <a:schemeClr val="tx1"/>
                </a:solidFill>
                <a:effectLst/>
                <a:latin typeface="+mn-lt"/>
                <a:ea typeface="+mn-ea"/>
                <a:cs typeface="+mn-cs"/>
              </a:rPr>
              <a:t> refers to optical storage. </a:t>
            </a:r>
            <a:endParaRPr lang="en-US" dirty="0"/>
          </a:p>
          <a:p>
            <a:endParaRPr lang="en-US" dirty="0"/>
          </a:p>
          <a:p>
            <a:r>
              <a:rPr lang="en-US" b="1" dirty="0"/>
              <a:t>CD</a:t>
            </a:r>
            <a:r>
              <a:rPr lang="en-US" dirty="0"/>
              <a:t> – Compact Disc, originally developed for music distribution.</a:t>
            </a:r>
          </a:p>
          <a:p>
            <a:r>
              <a:rPr lang="en-US" b="1" dirty="0"/>
              <a:t>DVD</a:t>
            </a:r>
            <a:r>
              <a:rPr lang="en-US" dirty="0"/>
              <a:t> – </a:t>
            </a:r>
            <a:r>
              <a:rPr lang="en-CA" sz="1200" b="0" i="0" kern="1200" dirty="0">
                <a:solidFill>
                  <a:schemeClr val="tx1"/>
                </a:solidFill>
                <a:effectLst/>
                <a:latin typeface="+mn-lt"/>
                <a:ea typeface="+mn-ea"/>
                <a:cs typeface="+mn-cs"/>
              </a:rPr>
              <a:t>Digital Versatile Disc, </a:t>
            </a:r>
            <a:r>
              <a:rPr lang="en-US" dirty="0"/>
              <a:t>originally used mostly for video distribution replacing VHS tape media, thus the Digital </a:t>
            </a:r>
            <a:r>
              <a:rPr lang="en-US" i="1" dirty="0"/>
              <a:t>Video </a:t>
            </a:r>
            <a:r>
              <a:rPr lang="en-US" dirty="0"/>
              <a:t>Disc confusion.</a:t>
            </a:r>
          </a:p>
          <a:p>
            <a:r>
              <a:rPr lang="en-US" b="1" dirty="0"/>
              <a:t>BD</a:t>
            </a:r>
            <a:r>
              <a:rPr lang="en-US" dirty="0"/>
              <a:t> – Blu-ray Disc. 25GB blank BD-R discs are affordable. Given the costliness of 50 – 128GB BD-Rs, you might consider USB or even portable HDD drives.</a:t>
            </a:r>
          </a:p>
          <a:p>
            <a:r>
              <a:rPr lang="en-US" dirty="0"/>
              <a:t>You can no longer assume that everyone has a general purpose optical disc reader or, if they do, that it can read BD discs.</a:t>
            </a:r>
          </a:p>
          <a:p>
            <a:endParaRPr lang="en-US" dirty="0"/>
          </a:p>
          <a:p>
            <a:r>
              <a:rPr lang="en-US" dirty="0"/>
              <a:t>http://royal.pingdom.com/2010/02/18/amazing-facts-and-figures-about-the-evolution-of-hard-disk-drives/</a:t>
            </a:r>
          </a:p>
          <a:p>
            <a:r>
              <a:rPr lang="en-CA" dirty="0"/>
              <a:t>https://en.wikipedia.org/wiki/Hard_disk_drive</a:t>
            </a:r>
          </a:p>
          <a:p>
            <a:r>
              <a:rPr lang="en-CA" dirty="0"/>
              <a:t>https://en.wikipedia.org/wiki/Disk_read-and-write_head</a:t>
            </a:r>
          </a:p>
          <a:p>
            <a:r>
              <a:rPr lang="en-CA" b="1" dirty="0"/>
              <a:t>Disk read/write heads</a:t>
            </a:r>
            <a:r>
              <a:rPr lang="en-CA" dirty="0"/>
              <a:t> on actuated arms move across the surface of a spinning disk platter transforming the platter's magnetic field into electrical current (read) or, vice versa, transforming electrical current into a field which changes the charge of the platter's magnetic material (write).</a:t>
            </a:r>
          </a:p>
          <a:p>
            <a:endParaRPr lang="en-US" dirty="0"/>
          </a:p>
          <a:p>
            <a:r>
              <a:rPr lang="en-CA" b="1" dirty="0"/>
              <a:t>Solid State Drives </a:t>
            </a:r>
            <a:r>
              <a:rPr lang="en-CA" dirty="0"/>
              <a:t>work by magic. As in "Any sufficiently advanced technology is indistinguishable from magic." </a:t>
            </a:r>
            <a:br>
              <a:rPr lang="en-CA" dirty="0"/>
            </a:br>
            <a:r>
              <a:rPr lang="en-CA" dirty="0"/>
              <a:t>Science fiction writer Arthur C. Clarke's third law appearing in "Hazards of Prophecy: The Failure of Imagination." (1973) https://en.wikipedia.org/wiki/Clarke%27s_three_laws</a:t>
            </a:r>
          </a:p>
          <a:p>
            <a:r>
              <a:rPr lang="en-US" dirty="0"/>
              <a:t>SSDs are more reliable than HDDs up to a point. SSDs will retain data for ~10 years but can wear out earlier after too many write cycles.</a:t>
            </a:r>
          </a:p>
          <a:p>
            <a:r>
              <a:rPr lang="en-CA" dirty="0"/>
              <a:t>https://www.premiumusb.com/blog/whats-in-a-name-usb-flash-drive-synonyms</a:t>
            </a:r>
          </a:p>
          <a:p>
            <a:r>
              <a:rPr lang="en-CA" dirty="0"/>
              <a:t>https://www.premiumusb.com/blog/how-long-can-usb-drives-last</a:t>
            </a:r>
          </a:p>
          <a:p>
            <a:r>
              <a:rPr lang="en-CA" dirty="0"/>
              <a:t>http://searchstorage.techtarget.com/definition/USB-drive</a:t>
            </a:r>
          </a:p>
          <a:p>
            <a:r>
              <a:rPr lang="en-CA" dirty="0"/>
              <a:t>https://en.wikipedia.org/wiki/USB_flash_drive</a:t>
            </a:r>
          </a:p>
          <a:p>
            <a:r>
              <a:rPr lang="en-CA" dirty="0"/>
              <a:t>https://en.wikipedia.org/wiki/Solid-state_drive</a:t>
            </a:r>
          </a:p>
          <a:p>
            <a:r>
              <a:rPr lang="en-CA" dirty="0"/>
              <a:t>https://www.makeuseof.com/tag/hard-drives-ssds-flash-drives-how-long-will-your-storage-media-last/</a:t>
            </a:r>
          </a:p>
          <a:p>
            <a:endParaRPr lang="en-CA" dirty="0"/>
          </a:p>
          <a:p>
            <a:r>
              <a:rPr lang="en-US" b="1" dirty="0"/>
              <a:t>Cloud Drives </a:t>
            </a:r>
            <a:r>
              <a:rPr lang="en-US" dirty="0"/>
              <a:t>are mythical places where data is stored.</a:t>
            </a:r>
          </a:p>
          <a:p>
            <a:r>
              <a:rPr lang="en-US" dirty="0"/>
              <a:t>The Cloud? There's no such thing; it's your stuff on someone else's machine. OK, there's more to it than that and we'll get to it later in the course.</a:t>
            </a:r>
          </a:p>
          <a:p>
            <a:r>
              <a:rPr lang="en-CA" dirty="0"/>
              <a:t>https://what-if.xkcd.com/31/</a:t>
            </a:r>
          </a:p>
          <a:p>
            <a:r>
              <a:rPr lang="en-CA" dirty="0"/>
              <a:t>https://gizmodo.com/what-is-the-cloud-and-where-is-it-1682276210</a:t>
            </a:r>
          </a:p>
          <a:p>
            <a:r>
              <a:rPr lang="en-CA" dirty="0"/>
              <a:t>https://www.pcmag.com/article2/0,2817,2372163,00.asp</a:t>
            </a:r>
          </a:p>
          <a:p>
            <a:r>
              <a:rPr lang="en-CA" dirty="0"/>
              <a:t>https://www.cnet.com/how-to/onedrive-dropbox-google-drive-and-box-which-cloud-storage-service-is-right-for-you/</a:t>
            </a:r>
          </a:p>
          <a:p>
            <a:r>
              <a:rPr lang="en-CA" dirty="0"/>
              <a:t>http://www.thewindowsclub.com/map-onedrive-network-drive-windows-10</a:t>
            </a:r>
          </a:p>
          <a:p>
            <a:r>
              <a:rPr lang="en-CA" dirty="0"/>
              <a:t>https://www.techrepublic.com/article/is-the-cloud-really-just-someone-elses-computer/</a:t>
            </a:r>
          </a:p>
          <a:p>
            <a:r>
              <a:rPr lang="en-CA" dirty="0"/>
              <a:t>http://www.zdnet.com/article/stop-saying-the-cloud-is-just-someone-elses-computer-because-its-not/</a:t>
            </a:r>
          </a:p>
        </p:txBody>
      </p:sp>
      <p:sp>
        <p:nvSpPr>
          <p:cNvPr id="4" name="Slide Number Placeholder 3"/>
          <p:cNvSpPr>
            <a:spLocks noGrp="1"/>
          </p:cNvSpPr>
          <p:nvPr>
            <p:ph type="sldNum" sz="quarter" idx="10"/>
          </p:nvPr>
        </p:nvSpPr>
        <p:spPr/>
        <p:txBody>
          <a:bodyPr/>
          <a:lstStyle/>
          <a:p>
            <a:fld id="{872D4F22-4051-4F28-9B90-CE898DB336CD}" type="slidenum">
              <a:rPr lang="en-CA" smtClean="0"/>
              <a:t>20</a:t>
            </a:fld>
            <a:endParaRPr lang="en-CA"/>
          </a:p>
        </p:txBody>
      </p:sp>
    </p:spTree>
    <p:extLst>
      <p:ext uri="{BB962C8B-B14F-4D97-AF65-F5344CB8AC3E}">
        <p14:creationId xmlns:p14="http://schemas.microsoft.com/office/powerpoint/2010/main" val="1472923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operating system (OS) knows where a file is and provides read/write access to that file by application software. Application software expects the </a:t>
            </a:r>
            <a:r>
              <a:rPr lang="en-US" b="1" dirty="0"/>
              <a:t>raw data </a:t>
            </a:r>
            <a:r>
              <a:rPr lang="en-US" dirty="0"/>
              <a:t>in a file to be </a:t>
            </a:r>
            <a:r>
              <a:rPr lang="en-US" b="1" dirty="0"/>
              <a:t>organized </a:t>
            </a:r>
            <a:r>
              <a:rPr lang="en-US" dirty="0"/>
              <a:t>by a </a:t>
            </a:r>
            <a:r>
              <a:rPr lang="en-US" b="1" dirty="0"/>
              <a:t>format </a:t>
            </a:r>
            <a:r>
              <a:rPr lang="en-US" dirty="0"/>
              <a:t>(e.g. rows and columns, lines and characters with syntax and punctuation) in order to represent meaningful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Humans do this all the time…</a:t>
            </a:r>
          </a:p>
          <a:p>
            <a:r>
              <a:rPr lang="en-CA" sz="1200" b="0" i="0" kern="1200" dirty="0">
                <a:solidFill>
                  <a:schemeClr val="tx1"/>
                </a:solidFill>
                <a:effectLst/>
                <a:latin typeface="+mn-lt"/>
                <a:ea typeface="+mn-ea"/>
                <a:cs typeface="+mn-cs"/>
              </a:rPr>
              <a:t>Word data organized in alphabetical sequence without punctuation: </a:t>
            </a:r>
            <a:r>
              <a:rPr lang="en-CA" sz="1200" b="1" i="0" kern="1200" dirty="0">
                <a:solidFill>
                  <a:schemeClr val="tx1"/>
                </a:solidFill>
                <a:effectLst/>
                <a:latin typeface="+mn-lt"/>
                <a:ea typeface="+mn-ea"/>
                <a:cs typeface="+mn-cs"/>
              </a:rPr>
              <a:t>a her is man nothing without woman </a:t>
            </a:r>
          </a:p>
          <a:p>
            <a:r>
              <a:rPr lang="en-CA" sz="1200" b="0" i="0" kern="1200" dirty="0">
                <a:solidFill>
                  <a:schemeClr val="tx1"/>
                </a:solidFill>
                <a:effectLst/>
                <a:latin typeface="+mn-lt"/>
                <a:ea typeface="+mn-ea"/>
                <a:cs typeface="+mn-cs"/>
              </a:rPr>
              <a:t>Data with Sequence and Punctuation: </a:t>
            </a:r>
            <a:r>
              <a:rPr lang="en-CA" sz="1200" b="1" i="0" kern="1200" dirty="0">
                <a:solidFill>
                  <a:schemeClr val="tx1"/>
                </a:solidFill>
                <a:effectLst/>
                <a:latin typeface="+mn-lt"/>
                <a:ea typeface="+mn-ea"/>
                <a:cs typeface="+mn-cs"/>
              </a:rPr>
              <a:t>A woman without her man is nothing.</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Data with same Sequence and different Punctuation: </a:t>
            </a:r>
            <a:r>
              <a:rPr lang="en-CA" sz="1200" b="1" i="0" kern="1200" dirty="0">
                <a:solidFill>
                  <a:schemeClr val="tx1"/>
                </a:solidFill>
                <a:effectLst/>
                <a:latin typeface="+mn-lt"/>
                <a:ea typeface="+mn-ea"/>
                <a:cs typeface="+mn-cs"/>
              </a:rPr>
              <a:t>A woman: without her, man is nothing.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must be formatted to be useful and meaningful.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in a programming language ‘source’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Code: human readable instructions for a compiler to generate an executable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Comments: human readable explanations for other humans to understand the code. </a:t>
            </a:r>
            <a:r>
              <a:rPr lang="en-CA" sz="1200" dirty="0"/>
              <a:t>(most important part)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https://en.wikipedia.org/wiki/Computer_file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https://en.wikipedia.org/wiki/ASCII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https://en.wikipedia.org/wiki/Data_file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https://en.wikipedia.org/wiki/File_format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https://en.wikipedia.org/wiki/Namespace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https://en.wikipedia.org/wiki/Data_(computing)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https://en.wikipedia.org/wiki/Metadata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https://en.wikipedia.org/wiki/Plain_text</a:t>
            </a:r>
          </a:p>
          <a:p>
            <a:r>
              <a:rPr lang="en-CA" dirty="0"/>
              <a:t>https://en.wikipedia.org/wiki/Formatted_text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https://en.wikipedia.org/wiki/Source_code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https://en.wikipedia.org/wiki/Syntax_(programming_languages)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https://en.wikipedia.org/wiki/Executable</a:t>
            </a:r>
          </a:p>
        </p:txBody>
      </p:sp>
      <p:sp>
        <p:nvSpPr>
          <p:cNvPr id="4" name="Slide Number Placeholder 3"/>
          <p:cNvSpPr>
            <a:spLocks noGrp="1"/>
          </p:cNvSpPr>
          <p:nvPr>
            <p:ph type="sldNum" sz="quarter" idx="10"/>
          </p:nvPr>
        </p:nvSpPr>
        <p:spPr/>
        <p:txBody>
          <a:bodyPr/>
          <a:lstStyle/>
          <a:p>
            <a:fld id="{872D4F22-4051-4F28-9B90-CE898DB336CD}" type="slidenum">
              <a:rPr lang="en-CA" smtClean="0"/>
              <a:t>21</a:t>
            </a:fld>
            <a:endParaRPr lang="en-CA"/>
          </a:p>
        </p:txBody>
      </p:sp>
    </p:spTree>
    <p:extLst>
      <p:ext uri="{BB962C8B-B14F-4D97-AF65-F5344CB8AC3E}">
        <p14:creationId xmlns:p14="http://schemas.microsoft.com/office/powerpoint/2010/main" val="2557286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"hierarchically named" means you can have more than one of the same file or folder names as long as they are in different folders/directories.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t>
            </a:r>
            <a:r>
              <a:rPr lang="en-CA" dirty="0"/>
              <a:t>.g. there are two "Temp" directories in the example. There are probably many README.TXT files on your system in different folders/directories.</a:t>
            </a:r>
          </a:p>
          <a:p>
            <a:endParaRPr lang="en-US" dirty="0"/>
          </a:p>
          <a:p>
            <a:r>
              <a:rPr lang="en-US" dirty="0"/>
              <a:t>You could organize files simply by using really long filenames that completely described their category, purpose, content, and so on. But it is better using directories because humans can be quite good at organizing information hierarchically.</a:t>
            </a:r>
          </a:p>
          <a:p>
            <a:endParaRPr lang="en-US" dirty="0"/>
          </a:p>
          <a:p>
            <a:r>
              <a:rPr lang="en-CA" dirty="0"/>
              <a:t>https://en.wikipedia.org/wiki/Directory_(computing)</a:t>
            </a:r>
          </a:p>
        </p:txBody>
      </p:sp>
      <p:sp>
        <p:nvSpPr>
          <p:cNvPr id="4" name="Slide Number Placeholder 3"/>
          <p:cNvSpPr>
            <a:spLocks noGrp="1"/>
          </p:cNvSpPr>
          <p:nvPr>
            <p:ph type="sldNum" sz="quarter" idx="10"/>
          </p:nvPr>
        </p:nvSpPr>
        <p:spPr/>
        <p:txBody>
          <a:bodyPr/>
          <a:lstStyle/>
          <a:p>
            <a:fld id="{872D4F22-4051-4F28-9B90-CE898DB336CD}" type="slidenum">
              <a:rPr lang="en-CA" smtClean="0"/>
              <a:t>22</a:t>
            </a:fld>
            <a:endParaRPr lang="en-CA"/>
          </a:p>
        </p:txBody>
      </p:sp>
    </p:spTree>
    <p:extLst>
      <p:ext uri="{BB962C8B-B14F-4D97-AF65-F5344CB8AC3E}">
        <p14:creationId xmlns:p14="http://schemas.microsoft.com/office/powerpoint/2010/main" val="1712946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reference to a location in a filesystem is called a </a:t>
            </a:r>
            <a:r>
              <a:rPr lang="en-CA" b="1" dirty="0"/>
              <a:t>path</a:t>
            </a:r>
            <a:r>
              <a:rPr lang="en-CA"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A path is the location of a file in a hierarchy of directories.</a:t>
            </a:r>
            <a:endParaRPr lang="en-US" dirty="0"/>
          </a:p>
          <a:p>
            <a:r>
              <a:rPr lang="en-US" dirty="0"/>
              <a:t>A full path name from </a:t>
            </a:r>
            <a:r>
              <a:rPr lang="en-US" dirty="0" err="1"/>
              <a:t>drive|root</a:t>
            </a:r>
            <a:r>
              <a:rPr lang="en-US" dirty="0"/>
              <a:t> through directories down to a </a:t>
            </a:r>
            <a:r>
              <a:rPr lang="en-US" dirty="0" err="1"/>
              <a:t>filename.ext</a:t>
            </a:r>
            <a:r>
              <a:rPr lang="en-US" dirty="0"/>
              <a:t> </a:t>
            </a:r>
            <a:r>
              <a:rPr lang="en-CA" dirty="0"/>
              <a:t>solves the problem of needing unique names for </a:t>
            </a:r>
            <a:r>
              <a:rPr lang="en-CA" b="1" i="1" dirty="0"/>
              <a:t>every </a:t>
            </a:r>
            <a:r>
              <a:rPr lang="en-CA" dirty="0"/>
              <a:t>file on the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Files can have the same name when they are in </a:t>
            </a:r>
            <a:r>
              <a:rPr lang="en-CA" i="1" dirty="0"/>
              <a:t>different</a:t>
            </a:r>
            <a:r>
              <a:rPr lang="en-CA" dirty="0"/>
              <a:t> directories.</a:t>
            </a:r>
          </a:p>
          <a:p>
            <a:endParaRPr lang="en-US" dirty="0"/>
          </a:p>
          <a:p>
            <a:r>
              <a:rPr lang="en-CA" dirty="0"/>
              <a:t>A </a:t>
            </a:r>
            <a:r>
              <a:rPr lang="en-CA" b="1" dirty="0"/>
              <a:t>directory </a:t>
            </a:r>
            <a:r>
              <a:rPr lang="en-CA" dirty="0"/>
              <a:t>is a file system concept, a </a:t>
            </a:r>
            <a:r>
              <a:rPr lang="en-CA" b="1" dirty="0"/>
              <a:t>folder</a:t>
            </a:r>
            <a:r>
              <a:rPr lang="en-CA" dirty="0"/>
              <a:t> is a graphical user interface metaphor which usually represents a directory. The terms are often used interchangeably. </a:t>
            </a:r>
            <a:endParaRPr lang="en-US" dirty="0"/>
          </a:p>
          <a:p>
            <a:endParaRPr lang="en-US" dirty="0"/>
          </a:p>
          <a:p>
            <a:r>
              <a:rPr lang="en-CA" dirty="0"/>
              <a:t>https://en.wikipedia.org/wiki/Directory_(computing)</a:t>
            </a:r>
          </a:p>
          <a:p>
            <a:r>
              <a:rPr lang="en-CA" dirty="0"/>
              <a:t>https://en.wikipedia.org/wiki/Directory_structure</a:t>
            </a:r>
          </a:p>
          <a:p>
            <a:r>
              <a:rPr lang="en-CA" dirty="0"/>
              <a:t>https://en.wikipedia.org/wiki/Path_(computing)</a:t>
            </a:r>
          </a:p>
          <a:p>
            <a:r>
              <a:rPr lang="en-CA" dirty="0"/>
              <a:t>Unix and Unix-like operating systems use the Filesystem Hierarchy Standard as the common form for their directory structures. All files and directories appear under the root directory "/", even if they are stored on different physical devices.</a:t>
            </a:r>
          </a:p>
        </p:txBody>
      </p:sp>
      <p:sp>
        <p:nvSpPr>
          <p:cNvPr id="4" name="Slide Number Placeholder 3"/>
          <p:cNvSpPr>
            <a:spLocks noGrp="1"/>
          </p:cNvSpPr>
          <p:nvPr>
            <p:ph type="sldNum" sz="quarter" idx="10"/>
          </p:nvPr>
        </p:nvSpPr>
        <p:spPr/>
        <p:txBody>
          <a:bodyPr/>
          <a:lstStyle/>
          <a:p>
            <a:fld id="{872D4F22-4051-4F28-9B90-CE898DB336CD}" type="slidenum">
              <a:rPr lang="en-CA" smtClean="0"/>
              <a:t>23</a:t>
            </a:fld>
            <a:endParaRPr lang="en-CA"/>
          </a:p>
        </p:txBody>
      </p:sp>
    </p:spTree>
    <p:extLst>
      <p:ext uri="{BB962C8B-B14F-4D97-AF65-F5344CB8AC3E}">
        <p14:creationId xmlns:p14="http://schemas.microsoft.com/office/powerpoint/2010/main" val="309242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https://en.wikipedia.org/wiki/Filename_extension</a:t>
            </a:r>
          </a:p>
          <a:p>
            <a:r>
              <a:rPr lang="en-CA" dirty="0"/>
              <a:t>http://www.thewindowsclub.com/change-file-associations-windows</a:t>
            </a:r>
          </a:p>
        </p:txBody>
      </p:sp>
      <p:sp>
        <p:nvSpPr>
          <p:cNvPr id="4" name="Slide Number Placeholder 3"/>
          <p:cNvSpPr>
            <a:spLocks noGrp="1"/>
          </p:cNvSpPr>
          <p:nvPr>
            <p:ph type="sldNum" sz="quarter" idx="10"/>
          </p:nvPr>
        </p:nvSpPr>
        <p:spPr/>
        <p:txBody>
          <a:bodyPr/>
          <a:lstStyle/>
          <a:p>
            <a:fld id="{872D4F22-4051-4F28-9B90-CE898DB336CD}" type="slidenum">
              <a:rPr lang="en-CA" smtClean="0"/>
              <a:t>24</a:t>
            </a:fld>
            <a:endParaRPr lang="en-CA"/>
          </a:p>
        </p:txBody>
      </p:sp>
    </p:spTree>
    <p:extLst>
      <p:ext uri="{BB962C8B-B14F-4D97-AF65-F5344CB8AC3E}">
        <p14:creationId xmlns:p14="http://schemas.microsoft.com/office/powerpoint/2010/main" val="18024452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endParaRPr lang="en-CA" dirty="0"/>
          </a:p>
          <a:p>
            <a:r>
              <a:rPr lang="en-CA" dirty="0"/>
              <a:t>https://www.lifewire.com/list-of-executable-file-extensions-2626061</a:t>
            </a:r>
          </a:p>
        </p:txBody>
      </p:sp>
      <p:sp>
        <p:nvSpPr>
          <p:cNvPr id="4" name="Slide Number Placeholder 3"/>
          <p:cNvSpPr>
            <a:spLocks noGrp="1"/>
          </p:cNvSpPr>
          <p:nvPr>
            <p:ph type="sldNum" sz="quarter" idx="10"/>
          </p:nvPr>
        </p:nvSpPr>
        <p:spPr/>
        <p:txBody>
          <a:bodyPr/>
          <a:lstStyle/>
          <a:p>
            <a:fld id="{872D4F22-4051-4F28-9B90-CE898DB336CD}" type="slidenum">
              <a:rPr lang="en-CA" smtClean="0"/>
              <a:t>25</a:t>
            </a:fld>
            <a:endParaRPr lang="en-CA"/>
          </a:p>
        </p:txBody>
      </p:sp>
    </p:spTree>
    <p:extLst>
      <p:ext uri="{BB962C8B-B14F-4D97-AF65-F5344CB8AC3E}">
        <p14:creationId xmlns:p14="http://schemas.microsoft.com/office/powerpoint/2010/main" val="24559425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https://en.wikipedia.org/wiki/Directory_structure</a:t>
            </a:r>
          </a:p>
        </p:txBody>
      </p:sp>
      <p:sp>
        <p:nvSpPr>
          <p:cNvPr id="4" name="Slide Number Placeholder 3"/>
          <p:cNvSpPr>
            <a:spLocks noGrp="1"/>
          </p:cNvSpPr>
          <p:nvPr>
            <p:ph type="sldNum" sz="quarter" idx="10"/>
          </p:nvPr>
        </p:nvSpPr>
        <p:spPr/>
        <p:txBody>
          <a:bodyPr/>
          <a:lstStyle/>
          <a:p>
            <a:fld id="{872D4F22-4051-4F28-9B90-CE898DB336CD}" type="slidenum">
              <a:rPr lang="en-CA" smtClean="0"/>
              <a:t>26</a:t>
            </a:fld>
            <a:endParaRPr lang="en-CA"/>
          </a:p>
        </p:txBody>
      </p:sp>
    </p:spTree>
    <p:extLst>
      <p:ext uri="{BB962C8B-B14F-4D97-AF65-F5344CB8AC3E}">
        <p14:creationId xmlns:p14="http://schemas.microsoft.com/office/powerpoint/2010/main" val="23706434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https://www.google.ca/search?q=organize+files+and+folders</a:t>
            </a:r>
          </a:p>
          <a:p>
            <a:r>
              <a:rPr lang="en-CA" dirty="0"/>
              <a:t>https://zapier.com/blog/organize-files-folders/</a:t>
            </a:r>
          </a:p>
          <a:p>
            <a:r>
              <a:rPr lang="en-CA" dirty="0"/>
              <a:t>http://www.asianefficiency.com/organization/organizing-files-folders-documents/</a:t>
            </a:r>
          </a:p>
          <a:p>
            <a:r>
              <a:rPr lang="en-CA" dirty="0"/>
              <a:t>https://www.howtogeek.com/howto/15677/zen-and-the-art-of-file-and-folder-organization/</a:t>
            </a:r>
          </a:p>
        </p:txBody>
      </p:sp>
      <p:sp>
        <p:nvSpPr>
          <p:cNvPr id="4" name="Slide Number Placeholder 3"/>
          <p:cNvSpPr>
            <a:spLocks noGrp="1"/>
          </p:cNvSpPr>
          <p:nvPr>
            <p:ph type="sldNum" sz="quarter" idx="10"/>
          </p:nvPr>
        </p:nvSpPr>
        <p:spPr/>
        <p:txBody>
          <a:bodyPr/>
          <a:lstStyle/>
          <a:p>
            <a:fld id="{872D4F22-4051-4F28-9B90-CE898DB336CD}" type="slidenum">
              <a:rPr lang="en-CA" smtClean="0"/>
              <a:t>27</a:t>
            </a:fld>
            <a:endParaRPr lang="en-CA"/>
          </a:p>
        </p:txBody>
      </p:sp>
    </p:spTree>
    <p:extLst>
      <p:ext uri="{BB962C8B-B14F-4D97-AF65-F5344CB8AC3E}">
        <p14:creationId xmlns:p14="http://schemas.microsoft.com/office/powerpoint/2010/main" val="32115887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is to decide on a standard and use it.</a:t>
            </a:r>
          </a:p>
          <a:p>
            <a:endParaRPr lang="en-US" dirty="0"/>
          </a:p>
          <a:p>
            <a:r>
              <a:rPr lang="en-US" dirty="0"/>
              <a:t>Old joke: The nice thing about standards is there are so many to choose from.</a:t>
            </a:r>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28</a:t>
            </a:fld>
            <a:endParaRPr lang="en-CA"/>
          </a:p>
        </p:txBody>
      </p:sp>
    </p:spTree>
    <p:extLst>
      <p:ext uri="{BB962C8B-B14F-4D97-AF65-F5344CB8AC3E}">
        <p14:creationId xmlns:p14="http://schemas.microsoft.com/office/powerpoint/2010/main" val="17269863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29</a:t>
            </a:fld>
            <a:endParaRPr lang="en-CA"/>
          </a:p>
        </p:txBody>
      </p:sp>
    </p:spTree>
    <p:extLst>
      <p:ext uri="{BB962C8B-B14F-4D97-AF65-F5344CB8AC3E}">
        <p14:creationId xmlns:p14="http://schemas.microsoft.com/office/powerpoint/2010/main" val="1556921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a:t>Lecture:</a:t>
            </a:r>
            <a:endParaRPr lang="en-US" dirty="0"/>
          </a:p>
          <a:p>
            <a:pPr marL="548640" lvl="2" indent="0">
              <a:buFont typeface="+mj-lt"/>
              <a:buNone/>
            </a:pPr>
            <a:endParaRPr lang="en-US" sz="2000" dirty="0"/>
          </a:p>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3</a:t>
            </a:fld>
            <a:endParaRPr lang="en-CA"/>
          </a:p>
        </p:txBody>
      </p:sp>
    </p:spTree>
    <p:extLst>
      <p:ext uri="{BB962C8B-B14F-4D97-AF65-F5344CB8AC3E}">
        <p14:creationId xmlns:p14="http://schemas.microsoft.com/office/powerpoint/2010/main" val="21360438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872D4F22-4051-4F28-9B90-CE898DB336CD}" type="slidenum">
              <a:rPr lang="en-CA" smtClean="0"/>
              <a:t>30</a:t>
            </a:fld>
            <a:endParaRPr lang="en-CA"/>
          </a:p>
        </p:txBody>
      </p:sp>
    </p:spTree>
    <p:extLst>
      <p:ext uri="{BB962C8B-B14F-4D97-AF65-F5344CB8AC3E}">
        <p14:creationId xmlns:p14="http://schemas.microsoft.com/office/powerpoint/2010/main" val="16915899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872D4F22-4051-4F28-9B90-CE898DB336CD}" type="slidenum">
              <a:rPr lang="en-CA" smtClean="0"/>
              <a:t>31</a:t>
            </a:fld>
            <a:endParaRPr lang="en-CA"/>
          </a:p>
        </p:txBody>
      </p:sp>
    </p:spTree>
    <p:extLst>
      <p:ext uri="{BB962C8B-B14F-4D97-AF65-F5344CB8AC3E}">
        <p14:creationId xmlns:p14="http://schemas.microsoft.com/office/powerpoint/2010/main" val="32786448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32</a:t>
            </a:fld>
            <a:endParaRPr lang="en-CA"/>
          </a:p>
        </p:txBody>
      </p:sp>
    </p:spTree>
    <p:extLst>
      <p:ext uri="{BB962C8B-B14F-4D97-AF65-F5344CB8AC3E}">
        <p14:creationId xmlns:p14="http://schemas.microsoft.com/office/powerpoint/2010/main" val="38454601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https://en.wikipedia.org/wiki/ASCII</a:t>
            </a:r>
          </a:p>
          <a:p>
            <a:r>
              <a:rPr lang="en-CA" dirty="0"/>
              <a:t>https://en.wikipedia.org/wiki/DBCS</a:t>
            </a:r>
          </a:p>
        </p:txBody>
      </p:sp>
      <p:sp>
        <p:nvSpPr>
          <p:cNvPr id="4" name="Slide Number Placeholder 3"/>
          <p:cNvSpPr>
            <a:spLocks noGrp="1"/>
          </p:cNvSpPr>
          <p:nvPr>
            <p:ph type="sldNum" sz="quarter" idx="10"/>
          </p:nvPr>
        </p:nvSpPr>
        <p:spPr/>
        <p:txBody>
          <a:bodyPr/>
          <a:lstStyle/>
          <a:p>
            <a:fld id="{872D4F22-4051-4F28-9B90-CE898DB336CD}" type="slidenum">
              <a:rPr lang="en-CA" smtClean="0"/>
              <a:t>33</a:t>
            </a:fld>
            <a:endParaRPr lang="en-CA"/>
          </a:p>
        </p:txBody>
      </p:sp>
    </p:spTree>
    <p:extLst>
      <p:ext uri="{BB962C8B-B14F-4D97-AF65-F5344CB8AC3E}">
        <p14:creationId xmlns:p14="http://schemas.microsoft.com/office/powerpoint/2010/main" val="20507183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https://en.wikipedia.org/wiki/Filename#Reserved_characters_and_words</a:t>
            </a:r>
          </a:p>
        </p:txBody>
      </p:sp>
      <p:sp>
        <p:nvSpPr>
          <p:cNvPr id="4" name="Slide Number Placeholder 3"/>
          <p:cNvSpPr>
            <a:spLocks noGrp="1"/>
          </p:cNvSpPr>
          <p:nvPr>
            <p:ph type="sldNum" sz="quarter" idx="10"/>
          </p:nvPr>
        </p:nvSpPr>
        <p:spPr/>
        <p:txBody>
          <a:bodyPr/>
          <a:lstStyle/>
          <a:p>
            <a:fld id="{872D4F22-4051-4F28-9B90-CE898DB336CD}" type="slidenum">
              <a:rPr lang="en-CA" smtClean="0"/>
              <a:t>34</a:t>
            </a:fld>
            <a:endParaRPr lang="en-CA"/>
          </a:p>
        </p:txBody>
      </p:sp>
    </p:spTree>
    <p:extLst>
      <p:ext uri="{BB962C8B-B14F-4D97-AF65-F5344CB8AC3E}">
        <p14:creationId xmlns:p14="http://schemas.microsoft.com/office/powerpoint/2010/main" val="10291185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872D4F22-4051-4F28-9B90-CE898DB336CD}" type="slidenum">
              <a:rPr lang="en-CA" smtClean="0"/>
              <a:t>35</a:t>
            </a:fld>
            <a:endParaRPr lang="en-CA"/>
          </a:p>
        </p:txBody>
      </p:sp>
    </p:spTree>
    <p:extLst>
      <p:ext uri="{BB962C8B-B14F-4D97-AF65-F5344CB8AC3E}">
        <p14:creationId xmlns:p14="http://schemas.microsoft.com/office/powerpoint/2010/main" val="18288413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872D4F22-4051-4F28-9B90-CE898DB336CD}" type="slidenum">
              <a:rPr lang="en-CA" smtClean="0"/>
              <a:t>36</a:t>
            </a:fld>
            <a:endParaRPr lang="en-CA"/>
          </a:p>
        </p:txBody>
      </p:sp>
    </p:spTree>
    <p:extLst>
      <p:ext uri="{BB962C8B-B14F-4D97-AF65-F5344CB8AC3E}">
        <p14:creationId xmlns:p14="http://schemas.microsoft.com/office/powerpoint/2010/main" val="20315118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37</a:t>
            </a:fld>
            <a:endParaRPr lang="en-CA"/>
          </a:p>
        </p:txBody>
      </p:sp>
    </p:spTree>
    <p:extLst>
      <p:ext uri="{BB962C8B-B14F-4D97-AF65-F5344CB8AC3E}">
        <p14:creationId xmlns:p14="http://schemas.microsoft.com/office/powerpoint/2010/main" val="23518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872D4F22-4051-4F28-9B90-CE898DB336CD}" type="slidenum">
              <a:rPr lang="en-CA" smtClean="0"/>
              <a:t>38</a:t>
            </a:fld>
            <a:endParaRPr lang="en-CA"/>
          </a:p>
        </p:txBody>
      </p:sp>
    </p:spTree>
    <p:extLst>
      <p:ext uri="{BB962C8B-B14F-4D97-AF65-F5344CB8AC3E}">
        <p14:creationId xmlns:p14="http://schemas.microsoft.com/office/powerpoint/2010/main" val="30833055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https://technet.microsoft.com/en-us/library/bb490639.aspx</a:t>
            </a:r>
          </a:p>
          <a:p>
            <a:r>
              <a:rPr lang="en-CA" dirty="0"/>
              <a:t>http://www.linfo.org/wildcard.html</a:t>
            </a:r>
          </a:p>
        </p:txBody>
      </p:sp>
      <p:sp>
        <p:nvSpPr>
          <p:cNvPr id="4" name="Slide Number Placeholder 3"/>
          <p:cNvSpPr>
            <a:spLocks noGrp="1"/>
          </p:cNvSpPr>
          <p:nvPr>
            <p:ph type="sldNum" sz="quarter" idx="10"/>
          </p:nvPr>
        </p:nvSpPr>
        <p:spPr/>
        <p:txBody>
          <a:bodyPr/>
          <a:lstStyle/>
          <a:p>
            <a:fld id="{872D4F22-4051-4F28-9B90-CE898DB336CD}" type="slidenum">
              <a:rPr lang="en-CA" smtClean="0"/>
              <a:t>39</a:t>
            </a:fld>
            <a:endParaRPr lang="en-CA"/>
          </a:p>
        </p:txBody>
      </p:sp>
    </p:spTree>
    <p:extLst>
      <p:ext uri="{BB962C8B-B14F-4D97-AF65-F5344CB8AC3E}">
        <p14:creationId xmlns:p14="http://schemas.microsoft.com/office/powerpoint/2010/main" val="726436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872D4F22-4051-4F28-9B90-CE898DB336CD}" type="slidenum">
              <a:rPr lang="en-CA" smtClean="0"/>
              <a:t>4</a:t>
            </a:fld>
            <a:endParaRPr lang="en-CA"/>
          </a:p>
        </p:txBody>
      </p:sp>
    </p:spTree>
    <p:extLst>
      <p:ext uri="{BB962C8B-B14F-4D97-AF65-F5344CB8AC3E}">
        <p14:creationId xmlns:p14="http://schemas.microsoft.com/office/powerpoint/2010/main" val="11226096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40</a:t>
            </a:fld>
            <a:endParaRPr lang="en-CA"/>
          </a:p>
        </p:txBody>
      </p:sp>
    </p:spTree>
    <p:extLst>
      <p:ext uri="{BB962C8B-B14F-4D97-AF65-F5344CB8AC3E}">
        <p14:creationId xmlns:p14="http://schemas.microsoft.com/office/powerpoint/2010/main" val="35822781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2400" dirty="0"/>
          </a:p>
        </p:txBody>
      </p:sp>
      <p:sp>
        <p:nvSpPr>
          <p:cNvPr id="4" name="Slide Number Placeholder 3"/>
          <p:cNvSpPr>
            <a:spLocks noGrp="1"/>
          </p:cNvSpPr>
          <p:nvPr>
            <p:ph type="sldNum" sz="quarter" idx="10"/>
          </p:nvPr>
        </p:nvSpPr>
        <p:spPr/>
        <p:txBody>
          <a:bodyPr/>
          <a:lstStyle/>
          <a:p>
            <a:fld id="{F6998FE5-228D-49FA-A228-1901399F288E}" type="slidenum">
              <a:rPr lang="en-US" smtClean="0"/>
              <a:t>41</a:t>
            </a:fld>
            <a:endParaRPr lang="en-US"/>
          </a:p>
        </p:txBody>
      </p:sp>
    </p:spTree>
    <p:extLst>
      <p:ext uri="{BB962C8B-B14F-4D97-AF65-F5344CB8AC3E}">
        <p14:creationId xmlns:p14="http://schemas.microsoft.com/office/powerpoint/2010/main" val="1241356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from https://apod.nasa.gov/apod/ap000420.html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CP4P is the "big picture" course. We cover many things that the ICT industry expects programmers to be aware of and things that help you be a better programmer. IPC144 and ULI101 focus on detail level technical skills. This course hopes to help you put those skills in context within the business and ICT worlds.</a:t>
            </a:r>
          </a:p>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5</a:t>
            </a:fld>
            <a:endParaRPr lang="en-CA"/>
          </a:p>
        </p:txBody>
      </p:sp>
    </p:spTree>
    <p:extLst>
      <p:ext uri="{BB962C8B-B14F-4D97-AF65-F5344CB8AC3E}">
        <p14:creationId xmlns:p14="http://schemas.microsoft.com/office/powerpoint/2010/main" val="1672686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All programming students are also all professional programmers: you are paid, paid in marks, but paid nonetheless.</a:t>
            </a:r>
            <a:endParaRPr lang="en-CA" b="1" dirty="0"/>
          </a:p>
          <a:p>
            <a:r>
              <a:rPr lang="en-CA" dirty="0"/>
              <a:t>You do not need a personal Windows machine to be successful at Seneca. Our programs cover all major Operating Systems (IBM, *nix, Windows, with some Apple specific courses); Seneca labs give you access to all OS flavours. There will be times when it is necessary to work on the native OS.</a:t>
            </a:r>
          </a:p>
          <a:p>
            <a:endParaRPr lang="en-US" dirty="0"/>
          </a:p>
          <a:p>
            <a:r>
              <a:rPr lang="en-CA" dirty="0"/>
              <a:t>There is a Visual Studio </a:t>
            </a:r>
            <a:r>
              <a:rPr lang="en-CA" i="1" dirty="0"/>
              <a:t>Code </a:t>
            </a:r>
            <a:r>
              <a:rPr lang="en-CA" dirty="0"/>
              <a:t>for Apple macOS </a:t>
            </a:r>
            <a:r>
              <a:rPr lang="en-CA" b="1" dirty="0"/>
              <a:t>but it is not the full Visual Studio IDE</a:t>
            </a:r>
          </a:p>
          <a:p>
            <a:pPr marL="171450" indent="-171450">
              <a:buFont typeface="Arial" panose="020B0604020202020204" pitchFamily="34" charset="0"/>
              <a:buChar char="•"/>
            </a:pPr>
            <a:r>
              <a:rPr lang="en-CA" dirty="0"/>
              <a:t>It started life as Xamarin Studio – not Windows Visual Studio (VS) – so it is different from the VS used in the School of ICT C and C++ and C# programming courses.</a:t>
            </a:r>
          </a:p>
          <a:p>
            <a:pPr marL="171450" indent="-171450">
              <a:buFont typeface="Arial" panose="020B0604020202020204" pitchFamily="34" charset="0"/>
              <a:buChar char="•"/>
            </a:pPr>
            <a:r>
              <a:rPr lang="en-CA" sz="1200" kern="1200" dirty="0">
                <a:solidFill>
                  <a:schemeClr val="tx1"/>
                </a:solidFill>
                <a:effectLst/>
                <a:latin typeface="+mn-lt"/>
                <a:ea typeface="+mn-ea"/>
                <a:cs typeface="+mn-cs"/>
              </a:rPr>
              <a:t>It is a developer environment optimized for building mobile and cloud apps with Xamarin and .NET. </a:t>
            </a:r>
            <a:endParaRPr lang="en-CA" sz="1200" b="1" kern="1200" dirty="0">
              <a:solidFill>
                <a:schemeClr val="tx1"/>
              </a:solidFill>
              <a:effectLst/>
              <a:latin typeface="+mn-lt"/>
              <a:ea typeface="+mn-ea"/>
              <a:cs typeface="+mn-cs"/>
            </a:endParaRPr>
          </a:p>
          <a:p>
            <a:pPr marL="171450" indent="-171450">
              <a:buFont typeface="Arial" panose="020B0604020202020204" pitchFamily="34" charset="0"/>
              <a:buChar char="•"/>
            </a:pPr>
            <a:r>
              <a:rPr lang="en-CA" dirty="0"/>
              <a:t>Visual Studio Code</a:t>
            </a:r>
            <a:r>
              <a:rPr lang="en-CA" sz="1200" kern="1200" dirty="0">
                <a:solidFill>
                  <a:schemeClr val="tx1"/>
                </a:solidFill>
                <a:effectLst/>
                <a:latin typeface="+mn-lt"/>
                <a:ea typeface="+mn-ea"/>
                <a:cs typeface="+mn-cs"/>
              </a:rPr>
              <a:t> is available for macOS and Linux but it </a:t>
            </a:r>
            <a:r>
              <a:rPr lang="en-CA" dirty="0"/>
              <a:t>is an Editor whereas VS is an IDE</a:t>
            </a:r>
          </a:p>
          <a:p>
            <a:pPr marL="171450" indent="-171450">
              <a:buFont typeface="Arial" panose="020B0604020202020204" pitchFamily="34" charset="0"/>
              <a:buChar char="•"/>
            </a:pPr>
            <a:r>
              <a:rPr lang="en-CA" sz="1200" kern="1200" dirty="0">
                <a:solidFill>
                  <a:schemeClr val="tx1"/>
                </a:solidFill>
                <a:effectLst/>
                <a:latin typeface="+mn-lt"/>
                <a:ea typeface="+mn-ea"/>
                <a:cs typeface="+mn-cs"/>
              </a:rPr>
              <a:t>https://www.quora.com/Which-is-better-the-Visual-Studio-Community-2017-or-the-Visual-Studio-Code-2017</a:t>
            </a:r>
          </a:p>
          <a:p>
            <a:pPr marL="171450" indent="-171450">
              <a:buFont typeface="Arial" panose="020B0604020202020204" pitchFamily="34" charset="0"/>
              <a:buChar char="•"/>
            </a:pPr>
            <a:endParaRPr lang="en-CA" sz="1200" kern="1200" dirty="0">
              <a:solidFill>
                <a:schemeClr val="tx1"/>
              </a:solidFill>
              <a:effectLst/>
              <a:latin typeface="+mn-lt"/>
              <a:ea typeface="+mn-ea"/>
              <a:cs typeface="+mn-cs"/>
            </a:endParaRPr>
          </a:p>
          <a:p>
            <a:pPr marL="0" indent="0">
              <a:buFont typeface="Arial" panose="020B0604020202020204" pitchFamily="34" charset="0"/>
              <a:buNone/>
            </a:pPr>
            <a:r>
              <a:rPr lang="en-CA" dirty="0"/>
              <a:t>Apple macOS users: </a:t>
            </a:r>
            <a:br>
              <a:rPr lang="en-CA" dirty="0"/>
            </a:br>
            <a:r>
              <a:rPr lang="en-CA" dirty="0"/>
              <a:t>Create a VM that OS is windows, then install the Visual Studio Community and choose the option C++ to install during the VS installation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dirty="0"/>
              <a:t>Macs are lovely and have certain vertical market advantages but are not generally used in business; Mac's North American PC market share is ~13% and ~7% worldwide (per Gartner and IDC research). </a:t>
            </a:r>
            <a:endParaRPr lang="en-US" dirty="0"/>
          </a:p>
          <a:p>
            <a:pPr marL="0" indent="0">
              <a:buFont typeface="Arial" panose="020B0604020202020204" pitchFamily="34" charset="0"/>
              <a:buNone/>
            </a:pPr>
            <a:endParaRPr lang="en-CA" dirty="0"/>
          </a:p>
          <a:p>
            <a:pPr marL="0" indent="0">
              <a:buFont typeface="Arial" panose="020B0604020202020204" pitchFamily="34" charset="0"/>
              <a:buNone/>
            </a:pPr>
            <a:r>
              <a:rPr lang="en-CA" dirty="0"/>
              <a:t>"If you just want a lightweight tool to edit your C++ files, VS Code has you covered but if you want the best possible experience for your existing Visual C++ projects or debugging on Windows, we recommend you use a version of Visual Studio such as Visual Studio Community." see https://code.visualstudio.com/docs/languages/cpp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https://social.msdn.microsoft.com/Forums/en-US/ef99e9f5-2a48-423b-b6c0-fa5617d7c63d/how-do-i-get-c-to-work-on-visual-studio-for-mac?forum=visualstudiogeneral</a:t>
            </a:r>
          </a:p>
          <a:p>
            <a:r>
              <a:rPr lang="en-CA" dirty="0"/>
              <a:t>https://www.visualstudio.com/vs/visual-studio-mac/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https://www.visualstudio.com/en-us/productinfo/vs2017-compatibility-mac</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https://docs.microsoft.com/en-us/dotnet/core/tutorials/using-on-mac-vs</a:t>
            </a:r>
          </a:p>
        </p:txBody>
      </p:sp>
      <p:sp>
        <p:nvSpPr>
          <p:cNvPr id="4" name="Slide Number Placeholder 3"/>
          <p:cNvSpPr>
            <a:spLocks noGrp="1"/>
          </p:cNvSpPr>
          <p:nvPr>
            <p:ph type="sldNum" sz="quarter" idx="10"/>
          </p:nvPr>
        </p:nvSpPr>
        <p:spPr/>
        <p:txBody>
          <a:bodyPr/>
          <a:lstStyle/>
          <a:p>
            <a:fld id="{872D4F22-4051-4F28-9B90-CE898DB336CD}" type="slidenum">
              <a:rPr lang="en-CA" smtClean="0"/>
              <a:t>6</a:t>
            </a:fld>
            <a:endParaRPr lang="en-CA"/>
          </a:p>
        </p:txBody>
      </p:sp>
    </p:spTree>
    <p:extLst>
      <p:ext uri="{BB962C8B-B14F-4D97-AF65-F5344CB8AC3E}">
        <p14:creationId xmlns:p14="http://schemas.microsoft.com/office/powerpoint/2010/main" val="1701990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872D4F22-4051-4F28-9B90-CE898DB336CD}" type="slidenum">
              <a:rPr lang="en-CA" smtClean="0"/>
              <a:t>7</a:t>
            </a:fld>
            <a:endParaRPr lang="en-CA"/>
          </a:p>
        </p:txBody>
      </p:sp>
    </p:spTree>
    <p:extLst>
      <p:ext uri="{BB962C8B-B14F-4D97-AF65-F5344CB8AC3E}">
        <p14:creationId xmlns:p14="http://schemas.microsoft.com/office/powerpoint/2010/main" val="954013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must begin the quiz during the first 15 minutes of class else you have missed the quiz.</a:t>
            </a:r>
          </a:p>
          <a:p>
            <a:r>
              <a:rPr lang="en-US" dirty="0"/>
              <a:t>You must sign the sign in sheet.</a:t>
            </a:r>
          </a:p>
        </p:txBody>
      </p:sp>
      <p:sp>
        <p:nvSpPr>
          <p:cNvPr id="4" name="Slide Number Placeholder 3"/>
          <p:cNvSpPr>
            <a:spLocks noGrp="1"/>
          </p:cNvSpPr>
          <p:nvPr>
            <p:ph type="sldNum" sz="quarter" idx="10"/>
          </p:nvPr>
        </p:nvSpPr>
        <p:spPr/>
        <p:txBody>
          <a:bodyPr/>
          <a:lstStyle/>
          <a:p>
            <a:fld id="{872D4F22-4051-4F28-9B90-CE898DB336CD}" type="slidenum">
              <a:rPr lang="en-CA" smtClean="0"/>
              <a:t>8</a:t>
            </a:fld>
            <a:endParaRPr lang="en-CA"/>
          </a:p>
        </p:txBody>
      </p:sp>
    </p:spTree>
    <p:extLst>
      <p:ext uri="{BB962C8B-B14F-4D97-AF65-F5344CB8AC3E}">
        <p14:creationId xmlns:p14="http://schemas.microsoft.com/office/powerpoint/2010/main" val="3703256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ICT is Information and Communications Technology. It used to be just "I–T", Information Technology, until Communications became an essential part. E.g. How do you feel about using a computer or phone without an Internet connection?</a:t>
            </a:r>
          </a:p>
          <a:p>
            <a:endParaRPr lang="en-US" dirty="0"/>
          </a:p>
          <a:p>
            <a:r>
              <a:rPr lang="en-US" dirty="0"/>
              <a:t>ICT is a TLA. TLA is an in-joke: Three Letter Acronyms, There are lots of TLAs -- a few Two Letter Acronyms, but no FLAs -- Four Letter Acronyms, there are only </a:t>
            </a:r>
            <a:r>
              <a:rPr lang="en-US" dirty="0" err="1"/>
              <a:t>xTLAs</a:t>
            </a:r>
            <a:r>
              <a:rPr lang="en-US" dirty="0"/>
              <a:t> – </a:t>
            </a:r>
            <a:r>
              <a:rPr lang="en-US" dirty="0" err="1"/>
              <a:t>eXtended</a:t>
            </a:r>
            <a:r>
              <a:rPr lang="en-US" dirty="0"/>
              <a:t> Three Letter Acronyms (also an in-joke). </a:t>
            </a:r>
          </a:p>
          <a:p>
            <a:r>
              <a:rPr lang="en-CA" dirty="0"/>
              <a:t>In 1988, in a paper titled "On the cruelty of really teaching computer science", eminent computer scientist </a:t>
            </a:r>
            <a:r>
              <a:rPr lang="en-CA" dirty="0" err="1"/>
              <a:t>Edsger</a:t>
            </a:r>
            <a:r>
              <a:rPr lang="en-CA" dirty="0"/>
              <a:t> W. Dijkstra wrote "Because no endeavour is respectable these days without a TLA ..."</a:t>
            </a:r>
          </a:p>
          <a:p>
            <a:endParaRPr lang="en-US" dirty="0"/>
          </a:p>
          <a:p>
            <a:r>
              <a:rPr lang="en-US" dirty="0"/>
              <a:t>When someone asks what does CPU, AI, USB, or RAM mean, you say, "It's a TLA." If anyone laughs, you know they are part of the ICT club. For the others who are frowning, you apologize for the ICT industry being full of TLAs, then explain TLA and the TLA itself—without using more TLAs.</a:t>
            </a:r>
          </a:p>
          <a:p>
            <a:r>
              <a:rPr lang="en-CA" sz="1200" b="0" i="0" kern="1200" dirty="0">
                <a:solidFill>
                  <a:schemeClr val="tx1"/>
                </a:solidFill>
                <a:effectLst/>
                <a:latin typeface="+mn-lt"/>
                <a:ea typeface="+mn-ea"/>
                <a:cs typeface="+mn-cs"/>
              </a:rPr>
              <a:t>The computer industry is obsessed with TLAs, mostly to impress and intimidate others.</a:t>
            </a:r>
            <a:endParaRPr lang="en-US" dirty="0"/>
          </a:p>
          <a:p>
            <a:r>
              <a:rPr lang="en-US" dirty="0"/>
              <a:t>http://www.nickh.org/computer/glossary.html</a:t>
            </a:r>
          </a:p>
        </p:txBody>
      </p:sp>
      <p:sp>
        <p:nvSpPr>
          <p:cNvPr id="4" name="Slide Number Placeholder 3"/>
          <p:cNvSpPr>
            <a:spLocks noGrp="1"/>
          </p:cNvSpPr>
          <p:nvPr>
            <p:ph type="sldNum" sz="quarter" idx="10"/>
          </p:nvPr>
        </p:nvSpPr>
        <p:spPr/>
        <p:txBody>
          <a:bodyPr/>
          <a:lstStyle/>
          <a:p>
            <a:fld id="{872D4F22-4051-4F28-9B90-CE898DB336CD}" type="slidenum">
              <a:rPr lang="en-CA" smtClean="0"/>
              <a:t>9</a:t>
            </a:fld>
            <a:endParaRPr lang="en-CA"/>
          </a:p>
        </p:txBody>
      </p:sp>
    </p:spTree>
    <p:extLst>
      <p:ext uri="{BB962C8B-B14F-4D97-AF65-F5344CB8AC3E}">
        <p14:creationId xmlns:p14="http://schemas.microsoft.com/office/powerpoint/2010/main" val="2092318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2018-08-29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2018-08-29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2018-08-29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2018-08-29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2018-08-29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2018-08-29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6F86D3-C1FC-4C3E-9D0B-3355CEE09054}"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1660575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F86D3-C1FC-4C3E-9D0B-3355CEE09054}"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166374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6F86D3-C1FC-4C3E-9D0B-3355CEE09054}"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4930644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6F86D3-C1FC-4C3E-9D0B-3355CEE09054}"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3048118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6F86D3-C1FC-4C3E-9D0B-3355CEE09054}" type="datetimeFigureOut">
              <a:rPr lang="en-US" smtClean="0"/>
              <a:t>8/29/2018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588946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2018-08-29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6F86D3-C1FC-4C3E-9D0B-3355CEE09054}" type="datetimeFigureOut">
              <a:rPr lang="en-US" smtClean="0"/>
              <a:t>8/29/2018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1066544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6F86D3-C1FC-4C3E-9D0B-3355CEE09054}" type="datetimeFigureOut">
              <a:rPr lang="en-US" smtClean="0"/>
              <a:t>8/29/2018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399836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F86D3-C1FC-4C3E-9D0B-3355CEE09054}"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29118420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F86D3-C1FC-4C3E-9D0B-3355CEE09054}"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33455562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F86D3-C1FC-4C3E-9D0B-3355CEE09054}"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2661896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F86D3-C1FC-4C3E-9D0B-3355CEE09054}"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2270656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2018-08-29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200150"/>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2018-08-29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683568" y="422793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2018-08-29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2018-08-29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2018-08-29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2018-08-29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2018-08-29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2018-08-29</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46F86D3-C1FC-4C3E-9D0B-3355CEE09054}" type="datetimeFigureOut">
              <a:rPr lang="en-US" smtClean="0"/>
              <a:t>8/29/2018</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34F03574-07D9-43E9-809A-27FFDBE462B9}" type="slidenum">
              <a:rPr lang="en-US" smtClean="0"/>
              <a:t>‹#›</a:t>
            </a:fld>
            <a:endParaRPr lang="en-US"/>
          </a:p>
        </p:txBody>
      </p:sp>
    </p:spTree>
    <p:extLst>
      <p:ext uri="{BB962C8B-B14F-4D97-AF65-F5344CB8AC3E}">
        <p14:creationId xmlns:p14="http://schemas.microsoft.com/office/powerpoint/2010/main" val="3649377676"/>
      </p:ext>
    </p:extLst>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heglobeandmail.com/technology/your-smartphone-is-making-you-stupid/article37511900/"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TL;DR"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uwaterloo.ca/campus-wellness/curve-forgetting"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hyperlink" Target="https://www.google.ca/search?q=Ebbinghaus+forgetting+curve" TargetMode="Externa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Three-letter_acrony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Computer Principles for Programmers</a:t>
            </a:r>
          </a:p>
        </p:txBody>
      </p:sp>
      <p:sp>
        <p:nvSpPr>
          <p:cNvPr id="3" name="Subtitle 2"/>
          <p:cNvSpPr>
            <a:spLocks noGrp="1"/>
          </p:cNvSpPr>
          <p:nvPr>
            <p:ph type="subTitle" idx="1"/>
          </p:nvPr>
        </p:nvSpPr>
        <p:spPr>
          <a:xfrm>
            <a:off x="685800" y="2628900"/>
            <a:ext cx="7630616" cy="1485900"/>
          </a:xfrm>
        </p:spPr>
        <p:txBody>
          <a:bodyPr>
            <a:normAutofit/>
          </a:bodyPr>
          <a:lstStyle/>
          <a:p>
            <a:r>
              <a:rPr lang="en-US" b="1" dirty="0"/>
              <a:t>Course Overview, </a:t>
            </a:r>
            <a:br>
              <a:rPr lang="en-US" b="1" dirty="0"/>
            </a:br>
            <a:r>
              <a:rPr lang="en-US" b="1" dirty="0"/>
              <a:t>Basics of File Systems and Visual Studio intro</a:t>
            </a:r>
            <a:endParaRPr lang="en-CA" dirty="0"/>
          </a:p>
        </p:txBody>
      </p:sp>
    </p:spTree>
    <p:extLst>
      <p:ext uri="{BB962C8B-B14F-4D97-AF65-F5344CB8AC3E}">
        <p14:creationId xmlns:p14="http://schemas.microsoft.com/office/powerpoint/2010/main" val="258669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Weekly Lecture</a:t>
            </a:r>
          </a:p>
        </p:txBody>
      </p:sp>
      <p:sp>
        <p:nvSpPr>
          <p:cNvPr id="6" name="Content Placeholder 5"/>
          <p:cNvSpPr>
            <a:spLocks noGrp="1"/>
          </p:cNvSpPr>
          <p:nvPr>
            <p:ph idx="1"/>
          </p:nvPr>
        </p:nvSpPr>
        <p:spPr>
          <a:xfrm>
            <a:off x="457200" y="1347614"/>
            <a:ext cx="5410944" cy="3657600"/>
          </a:xfrm>
        </p:spPr>
        <p:txBody>
          <a:bodyPr>
            <a:normAutofit/>
          </a:bodyPr>
          <a:lstStyle/>
          <a:p>
            <a:r>
              <a:rPr lang="en-CA" dirty="0"/>
              <a:t>Lectures deliver the content of the week's topic and activity which will become </a:t>
            </a:r>
            <a:r>
              <a:rPr lang="en-CA" i="1" dirty="0"/>
              <a:t>next</a:t>
            </a:r>
            <a:r>
              <a:rPr lang="en-CA" dirty="0"/>
              <a:t> week's quiz.</a:t>
            </a:r>
          </a:p>
          <a:p>
            <a:r>
              <a:rPr lang="en-CA" i="1" dirty="0"/>
              <a:t>Ask questions</a:t>
            </a:r>
            <a:r>
              <a:rPr lang="en-CA" dirty="0"/>
              <a:t> during the lecture.</a:t>
            </a:r>
          </a:p>
          <a:p>
            <a:r>
              <a:rPr lang="en-CA" dirty="0"/>
              <a:t>Put away your smartphone.</a:t>
            </a:r>
            <a:br>
              <a:rPr lang="en-CA" dirty="0"/>
            </a:br>
            <a:r>
              <a:rPr lang="en-CA" dirty="0"/>
              <a:t>(</a:t>
            </a:r>
            <a:r>
              <a:rPr lang="en-CA" dirty="0">
                <a:hlinkClick r:id="rId3"/>
              </a:rPr>
              <a:t>It makes you stupid</a:t>
            </a:r>
            <a:r>
              <a:rPr lang="en-CA" dirty="0"/>
              <a:t>.)</a:t>
            </a:r>
          </a:p>
          <a:p>
            <a:r>
              <a:rPr lang="en-CA" dirty="0"/>
              <a:t>Be respectful of others.</a:t>
            </a:r>
          </a:p>
        </p:txBody>
      </p:sp>
      <p:pic>
        <p:nvPicPr>
          <p:cNvPr id="2051" name="Picture 3" descr="C:\Users\dhr\AppData\Local\Microsoft\Windows\INetCache\IE\X9KBJFMO\lecture-with-audience[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50190" y="1491630"/>
            <a:ext cx="3171574" cy="2574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91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Weekly Activity</a:t>
            </a:r>
          </a:p>
        </p:txBody>
      </p:sp>
      <p:sp>
        <p:nvSpPr>
          <p:cNvPr id="6" name="Content Placeholder 5"/>
          <p:cNvSpPr>
            <a:spLocks noGrp="1"/>
          </p:cNvSpPr>
          <p:nvPr>
            <p:ph idx="1"/>
          </p:nvPr>
        </p:nvSpPr>
        <p:spPr>
          <a:xfrm>
            <a:off x="431988" y="1275606"/>
            <a:ext cx="5987008" cy="3657600"/>
          </a:xfrm>
        </p:spPr>
        <p:txBody>
          <a:bodyPr>
            <a:normAutofit/>
          </a:bodyPr>
          <a:lstStyle/>
          <a:p>
            <a:r>
              <a:rPr lang="en-CA" dirty="0"/>
              <a:t>Weekly Activity is your investigation of the week's topic</a:t>
            </a:r>
          </a:p>
          <a:p>
            <a:r>
              <a:rPr lang="en-CA" dirty="0"/>
              <a:t>Activities can be done in class.</a:t>
            </a:r>
            <a:r>
              <a:rPr lang="en-CA" dirty="0">
                <a:solidFill>
                  <a:schemeClr val="tx2"/>
                </a:solidFill>
              </a:rPr>
              <a:t> Must be submitted</a:t>
            </a:r>
            <a:r>
              <a:rPr lang="en-CA" dirty="0"/>
              <a:t> by end of day to be marked.</a:t>
            </a:r>
          </a:p>
          <a:p>
            <a:r>
              <a:rPr lang="en-CA" dirty="0"/>
              <a:t>Complete 11 activities, </a:t>
            </a:r>
            <a:r>
              <a:rPr lang="en-CA" dirty="0">
                <a:solidFill>
                  <a:schemeClr val="tx2"/>
                </a:solidFill>
              </a:rPr>
              <a:t>the best 9</a:t>
            </a:r>
            <a:r>
              <a:rPr lang="en-CA" dirty="0"/>
              <a:t> will count for course grading, 4.44% each.</a:t>
            </a:r>
          </a:p>
          <a:p>
            <a:r>
              <a:rPr lang="en-CA" dirty="0"/>
              <a:t>If you are absent for an activity </a:t>
            </a:r>
            <a:r>
              <a:rPr lang="en-CA" dirty="0">
                <a:solidFill>
                  <a:schemeClr val="tx2"/>
                </a:solidFill>
              </a:rPr>
              <a:t>for any reason</a:t>
            </a:r>
            <a:r>
              <a:rPr lang="en-CA" dirty="0"/>
              <a:t>, a mark of </a:t>
            </a:r>
            <a:r>
              <a:rPr lang="en-CA" dirty="0">
                <a:solidFill>
                  <a:schemeClr val="tx2"/>
                </a:solidFill>
              </a:rPr>
              <a:t>0</a:t>
            </a:r>
            <a:r>
              <a:rPr lang="en-CA" dirty="0"/>
              <a:t> will be assigned.</a:t>
            </a:r>
          </a:p>
        </p:txBody>
      </p:sp>
      <p:pic>
        <p:nvPicPr>
          <p:cNvPr id="3074" name="Picture 2" descr="C:\Users\dhr\AppData\Local\Microsoft\Windows\INetCache\IE\X9KBJFMO\8076955086_5a397d6b5f_m[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1699654"/>
            <a:ext cx="2658591" cy="2658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872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Final Assignment</a:t>
            </a:r>
          </a:p>
        </p:txBody>
      </p:sp>
      <p:sp>
        <p:nvSpPr>
          <p:cNvPr id="3" name="Content Placeholder 2"/>
          <p:cNvSpPr>
            <a:spLocks noGrp="1"/>
          </p:cNvSpPr>
          <p:nvPr>
            <p:ph idx="1"/>
          </p:nvPr>
        </p:nvSpPr>
        <p:spPr>
          <a:xfrm>
            <a:off x="457200" y="1403350"/>
            <a:ext cx="5338936" cy="3657600"/>
          </a:xfrm>
        </p:spPr>
        <p:txBody>
          <a:bodyPr>
            <a:normAutofit/>
          </a:bodyPr>
          <a:lstStyle/>
          <a:p>
            <a:r>
              <a:rPr lang="en-CA" dirty="0"/>
              <a:t>Done </a:t>
            </a:r>
            <a:r>
              <a:rPr lang="en-CA" dirty="0">
                <a:solidFill>
                  <a:schemeClr val="tx2"/>
                </a:solidFill>
              </a:rPr>
              <a:t>in a group/team</a:t>
            </a:r>
            <a:r>
              <a:rPr lang="en-CA" dirty="0"/>
              <a:t> and </a:t>
            </a:r>
            <a:r>
              <a:rPr lang="en-CA" dirty="0">
                <a:solidFill>
                  <a:schemeClr val="tx2"/>
                </a:solidFill>
              </a:rPr>
              <a:t>must be completed</a:t>
            </a:r>
            <a:r>
              <a:rPr lang="en-CA" dirty="0"/>
              <a:t> to pass the course.</a:t>
            </a:r>
          </a:p>
          <a:p>
            <a:r>
              <a:rPr lang="en-CA" dirty="0"/>
              <a:t>Worth 20% of total course marks</a:t>
            </a:r>
          </a:p>
          <a:p>
            <a:r>
              <a:rPr lang="en-CA" dirty="0"/>
              <a:t>Completed during last 2 weeks of the term. Class time is team time.</a:t>
            </a:r>
          </a:p>
          <a:p>
            <a:r>
              <a:rPr lang="en-US" b="1" dirty="0"/>
              <a:t>N</a:t>
            </a:r>
            <a:r>
              <a:rPr lang="en-CA" b="1" dirty="0"/>
              <a:t>o exam!</a:t>
            </a:r>
          </a:p>
        </p:txBody>
      </p:sp>
      <p:pic>
        <p:nvPicPr>
          <p:cNvPr id="6147" name="Picture 3" descr="C:\Users\dhr\AppData\Local\Microsoft\Windows\INetCache\IE\4T17JVY4\Assignments_for_life_that_you_can't_ignor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403350"/>
            <a:ext cx="3251200" cy="325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872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Graded Work</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039998379"/>
              </p:ext>
            </p:extLst>
          </p:nvPr>
        </p:nvGraphicFramePr>
        <p:xfrm>
          <a:off x="457200" y="1255713"/>
          <a:ext cx="4474349" cy="1854200"/>
        </p:xfrm>
        <a:graphic>
          <a:graphicData uri="http://schemas.openxmlformats.org/drawingml/2006/table">
            <a:tbl>
              <a:tblPr firstRow="1" lastRow="1">
                <a:tableStyleId>{5C22544A-7EE6-4342-B048-85BDC9FD1C3A}</a:tableStyleId>
              </a:tblPr>
              <a:tblGrid>
                <a:gridCol w="2958866">
                  <a:extLst>
                    <a:ext uri="{9D8B030D-6E8A-4147-A177-3AD203B41FA5}">
                      <a16:colId xmlns:a16="http://schemas.microsoft.com/office/drawing/2014/main" val="20000"/>
                    </a:ext>
                  </a:extLst>
                </a:gridCol>
                <a:gridCol w="1515483">
                  <a:extLst>
                    <a:ext uri="{9D8B030D-6E8A-4147-A177-3AD203B41FA5}">
                      <a16:colId xmlns:a16="http://schemas.microsoft.com/office/drawing/2014/main" val="20001"/>
                    </a:ext>
                  </a:extLst>
                </a:gridCol>
              </a:tblGrid>
              <a:tr h="370840">
                <a:tc>
                  <a:txBody>
                    <a:bodyPr/>
                    <a:lstStyle/>
                    <a:p>
                      <a:r>
                        <a:rPr lang="en-CA" dirty="0"/>
                        <a:t>Content</a:t>
                      </a:r>
                    </a:p>
                  </a:txBody>
                  <a:tcPr marL="205418" marR="205418"/>
                </a:tc>
                <a:tc>
                  <a:txBody>
                    <a:bodyPr/>
                    <a:lstStyle/>
                    <a:p>
                      <a:r>
                        <a:rPr lang="en-CA" dirty="0"/>
                        <a:t>%</a:t>
                      </a:r>
                    </a:p>
                  </a:txBody>
                  <a:tcPr marL="205418" marR="205418"/>
                </a:tc>
                <a:extLst>
                  <a:ext uri="{0D108BD9-81ED-4DB2-BD59-A6C34878D82A}">
                    <a16:rowId xmlns:a16="http://schemas.microsoft.com/office/drawing/2014/main" val="10000"/>
                  </a:ext>
                </a:extLst>
              </a:tr>
              <a:tr h="370840">
                <a:tc>
                  <a:txBody>
                    <a:bodyPr/>
                    <a:lstStyle/>
                    <a:p>
                      <a:r>
                        <a:rPr lang="en-CA" dirty="0"/>
                        <a:t>Quizzes (8 of 10)</a:t>
                      </a:r>
                    </a:p>
                  </a:txBody>
                  <a:tcPr marL="205418" marR="205418"/>
                </a:tc>
                <a:tc>
                  <a:txBody>
                    <a:bodyPr/>
                    <a:lstStyle/>
                    <a:p>
                      <a:r>
                        <a:rPr lang="en-CA" dirty="0"/>
                        <a:t>40%</a:t>
                      </a:r>
                    </a:p>
                  </a:txBody>
                  <a:tcPr marL="205418" marR="205418"/>
                </a:tc>
                <a:extLst>
                  <a:ext uri="{0D108BD9-81ED-4DB2-BD59-A6C34878D82A}">
                    <a16:rowId xmlns:a16="http://schemas.microsoft.com/office/drawing/2014/main" val="10001"/>
                  </a:ext>
                </a:extLst>
              </a:tr>
              <a:tr h="370840">
                <a:tc>
                  <a:txBody>
                    <a:bodyPr/>
                    <a:lstStyle/>
                    <a:p>
                      <a:r>
                        <a:rPr lang="en-CA" dirty="0"/>
                        <a:t>Activities</a:t>
                      </a:r>
                      <a:r>
                        <a:rPr lang="en-CA" baseline="0" dirty="0"/>
                        <a:t> (9 of 11)</a:t>
                      </a:r>
                      <a:endParaRPr lang="en-CA" dirty="0"/>
                    </a:p>
                  </a:txBody>
                  <a:tcPr marL="205418" marR="205418"/>
                </a:tc>
                <a:tc>
                  <a:txBody>
                    <a:bodyPr/>
                    <a:lstStyle/>
                    <a:p>
                      <a:r>
                        <a:rPr lang="en-CA" dirty="0"/>
                        <a:t>40%</a:t>
                      </a:r>
                    </a:p>
                  </a:txBody>
                  <a:tcPr marL="205418" marR="205418"/>
                </a:tc>
                <a:extLst>
                  <a:ext uri="{0D108BD9-81ED-4DB2-BD59-A6C34878D82A}">
                    <a16:rowId xmlns:a16="http://schemas.microsoft.com/office/drawing/2014/main" val="10002"/>
                  </a:ext>
                </a:extLst>
              </a:tr>
              <a:tr h="370840">
                <a:tc>
                  <a:txBody>
                    <a:bodyPr/>
                    <a:lstStyle/>
                    <a:p>
                      <a:r>
                        <a:rPr lang="en-CA" dirty="0"/>
                        <a:t>Final Assignment</a:t>
                      </a:r>
                    </a:p>
                  </a:txBody>
                  <a:tcPr marL="205418" marR="205418"/>
                </a:tc>
                <a:tc>
                  <a:txBody>
                    <a:bodyPr/>
                    <a:lstStyle/>
                    <a:p>
                      <a:r>
                        <a:rPr lang="en-CA" dirty="0"/>
                        <a:t>20%</a:t>
                      </a:r>
                    </a:p>
                  </a:txBody>
                  <a:tcPr marL="205418" marR="205418"/>
                </a:tc>
                <a:extLst>
                  <a:ext uri="{0D108BD9-81ED-4DB2-BD59-A6C34878D82A}">
                    <a16:rowId xmlns:a16="http://schemas.microsoft.com/office/drawing/2014/main" val="10003"/>
                  </a:ext>
                </a:extLst>
              </a:tr>
              <a:tr h="370840">
                <a:tc>
                  <a:txBody>
                    <a:bodyPr/>
                    <a:lstStyle/>
                    <a:p>
                      <a:r>
                        <a:rPr lang="en-CA" dirty="0"/>
                        <a:t>Total</a:t>
                      </a:r>
                    </a:p>
                  </a:txBody>
                  <a:tcPr marL="205418" marR="205418"/>
                </a:tc>
                <a:tc>
                  <a:txBody>
                    <a:bodyPr/>
                    <a:lstStyle/>
                    <a:p>
                      <a:r>
                        <a:rPr lang="en-CA" dirty="0"/>
                        <a:t>100%</a:t>
                      </a:r>
                    </a:p>
                  </a:txBody>
                  <a:tcPr marL="205418" marR="205418"/>
                </a:tc>
                <a:extLst>
                  <a:ext uri="{0D108BD9-81ED-4DB2-BD59-A6C34878D82A}">
                    <a16:rowId xmlns:a16="http://schemas.microsoft.com/office/drawing/2014/main" val="10004"/>
                  </a:ext>
                </a:extLst>
              </a:tr>
            </a:tbl>
          </a:graphicData>
        </a:graphic>
      </p:graphicFrame>
      <p:sp>
        <p:nvSpPr>
          <p:cNvPr id="6" name="Picture Placeholder 5"/>
          <p:cNvSpPr>
            <a:spLocks noGrp="1"/>
          </p:cNvSpPr>
          <p:nvPr>
            <p:ph type="pic" sz="quarter" idx="13"/>
          </p:nvPr>
        </p:nvSpPr>
        <p:spPr/>
      </p:sp>
      <p:pic>
        <p:nvPicPr>
          <p:cNvPr id="5122" name="Picture 2" descr="C:\Users\dhr\AppData\Local\Microsoft\Windows\INetCache\IE\4T17JVY4\evaluation[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7893" y="1255713"/>
            <a:ext cx="4072262" cy="3201719"/>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457200" y="3363838"/>
            <a:ext cx="4392487" cy="4513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Standards:</a:t>
            </a:r>
          </a:p>
        </p:txBody>
      </p:sp>
      <p:sp>
        <p:nvSpPr>
          <p:cNvPr id="5" name="TextBox 4"/>
          <p:cNvSpPr txBox="1"/>
          <p:nvPr/>
        </p:nvSpPr>
        <p:spPr>
          <a:xfrm>
            <a:off x="457200" y="3795886"/>
            <a:ext cx="5842992" cy="1200329"/>
          </a:xfrm>
          <a:prstGeom prst="rect">
            <a:avLst/>
          </a:prstGeom>
          <a:noFill/>
        </p:spPr>
        <p:txBody>
          <a:bodyPr wrap="square" rtlCol="0">
            <a:spAutoFit/>
          </a:bodyPr>
          <a:lstStyle/>
          <a:p>
            <a:r>
              <a:rPr lang="en-CA" dirty="0"/>
              <a:t>50+% overall to pass course per college policy.</a:t>
            </a:r>
            <a:br>
              <a:rPr lang="en-CA" dirty="0"/>
            </a:br>
            <a:r>
              <a:rPr lang="en-CA" dirty="0"/>
              <a:t>50+% in each of Quizzes and Activities portions</a:t>
            </a:r>
            <a:br>
              <a:rPr lang="en-CA" dirty="0"/>
            </a:br>
            <a:r>
              <a:rPr lang="en-CA" dirty="0"/>
              <a:t>See Blackboard Course Information &amp; Announcements for details</a:t>
            </a:r>
            <a:endParaRPr lang="en-US" dirty="0"/>
          </a:p>
        </p:txBody>
      </p:sp>
    </p:spTree>
    <p:extLst>
      <p:ext uri="{BB962C8B-B14F-4D97-AF65-F5344CB8AC3E}">
        <p14:creationId xmlns:p14="http://schemas.microsoft.com/office/powerpoint/2010/main" val="3476664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steps you should take for success</a:t>
            </a:r>
            <a:br>
              <a:rPr lang="en-US" dirty="0"/>
            </a:br>
            <a:r>
              <a:rPr lang="en-US" dirty="0"/>
              <a:t>in this course — or any course? </a:t>
            </a:r>
          </a:p>
        </p:txBody>
      </p:sp>
      <p:sp>
        <p:nvSpPr>
          <p:cNvPr id="3" name="Rectangle 2"/>
          <p:cNvSpPr/>
          <p:nvPr/>
        </p:nvSpPr>
        <p:spPr>
          <a:xfrm>
            <a:off x="0" y="1275606"/>
            <a:ext cx="9144000" cy="3867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3239" y="1519806"/>
            <a:ext cx="2808312" cy="3379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7555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8435280" cy="742950"/>
          </a:xfrm>
        </p:spPr>
        <p:txBody>
          <a:bodyPr>
            <a:normAutofit/>
          </a:bodyPr>
          <a:lstStyle/>
          <a:p>
            <a:r>
              <a:rPr lang="en-CA" dirty="0"/>
              <a:t>Steps For Success…not goals, process.</a:t>
            </a:r>
            <a:endParaRPr lang="en-US" dirty="0"/>
          </a:p>
        </p:txBody>
      </p:sp>
      <p:sp>
        <p:nvSpPr>
          <p:cNvPr id="3" name="Content Placeholder 2"/>
          <p:cNvSpPr>
            <a:spLocks noGrp="1"/>
          </p:cNvSpPr>
          <p:nvPr>
            <p:ph idx="1"/>
          </p:nvPr>
        </p:nvSpPr>
        <p:spPr>
          <a:xfrm>
            <a:off x="467544" y="1200150"/>
            <a:ext cx="8352928" cy="3819872"/>
          </a:xfrm>
        </p:spPr>
        <p:txBody>
          <a:bodyPr>
            <a:normAutofit/>
          </a:bodyPr>
          <a:lstStyle/>
          <a:p>
            <a:pPr marL="457200" indent="-457200">
              <a:buFont typeface="+mj-lt"/>
              <a:buAutoNum type="arabicPeriod"/>
            </a:pPr>
            <a:r>
              <a:rPr lang="en-US" dirty="0"/>
              <a:t>Come to class.</a:t>
            </a:r>
            <a:endParaRPr lang="en-CA" dirty="0"/>
          </a:p>
          <a:p>
            <a:pPr marL="457200" indent="-457200">
              <a:buFont typeface="+mj-lt"/>
              <a:buAutoNum type="arabicPeriod"/>
            </a:pPr>
            <a:r>
              <a:rPr lang="en-CA" dirty="0">
                <a:solidFill>
                  <a:schemeClr val="tx2"/>
                </a:solidFill>
              </a:rPr>
              <a:t>Follow</a:t>
            </a:r>
            <a:r>
              <a:rPr lang="en-CA" dirty="0"/>
              <a:t> ICT tech news and come prepared to participate.</a:t>
            </a:r>
          </a:p>
          <a:p>
            <a:pPr marL="457200" indent="-457200">
              <a:buFont typeface="+mj-lt"/>
              <a:buAutoNum type="arabicPeriod"/>
            </a:pPr>
            <a:r>
              <a:rPr lang="en-CA" dirty="0"/>
              <a:t>Take </a:t>
            </a:r>
            <a:r>
              <a:rPr lang="en-CA" dirty="0">
                <a:solidFill>
                  <a:schemeClr val="tx2"/>
                </a:solidFill>
              </a:rPr>
              <a:t>notes</a:t>
            </a:r>
            <a:r>
              <a:rPr lang="en-CA" dirty="0"/>
              <a:t>. ICT professionals do this in every meeting.</a:t>
            </a:r>
          </a:p>
          <a:p>
            <a:pPr marL="457200" indent="-457200">
              <a:buFont typeface="+mj-lt"/>
              <a:buAutoNum type="arabicPeriod"/>
            </a:pPr>
            <a:r>
              <a:rPr lang="en-CA" dirty="0">
                <a:solidFill>
                  <a:schemeClr val="tx2"/>
                </a:solidFill>
              </a:rPr>
              <a:t>Thoroughly read all steps</a:t>
            </a:r>
            <a:r>
              <a:rPr lang="en-CA" dirty="0"/>
              <a:t> in the activity. </a:t>
            </a:r>
            <a:r>
              <a:rPr lang="en-CA" dirty="0">
                <a:hlinkClick r:id="rId3"/>
              </a:rPr>
              <a:t>TL;DR</a:t>
            </a:r>
            <a:r>
              <a:rPr lang="en-CA" dirty="0"/>
              <a:t> is not an option in the ICT business. They pay us to read manuals.</a:t>
            </a:r>
          </a:p>
          <a:p>
            <a:pPr marL="457200" indent="-457200">
              <a:buFont typeface="+mj-lt"/>
              <a:buAutoNum type="arabicPeriod"/>
            </a:pPr>
            <a:r>
              <a:rPr lang="en-CA" dirty="0">
                <a:solidFill>
                  <a:schemeClr val="tx2"/>
                </a:solidFill>
              </a:rPr>
              <a:t>Discuss </a:t>
            </a:r>
            <a:r>
              <a:rPr lang="en-CA" dirty="0"/>
              <a:t>during the activity. Talking is part of learning.</a:t>
            </a:r>
          </a:p>
          <a:p>
            <a:pPr lvl="1"/>
            <a:r>
              <a:rPr lang="en-CA" dirty="0"/>
              <a:t>Talk all you want b</a:t>
            </a:r>
            <a:r>
              <a:rPr lang="en-US" dirty="0" err="1"/>
              <a:t>ut</a:t>
            </a:r>
            <a:r>
              <a:rPr lang="en-US" dirty="0"/>
              <a:t> don't copy anything</a:t>
            </a:r>
            <a:r>
              <a:rPr lang="en-CA" dirty="0"/>
              <a:t>.</a:t>
            </a:r>
          </a:p>
          <a:p>
            <a:pPr marL="457200" indent="-457200">
              <a:buFont typeface="+mj-lt"/>
              <a:buAutoNum type="arabicPeriod"/>
            </a:pPr>
            <a:r>
              <a:rPr lang="en-US" dirty="0"/>
              <a:t>Come to class, every week. Focus on process, not goals.</a:t>
            </a:r>
            <a:endParaRPr lang="en-CA" dirty="0"/>
          </a:p>
        </p:txBody>
      </p:sp>
    </p:spTree>
    <p:extLst>
      <p:ext uri="{BB962C8B-B14F-4D97-AF65-F5344CB8AC3E}">
        <p14:creationId xmlns:p14="http://schemas.microsoft.com/office/powerpoint/2010/main" val="3725014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Curve of Forgetting</a:t>
            </a:r>
            <a:endParaRPr lang="en-CA" dirty="0"/>
          </a:p>
        </p:txBody>
      </p:sp>
      <p:pic>
        <p:nvPicPr>
          <p:cNvPr id="3" name="Picture 2">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529" y="1143000"/>
            <a:ext cx="7278942" cy="3362871"/>
          </a:xfrm>
          <a:prstGeom prst="rect">
            <a:avLst/>
          </a:prstGeom>
        </p:spPr>
      </p:pic>
      <p:sp>
        <p:nvSpPr>
          <p:cNvPr id="4" name="Rectangle 3"/>
          <p:cNvSpPr/>
          <p:nvPr/>
        </p:nvSpPr>
        <p:spPr>
          <a:xfrm>
            <a:off x="6012160" y="2211710"/>
            <a:ext cx="2454518" cy="1384995"/>
          </a:xfrm>
          <a:prstGeom prst="rect">
            <a:avLst/>
          </a:prstGeom>
          <a:noFill/>
        </p:spPr>
        <p:txBody>
          <a:bodyPr wrap="square" lIns="91440" tIns="45720" rIns="91440" bIns="45720">
            <a:spAutoFit/>
          </a:bodyPr>
          <a:lstStyle/>
          <a:p>
            <a:pPr algn="ctr"/>
            <a:r>
              <a:rPr lang="en-US" sz="2800" b="0" cap="none" spc="0" dirty="0">
                <a:ln w="0"/>
                <a:solidFill>
                  <a:schemeClr val="accent1"/>
                </a:solidFill>
                <a:effectLst>
                  <a:outerShdw blurRad="38100" dist="25400" dir="5400000" algn="ctr" rotWithShape="0">
                    <a:srgbClr val="6E747A">
                      <a:alpha val="43000"/>
                    </a:srgbClr>
                  </a:outerShdw>
                </a:effectLst>
              </a:rPr>
              <a:t>Review = Retention = Quiz marks</a:t>
            </a:r>
          </a:p>
        </p:txBody>
      </p:sp>
      <p:sp>
        <p:nvSpPr>
          <p:cNvPr id="5" name="TextBox 4">
            <a:extLst>
              <a:ext uri="{FF2B5EF4-FFF2-40B4-BE49-F238E27FC236}">
                <a16:creationId xmlns:a16="http://schemas.microsoft.com/office/drawing/2014/main" id="{9BE2E6BF-6B44-45FC-9360-40E1D3F5D014}"/>
              </a:ext>
            </a:extLst>
          </p:cNvPr>
          <p:cNvSpPr txBox="1"/>
          <p:nvPr/>
        </p:nvSpPr>
        <p:spPr>
          <a:xfrm>
            <a:off x="2665349" y="4519310"/>
            <a:ext cx="3813301" cy="369332"/>
          </a:xfrm>
          <a:prstGeom prst="rect">
            <a:avLst/>
          </a:prstGeom>
          <a:noFill/>
        </p:spPr>
        <p:txBody>
          <a:bodyPr wrap="square" rtlCol="0">
            <a:spAutoFit/>
          </a:bodyPr>
          <a:lstStyle/>
          <a:p>
            <a:r>
              <a:rPr lang="en-US" dirty="0"/>
              <a:t>See </a:t>
            </a:r>
            <a:r>
              <a:rPr lang="en-US" dirty="0">
                <a:hlinkClick r:id="rId3"/>
              </a:rPr>
              <a:t>U of Waterloo</a:t>
            </a:r>
            <a:r>
              <a:rPr lang="en-US" dirty="0"/>
              <a:t> and </a:t>
            </a:r>
            <a:r>
              <a:rPr lang="en-CA" dirty="0">
                <a:hlinkClick r:id="rId5"/>
              </a:rPr>
              <a:t>Ebbinghaus</a:t>
            </a:r>
            <a:endParaRPr lang="en-CA" dirty="0"/>
          </a:p>
        </p:txBody>
      </p:sp>
    </p:spTree>
    <p:extLst>
      <p:ext uri="{BB962C8B-B14F-4D97-AF65-F5344CB8AC3E}">
        <p14:creationId xmlns:p14="http://schemas.microsoft.com/office/powerpoint/2010/main" val="240088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8B14A-93C7-4E49-9A2E-C07870E4E759}"/>
              </a:ext>
            </a:extLst>
          </p:cNvPr>
          <p:cNvSpPr>
            <a:spLocks noGrp="1"/>
          </p:cNvSpPr>
          <p:nvPr>
            <p:ph type="title"/>
          </p:nvPr>
        </p:nvSpPr>
        <p:spPr/>
        <p:txBody>
          <a:bodyPr>
            <a:normAutofit/>
          </a:bodyPr>
          <a:lstStyle/>
          <a:p>
            <a:r>
              <a:rPr lang="en-CA" dirty="0"/>
              <a:t>Our School of ICT has found…</a:t>
            </a:r>
          </a:p>
        </p:txBody>
      </p:sp>
      <p:sp>
        <p:nvSpPr>
          <p:cNvPr id="3" name="Content Placeholder 2">
            <a:extLst>
              <a:ext uri="{FF2B5EF4-FFF2-40B4-BE49-F238E27FC236}">
                <a16:creationId xmlns:a16="http://schemas.microsoft.com/office/drawing/2014/main" id="{7DCC5CBD-5A8D-4B80-96BF-A43BEAFEC39D}"/>
              </a:ext>
            </a:extLst>
          </p:cNvPr>
          <p:cNvSpPr>
            <a:spLocks noGrp="1"/>
          </p:cNvSpPr>
          <p:nvPr>
            <p:ph idx="1"/>
          </p:nvPr>
        </p:nvSpPr>
        <p:spPr>
          <a:xfrm>
            <a:off x="313184" y="1200150"/>
            <a:ext cx="8435280" cy="3657600"/>
          </a:xfrm>
        </p:spPr>
        <p:txBody>
          <a:bodyPr>
            <a:normAutofit/>
          </a:bodyPr>
          <a:lstStyle/>
          <a:p>
            <a:r>
              <a:rPr lang="en-CA" b="1" dirty="0"/>
              <a:t>In the beginning </a:t>
            </a:r>
            <a:r>
              <a:rPr lang="en-CA" dirty="0"/>
              <a:t>of the program, </a:t>
            </a:r>
            <a:br>
              <a:rPr lang="en-CA" dirty="0"/>
            </a:br>
            <a:r>
              <a:rPr lang="en-CA" dirty="0"/>
              <a:t>students </a:t>
            </a:r>
            <a:r>
              <a:rPr lang="en-CA" b="1" dirty="0"/>
              <a:t>vary widely</a:t>
            </a:r>
            <a:r>
              <a:rPr lang="en-CA" dirty="0"/>
              <a:t> in their computing "literacy" and overall programming abilities. </a:t>
            </a:r>
          </a:p>
          <a:p>
            <a:r>
              <a:rPr lang="en-CA" b="1" dirty="0"/>
              <a:t>By the end </a:t>
            </a:r>
            <a:r>
              <a:rPr lang="en-CA" dirty="0"/>
              <a:t>of the program, there is </a:t>
            </a:r>
            <a:r>
              <a:rPr lang="en-CA" b="1" dirty="0"/>
              <a:t>little difference</a:t>
            </a:r>
            <a:r>
              <a:rPr lang="en-CA" dirty="0"/>
              <a:t>.</a:t>
            </a:r>
          </a:p>
          <a:p>
            <a:r>
              <a:rPr lang="en-CA" dirty="0"/>
              <a:t>Humans naturally compare themselves to others:</a:t>
            </a:r>
            <a:br>
              <a:rPr lang="en-CA" dirty="0"/>
            </a:br>
            <a:r>
              <a:rPr lang="en-CA" dirty="0"/>
              <a:t>good for self-motivation but bad for self-evaluation/esteem.</a:t>
            </a:r>
            <a:br>
              <a:rPr lang="en-CA" dirty="0"/>
            </a:br>
            <a:r>
              <a:rPr lang="en-CA" i="1" dirty="0"/>
              <a:t>“</a:t>
            </a:r>
            <a:r>
              <a:rPr lang="en-CA" b="1" i="1" dirty="0"/>
              <a:t>Comparison is the thief of joy.</a:t>
            </a:r>
            <a:r>
              <a:rPr lang="en-CA" i="1" dirty="0"/>
              <a:t>”</a:t>
            </a:r>
            <a:r>
              <a:rPr lang="en-CA" dirty="0"/>
              <a:t> —</a:t>
            </a:r>
            <a:r>
              <a:rPr lang="en-CA" sz="1800" dirty="0"/>
              <a:t>Theodore Roosevelt</a:t>
            </a:r>
          </a:p>
          <a:p>
            <a:r>
              <a:rPr lang="en-US" dirty="0"/>
              <a:t>How did you learn to ride a bicycle? </a:t>
            </a:r>
            <a:br>
              <a:rPr lang="en-US" dirty="0"/>
            </a:br>
            <a:r>
              <a:rPr lang="en-US" dirty="0"/>
              <a:t>Not by falling off, but by getting up again.</a:t>
            </a:r>
            <a:endParaRPr lang="en-CA" dirty="0"/>
          </a:p>
        </p:txBody>
      </p:sp>
    </p:spTree>
    <p:extLst>
      <p:ext uri="{BB962C8B-B14F-4D97-AF65-F5344CB8AC3E}">
        <p14:creationId xmlns:p14="http://schemas.microsoft.com/office/powerpoint/2010/main" val="2625933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Drive, Folder/Directory and Files</a:t>
            </a:r>
            <a:endParaRPr lang="en-US" dirty="0"/>
          </a:p>
        </p:txBody>
      </p:sp>
      <p:sp>
        <p:nvSpPr>
          <p:cNvPr id="4" name="Rectangle 3"/>
          <p:cNvSpPr/>
          <p:nvPr/>
        </p:nvSpPr>
        <p:spPr>
          <a:xfrm>
            <a:off x="0" y="1347614"/>
            <a:ext cx="9144000" cy="379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74329"/>
            <a:ext cx="2942456" cy="2942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8526FA58-EBCB-48D3-8A53-C1ED1C8BC628}"/>
              </a:ext>
            </a:extLst>
          </p:cNvPr>
          <p:cNvSpPr txBox="1"/>
          <p:nvPr/>
        </p:nvSpPr>
        <p:spPr>
          <a:xfrm>
            <a:off x="3835086" y="1774329"/>
            <a:ext cx="4851714" cy="2554545"/>
          </a:xfrm>
          <a:prstGeom prst="rect">
            <a:avLst/>
          </a:prstGeom>
          <a:noFill/>
        </p:spPr>
        <p:txBody>
          <a:bodyPr wrap="square" rtlCol="0">
            <a:spAutoFit/>
          </a:bodyPr>
          <a:lstStyle/>
          <a:p>
            <a:r>
              <a:rPr lang="en-US" sz="4000" spc="-100" dirty="0">
                <a:solidFill>
                  <a:schemeClr val="tx2"/>
                </a:solidFill>
                <a:latin typeface="Franklin Gothic Demi" pitchFamily="34" charset="0"/>
                <a:ea typeface="+mj-ea"/>
                <a:cs typeface="+mj-cs"/>
              </a:rPr>
              <a:t>Know ICT terminology and concepts so you can nod knowingly during a job interview.</a:t>
            </a:r>
            <a:endParaRPr lang="en-CA" sz="4000" spc="-100" dirty="0">
              <a:solidFill>
                <a:schemeClr val="tx2"/>
              </a:solidFill>
              <a:latin typeface="Franklin Gothic Demi" pitchFamily="34" charset="0"/>
              <a:ea typeface="+mj-ea"/>
              <a:cs typeface="+mj-cs"/>
            </a:endParaRPr>
          </a:p>
        </p:txBody>
      </p:sp>
    </p:spTree>
    <p:extLst>
      <p:ext uri="{BB962C8B-B14F-4D97-AF65-F5344CB8AC3E}">
        <p14:creationId xmlns:p14="http://schemas.microsoft.com/office/powerpoint/2010/main" val="4200488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What is a Drive? …a storage device?</a:t>
            </a:r>
          </a:p>
        </p:txBody>
      </p:sp>
      <p:sp>
        <p:nvSpPr>
          <p:cNvPr id="3" name="Content Placeholder 2"/>
          <p:cNvSpPr>
            <a:spLocks noGrp="1"/>
          </p:cNvSpPr>
          <p:nvPr>
            <p:ph idx="1"/>
          </p:nvPr>
        </p:nvSpPr>
        <p:spPr>
          <a:xfrm>
            <a:off x="251520" y="1059582"/>
            <a:ext cx="8892480" cy="3819872"/>
          </a:xfrm>
        </p:spPr>
        <p:txBody>
          <a:bodyPr>
            <a:normAutofit/>
          </a:bodyPr>
          <a:lstStyle/>
          <a:p>
            <a:pPr>
              <a:spcBef>
                <a:spcPts val="0"/>
              </a:spcBef>
            </a:pPr>
            <a:r>
              <a:rPr lang="en-CA" dirty="0">
                <a:solidFill>
                  <a:schemeClr val="tx2"/>
                </a:solidFill>
              </a:rPr>
              <a:t>Drive</a:t>
            </a:r>
            <a:r>
              <a:rPr lang="en-CA" dirty="0"/>
              <a:t>: storage device recognized by an </a:t>
            </a:r>
            <a:r>
              <a:rPr lang="en-CA" dirty="0">
                <a:solidFill>
                  <a:schemeClr val="tx2"/>
                </a:solidFill>
              </a:rPr>
              <a:t>Operating System (OS)</a:t>
            </a:r>
          </a:p>
          <a:p>
            <a:pPr lvl="1">
              <a:spcBef>
                <a:spcPts val="0"/>
              </a:spcBef>
            </a:pPr>
            <a:r>
              <a:rPr lang="en-CA" dirty="0"/>
              <a:t>OS </a:t>
            </a:r>
            <a:r>
              <a:rPr lang="en-CA" sz="2400" dirty="0">
                <a:solidFill>
                  <a:schemeClr val="tx2"/>
                </a:solidFill>
              </a:rPr>
              <a:t>mounts</a:t>
            </a:r>
            <a:r>
              <a:rPr lang="en-CA" dirty="0"/>
              <a:t> drives: recognizes hardware &amp; </a:t>
            </a:r>
            <a:r>
              <a:rPr lang="en-US" dirty="0"/>
              <a:t>assigns unique identifier</a:t>
            </a:r>
            <a:br>
              <a:rPr lang="en-US" dirty="0"/>
            </a:br>
            <a:r>
              <a:rPr lang="en-US" b="1" dirty="0">
                <a:latin typeface="Consolas" panose="020B0609020204030204" pitchFamily="49" charset="0"/>
              </a:rPr>
              <a:t>C:</a:t>
            </a:r>
            <a:r>
              <a:rPr lang="en-US" dirty="0"/>
              <a:t>  or  </a:t>
            </a:r>
            <a:r>
              <a:rPr lang="en-US" b="1" dirty="0">
                <a:latin typeface="Consolas" panose="020B0609020204030204" pitchFamily="49" charset="0"/>
              </a:rPr>
              <a:t>D:</a:t>
            </a:r>
            <a:r>
              <a:rPr lang="en-US" dirty="0"/>
              <a:t>  or  </a:t>
            </a:r>
            <a:r>
              <a:rPr lang="en-US" b="1" dirty="0">
                <a:latin typeface="Consolas" panose="020B0609020204030204" pitchFamily="49" charset="0"/>
              </a:rPr>
              <a:t>E:</a:t>
            </a:r>
            <a:r>
              <a:rPr lang="en-US" dirty="0"/>
              <a:t>  or  </a:t>
            </a:r>
            <a:r>
              <a:rPr lang="en-US" b="1" dirty="0">
                <a:latin typeface="Consolas" panose="020B0609020204030204" pitchFamily="49" charset="0"/>
              </a:rPr>
              <a:t>...</a:t>
            </a:r>
            <a:r>
              <a:rPr lang="en-US" dirty="0"/>
              <a:t>	in Windows (mounting is </a:t>
            </a:r>
            <a:r>
              <a:rPr lang="en-US" dirty="0" err="1"/>
              <a:t>automagic</a:t>
            </a:r>
            <a:r>
              <a:rPr lang="en-US" dirty="0"/>
              <a:t>)</a:t>
            </a:r>
            <a:br>
              <a:rPr lang="en-US" b="1" dirty="0">
                <a:latin typeface="Consolas" panose="020B0609020204030204" pitchFamily="49" charset="0"/>
              </a:rPr>
            </a:br>
            <a:r>
              <a:rPr lang="en-CA" b="1" dirty="0">
                <a:latin typeface="Consolas" panose="020B0609020204030204" pitchFamily="49" charset="0"/>
              </a:rPr>
              <a:t># mount /dev/sdc1   /media/</a:t>
            </a:r>
            <a:r>
              <a:rPr lang="en-CA" b="1" dirty="0" err="1">
                <a:latin typeface="Consolas" panose="020B0609020204030204" pitchFamily="49" charset="0"/>
              </a:rPr>
              <a:t>usb</a:t>
            </a:r>
            <a:r>
              <a:rPr lang="en-CA" b="1" dirty="0">
                <a:latin typeface="Consolas" panose="020B0609020204030204" pitchFamily="49" charset="0"/>
              </a:rPr>
              <a:t>-drive/</a:t>
            </a:r>
            <a:r>
              <a:rPr lang="en-US" b="1" dirty="0">
                <a:latin typeface="Consolas" panose="020B0609020204030204" pitchFamily="49" charset="0"/>
              </a:rPr>
              <a:t> </a:t>
            </a:r>
            <a:r>
              <a:rPr lang="en-US" dirty="0"/>
              <a:t>in Linux/Unix</a:t>
            </a:r>
            <a:br>
              <a:rPr lang="en-US" dirty="0"/>
            </a:br>
            <a:r>
              <a:rPr lang="en-CA" b="1" dirty="0">
                <a:latin typeface="Consolas" panose="020B0609020204030204" pitchFamily="49" charset="0"/>
              </a:rPr>
              <a:t>        -</a:t>
            </a:r>
            <a:r>
              <a:rPr lang="en-CA" i="1" dirty="0"/>
              <a:t>hardware</a:t>
            </a:r>
            <a:r>
              <a:rPr lang="en-CA" b="1" dirty="0">
                <a:latin typeface="Consolas" panose="020B0609020204030204" pitchFamily="49" charset="0"/>
              </a:rPr>
              <a:t>-   ----</a:t>
            </a:r>
            <a:r>
              <a:rPr lang="en-US" i="1" dirty="0"/>
              <a:t> identifier </a:t>
            </a:r>
            <a:r>
              <a:rPr lang="en-CA" b="1" dirty="0">
                <a:latin typeface="Consolas" panose="020B0609020204030204" pitchFamily="49" charset="0"/>
              </a:rPr>
              <a:t>----</a:t>
            </a:r>
            <a:endParaRPr lang="en-US" b="1" dirty="0">
              <a:latin typeface="Consolas" panose="020B0609020204030204" pitchFamily="49" charset="0"/>
            </a:endParaRPr>
          </a:p>
          <a:p>
            <a:pPr lvl="1">
              <a:spcBef>
                <a:spcPts val="0"/>
              </a:spcBef>
            </a:pPr>
            <a:r>
              <a:rPr lang="en-CA" b="1" dirty="0">
                <a:solidFill>
                  <a:schemeClr val="tx2"/>
                </a:solidFill>
              </a:rPr>
              <a:t>Mounting</a:t>
            </a:r>
            <a:r>
              <a:rPr lang="en-CA" dirty="0"/>
              <a:t> is the process of making the file system on a storage device accessible to the OS and your applications/software.</a:t>
            </a:r>
            <a:br>
              <a:rPr lang="en-US" b="1" dirty="0">
                <a:latin typeface="Consolas" panose="020B0609020204030204" pitchFamily="49" charset="0"/>
              </a:rPr>
            </a:br>
            <a:endParaRPr lang="en-CA" b="1" dirty="0">
              <a:latin typeface="Consolas" panose="020B0609020204030204" pitchFamily="49" charset="0"/>
            </a:endParaRPr>
          </a:p>
          <a:p>
            <a:pPr>
              <a:spcBef>
                <a:spcPts val="0"/>
              </a:spcBef>
            </a:pPr>
            <a:r>
              <a:rPr lang="en-CA" dirty="0">
                <a:solidFill>
                  <a:schemeClr val="tx2"/>
                </a:solidFill>
              </a:rPr>
              <a:t>Storage Device</a:t>
            </a:r>
          </a:p>
          <a:p>
            <a:pPr lvl="1">
              <a:spcBef>
                <a:spcPts val="0"/>
              </a:spcBef>
            </a:pPr>
            <a:r>
              <a:rPr lang="en-CA" dirty="0"/>
              <a:t>hardware that saves data </a:t>
            </a:r>
            <a:r>
              <a:rPr lang="en-CA" dirty="0">
                <a:solidFill>
                  <a:schemeClr val="tx2"/>
                </a:solidFill>
              </a:rPr>
              <a:t>persistently </a:t>
            </a:r>
            <a:r>
              <a:rPr lang="en-CA" dirty="0"/>
              <a:t>(permanently)</a:t>
            </a:r>
          </a:p>
          <a:p>
            <a:pPr lvl="1">
              <a:spcBef>
                <a:spcPts val="0"/>
              </a:spcBef>
            </a:pPr>
            <a:r>
              <a:rPr lang="en-CA" dirty="0">
                <a:solidFill>
                  <a:schemeClr val="tx2"/>
                </a:solidFill>
              </a:rPr>
              <a:t>Persistently</a:t>
            </a:r>
            <a:r>
              <a:rPr lang="en-CA" dirty="0"/>
              <a:t>…after the program ends or the power goes off.</a:t>
            </a:r>
          </a:p>
        </p:txBody>
      </p:sp>
    </p:spTree>
    <p:extLst>
      <p:ext uri="{BB962C8B-B14F-4D97-AF65-F5344CB8AC3E}">
        <p14:creationId xmlns:p14="http://schemas.microsoft.com/office/powerpoint/2010/main" val="2552336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Agenda</a:t>
            </a:r>
          </a:p>
        </p:txBody>
      </p:sp>
      <p:sp>
        <p:nvSpPr>
          <p:cNvPr id="5" name="Content Placeholder 4"/>
          <p:cNvSpPr>
            <a:spLocks noGrp="1"/>
          </p:cNvSpPr>
          <p:nvPr>
            <p:ph idx="1"/>
          </p:nvPr>
        </p:nvSpPr>
        <p:spPr>
          <a:xfrm>
            <a:off x="971600" y="1200150"/>
            <a:ext cx="7715200" cy="3657600"/>
          </a:xfrm>
        </p:spPr>
        <p:txBody>
          <a:bodyPr>
            <a:normAutofit/>
          </a:bodyPr>
          <a:lstStyle/>
          <a:p>
            <a:pPr marL="0" indent="0">
              <a:buNone/>
            </a:pPr>
            <a:r>
              <a:rPr lang="en-CA" dirty="0"/>
              <a:t>Lecture:</a:t>
            </a:r>
          </a:p>
          <a:p>
            <a:pPr marL="617220" lvl="1" indent="-342900">
              <a:buFont typeface="+mj-lt"/>
              <a:buAutoNum type="arabicPeriod"/>
            </a:pPr>
            <a:r>
              <a:rPr lang="en-US" sz="2200" dirty="0"/>
              <a:t>Instructor introduction</a:t>
            </a:r>
          </a:p>
          <a:p>
            <a:pPr marL="617220" lvl="1" indent="-342900">
              <a:buFont typeface="+mj-lt"/>
              <a:buAutoNum type="arabicPeriod"/>
            </a:pPr>
            <a:r>
              <a:rPr lang="en-US" sz="2200" dirty="0"/>
              <a:t>Goals of this course (what will you learn?)</a:t>
            </a:r>
            <a:endParaRPr lang="en-US" dirty="0"/>
          </a:p>
          <a:p>
            <a:pPr marL="617220" lvl="1" indent="-342900">
              <a:buFont typeface="+mj-lt"/>
              <a:buAutoNum type="arabicPeriod"/>
            </a:pPr>
            <a:r>
              <a:rPr lang="en-US" sz="2200" dirty="0"/>
              <a:t>Course Format and Evaluation </a:t>
            </a:r>
            <a:br>
              <a:rPr lang="en-US" sz="2200" dirty="0"/>
            </a:br>
            <a:r>
              <a:rPr lang="en-US" sz="2200" dirty="0"/>
              <a:t>(Weekly elements and Course Grading)</a:t>
            </a:r>
          </a:p>
          <a:p>
            <a:pPr marL="617220" lvl="1" indent="-342900">
              <a:buFont typeface="+mj-lt"/>
              <a:buAutoNum type="arabicPeriod"/>
            </a:pPr>
            <a:r>
              <a:rPr lang="en-US" sz="2200" dirty="0"/>
              <a:t>Steps for Success </a:t>
            </a:r>
            <a:br>
              <a:rPr lang="en-US" sz="2200" dirty="0"/>
            </a:br>
            <a:r>
              <a:rPr lang="en-US" sz="2200" dirty="0"/>
              <a:t>(Class Policies and Practices.)</a:t>
            </a: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871" y="1232281"/>
            <a:ext cx="359863" cy="360040"/>
          </a:xfrm>
          <a:prstGeom prst="rect">
            <a:avLst/>
          </a:prstGeom>
        </p:spPr>
      </p:pic>
    </p:spTree>
    <p:extLst>
      <p:ext uri="{BB962C8B-B14F-4D97-AF65-F5344CB8AC3E}">
        <p14:creationId xmlns:p14="http://schemas.microsoft.com/office/powerpoint/2010/main" val="1198030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Drives use persistent storage devices</a:t>
            </a:r>
          </a:p>
        </p:txBody>
      </p:sp>
      <p:sp>
        <p:nvSpPr>
          <p:cNvPr id="3" name="Content Placeholder 2"/>
          <p:cNvSpPr>
            <a:spLocks noGrp="1"/>
          </p:cNvSpPr>
          <p:nvPr>
            <p:ph idx="1"/>
          </p:nvPr>
        </p:nvSpPr>
        <p:spPr>
          <a:xfrm>
            <a:off x="457200" y="1059582"/>
            <a:ext cx="8507288" cy="3943350"/>
          </a:xfrm>
        </p:spPr>
        <p:txBody>
          <a:bodyPr>
            <a:normAutofit/>
          </a:bodyPr>
          <a:lstStyle/>
          <a:p>
            <a:pPr marL="0" indent="0">
              <a:spcBef>
                <a:spcPts val="0"/>
              </a:spcBef>
              <a:spcAft>
                <a:spcPts val="600"/>
              </a:spcAft>
              <a:buNone/>
            </a:pPr>
            <a:r>
              <a:rPr lang="en-CA" dirty="0"/>
              <a:t>Types (and examples) of "persistent storage" devices:</a:t>
            </a:r>
          </a:p>
          <a:p>
            <a:pPr>
              <a:spcBef>
                <a:spcPts val="0"/>
              </a:spcBef>
            </a:pPr>
            <a:r>
              <a:rPr lang="en-CA" dirty="0"/>
              <a:t>Hard Disk Drive </a:t>
            </a:r>
            <a:r>
              <a:rPr lang="en-CA" sz="2200" dirty="0"/>
              <a:t>(internal, external, portable, NAS)</a:t>
            </a:r>
          </a:p>
          <a:p>
            <a:pPr lvl="1">
              <a:spcBef>
                <a:spcPts val="0"/>
              </a:spcBef>
            </a:pPr>
            <a:r>
              <a:rPr lang="en-US" dirty="0"/>
              <a:t>A</a:t>
            </a:r>
            <a:r>
              <a:rPr lang="en-CA" dirty="0"/>
              <a:t> motor </a:t>
            </a:r>
            <a:r>
              <a:rPr lang="en-CA" i="1" dirty="0"/>
              <a:t>drives</a:t>
            </a:r>
            <a:r>
              <a:rPr lang="en-CA" dirty="0"/>
              <a:t> a disk with platters coated in magnetic material. </a:t>
            </a:r>
          </a:p>
          <a:p>
            <a:pPr>
              <a:spcBef>
                <a:spcPts val="0"/>
              </a:spcBef>
            </a:pPr>
            <a:r>
              <a:rPr lang="en-CA" dirty="0"/>
              <a:t>Optical Disc </a:t>
            </a:r>
            <a:r>
              <a:rPr lang="en-CA" sz="2200" dirty="0"/>
              <a:t>(CD 700MB, DVD 4.7GB, BD 25GB)</a:t>
            </a:r>
          </a:p>
          <a:p>
            <a:pPr lvl="1">
              <a:spcBef>
                <a:spcPts val="0"/>
              </a:spcBef>
            </a:pPr>
            <a:r>
              <a:rPr lang="en-CA" dirty="0"/>
              <a:t>a disk coated in reflective material is read/written by a laser</a:t>
            </a:r>
          </a:p>
          <a:p>
            <a:pPr>
              <a:spcBef>
                <a:spcPts val="0"/>
              </a:spcBef>
            </a:pPr>
            <a:r>
              <a:rPr lang="en-CA" dirty="0"/>
              <a:t>Solid State Drive</a:t>
            </a:r>
            <a:r>
              <a:rPr lang="en-CA" sz="2100" dirty="0"/>
              <a:t> (USB flash drive; 2.5",mSATA,M.2 form factors)</a:t>
            </a:r>
          </a:p>
          <a:p>
            <a:pPr lvl="1">
              <a:spcBef>
                <a:spcPts val="0"/>
              </a:spcBef>
            </a:pPr>
            <a:r>
              <a:rPr lang="en-CA" dirty="0"/>
              <a:t>Integrated Circuits store data without mechanical moving parts.</a:t>
            </a:r>
          </a:p>
          <a:p>
            <a:pPr>
              <a:spcBef>
                <a:spcPts val="0"/>
              </a:spcBef>
            </a:pPr>
            <a:r>
              <a:rPr lang="en-US" dirty="0"/>
              <a:t>C</a:t>
            </a:r>
            <a:r>
              <a:rPr lang="en-CA" dirty="0"/>
              <a:t>loud Drive </a:t>
            </a:r>
            <a:r>
              <a:rPr lang="en-CA" sz="2200" dirty="0"/>
              <a:t>(iCloud, OneDrive, Dropbox, Google/Amazon Drive)</a:t>
            </a:r>
          </a:p>
          <a:p>
            <a:pPr lvl="1">
              <a:spcBef>
                <a:spcPts val="0"/>
              </a:spcBef>
            </a:pPr>
            <a:r>
              <a:rPr lang="en-US" dirty="0" err="1"/>
              <a:t>Internet+software</a:t>
            </a:r>
            <a:r>
              <a:rPr lang="en-US" dirty="0"/>
              <a:t> makes the cloud look like a local drive to your OS.</a:t>
            </a:r>
          </a:p>
          <a:p>
            <a:pPr>
              <a:spcBef>
                <a:spcPts val="0"/>
              </a:spcBef>
            </a:pPr>
            <a:r>
              <a:rPr lang="en-US" dirty="0"/>
              <a:t>Devices are attached to your "</a:t>
            </a:r>
            <a:r>
              <a:rPr lang="en-US" b="1" dirty="0"/>
              <a:t>machine</a:t>
            </a:r>
            <a:r>
              <a:rPr lang="en-US" dirty="0"/>
              <a:t>" </a:t>
            </a:r>
          </a:p>
          <a:p>
            <a:pPr lvl="1">
              <a:spcBef>
                <a:spcPts val="0"/>
              </a:spcBef>
            </a:pPr>
            <a:r>
              <a:rPr lang="en-US" dirty="0"/>
              <a:t>what IT people call their computers</a:t>
            </a:r>
            <a:endParaRPr lang="en-CA" dirty="0"/>
          </a:p>
        </p:txBody>
      </p:sp>
    </p:spTree>
    <p:extLst>
      <p:ext uri="{BB962C8B-B14F-4D97-AF65-F5344CB8AC3E}">
        <p14:creationId xmlns:p14="http://schemas.microsoft.com/office/powerpoint/2010/main" val="411743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What is a File? What is Data? </a:t>
            </a:r>
          </a:p>
        </p:txBody>
      </p:sp>
      <p:sp>
        <p:nvSpPr>
          <p:cNvPr id="3" name="Content Placeholder 2"/>
          <p:cNvSpPr>
            <a:spLocks noGrp="1"/>
          </p:cNvSpPr>
          <p:nvPr>
            <p:ph idx="1"/>
          </p:nvPr>
        </p:nvSpPr>
        <p:spPr>
          <a:xfrm>
            <a:off x="251520" y="1059582"/>
            <a:ext cx="8712968" cy="3888432"/>
          </a:xfrm>
        </p:spPr>
        <p:txBody>
          <a:bodyPr>
            <a:normAutofit fontScale="92500"/>
          </a:bodyPr>
          <a:lstStyle/>
          <a:p>
            <a:r>
              <a:rPr lang="en-CA" b="1" dirty="0">
                <a:solidFill>
                  <a:schemeClr val="tx2"/>
                </a:solidFill>
              </a:rPr>
              <a:t>File</a:t>
            </a:r>
            <a:r>
              <a:rPr lang="en-CA" dirty="0">
                <a:solidFill>
                  <a:schemeClr val="tx2"/>
                </a:solidFill>
              </a:rPr>
              <a:t>: uniquely named space</a:t>
            </a:r>
            <a:r>
              <a:rPr lang="en-CA" dirty="0"/>
              <a:t> on a Drive. Files contain </a:t>
            </a:r>
            <a:r>
              <a:rPr lang="en-CA" dirty="0">
                <a:solidFill>
                  <a:schemeClr val="tx2"/>
                </a:solidFill>
              </a:rPr>
              <a:t>Data. </a:t>
            </a:r>
          </a:p>
          <a:p>
            <a:r>
              <a:rPr lang="en-CA" b="1" dirty="0">
                <a:solidFill>
                  <a:schemeClr val="tx2"/>
                </a:solidFill>
              </a:rPr>
              <a:t>Data: </a:t>
            </a:r>
            <a:r>
              <a:rPr lang="en-CA" dirty="0">
                <a:solidFill>
                  <a:schemeClr val="tx2"/>
                </a:solidFill>
              </a:rPr>
              <a:t>a sequence of </a:t>
            </a:r>
            <a:r>
              <a:rPr lang="en-CA" b="1" dirty="0">
                <a:solidFill>
                  <a:schemeClr val="tx2"/>
                </a:solidFill>
              </a:rPr>
              <a:t>symbols, </a:t>
            </a:r>
            <a:r>
              <a:rPr lang="en-CA" dirty="0">
                <a:solidFill>
                  <a:schemeClr val="tx2"/>
                </a:solidFill>
              </a:rPr>
              <a:t>organized in a </a:t>
            </a:r>
            <a:r>
              <a:rPr lang="en-CA" b="1" dirty="0">
                <a:solidFill>
                  <a:schemeClr val="tx2"/>
                </a:solidFill>
              </a:rPr>
              <a:t>file</a:t>
            </a:r>
            <a:r>
              <a:rPr lang="en-CA" dirty="0">
                <a:solidFill>
                  <a:schemeClr val="tx2"/>
                </a:solidFill>
              </a:rPr>
              <a:t> </a:t>
            </a:r>
            <a:r>
              <a:rPr lang="en-CA" b="1" dirty="0">
                <a:solidFill>
                  <a:schemeClr val="tx2"/>
                </a:solidFill>
              </a:rPr>
              <a:t>format.</a:t>
            </a:r>
          </a:p>
          <a:p>
            <a:pPr lvl="1"/>
            <a:r>
              <a:rPr lang="en-CA" sz="2200" dirty="0"/>
              <a:t>When interpreted by software, data becomes information.</a:t>
            </a:r>
          </a:p>
          <a:p>
            <a:pPr lvl="1"/>
            <a:r>
              <a:rPr lang="en-US" sz="2200" dirty="0"/>
              <a:t>Word document file: encodes words and images into an essay or book</a:t>
            </a:r>
          </a:p>
          <a:p>
            <a:pPr lvl="1"/>
            <a:r>
              <a:rPr lang="en-US" sz="2200" dirty="0"/>
              <a:t>Plain Text file: stream of ASCII characters.</a:t>
            </a:r>
          </a:p>
          <a:p>
            <a:pPr lvl="2"/>
            <a:r>
              <a:rPr lang="en-US" sz="1900" dirty="0">
                <a:latin typeface="Consolas" panose="020B0609020204030204" pitchFamily="49" charset="0"/>
              </a:rPr>
              <a:t>&lt;html&gt;</a:t>
            </a:r>
            <a:r>
              <a:rPr lang="en-US" sz="1900" dirty="0"/>
              <a:t> markup with a web site’s content (Ctrl-U in a browser to see it)</a:t>
            </a:r>
          </a:p>
          <a:p>
            <a:pPr lvl="2"/>
            <a:r>
              <a:rPr lang="en-US" sz="1900" dirty="0"/>
              <a:t>programming ‘source’ file</a:t>
            </a:r>
          </a:p>
          <a:p>
            <a:pPr lvl="3"/>
            <a:r>
              <a:rPr lang="en-CA" sz="1700" dirty="0"/>
              <a:t>Code: human readable instructions for a compiler to generate an executable file.</a:t>
            </a:r>
          </a:p>
          <a:p>
            <a:pPr lvl="3"/>
            <a:r>
              <a:rPr lang="en-CA" sz="1700" dirty="0"/>
              <a:t>Comments: explanations for humans to understand the code</a:t>
            </a:r>
            <a:endParaRPr lang="en-US" sz="1700" dirty="0"/>
          </a:p>
          <a:p>
            <a:pPr lvl="1"/>
            <a:r>
              <a:rPr lang="en-US" sz="2200" dirty="0"/>
              <a:t>Executable file: </a:t>
            </a:r>
            <a:r>
              <a:rPr lang="en-CA" sz="2200" dirty="0">
                <a:solidFill>
                  <a:schemeClr val="tx2"/>
                </a:solidFill>
              </a:rPr>
              <a:t>encoded instructions </a:t>
            </a:r>
            <a:r>
              <a:rPr lang="en-US" sz="2200" dirty="0"/>
              <a:t>from compiled source code </a:t>
            </a:r>
            <a:r>
              <a:rPr lang="en-CA" sz="2200" dirty="0">
                <a:solidFill>
                  <a:schemeClr val="tx2"/>
                </a:solidFill>
              </a:rPr>
              <a:t>cause a computer to perform tasks</a:t>
            </a:r>
          </a:p>
        </p:txBody>
      </p:sp>
    </p:spTree>
    <p:extLst>
      <p:ext uri="{BB962C8B-B14F-4D97-AF65-F5344CB8AC3E}">
        <p14:creationId xmlns:p14="http://schemas.microsoft.com/office/powerpoint/2010/main" val="3461177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What is a Folder/Directory?</a:t>
            </a:r>
          </a:p>
        </p:txBody>
      </p:sp>
      <p:sp>
        <p:nvSpPr>
          <p:cNvPr id="3" name="Content Placeholder 2"/>
          <p:cNvSpPr>
            <a:spLocks noGrp="1"/>
          </p:cNvSpPr>
          <p:nvPr>
            <p:ph idx="1"/>
          </p:nvPr>
        </p:nvSpPr>
        <p:spPr>
          <a:xfrm>
            <a:off x="432274" y="1347614"/>
            <a:ext cx="8229600" cy="3657600"/>
          </a:xfrm>
        </p:spPr>
        <p:txBody>
          <a:bodyPr>
            <a:normAutofit/>
          </a:bodyPr>
          <a:lstStyle/>
          <a:p>
            <a:r>
              <a:rPr lang="en-CA" dirty="0"/>
              <a:t>file system's hierarchically named </a:t>
            </a:r>
            <a:r>
              <a:rPr lang="en-CA" dirty="0">
                <a:solidFill>
                  <a:schemeClr val="tx2"/>
                </a:solidFill>
              </a:rPr>
              <a:t>cataloging structure</a:t>
            </a:r>
            <a:endParaRPr lang="en-CA" dirty="0"/>
          </a:p>
          <a:p>
            <a:pPr lvl="1"/>
            <a:r>
              <a:rPr lang="en-US" dirty="0"/>
              <a:t>C:\Users\Tim\Desktop\Temp       C:\Users\Tim\AppData\Local\Temp</a:t>
            </a:r>
            <a:endParaRPr lang="en-CA" dirty="0"/>
          </a:p>
          <a:p>
            <a:r>
              <a:rPr lang="en-CA" dirty="0">
                <a:solidFill>
                  <a:schemeClr val="tx2"/>
                </a:solidFill>
              </a:rPr>
              <a:t>contains Files and/or other Folders / Directories</a:t>
            </a:r>
            <a:r>
              <a:rPr lang="en-CA" dirty="0"/>
              <a:t>.</a:t>
            </a:r>
          </a:p>
          <a:p>
            <a:pPr lvl="1"/>
            <a:r>
              <a:rPr lang="en-US" dirty="0"/>
              <a:t>h</a:t>
            </a:r>
            <a:r>
              <a:rPr lang="en-CA" dirty="0" err="1"/>
              <a:t>elp</a:t>
            </a:r>
            <a:r>
              <a:rPr lang="en-CA" dirty="0"/>
              <a:t> to organize files!</a:t>
            </a:r>
          </a:p>
          <a:p>
            <a:r>
              <a:rPr lang="en-CA" dirty="0"/>
              <a:t>Directories within directories are </a:t>
            </a:r>
            <a:r>
              <a:rPr lang="en-CA" dirty="0">
                <a:solidFill>
                  <a:schemeClr val="tx2"/>
                </a:solidFill>
              </a:rPr>
              <a:t>sub-directories</a:t>
            </a:r>
            <a:r>
              <a:rPr lang="en-CA" dirty="0"/>
              <a:t> </a:t>
            </a:r>
            <a:br>
              <a:rPr lang="en-CA" dirty="0"/>
            </a:br>
            <a:r>
              <a:rPr lang="en-CA" dirty="0"/>
              <a:t>or </a:t>
            </a:r>
            <a:r>
              <a:rPr lang="en-CA" dirty="0">
                <a:solidFill>
                  <a:schemeClr val="tx2"/>
                </a:solidFill>
              </a:rPr>
              <a:t>sub-folders </a:t>
            </a:r>
            <a:r>
              <a:rPr lang="en-CA" dirty="0"/>
              <a:t>in a hierarchical structure</a:t>
            </a:r>
          </a:p>
          <a:p>
            <a:r>
              <a:rPr lang="en-CA" dirty="0"/>
              <a:t>Windows &amp; Mac OS: directories are known as </a:t>
            </a:r>
            <a:r>
              <a:rPr lang="en-CA" dirty="0">
                <a:solidFill>
                  <a:schemeClr val="tx2"/>
                </a:solidFill>
              </a:rPr>
              <a:t>Folders</a:t>
            </a:r>
            <a:endParaRPr lang="en-CA" dirty="0"/>
          </a:p>
          <a:p>
            <a:r>
              <a:rPr lang="en-US" dirty="0"/>
              <a:t>Linux/Unix: directories are still called directories</a:t>
            </a:r>
            <a:endParaRPr lang="en-CA" dirty="0"/>
          </a:p>
          <a:p>
            <a:endParaRPr lang="en-CA" dirty="0"/>
          </a:p>
          <a:p>
            <a:endParaRPr lang="en-CA" dirty="0"/>
          </a:p>
        </p:txBody>
      </p:sp>
    </p:spTree>
    <p:extLst>
      <p:ext uri="{BB962C8B-B14F-4D97-AF65-F5344CB8AC3E}">
        <p14:creationId xmlns:p14="http://schemas.microsoft.com/office/powerpoint/2010/main" val="2431607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llout: Line with Accent Bar 8">
            <a:extLst>
              <a:ext uri="{FF2B5EF4-FFF2-40B4-BE49-F238E27FC236}">
                <a16:creationId xmlns:a16="http://schemas.microsoft.com/office/drawing/2014/main" id="{E88459EB-8521-4AA0-902C-7CA085CC4B66}"/>
              </a:ext>
            </a:extLst>
          </p:cNvPr>
          <p:cNvSpPr/>
          <p:nvPr/>
        </p:nvSpPr>
        <p:spPr>
          <a:xfrm rot="16200000">
            <a:off x="3765986" y="1001499"/>
            <a:ext cx="908719" cy="1312910"/>
          </a:xfrm>
          <a:prstGeom prst="accentCallout1">
            <a:avLst>
              <a:gd name="adj1" fmla="val 18750"/>
              <a:gd name="adj2" fmla="val -8333"/>
              <a:gd name="adj3" fmla="val 28241"/>
              <a:gd name="adj4" fmla="val -25000"/>
            </a:avLst>
          </a:prstGeom>
          <a:solidFill>
            <a:schemeClr val="accent1">
              <a:alpha val="25000"/>
            </a:schemeClr>
          </a:solidFill>
          <a:ln w="127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pPr algn="ctr"/>
            <a:r>
              <a:rPr lang="en-CA" dirty="0"/>
              <a:t>Path and Filename structure</a:t>
            </a:r>
          </a:p>
        </p:txBody>
      </p:sp>
      <p:sp>
        <p:nvSpPr>
          <p:cNvPr id="3" name="Content Placeholder 2"/>
          <p:cNvSpPr>
            <a:spLocks noGrp="1"/>
          </p:cNvSpPr>
          <p:nvPr>
            <p:ph idx="1"/>
          </p:nvPr>
        </p:nvSpPr>
        <p:spPr>
          <a:xfrm>
            <a:off x="457200" y="3105366"/>
            <a:ext cx="8579296" cy="1638084"/>
          </a:xfrm>
        </p:spPr>
        <p:txBody>
          <a:bodyPr>
            <a:normAutofit lnSpcReduction="10000"/>
          </a:bodyPr>
          <a:lstStyle/>
          <a:p>
            <a:r>
              <a:rPr lang="en-CA" dirty="0">
                <a:solidFill>
                  <a:schemeClr val="tx2"/>
                </a:solidFill>
              </a:rPr>
              <a:t>Full Path Name </a:t>
            </a:r>
            <a:r>
              <a:rPr lang="en-CA" dirty="0"/>
              <a:t>is the unique identifier of a file in a system:</a:t>
            </a:r>
          </a:p>
          <a:p>
            <a:pPr lvl="1"/>
            <a:r>
              <a:rPr lang="en-US" dirty="0"/>
              <a:t>[</a:t>
            </a:r>
            <a:r>
              <a:rPr lang="en-US" dirty="0" err="1"/>
              <a:t>drive|root</a:t>
            </a:r>
            <a:r>
              <a:rPr lang="en-US" dirty="0"/>
              <a:t>] / folder / sub-folder(s) / </a:t>
            </a:r>
            <a:r>
              <a:rPr lang="en-US" dirty="0" err="1"/>
              <a:t>filename.ext</a:t>
            </a:r>
            <a:endParaRPr lang="en-CA" dirty="0"/>
          </a:p>
          <a:p>
            <a:r>
              <a:rPr lang="en-CA" dirty="0"/>
              <a:t>Windows: case-</a:t>
            </a:r>
            <a:r>
              <a:rPr lang="en-CA" i="1" dirty="0"/>
              <a:t>in</a:t>
            </a:r>
            <a:r>
              <a:rPr lang="en-CA" dirty="0"/>
              <a:t>dependent with </a:t>
            </a:r>
            <a:r>
              <a:rPr lang="en-CA" b="1" dirty="0"/>
              <a:t>\</a:t>
            </a:r>
            <a:r>
              <a:rPr lang="en-CA" dirty="0"/>
              <a:t> backslash separators</a:t>
            </a:r>
          </a:p>
          <a:p>
            <a:r>
              <a:rPr lang="en-CA" dirty="0"/>
              <a:t>Linux/Unix: case-</a:t>
            </a:r>
            <a:r>
              <a:rPr lang="en-CA" i="1" dirty="0"/>
              <a:t>dependent</a:t>
            </a:r>
            <a:r>
              <a:rPr lang="en-CA" dirty="0"/>
              <a:t> with </a:t>
            </a:r>
            <a:r>
              <a:rPr lang="en-CA" b="1" dirty="0"/>
              <a:t>/</a:t>
            </a:r>
            <a:r>
              <a:rPr lang="en-CA" dirty="0"/>
              <a:t> forward slash separators</a:t>
            </a:r>
          </a:p>
          <a:p>
            <a:endParaRPr lang="en-CA" dirty="0"/>
          </a:p>
        </p:txBody>
      </p:sp>
      <p:sp>
        <p:nvSpPr>
          <p:cNvPr id="16" name="Rectangle 15"/>
          <p:cNvSpPr/>
          <p:nvPr/>
        </p:nvSpPr>
        <p:spPr>
          <a:xfrm>
            <a:off x="323528" y="1158207"/>
            <a:ext cx="8424936" cy="954107"/>
          </a:xfrm>
          <a:prstGeom prst="rect">
            <a:avLst/>
          </a:prstGeom>
        </p:spPr>
        <p:txBody>
          <a:bodyPr wrap="square">
            <a:spAutoFit/>
          </a:bodyPr>
          <a:lstStyle/>
          <a:p>
            <a:pPr>
              <a:tabLst>
                <a:tab pos="1344613" algn="l"/>
              </a:tabLst>
            </a:pPr>
            <a:r>
              <a:rPr lang="en-CA" sz="2800" i="1" u="sng" dirty="0">
                <a:latin typeface="Arial Narrow" panose="020B0606020202030204" pitchFamily="34" charset="0"/>
                <a:cs typeface="Consolas" pitchFamily="49" charset="0"/>
              </a:rPr>
              <a:t>Windows</a:t>
            </a:r>
            <a:r>
              <a:rPr lang="en-CA" sz="2800" i="1" u="sng" dirty="0">
                <a:latin typeface="Consolas" pitchFamily="49" charset="0"/>
                <a:cs typeface="Consolas" pitchFamily="49" charset="0"/>
              </a:rPr>
              <a:t> </a:t>
            </a:r>
            <a:r>
              <a:rPr lang="en-CA" sz="2800" u="sng" dirty="0">
                <a:latin typeface="Consolas" pitchFamily="49" charset="0"/>
                <a:cs typeface="Consolas" pitchFamily="49" charset="0"/>
              </a:rPr>
              <a:t>C:\users\student\CP4P-week1.docx</a:t>
            </a:r>
            <a:br>
              <a:rPr lang="en-CA" sz="2800" dirty="0">
                <a:latin typeface="Consolas" pitchFamily="49" charset="0"/>
                <a:cs typeface="Consolas" pitchFamily="49" charset="0"/>
              </a:rPr>
            </a:br>
            <a:r>
              <a:rPr lang="en-CA" sz="2800" spc="-100" dirty="0">
                <a:latin typeface="Arial Narrow" panose="020B0606020202030204" pitchFamily="34" charset="0"/>
                <a:cs typeface="Consolas" pitchFamily="49" charset="0"/>
              </a:rPr>
              <a:t>Linux/</a:t>
            </a:r>
            <a:r>
              <a:rPr lang="en-CA" sz="2800" i="1" spc="-100" dirty="0">
                <a:latin typeface="Arial Narrow" panose="020B0606020202030204" pitchFamily="34" charset="0"/>
                <a:cs typeface="Consolas" pitchFamily="49" charset="0"/>
              </a:rPr>
              <a:t>Unix</a:t>
            </a:r>
            <a:r>
              <a:rPr lang="en-CA" sz="2800" dirty="0">
                <a:latin typeface="Arial Narrow" panose="020B0606020202030204" pitchFamily="34" charset="0"/>
                <a:cs typeface="Consolas" pitchFamily="49" charset="0"/>
              </a:rPr>
              <a:t>	</a:t>
            </a:r>
            <a:r>
              <a:rPr lang="en-CA" sz="2800" dirty="0">
                <a:latin typeface="Consolas" pitchFamily="49" charset="0"/>
                <a:cs typeface="Consolas" pitchFamily="49" charset="0"/>
              </a:rPr>
              <a:t>  </a:t>
            </a:r>
            <a:r>
              <a:rPr lang="en-CA" sz="2800" i="1" dirty="0">
                <a:latin typeface="Consolas" pitchFamily="49" charset="0"/>
                <a:cs typeface="Consolas" pitchFamily="49" charset="0"/>
              </a:rPr>
              <a:t>/</a:t>
            </a:r>
            <a:r>
              <a:rPr lang="en-CA" sz="2800" dirty="0">
                <a:latin typeface="Consolas" pitchFamily="49" charset="0"/>
                <a:cs typeface="Consolas" pitchFamily="49" charset="0"/>
              </a:rPr>
              <a:t>users/student/CP4P-week1.docx</a:t>
            </a:r>
          </a:p>
        </p:txBody>
      </p:sp>
      <p:sp>
        <p:nvSpPr>
          <p:cNvPr id="17" name="TextBox 16"/>
          <p:cNvSpPr txBox="1"/>
          <p:nvPr/>
        </p:nvSpPr>
        <p:spPr>
          <a:xfrm>
            <a:off x="1582941" y="2278297"/>
            <a:ext cx="684803" cy="646331"/>
          </a:xfrm>
          <a:prstGeom prst="rect">
            <a:avLst/>
          </a:prstGeom>
          <a:noFill/>
        </p:spPr>
        <p:txBody>
          <a:bodyPr wrap="none" rtlCol="0">
            <a:spAutoFit/>
          </a:bodyPr>
          <a:lstStyle/>
          <a:p>
            <a:pPr algn="ctr"/>
            <a:r>
              <a:rPr lang="en-CA" u="sng" dirty="0"/>
              <a:t>drive</a:t>
            </a:r>
            <a:br>
              <a:rPr lang="en-CA" dirty="0"/>
            </a:br>
            <a:r>
              <a:rPr lang="en-CA" dirty="0"/>
              <a:t>root</a:t>
            </a:r>
          </a:p>
        </p:txBody>
      </p:sp>
      <p:sp>
        <p:nvSpPr>
          <p:cNvPr id="18" name="TextBox 17"/>
          <p:cNvSpPr txBox="1"/>
          <p:nvPr/>
        </p:nvSpPr>
        <p:spPr>
          <a:xfrm>
            <a:off x="2312172" y="2247507"/>
            <a:ext cx="1069524" cy="646331"/>
          </a:xfrm>
          <a:prstGeom prst="rect">
            <a:avLst/>
          </a:prstGeom>
          <a:noFill/>
        </p:spPr>
        <p:txBody>
          <a:bodyPr wrap="none" rtlCol="0">
            <a:spAutoFit/>
          </a:bodyPr>
          <a:lstStyle/>
          <a:p>
            <a:pPr algn="ctr"/>
            <a:r>
              <a:rPr lang="en-CA" u="sng" dirty="0"/>
              <a:t>folder</a:t>
            </a:r>
            <a:br>
              <a:rPr lang="en-CA" dirty="0"/>
            </a:br>
            <a:r>
              <a:rPr lang="en-CA" dirty="0"/>
              <a:t>directory</a:t>
            </a:r>
          </a:p>
        </p:txBody>
      </p:sp>
      <p:sp>
        <p:nvSpPr>
          <p:cNvPr id="19" name="TextBox 18"/>
          <p:cNvSpPr txBox="1"/>
          <p:nvPr/>
        </p:nvSpPr>
        <p:spPr>
          <a:xfrm>
            <a:off x="3458180" y="2248584"/>
            <a:ext cx="1518364" cy="646331"/>
          </a:xfrm>
          <a:prstGeom prst="rect">
            <a:avLst/>
          </a:prstGeom>
          <a:noFill/>
        </p:spPr>
        <p:txBody>
          <a:bodyPr wrap="none" rtlCol="0">
            <a:spAutoFit/>
          </a:bodyPr>
          <a:lstStyle/>
          <a:p>
            <a:pPr algn="ctr"/>
            <a:r>
              <a:rPr lang="en-CA" u="sng" dirty="0"/>
              <a:t>sub-folder</a:t>
            </a:r>
            <a:br>
              <a:rPr lang="en-CA" dirty="0"/>
            </a:br>
            <a:r>
              <a:rPr lang="en-CA" dirty="0"/>
              <a:t>sub-directory</a:t>
            </a:r>
          </a:p>
        </p:txBody>
      </p:sp>
      <p:sp>
        <p:nvSpPr>
          <p:cNvPr id="20" name="TextBox 19"/>
          <p:cNvSpPr txBox="1"/>
          <p:nvPr/>
        </p:nvSpPr>
        <p:spPr>
          <a:xfrm>
            <a:off x="5690417" y="2247506"/>
            <a:ext cx="1172116" cy="646331"/>
          </a:xfrm>
          <a:prstGeom prst="rect">
            <a:avLst/>
          </a:prstGeom>
          <a:noFill/>
        </p:spPr>
        <p:txBody>
          <a:bodyPr wrap="none" rtlCol="0">
            <a:spAutoFit/>
          </a:bodyPr>
          <a:lstStyle/>
          <a:p>
            <a:pPr algn="ctr"/>
            <a:r>
              <a:rPr lang="en-CA" u="sng" dirty="0"/>
              <a:t>filename</a:t>
            </a:r>
            <a:br>
              <a:rPr lang="en-CA" dirty="0"/>
            </a:br>
            <a:r>
              <a:rPr lang="en-CA" dirty="0" err="1"/>
              <a:t>FileName</a:t>
            </a:r>
            <a:endParaRPr lang="en-CA" dirty="0"/>
          </a:p>
        </p:txBody>
      </p:sp>
      <p:sp>
        <p:nvSpPr>
          <p:cNvPr id="21" name="TextBox 20"/>
          <p:cNvSpPr txBox="1"/>
          <p:nvPr/>
        </p:nvSpPr>
        <p:spPr>
          <a:xfrm>
            <a:off x="7514684" y="2247505"/>
            <a:ext cx="1172116" cy="646331"/>
          </a:xfrm>
          <a:prstGeom prst="rect">
            <a:avLst/>
          </a:prstGeom>
          <a:noFill/>
        </p:spPr>
        <p:txBody>
          <a:bodyPr wrap="none" rtlCol="0">
            <a:spAutoFit/>
          </a:bodyPr>
          <a:lstStyle/>
          <a:p>
            <a:r>
              <a:rPr lang="en-CA" u="sng" dirty="0"/>
              <a:t>extension</a:t>
            </a:r>
            <a:br>
              <a:rPr lang="en-CA" dirty="0"/>
            </a:br>
            <a:r>
              <a:rPr lang="en-CA" dirty="0"/>
              <a:t>(optional)</a:t>
            </a:r>
          </a:p>
        </p:txBody>
      </p:sp>
      <p:sp>
        <p:nvSpPr>
          <p:cNvPr id="23" name="Callout: Line with Accent Bar 22">
            <a:extLst>
              <a:ext uri="{FF2B5EF4-FFF2-40B4-BE49-F238E27FC236}">
                <a16:creationId xmlns:a16="http://schemas.microsoft.com/office/drawing/2014/main" id="{8851E031-56A7-411F-8808-5EDE0D5F9E29}"/>
              </a:ext>
            </a:extLst>
          </p:cNvPr>
          <p:cNvSpPr/>
          <p:nvPr/>
        </p:nvSpPr>
        <p:spPr>
          <a:xfrm rot="16200000">
            <a:off x="5822116" y="474741"/>
            <a:ext cx="908719" cy="2366211"/>
          </a:xfrm>
          <a:prstGeom prst="accentCallout1">
            <a:avLst>
              <a:gd name="adj1" fmla="val 18750"/>
              <a:gd name="adj2" fmla="val -8333"/>
              <a:gd name="adj3" fmla="val 29207"/>
              <a:gd name="adj4" fmla="val -27649"/>
            </a:avLst>
          </a:prstGeom>
          <a:solidFill>
            <a:schemeClr val="accent1">
              <a:alpha val="25000"/>
            </a:schemeClr>
          </a:solidFill>
          <a:ln w="127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4" name="Callout: Line with Accent Bar 23">
            <a:extLst>
              <a:ext uri="{FF2B5EF4-FFF2-40B4-BE49-F238E27FC236}">
                <a16:creationId xmlns:a16="http://schemas.microsoft.com/office/drawing/2014/main" id="{D61B105D-E0B3-400D-988D-1F985FB30020}"/>
              </a:ext>
            </a:extLst>
          </p:cNvPr>
          <p:cNvSpPr/>
          <p:nvPr/>
        </p:nvSpPr>
        <p:spPr>
          <a:xfrm rot="16200000">
            <a:off x="2386614" y="1167043"/>
            <a:ext cx="908719" cy="981606"/>
          </a:xfrm>
          <a:prstGeom prst="accentCallout1">
            <a:avLst>
              <a:gd name="adj1" fmla="val 18750"/>
              <a:gd name="adj2" fmla="val -8333"/>
              <a:gd name="adj3" fmla="val 29631"/>
              <a:gd name="adj4" fmla="val -25000"/>
            </a:avLst>
          </a:prstGeom>
          <a:solidFill>
            <a:schemeClr val="accent1">
              <a:alpha val="25000"/>
            </a:schemeClr>
          </a:solidFill>
          <a:ln w="127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Callout: Line with Accent Bar 24">
            <a:extLst>
              <a:ext uri="{FF2B5EF4-FFF2-40B4-BE49-F238E27FC236}">
                <a16:creationId xmlns:a16="http://schemas.microsoft.com/office/drawing/2014/main" id="{A18F4DC3-997A-4CEE-B475-28AFDD088CE3}"/>
              </a:ext>
            </a:extLst>
          </p:cNvPr>
          <p:cNvSpPr/>
          <p:nvPr/>
        </p:nvSpPr>
        <p:spPr>
          <a:xfrm rot="16200000">
            <a:off x="7587278" y="1239162"/>
            <a:ext cx="908719" cy="837592"/>
          </a:xfrm>
          <a:prstGeom prst="accentCallout1">
            <a:avLst>
              <a:gd name="adj1" fmla="val 18750"/>
              <a:gd name="adj2" fmla="val -8333"/>
              <a:gd name="adj3" fmla="val 33410"/>
              <a:gd name="adj4" fmla="val -23235"/>
            </a:avLst>
          </a:prstGeom>
          <a:solidFill>
            <a:schemeClr val="accent1">
              <a:alpha val="25000"/>
            </a:schemeClr>
          </a:solidFill>
          <a:ln w="127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Callout: Line with Accent Bar 25">
            <a:extLst>
              <a:ext uri="{FF2B5EF4-FFF2-40B4-BE49-F238E27FC236}">
                <a16:creationId xmlns:a16="http://schemas.microsoft.com/office/drawing/2014/main" id="{0A6C5577-B9FF-482E-BF74-8AA081A2CF72}"/>
              </a:ext>
            </a:extLst>
          </p:cNvPr>
          <p:cNvSpPr/>
          <p:nvPr/>
        </p:nvSpPr>
        <p:spPr>
          <a:xfrm rot="16200000">
            <a:off x="1489351" y="1477938"/>
            <a:ext cx="908719" cy="360038"/>
          </a:xfrm>
          <a:prstGeom prst="accentCallout1">
            <a:avLst>
              <a:gd name="adj1" fmla="val 18750"/>
              <a:gd name="adj2" fmla="val -8333"/>
              <a:gd name="adj3" fmla="val 41071"/>
              <a:gd name="adj4" fmla="val -25883"/>
            </a:avLst>
          </a:prstGeom>
          <a:solidFill>
            <a:schemeClr val="accent1">
              <a:alpha val="25000"/>
            </a:schemeClr>
          </a:solidFill>
          <a:ln w="127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50657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File Extensions</a:t>
            </a:r>
          </a:p>
        </p:txBody>
      </p:sp>
      <p:sp>
        <p:nvSpPr>
          <p:cNvPr id="3" name="Content Placeholder 2"/>
          <p:cNvSpPr>
            <a:spLocks noGrp="1"/>
          </p:cNvSpPr>
          <p:nvPr>
            <p:ph idx="1"/>
          </p:nvPr>
        </p:nvSpPr>
        <p:spPr>
          <a:xfrm>
            <a:off x="448756" y="1143000"/>
            <a:ext cx="8521771" cy="3657600"/>
          </a:xfrm>
        </p:spPr>
        <p:txBody>
          <a:bodyPr>
            <a:noAutofit/>
          </a:bodyPr>
          <a:lstStyle/>
          <a:p>
            <a:pPr>
              <a:spcBef>
                <a:spcPts val="600"/>
              </a:spcBef>
            </a:pPr>
            <a:r>
              <a:rPr lang="en-CA" sz="2000" dirty="0"/>
              <a:t>A file extension is the </a:t>
            </a:r>
            <a:r>
              <a:rPr lang="en-CA" sz="2000" dirty="0">
                <a:solidFill>
                  <a:schemeClr val="tx2"/>
                </a:solidFill>
              </a:rPr>
              <a:t>code</a:t>
            </a:r>
            <a:r>
              <a:rPr lang="en-CA" sz="2000" dirty="0"/>
              <a:t> (1 – 5 characters) at the end of the filename, proceeded by a period "</a:t>
            </a:r>
            <a:r>
              <a:rPr lang="en-CA" sz="2000" b="1" dirty="0"/>
              <a:t>.</a:t>
            </a:r>
            <a:r>
              <a:rPr lang="en-CA" sz="2000" dirty="0"/>
              <a:t>" that </a:t>
            </a:r>
            <a:r>
              <a:rPr lang="en-CA" sz="2000" dirty="0">
                <a:solidFill>
                  <a:schemeClr val="tx2"/>
                </a:solidFill>
              </a:rPr>
              <a:t>denotes the </a:t>
            </a:r>
            <a:r>
              <a:rPr lang="en-CA" sz="2000" b="1" dirty="0">
                <a:solidFill>
                  <a:schemeClr val="tx2"/>
                </a:solidFill>
              </a:rPr>
              <a:t>generic type of file</a:t>
            </a:r>
            <a:endParaRPr lang="en-CA" sz="2000" dirty="0"/>
          </a:p>
          <a:p>
            <a:pPr>
              <a:spcBef>
                <a:spcPts val="600"/>
              </a:spcBef>
            </a:pPr>
            <a:r>
              <a:rPr lang="en-CA" sz="2000" dirty="0"/>
              <a:t>Windows </a:t>
            </a:r>
            <a:r>
              <a:rPr lang="en-CA" sz="2000" i="1" dirty="0">
                <a:solidFill>
                  <a:schemeClr val="tx2"/>
                </a:solidFill>
              </a:rPr>
              <a:t>associates</a:t>
            </a:r>
            <a:r>
              <a:rPr lang="en-CA" sz="2000" dirty="0">
                <a:solidFill>
                  <a:schemeClr val="tx2"/>
                </a:solidFill>
              </a:rPr>
              <a:t> a file's extension with the application that processes the file’s data</a:t>
            </a:r>
            <a:endParaRPr lang="en-CA" sz="2000" dirty="0"/>
          </a:p>
          <a:p>
            <a:pPr lvl="1">
              <a:spcBef>
                <a:spcPts val="600"/>
              </a:spcBef>
            </a:pPr>
            <a:r>
              <a:rPr lang="en-US" sz="1600" dirty="0"/>
              <a:t>CP4P</a:t>
            </a:r>
            <a:r>
              <a:rPr lang="en-CA" sz="1600" dirty="0"/>
              <a:t>-week1</a:t>
            </a:r>
            <a:r>
              <a:rPr lang="en-CA" sz="1600" b="1" dirty="0"/>
              <a:t>.docx </a:t>
            </a:r>
            <a:r>
              <a:rPr lang="en-CA" sz="1600" dirty="0"/>
              <a:t>(MS-Word)	IPC144program</a:t>
            </a:r>
            <a:r>
              <a:rPr lang="en-CA" sz="1600" b="1" dirty="0"/>
              <a:t>.c</a:t>
            </a:r>
            <a:r>
              <a:rPr lang="en-CA" sz="1600" dirty="0"/>
              <a:t> (C language source editor)</a:t>
            </a:r>
          </a:p>
          <a:p>
            <a:pPr lvl="1">
              <a:spcBef>
                <a:spcPts val="600"/>
              </a:spcBef>
            </a:pPr>
            <a:r>
              <a:rPr lang="en-US" sz="1600" dirty="0"/>
              <a:t>readme</a:t>
            </a:r>
            <a:r>
              <a:rPr lang="en-US" sz="1600" b="1" dirty="0"/>
              <a:t>.txt</a:t>
            </a:r>
            <a:r>
              <a:rPr lang="en-US" sz="1600" dirty="0"/>
              <a:t> (Notepad) 		notepad</a:t>
            </a:r>
            <a:r>
              <a:rPr lang="en-CA" sz="1600" b="1" dirty="0"/>
              <a:t>.exe</a:t>
            </a:r>
            <a:r>
              <a:rPr lang="en-CA" sz="1600" dirty="0"/>
              <a:t> (OS launches this app)</a:t>
            </a:r>
            <a:endParaRPr lang="en-CA" sz="1600" b="1" dirty="0"/>
          </a:p>
          <a:p>
            <a:pPr>
              <a:spcBef>
                <a:spcPts val="600"/>
              </a:spcBef>
            </a:pPr>
            <a:r>
              <a:rPr lang="en-US" sz="2000" dirty="0"/>
              <a:t>Double click a file to launch the application which opens that file</a:t>
            </a:r>
            <a:endParaRPr lang="en-CA" sz="2000" dirty="0"/>
          </a:p>
          <a:p>
            <a:pPr>
              <a:spcBef>
                <a:spcPts val="600"/>
              </a:spcBef>
            </a:pPr>
            <a:r>
              <a:rPr lang="en-CA" sz="2000" dirty="0"/>
              <a:t>Files </a:t>
            </a:r>
            <a:r>
              <a:rPr lang="en-CA" sz="2000" dirty="0">
                <a:solidFill>
                  <a:schemeClr val="tx2"/>
                </a:solidFill>
              </a:rPr>
              <a:t>do not require</a:t>
            </a:r>
            <a:r>
              <a:rPr lang="en-CA" sz="2000" dirty="0"/>
              <a:t> an extension, although they usually have one</a:t>
            </a:r>
          </a:p>
          <a:p>
            <a:pPr>
              <a:spcBef>
                <a:spcPts val="600"/>
              </a:spcBef>
            </a:pPr>
            <a:r>
              <a:rPr lang="en-CA" sz="2000" dirty="0"/>
              <a:t>By default, Windows does not display file extensions in File Explorer but programmers should override this behaviour (View menu).</a:t>
            </a:r>
          </a:p>
        </p:txBody>
      </p:sp>
    </p:spTree>
    <p:extLst>
      <p:ext uri="{BB962C8B-B14F-4D97-AF65-F5344CB8AC3E}">
        <p14:creationId xmlns:p14="http://schemas.microsoft.com/office/powerpoint/2010/main" val="1953624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Some Common File Extensions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0775768"/>
              </p:ext>
            </p:extLst>
          </p:nvPr>
        </p:nvGraphicFramePr>
        <p:xfrm>
          <a:off x="457200" y="1200150"/>
          <a:ext cx="3816424" cy="3337560"/>
        </p:xfrm>
        <a:graphic>
          <a:graphicData uri="http://schemas.openxmlformats.org/drawingml/2006/table">
            <a:tbl>
              <a:tblPr firstRow="1" bandRow="1">
                <a:tableStyleId>{5C22544A-7EE6-4342-B048-85BDC9FD1C3A}</a:tableStyleId>
              </a:tblPr>
              <a:tblGrid>
                <a:gridCol w="1450504">
                  <a:extLst>
                    <a:ext uri="{9D8B030D-6E8A-4147-A177-3AD203B41FA5}">
                      <a16:colId xmlns:a16="http://schemas.microsoft.com/office/drawing/2014/main" val="20000"/>
                    </a:ext>
                  </a:extLst>
                </a:gridCol>
                <a:gridCol w="2365920">
                  <a:extLst>
                    <a:ext uri="{9D8B030D-6E8A-4147-A177-3AD203B41FA5}">
                      <a16:colId xmlns:a16="http://schemas.microsoft.com/office/drawing/2014/main" val="20001"/>
                    </a:ext>
                  </a:extLst>
                </a:gridCol>
              </a:tblGrid>
              <a:tr h="370840">
                <a:tc>
                  <a:txBody>
                    <a:bodyPr/>
                    <a:lstStyle/>
                    <a:p>
                      <a:r>
                        <a:rPr lang="en-CA" dirty="0"/>
                        <a:t>Extension</a:t>
                      </a:r>
                    </a:p>
                  </a:txBody>
                  <a:tcPr/>
                </a:tc>
                <a:tc>
                  <a:txBody>
                    <a:bodyPr/>
                    <a:lstStyle/>
                    <a:p>
                      <a:r>
                        <a:rPr lang="en-CA" dirty="0"/>
                        <a:t>File Type</a:t>
                      </a:r>
                    </a:p>
                  </a:txBody>
                  <a:tcPr/>
                </a:tc>
                <a:extLst>
                  <a:ext uri="{0D108BD9-81ED-4DB2-BD59-A6C34878D82A}">
                    <a16:rowId xmlns:a16="http://schemas.microsoft.com/office/drawing/2014/main" val="10000"/>
                  </a:ext>
                </a:extLst>
              </a:tr>
              <a:tr h="370840">
                <a:tc>
                  <a:txBody>
                    <a:bodyPr/>
                    <a:lstStyle/>
                    <a:p>
                      <a:r>
                        <a:rPr lang="en-CA" dirty="0"/>
                        <a:t>.doc, .</a:t>
                      </a:r>
                      <a:r>
                        <a:rPr lang="en-CA" dirty="0" err="1"/>
                        <a:t>docx</a:t>
                      </a:r>
                      <a:endParaRPr lang="en-CA" dirty="0"/>
                    </a:p>
                  </a:txBody>
                  <a:tcPr/>
                </a:tc>
                <a:tc>
                  <a:txBody>
                    <a:bodyPr/>
                    <a:lstStyle/>
                    <a:p>
                      <a:r>
                        <a:rPr lang="en-CA" dirty="0"/>
                        <a:t>Microsoft</a:t>
                      </a:r>
                      <a:r>
                        <a:rPr lang="en-CA" baseline="0" dirty="0"/>
                        <a:t> Word</a:t>
                      </a:r>
                      <a:endParaRPr lang="en-CA" dirty="0"/>
                    </a:p>
                  </a:txBody>
                  <a:tcPr/>
                </a:tc>
                <a:extLst>
                  <a:ext uri="{0D108BD9-81ED-4DB2-BD59-A6C34878D82A}">
                    <a16:rowId xmlns:a16="http://schemas.microsoft.com/office/drawing/2014/main" val="10001"/>
                  </a:ext>
                </a:extLst>
              </a:tr>
              <a:tr h="370840">
                <a:tc>
                  <a:txBody>
                    <a:bodyPr/>
                    <a:lstStyle/>
                    <a:p>
                      <a:r>
                        <a:rPr lang="en-CA" dirty="0"/>
                        <a:t>.txt</a:t>
                      </a:r>
                    </a:p>
                  </a:txBody>
                  <a:tcPr/>
                </a:tc>
                <a:tc>
                  <a:txBody>
                    <a:bodyPr/>
                    <a:lstStyle/>
                    <a:p>
                      <a:r>
                        <a:rPr lang="en-CA" dirty="0"/>
                        <a:t>Plai</a:t>
                      </a:r>
                      <a:r>
                        <a:rPr lang="en-CA" baseline="0" dirty="0"/>
                        <a:t>n Text</a:t>
                      </a:r>
                      <a:endParaRPr lang="en-CA" dirty="0"/>
                    </a:p>
                  </a:txBody>
                  <a:tcPr/>
                </a:tc>
                <a:extLst>
                  <a:ext uri="{0D108BD9-81ED-4DB2-BD59-A6C34878D82A}">
                    <a16:rowId xmlns:a16="http://schemas.microsoft.com/office/drawing/2014/main" val="10002"/>
                  </a:ext>
                </a:extLst>
              </a:tr>
              <a:tr h="370840">
                <a:tc>
                  <a:txBody>
                    <a:bodyPr/>
                    <a:lstStyle/>
                    <a:p>
                      <a:r>
                        <a:rPr lang="en-CA" dirty="0"/>
                        <a:t>.jpg</a:t>
                      </a:r>
                    </a:p>
                  </a:txBody>
                  <a:tcPr/>
                </a:tc>
                <a:tc>
                  <a:txBody>
                    <a:bodyPr/>
                    <a:lstStyle/>
                    <a:p>
                      <a:r>
                        <a:rPr lang="en-CA" dirty="0"/>
                        <a:t>JPEG Image</a:t>
                      </a:r>
                    </a:p>
                  </a:txBody>
                  <a:tcPr/>
                </a:tc>
                <a:extLst>
                  <a:ext uri="{0D108BD9-81ED-4DB2-BD59-A6C34878D82A}">
                    <a16:rowId xmlns:a16="http://schemas.microsoft.com/office/drawing/2014/main" val="10003"/>
                  </a:ext>
                </a:extLst>
              </a:tr>
              <a:tr h="370840">
                <a:tc>
                  <a:txBody>
                    <a:bodyPr/>
                    <a:lstStyle/>
                    <a:p>
                      <a:r>
                        <a:rPr lang="en-CA" dirty="0"/>
                        <a:t>.</a:t>
                      </a:r>
                      <a:r>
                        <a:rPr lang="en-CA" dirty="0" err="1"/>
                        <a:t>xls</a:t>
                      </a:r>
                      <a:r>
                        <a:rPr lang="en-CA" dirty="0"/>
                        <a:t>, .</a:t>
                      </a:r>
                      <a:r>
                        <a:rPr lang="en-CA" dirty="0" err="1"/>
                        <a:t>xlsx</a:t>
                      </a:r>
                      <a:endParaRPr lang="en-CA" dirty="0"/>
                    </a:p>
                  </a:txBody>
                  <a:tcPr/>
                </a:tc>
                <a:tc>
                  <a:txBody>
                    <a:bodyPr/>
                    <a:lstStyle/>
                    <a:p>
                      <a:r>
                        <a:rPr lang="en-CA" dirty="0"/>
                        <a:t>Microsoft</a:t>
                      </a:r>
                      <a:r>
                        <a:rPr lang="en-CA" baseline="0" dirty="0"/>
                        <a:t> Excel</a:t>
                      </a:r>
                      <a:endParaRPr lang="en-CA" dirty="0"/>
                    </a:p>
                  </a:txBody>
                  <a:tcPr/>
                </a:tc>
                <a:extLst>
                  <a:ext uri="{0D108BD9-81ED-4DB2-BD59-A6C34878D82A}">
                    <a16:rowId xmlns:a16="http://schemas.microsoft.com/office/drawing/2014/main" val="10004"/>
                  </a:ext>
                </a:extLst>
              </a:tr>
              <a:tr h="370840">
                <a:tc>
                  <a:txBody>
                    <a:bodyPr/>
                    <a:lstStyle/>
                    <a:p>
                      <a:r>
                        <a:rPr lang="en-CA" dirty="0"/>
                        <a:t>.html, .</a:t>
                      </a:r>
                      <a:r>
                        <a:rPr lang="en-CA" dirty="0" err="1"/>
                        <a:t>htm</a:t>
                      </a:r>
                      <a:endParaRPr lang="en-CA" dirty="0"/>
                    </a:p>
                  </a:txBody>
                  <a:tcPr/>
                </a:tc>
                <a:tc>
                  <a:txBody>
                    <a:bodyPr/>
                    <a:lstStyle/>
                    <a:p>
                      <a:r>
                        <a:rPr lang="en-CA" dirty="0"/>
                        <a:t>HTML file</a:t>
                      </a:r>
                    </a:p>
                  </a:txBody>
                  <a:tcPr/>
                </a:tc>
                <a:extLst>
                  <a:ext uri="{0D108BD9-81ED-4DB2-BD59-A6C34878D82A}">
                    <a16:rowId xmlns:a16="http://schemas.microsoft.com/office/drawing/2014/main" val="10005"/>
                  </a:ext>
                </a:extLst>
              </a:tr>
              <a:tr h="370840">
                <a:tc>
                  <a:txBody>
                    <a:bodyPr/>
                    <a:lstStyle/>
                    <a:p>
                      <a:r>
                        <a:rPr lang="en-CA" b="0" dirty="0"/>
                        <a:t>.c</a:t>
                      </a:r>
                    </a:p>
                  </a:txBody>
                  <a:tcPr/>
                </a:tc>
                <a:tc>
                  <a:txBody>
                    <a:bodyPr/>
                    <a:lstStyle/>
                    <a:p>
                      <a:r>
                        <a:rPr lang="en-CA" b="0" baseline="0" dirty="0"/>
                        <a:t>C Source Code</a:t>
                      </a:r>
                    </a:p>
                  </a:txBody>
                  <a:tcPr/>
                </a:tc>
                <a:extLst>
                  <a:ext uri="{0D108BD9-81ED-4DB2-BD59-A6C34878D82A}">
                    <a16:rowId xmlns:a16="http://schemas.microsoft.com/office/drawing/2014/main" val="10006"/>
                  </a:ext>
                </a:extLst>
              </a:tr>
              <a:tr h="370840">
                <a:tc>
                  <a:txBody>
                    <a:bodyPr/>
                    <a:lstStyle/>
                    <a:p>
                      <a:r>
                        <a:rPr lang="en-CA" dirty="0"/>
                        <a:t>.</a:t>
                      </a:r>
                      <a:r>
                        <a:rPr lang="en-CA" dirty="0" err="1"/>
                        <a:t>cpp</a:t>
                      </a:r>
                      <a:endParaRPr lang="en-CA" dirty="0"/>
                    </a:p>
                  </a:txBody>
                  <a:tcPr/>
                </a:tc>
                <a:tc>
                  <a:txBody>
                    <a:bodyPr/>
                    <a:lstStyle/>
                    <a:p>
                      <a:r>
                        <a:rPr lang="en-CA" baseline="0" dirty="0"/>
                        <a:t>C++ Source Code</a:t>
                      </a:r>
                      <a:endParaRPr lang="en-CA" dirty="0"/>
                    </a:p>
                  </a:txBody>
                  <a:tcPr/>
                </a:tc>
                <a:extLst>
                  <a:ext uri="{0D108BD9-81ED-4DB2-BD59-A6C34878D82A}">
                    <a16:rowId xmlns:a16="http://schemas.microsoft.com/office/drawing/2014/main" val="100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.rtf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Rich Text Format</a:t>
                      </a:r>
                    </a:p>
                  </a:txBody>
                  <a:tcPr/>
                </a:tc>
                <a:extLst>
                  <a:ext uri="{0D108BD9-81ED-4DB2-BD59-A6C34878D82A}">
                    <a16:rowId xmlns:a16="http://schemas.microsoft.com/office/drawing/2014/main" val="10008"/>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453349199"/>
              </p:ext>
            </p:extLst>
          </p:nvPr>
        </p:nvGraphicFramePr>
        <p:xfrm>
          <a:off x="4716016" y="1203598"/>
          <a:ext cx="3816424" cy="3210015"/>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tblGrid>
              <a:tr h="382088">
                <a:tc>
                  <a:txBody>
                    <a:bodyPr/>
                    <a:lstStyle/>
                    <a:p>
                      <a:r>
                        <a:rPr lang="en-CA" dirty="0"/>
                        <a:t>Extension</a:t>
                      </a:r>
                    </a:p>
                  </a:txBody>
                  <a:tcPr/>
                </a:tc>
                <a:tc>
                  <a:txBody>
                    <a:bodyPr/>
                    <a:lstStyle/>
                    <a:p>
                      <a:r>
                        <a:rPr lang="en-CA" dirty="0"/>
                        <a:t>File Type</a:t>
                      </a:r>
                    </a:p>
                  </a:txBody>
                  <a:tcPr/>
                </a:tc>
                <a:extLst>
                  <a:ext uri="{0D108BD9-81ED-4DB2-BD59-A6C34878D82A}">
                    <a16:rowId xmlns:a16="http://schemas.microsoft.com/office/drawing/2014/main" val="10000"/>
                  </a:ext>
                </a:extLst>
              </a:tr>
              <a:tr h="382088">
                <a:tc>
                  <a:txBody>
                    <a:bodyPr/>
                    <a:lstStyle/>
                    <a:p>
                      <a:r>
                        <a:rPr lang="en-CA" dirty="0"/>
                        <a:t>.zip</a:t>
                      </a:r>
                    </a:p>
                  </a:txBody>
                  <a:tcPr/>
                </a:tc>
                <a:tc>
                  <a:txBody>
                    <a:bodyPr/>
                    <a:lstStyle/>
                    <a:p>
                      <a:r>
                        <a:rPr lang="en-CA" dirty="0"/>
                        <a:t>ZIP</a:t>
                      </a:r>
                      <a:r>
                        <a:rPr lang="en-CA" baseline="0" dirty="0"/>
                        <a:t> Compressed File</a:t>
                      </a:r>
                    </a:p>
                  </a:txBody>
                  <a:tcPr/>
                </a:tc>
                <a:extLst>
                  <a:ext uri="{0D108BD9-81ED-4DB2-BD59-A6C34878D82A}">
                    <a16:rowId xmlns:a16="http://schemas.microsoft.com/office/drawing/2014/main" val="10001"/>
                  </a:ext>
                </a:extLst>
              </a:tr>
              <a:tr h="382088">
                <a:tc>
                  <a:txBody>
                    <a:bodyPr/>
                    <a:lstStyle/>
                    <a:p>
                      <a:r>
                        <a:rPr lang="en-CA" dirty="0"/>
                        <a:t>.exe .bin</a:t>
                      </a:r>
                    </a:p>
                  </a:txBody>
                  <a:tcPr/>
                </a:tc>
                <a:tc>
                  <a:txBody>
                    <a:bodyPr/>
                    <a:lstStyle/>
                    <a:p>
                      <a:r>
                        <a:rPr lang="en-CA" baseline="0" dirty="0"/>
                        <a:t>Executable program</a:t>
                      </a:r>
                    </a:p>
                  </a:txBody>
                  <a:tcPr/>
                </a:tc>
                <a:extLst>
                  <a:ext uri="{0D108BD9-81ED-4DB2-BD59-A6C34878D82A}">
                    <a16:rowId xmlns:a16="http://schemas.microsoft.com/office/drawing/2014/main" val="10002"/>
                  </a:ext>
                </a:extLst>
              </a:tr>
              <a:tr h="382088">
                <a:tc>
                  <a:txBody>
                    <a:bodyPr/>
                    <a:lstStyle/>
                    <a:p>
                      <a:r>
                        <a:rPr lang="en-CA" dirty="0"/>
                        <a:t>.</a:t>
                      </a:r>
                      <a:r>
                        <a:rPr lang="en-CA" dirty="0" err="1"/>
                        <a:t>js</a:t>
                      </a:r>
                      <a:endParaRPr lang="en-CA" dirty="0"/>
                    </a:p>
                  </a:txBody>
                  <a:tcPr/>
                </a:tc>
                <a:tc>
                  <a:txBody>
                    <a:bodyPr/>
                    <a:lstStyle/>
                    <a:p>
                      <a:r>
                        <a:rPr lang="en-CA" baseline="0" dirty="0"/>
                        <a:t>JavaScript File</a:t>
                      </a:r>
                    </a:p>
                  </a:txBody>
                  <a:tcPr/>
                </a:tc>
                <a:extLst>
                  <a:ext uri="{0D108BD9-81ED-4DB2-BD59-A6C34878D82A}">
                    <a16:rowId xmlns:a16="http://schemas.microsoft.com/office/drawing/2014/main" val="10003"/>
                  </a:ext>
                </a:extLst>
              </a:tr>
              <a:tr h="382088">
                <a:tc>
                  <a:txBody>
                    <a:bodyPr/>
                    <a:lstStyle/>
                    <a:p>
                      <a:r>
                        <a:rPr lang="en-CA" dirty="0"/>
                        <a:t>.</a:t>
                      </a:r>
                      <a:r>
                        <a:rPr lang="en-CA" dirty="0" err="1"/>
                        <a:t>php</a:t>
                      </a:r>
                      <a:endParaRPr lang="en-CA" dirty="0"/>
                    </a:p>
                  </a:txBody>
                  <a:tcPr/>
                </a:tc>
                <a:tc>
                  <a:txBody>
                    <a:bodyPr/>
                    <a:lstStyle/>
                    <a:p>
                      <a:r>
                        <a:rPr lang="en-CA" baseline="0" dirty="0"/>
                        <a:t>PHP Source Code</a:t>
                      </a:r>
                    </a:p>
                  </a:txBody>
                  <a:tcPr/>
                </a:tc>
                <a:extLst>
                  <a:ext uri="{0D108BD9-81ED-4DB2-BD59-A6C34878D82A}">
                    <a16:rowId xmlns:a16="http://schemas.microsoft.com/office/drawing/2014/main" val="10004"/>
                  </a:ext>
                </a:extLst>
              </a:tr>
              <a:tr h="659495">
                <a:tc>
                  <a:txBody>
                    <a:bodyPr/>
                    <a:lstStyle/>
                    <a:p>
                      <a:r>
                        <a:rPr lang="en-CA" dirty="0"/>
                        <a:t>.</a:t>
                      </a:r>
                      <a:r>
                        <a:rPr lang="en-CA" dirty="0" err="1"/>
                        <a:t>css</a:t>
                      </a:r>
                      <a:endParaRPr lang="en-CA" dirty="0"/>
                    </a:p>
                  </a:txBody>
                  <a:tcPr/>
                </a:tc>
                <a:tc>
                  <a:txBody>
                    <a:bodyPr/>
                    <a:lstStyle/>
                    <a:p>
                      <a:r>
                        <a:rPr lang="en-CA" baseline="0" dirty="0"/>
                        <a:t>Cascading Style Sheet</a:t>
                      </a:r>
                    </a:p>
                  </a:txBody>
                  <a:tcPr/>
                </a:tc>
                <a:extLst>
                  <a:ext uri="{0D108BD9-81ED-4DB2-BD59-A6C34878D82A}">
                    <a16:rowId xmlns:a16="http://schemas.microsoft.com/office/drawing/2014/main" val="10005"/>
                  </a:ext>
                </a:extLst>
              </a:tr>
              <a:tr h="382088">
                <a:tc>
                  <a:txBody>
                    <a:bodyPr/>
                    <a:lstStyle/>
                    <a:p>
                      <a:r>
                        <a:rPr lang="en-CA" dirty="0"/>
                        <a:t>.pdf</a:t>
                      </a:r>
                    </a:p>
                  </a:txBody>
                  <a:tcPr/>
                </a:tc>
                <a:tc>
                  <a:txBody>
                    <a:bodyPr/>
                    <a:lstStyle/>
                    <a:p>
                      <a:r>
                        <a:rPr lang="en-CA" baseline="0" dirty="0"/>
                        <a:t>Portable Document Format</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26077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39502"/>
            <a:ext cx="8686800" cy="742950"/>
          </a:xfrm>
        </p:spPr>
        <p:txBody>
          <a:bodyPr>
            <a:normAutofit fontScale="90000"/>
          </a:bodyPr>
          <a:lstStyle/>
          <a:p>
            <a:r>
              <a:rPr lang="en-CA" dirty="0"/>
              <a:t>Directory Structures, Parent-Child Directories</a:t>
            </a:r>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22995" y="1082452"/>
            <a:ext cx="3600933" cy="3770274"/>
          </a:xfrm>
        </p:spPr>
      </p:pic>
      <p:sp>
        <p:nvSpPr>
          <p:cNvPr id="5" name="Content Placeholder 4"/>
          <p:cNvSpPr>
            <a:spLocks noGrp="1"/>
          </p:cNvSpPr>
          <p:nvPr>
            <p:ph sz="half" idx="2"/>
          </p:nvPr>
        </p:nvSpPr>
        <p:spPr>
          <a:xfrm>
            <a:off x="3923928" y="1255014"/>
            <a:ext cx="5067672" cy="3765008"/>
          </a:xfrm>
        </p:spPr>
        <p:txBody>
          <a:bodyPr>
            <a:normAutofit/>
          </a:bodyPr>
          <a:lstStyle/>
          <a:p>
            <a:r>
              <a:rPr lang="en-CA" dirty="0"/>
              <a:t>Files are displayed in a </a:t>
            </a:r>
            <a:r>
              <a:rPr lang="en-CA" dirty="0">
                <a:solidFill>
                  <a:schemeClr val="tx2"/>
                </a:solidFill>
              </a:rPr>
              <a:t>hierarchical tree structure</a:t>
            </a:r>
            <a:r>
              <a:rPr lang="en-CA" dirty="0"/>
              <a:t>.</a:t>
            </a:r>
          </a:p>
          <a:p>
            <a:r>
              <a:rPr lang="en-CA" dirty="0">
                <a:latin typeface="Consolas" panose="020B0609020204030204" pitchFamily="49" charset="0"/>
              </a:rPr>
              <a:t>Courses</a:t>
            </a:r>
            <a:r>
              <a:rPr lang="en-CA" dirty="0"/>
              <a:t> directory is the </a:t>
            </a:r>
            <a:r>
              <a:rPr lang="en-CA" dirty="0">
                <a:solidFill>
                  <a:schemeClr val="tx2"/>
                </a:solidFill>
              </a:rPr>
              <a:t>parent</a:t>
            </a:r>
            <a:r>
              <a:rPr lang="en-CA" dirty="0"/>
              <a:t> of </a:t>
            </a:r>
            <a:r>
              <a:rPr lang="en-CA" dirty="0">
                <a:latin typeface="Consolas" panose="020B0609020204030204" pitchFamily="49" charset="0"/>
              </a:rPr>
              <a:t>CPR101</a:t>
            </a:r>
            <a:r>
              <a:rPr lang="en-CA" dirty="0"/>
              <a:t>, </a:t>
            </a:r>
            <a:r>
              <a:rPr lang="en-CA" dirty="0">
                <a:latin typeface="Consolas" panose="020B0609020204030204" pitchFamily="49" charset="0"/>
              </a:rPr>
              <a:t>IPC144</a:t>
            </a:r>
            <a:r>
              <a:rPr lang="en-CA" dirty="0"/>
              <a:t>, and </a:t>
            </a:r>
            <a:r>
              <a:rPr lang="en-CA" dirty="0">
                <a:latin typeface="Consolas" panose="020B0609020204030204" pitchFamily="49" charset="0"/>
              </a:rPr>
              <a:t>ULI101 </a:t>
            </a:r>
            <a:r>
              <a:rPr lang="en-CA" dirty="0"/>
              <a:t>directories.</a:t>
            </a:r>
          </a:p>
          <a:p>
            <a:r>
              <a:rPr lang="en-CA" dirty="0">
                <a:latin typeface="Consolas" panose="020B0609020204030204" pitchFamily="49" charset="0"/>
              </a:rPr>
              <a:t>CPR101</a:t>
            </a:r>
            <a:r>
              <a:rPr lang="en-CA" dirty="0"/>
              <a:t> directory is a </a:t>
            </a:r>
            <a:r>
              <a:rPr lang="en-CA" dirty="0">
                <a:solidFill>
                  <a:schemeClr val="tx2"/>
                </a:solidFill>
              </a:rPr>
              <a:t>child</a:t>
            </a:r>
            <a:r>
              <a:rPr lang="en-CA" dirty="0"/>
              <a:t> of the </a:t>
            </a:r>
            <a:r>
              <a:rPr lang="en-CA" dirty="0">
                <a:latin typeface="Consolas" panose="020B0609020204030204" pitchFamily="49" charset="0"/>
              </a:rPr>
              <a:t>Courses</a:t>
            </a:r>
            <a:r>
              <a:rPr lang="en-CA" dirty="0"/>
              <a:t> directory.</a:t>
            </a:r>
          </a:p>
        </p:txBody>
      </p:sp>
    </p:spTree>
    <p:extLst>
      <p:ext uri="{BB962C8B-B14F-4D97-AF65-F5344CB8AC3E}">
        <p14:creationId xmlns:p14="http://schemas.microsoft.com/office/powerpoint/2010/main" val="543846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Proper Naming Conventions</a:t>
            </a:r>
          </a:p>
        </p:txBody>
      </p:sp>
      <p:sp>
        <p:nvSpPr>
          <p:cNvPr id="3" name="Content Placeholder 2"/>
          <p:cNvSpPr>
            <a:spLocks noGrp="1"/>
          </p:cNvSpPr>
          <p:nvPr>
            <p:ph idx="1"/>
          </p:nvPr>
        </p:nvSpPr>
        <p:spPr>
          <a:xfrm>
            <a:off x="449082" y="1275606"/>
            <a:ext cx="8229600" cy="3657600"/>
          </a:xfrm>
        </p:spPr>
        <p:txBody>
          <a:bodyPr>
            <a:normAutofit lnSpcReduction="10000"/>
          </a:bodyPr>
          <a:lstStyle/>
          <a:p>
            <a:r>
              <a:rPr lang="en-CA" dirty="0"/>
              <a:t>Make directories and files to easy to work with, search for, and understand, </a:t>
            </a:r>
            <a:r>
              <a:rPr lang="en-CA" dirty="0">
                <a:solidFill>
                  <a:schemeClr val="tx2"/>
                </a:solidFill>
              </a:rPr>
              <a:t>especially when working with others</a:t>
            </a:r>
            <a:r>
              <a:rPr lang="en-CA" dirty="0"/>
              <a:t>.</a:t>
            </a:r>
          </a:p>
          <a:p>
            <a:r>
              <a:rPr lang="en-US" dirty="0"/>
              <a:t>D</a:t>
            </a:r>
            <a:r>
              <a:rPr lang="en-CA" dirty="0" err="1"/>
              <a:t>irectory</a:t>
            </a:r>
            <a:r>
              <a:rPr lang="en-CA" dirty="0"/>
              <a:t> Naming Guidelines:</a:t>
            </a:r>
          </a:p>
          <a:p>
            <a:pPr lvl="1"/>
            <a:r>
              <a:rPr lang="en-US" dirty="0"/>
              <a:t>Use hierarchical names of c</a:t>
            </a:r>
            <a:r>
              <a:rPr lang="en-CA" dirty="0" err="1"/>
              <a:t>ategories</a:t>
            </a:r>
            <a:r>
              <a:rPr lang="en-CA" dirty="0"/>
              <a:t> and sub-categories to organize files</a:t>
            </a:r>
          </a:p>
          <a:p>
            <a:r>
              <a:rPr lang="en-CA" dirty="0"/>
              <a:t>File Naming Guidelines:</a:t>
            </a:r>
          </a:p>
          <a:p>
            <a:pPr lvl="1">
              <a:buFont typeface="Courier New" panose="02070309020205020404" pitchFamily="49" charset="0"/>
              <a:buChar char="o"/>
            </a:pPr>
            <a:r>
              <a:rPr lang="en-CA" dirty="0"/>
              <a:t>Clear, short identifier of </a:t>
            </a:r>
            <a:r>
              <a:rPr lang="en-CA" dirty="0">
                <a:solidFill>
                  <a:schemeClr val="tx2"/>
                </a:solidFill>
              </a:rPr>
              <a:t>content</a:t>
            </a:r>
            <a:endParaRPr lang="en-CA" dirty="0"/>
          </a:p>
          <a:p>
            <a:pPr lvl="1">
              <a:buFont typeface="Courier New" panose="02070309020205020404" pitchFamily="49" charset="0"/>
              <a:buChar char="o"/>
            </a:pPr>
            <a:r>
              <a:rPr lang="en-CA" dirty="0">
                <a:solidFill>
                  <a:schemeClr val="tx2"/>
                </a:solidFill>
              </a:rPr>
              <a:t>Version</a:t>
            </a:r>
            <a:r>
              <a:rPr lang="en-CA" dirty="0"/>
              <a:t> number</a:t>
            </a:r>
          </a:p>
          <a:p>
            <a:pPr lvl="1">
              <a:buFont typeface="Courier New" panose="02070309020205020404" pitchFamily="49" charset="0"/>
              <a:buChar char="o"/>
            </a:pPr>
            <a:r>
              <a:rPr lang="en-CA" dirty="0"/>
              <a:t>Creator/editor </a:t>
            </a:r>
            <a:r>
              <a:rPr lang="en-CA" dirty="0">
                <a:solidFill>
                  <a:schemeClr val="tx2"/>
                </a:solidFill>
              </a:rPr>
              <a:t>identifier</a:t>
            </a:r>
            <a:endParaRPr lang="en-CA" dirty="0"/>
          </a:p>
          <a:p>
            <a:pPr lvl="1">
              <a:buFont typeface="Courier New" panose="02070309020205020404" pitchFamily="49" charset="0"/>
              <a:buChar char="o"/>
            </a:pPr>
            <a:r>
              <a:rPr lang="en-CA" dirty="0"/>
              <a:t>Correct file </a:t>
            </a:r>
            <a:r>
              <a:rPr lang="en-CA" dirty="0">
                <a:solidFill>
                  <a:schemeClr val="tx2"/>
                </a:solidFill>
              </a:rPr>
              <a:t>extension</a:t>
            </a:r>
            <a:endParaRPr lang="en-CA" dirty="0"/>
          </a:p>
        </p:txBody>
      </p:sp>
    </p:spTree>
    <p:extLst>
      <p:ext uri="{BB962C8B-B14F-4D97-AF65-F5344CB8AC3E}">
        <p14:creationId xmlns:p14="http://schemas.microsoft.com/office/powerpoint/2010/main" val="4089396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Proper Naming Contentions</a:t>
            </a:r>
          </a:p>
        </p:txBody>
      </p:sp>
      <p:sp>
        <p:nvSpPr>
          <p:cNvPr id="3" name="Content Placeholder 2"/>
          <p:cNvSpPr>
            <a:spLocks noGrp="1"/>
          </p:cNvSpPr>
          <p:nvPr>
            <p:ph idx="1"/>
          </p:nvPr>
        </p:nvSpPr>
        <p:spPr>
          <a:xfrm>
            <a:off x="457200" y="1200150"/>
            <a:ext cx="8507288" cy="3657600"/>
          </a:xfrm>
        </p:spPr>
        <p:txBody>
          <a:bodyPr>
            <a:normAutofit lnSpcReduction="10000"/>
          </a:bodyPr>
          <a:lstStyle/>
          <a:p>
            <a:pPr marL="0" indent="0">
              <a:spcAft>
                <a:spcPts val="600"/>
              </a:spcAft>
              <a:buNone/>
            </a:pPr>
            <a:r>
              <a:rPr lang="en-CA" dirty="0"/>
              <a:t>What is the problem with these filenames? They all indicate the content, version number, author, and have correct file extensions.</a:t>
            </a:r>
          </a:p>
          <a:p>
            <a:r>
              <a:rPr lang="en-CA" dirty="0">
                <a:latin typeface="Consolas" panose="020B0609020204030204" pitchFamily="49" charset="0"/>
              </a:rPr>
              <a:t>Development Project - Marc Gurwitz.doc</a:t>
            </a:r>
          </a:p>
          <a:p>
            <a:r>
              <a:rPr lang="en-CA" dirty="0">
                <a:latin typeface="Consolas" panose="020B0609020204030204" pitchFamily="49" charset="0"/>
              </a:rPr>
              <a:t>MG-development-project-ver2.doc</a:t>
            </a:r>
          </a:p>
          <a:p>
            <a:r>
              <a:rPr lang="en-CA" dirty="0" err="1">
                <a:latin typeface="Consolas" panose="020B0609020204030204" pitchFamily="49" charset="0"/>
              </a:rPr>
              <a:t>Dev.Project</a:t>
            </a:r>
            <a:r>
              <a:rPr lang="en-CA" dirty="0">
                <a:latin typeface="Consolas" panose="020B0609020204030204" pitchFamily="49" charset="0"/>
              </a:rPr>
              <a:t> </a:t>
            </a:r>
            <a:r>
              <a:rPr lang="en-CA" dirty="0" err="1">
                <a:latin typeface="Consolas" panose="020B0609020204030204" pitchFamily="49" charset="0"/>
              </a:rPr>
              <a:t>MarcG</a:t>
            </a:r>
            <a:r>
              <a:rPr lang="en-CA" dirty="0">
                <a:latin typeface="Consolas" panose="020B0609020204030204" pitchFamily="49" charset="0"/>
              </a:rPr>
              <a:t> v.3.docx</a:t>
            </a:r>
          </a:p>
          <a:p>
            <a:r>
              <a:rPr lang="en-CA" dirty="0">
                <a:latin typeface="Consolas" panose="020B0609020204030204" pitchFamily="49" charset="0"/>
              </a:rPr>
              <a:t>DvPrj-[4]_Mgurwitz.docx</a:t>
            </a:r>
          </a:p>
          <a:p>
            <a:r>
              <a:rPr lang="en-CA" dirty="0">
                <a:latin typeface="Consolas" panose="020B0609020204030204" pitchFamily="49" charset="0"/>
              </a:rPr>
              <a:t>P-D-MG#5.odt</a:t>
            </a:r>
          </a:p>
          <a:p>
            <a:pPr marL="0" indent="0">
              <a:buNone/>
            </a:pPr>
            <a:r>
              <a:rPr lang="en-CA" dirty="0"/>
              <a:t>What would be a solution?</a:t>
            </a:r>
          </a:p>
        </p:txBody>
      </p:sp>
    </p:spTree>
    <p:extLst>
      <p:ext uri="{BB962C8B-B14F-4D97-AF65-F5344CB8AC3E}">
        <p14:creationId xmlns:p14="http://schemas.microsoft.com/office/powerpoint/2010/main" val="2149357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Common File/Folder Operations</a:t>
            </a:r>
            <a:endParaRPr lang="en-US" dirty="0"/>
          </a:p>
        </p:txBody>
      </p:sp>
      <p:sp>
        <p:nvSpPr>
          <p:cNvPr id="4" name="Rectangle 3"/>
          <p:cNvSpPr/>
          <p:nvPr/>
        </p:nvSpPr>
        <p:spPr>
          <a:xfrm>
            <a:off x="0" y="1347614"/>
            <a:ext cx="9144000" cy="379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799" y="1586275"/>
            <a:ext cx="4130402" cy="3318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101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Agenda (Cont’d)</a:t>
            </a:r>
          </a:p>
        </p:txBody>
      </p:sp>
      <p:sp>
        <p:nvSpPr>
          <p:cNvPr id="5" name="Content Placeholder 4"/>
          <p:cNvSpPr>
            <a:spLocks noGrp="1"/>
          </p:cNvSpPr>
          <p:nvPr>
            <p:ph idx="1"/>
          </p:nvPr>
        </p:nvSpPr>
        <p:spPr>
          <a:xfrm>
            <a:off x="971600" y="1200150"/>
            <a:ext cx="8064896" cy="3657600"/>
          </a:xfrm>
        </p:spPr>
        <p:txBody>
          <a:bodyPr>
            <a:normAutofit/>
          </a:bodyPr>
          <a:lstStyle/>
          <a:p>
            <a:pPr marL="0" indent="0">
              <a:buNone/>
            </a:pPr>
            <a:r>
              <a:rPr lang="en-CA" dirty="0"/>
              <a:t>Lecture:</a:t>
            </a:r>
            <a:endParaRPr lang="en-US" sz="2000" dirty="0"/>
          </a:p>
          <a:p>
            <a:pPr marL="617220" lvl="1" indent="-342900">
              <a:buFont typeface="+mj-lt"/>
              <a:buAutoNum type="arabicPeriod" startAt="5"/>
            </a:pPr>
            <a:r>
              <a:rPr lang="en-US" sz="2200" dirty="0"/>
              <a:t>What is a Drive? Folder/Directory? File? File Extension? </a:t>
            </a:r>
          </a:p>
          <a:p>
            <a:pPr marL="617220" lvl="1" indent="-342900">
              <a:buFont typeface="+mj-lt"/>
              <a:buAutoNum type="arabicPeriod" startAt="5"/>
            </a:pPr>
            <a:r>
              <a:rPr lang="en-CA" sz="2200" dirty="0"/>
              <a:t>What are common File/Folders Operations? </a:t>
            </a:r>
          </a:p>
          <a:p>
            <a:pPr marL="617220" lvl="1" indent="-342900">
              <a:buFont typeface="+mj-lt"/>
              <a:buAutoNum type="arabicPeriod" startAt="5"/>
            </a:pPr>
            <a:r>
              <a:rPr lang="en-CA" sz="2200" dirty="0"/>
              <a:t>Searching / Finding / Exploring the file system in Windows</a:t>
            </a:r>
          </a:p>
          <a:p>
            <a:pPr marL="617220" lvl="1" indent="-342900">
              <a:buFont typeface="+mj-lt"/>
              <a:buAutoNum type="arabicPeriod" startAt="5"/>
            </a:pPr>
            <a:r>
              <a:rPr lang="en-US" sz="2200" dirty="0"/>
              <a:t>V</a:t>
            </a:r>
            <a:r>
              <a:rPr lang="en-CA" sz="2200" dirty="0" err="1"/>
              <a:t>isual</a:t>
            </a:r>
            <a:r>
              <a:rPr lang="en-CA" sz="2200" dirty="0"/>
              <a:t> Studio introduction </a:t>
            </a:r>
            <a:br>
              <a:rPr lang="en-CA" sz="2200" dirty="0"/>
            </a:br>
            <a:r>
              <a:rPr lang="en-CA" sz="2200" dirty="0"/>
              <a:t>– the programming tool of professionals </a:t>
            </a:r>
            <a:br>
              <a:rPr lang="en-CA" sz="2200" dirty="0"/>
            </a:br>
            <a:r>
              <a:rPr lang="en-CA" sz="2200" dirty="0"/>
              <a:t>and the School of ICT</a:t>
            </a:r>
          </a:p>
          <a:p>
            <a:pPr marL="891540" lvl="2" indent="-342900">
              <a:buFont typeface="+mj-lt"/>
              <a:buAutoNum type="arabicPeriod" startAt="5"/>
            </a:pPr>
            <a:endParaRPr lang="en-US" sz="2000" dirty="0"/>
          </a:p>
          <a:p>
            <a:pPr marL="274320" lvl="1" indent="0">
              <a:buNone/>
            </a:pPr>
            <a:endParaRPr lang="en-CA" dirty="0"/>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871" y="1232281"/>
            <a:ext cx="359863" cy="360040"/>
          </a:xfrm>
          <a:prstGeom prst="rect">
            <a:avLst/>
          </a:prstGeom>
        </p:spPr>
      </p:pic>
    </p:spTree>
    <p:extLst>
      <p:ext uri="{BB962C8B-B14F-4D97-AF65-F5344CB8AC3E}">
        <p14:creationId xmlns:p14="http://schemas.microsoft.com/office/powerpoint/2010/main" val="2472912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8620"/>
            <a:ext cx="4320480" cy="742950"/>
          </a:xfrm>
        </p:spPr>
        <p:txBody>
          <a:bodyPr>
            <a:normAutofit/>
          </a:bodyPr>
          <a:lstStyle/>
          <a:p>
            <a:r>
              <a:rPr lang="en-CA" dirty="0"/>
              <a:t> </a:t>
            </a:r>
            <a:r>
              <a:rPr lang="en-CA" sz="2800" dirty="0"/>
              <a:t>Common File Operations</a:t>
            </a:r>
          </a:p>
        </p:txBody>
      </p:sp>
      <p:sp>
        <p:nvSpPr>
          <p:cNvPr id="3" name="Content Placeholder 2"/>
          <p:cNvSpPr>
            <a:spLocks noGrp="1"/>
          </p:cNvSpPr>
          <p:nvPr>
            <p:ph idx="1"/>
          </p:nvPr>
        </p:nvSpPr>
        <p:spPr>
          <a:xfrm>
            <a:off x="179512" y="1153015"/>
            <a:ext cx="3754760" cy="3657600"/>
          </a:xfrm>
        </p:spPr>
        <p:txBody>
          <a:bodyPr/>
          <a:lstStyle/>
          <a:p>
            <a:pPr>
              <a:lnSpc>
                <a:spcPct val="150000"/>
              </a:lnSpc>
            </a:pPr>
            <a:r>
              <a:rPr lang="en-CA" sz="2200" dirty="0"/>
              <a:t>Create</a:t>
            </a:r>
          </a:p>
          <a:p>
            <a:pPr>
              <a:lnSpc>
                <a:spcPct val="150000"/>
              </a:lnSpc>
            </a:pPr>
            <a:r>
              <a:rPr lang="en-CA" sz="2200" dirty="0"/>
              <a:t>Copy</a:t>
            </a:r>
          </a:p>
          <a:p>
            <a:pPr>
              <a:lnSpc>
                <a:spcPct val="150000"/>
              </a:lnSpc>
            </a:pPr>
            <a:r>
              <a:rPr lang="en-CA" sz="2200" dirty="0"/>
              <a:t>Move</a:t>
            </a:r>
          </a:p>
          <a:p>
            <a:pPr>
              <a:lnSpc>
                <a:spcPct val="150000"/>
              </a:lnSpc>
            </a:pPr>
            <a:r>
              <a:rPr lang="en-CA" sz="2200" dirty="0"/>
              <a:t>Rename</a:t>
            </a:r>
          </a:p>
          <a:p>
            <a:pPr>
              <a:lnSpc>
                <a:spcPct val="150000"/>
              </a:lnSpc>
            </a:pPr>
            <a:r>
              <a:rPr lang="en-CA" sz="2200" dirty="0"/>
              <a:t>Delete</a:t>
            </a:r>
          </a:p>
          <a:p>
            <a:pPr lvl="1">
              <a:lnSpc>
                <a:spcPct val="150000"/>
              </a:lnSpc>
            </a:pPr>
            <a:r>
              <a:rPr lang="en-CA" sz="1900" dirty="0"/>
              <a:t>Send to Recycling bin</a:t>
            </a:r>
          </a:p>
          <a:p>
            <a:endParaRPr lang="en-CA" dirty="0"/>
          </a:p>
        </p:txBody>
      </p:sp>
      <p:sp>
        <p:nvSpPr>
          <p:cNvPr id="4" name="Title 1"/>
          <p:cNvSpPr txBox="1">
            <a:spLocks/>
          </p:cNvSpPr>
          <p:nvPr/>
        </p:nvSpPr>
        <p:spPr>
          <a:xfrm>
            <a:off x="4320480" y="411510"/>
            <a:ext cx="4823520" cy="742950"/>
          </a:xfrm>
          <a:prstGeom prst="rect">
            <a:avLst/>
          </a:prstGeom>
        </p:spPr>
        <p:txBody>
          <a:bodyPr vert="horz" lIns="91440" tIns="45720" rIns="91440" bIns="45720" rtlCol="0" anchor="ctr">
            <a:normAutofit fontScale="77500" lnSpcReduction="20000"/>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CA" dirty="0"/>
              <a:t> Common Folder Operations</a:t>
            </a:r>
          </a:p>
        </p:txBody>
      </p:sp>
      <p:cxnSp>
        <p:nvCxnSpPr>
          <p:cNvPr id="6" name="Straight Connector 5"/>
          <p:cNvCxnSpPr/>
          <p:nvPr/>
        </p:nvCxnSpPr>
        <p:spPr>
          <a:xfrm>
            <a:off x="4211960" y="915566"/>
            <a:ext cx="0" cy="3804989"/>
          </a:xfrm>
          <a:prstGeom prst="line">
            <a:avLst/>
          </a:prstGeom>
          <a:ln w="82550"/>
        </p:spPr>
        <p:style>
          <a:lnRef idx="1">
            <a:schemeClr val="accent1"/>
          </a:lnRef>
          <a:fillRef idx="0">
            <a:schemeClr val="accent1"/>
          </a:fillRef>
          <a:effectRef idx="0">
            <a:schemeClr val="accent1"/>
          </a:effectRef>
          <a:fontRef idx="minor">
            <a:schemeClr val="tx1"/>
          </a:fontRef>
        </p:style>
      </p:cxnSp>
      <p:sp>
        <p:nvSpPr>
          <p:cNvPr id="7" name="Content Placeholder 2"/>
          <p:cNvSpPr txBox="1">
            <a:spLocks/>
          </p:cNvSpPr>
          <p:nvPr/>
        </p:nvSpPr>
        <p:spPr>
          <a:xfrm>
            <a:off x="4535489" y="1153015"/>
            <a:ext cx="3754760" cy="3657600"/>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nSpc>
                <a:spcPct val="150000"/>
              </a:lnSpc>
            </a:pPr>
            <a:r>
              <a:rPr lang="en-CA" dirty="0"/>
              <a:t>Navigate to</a:t>
            </a:r>
          </a:p>
          <a:p>
            <a:pPr>
              <a:lnSpc>
                <a:spcPct val="150000"/>
              </a:lnSpc>
            </a:pPr>
            <a:r>
              <a:rPr lang="en-CA" dirty="0"/>
              <a:t>Create</a:t>
            </a:r>
          </a:p>
          <a:p>
            <a:pPr>
              <a:lnSpc>
                <a:spcPct val="150000"/>
              </a:lnSpc>
            </a:pPr>
            <a:r>
              <a:rPr lang="en-CA" dirty="0"/>
              <a:t>Copy</a:t>
            </a:r>
          </a:p>
          <a:p>
            <a:pPr>
              <a:lnSpc>
                <a:spcPct val="150000"/>
              </a:lnSpc>
            </a:pPr>
            <a:r>
              <a:rPr lang="en-CA" dirty="0"/>
              <a:t>Move</a:t>
            </a:r>
          </a:p>
          <a:p>
            <a:pPr>
              <a:lnSpc>
                <a:spcPct val="150000"/>
              </a:lnSpc>
            </a:pPr>
            <a:r>
              <a:rPr lang="en-CA" dirty="0"/>
              <a:t>Rename</a:t>
            </a:r>
          </a:p>
          <a:p>
            <a:pPr>
              <a:lnSpc>
                <a:spcPct val="150000"/>
              </a:lnSpc>
            </a:pPr>
            <a:r>
              <a:rPr lang="en-CA" dirty="0"/>
              <a:t>Delete</a:t>
            </a:r>
          </a:p>
          <a:p>
            <a:pPr lvl="1">
              <a:lnSpc>
                <a:spcPct val="150000"/>
              </a:lnSpc>
            </a:pPr>
            <a:r>
              <a:rPr lang="en-CA" dirty="0"/>
              <a:t>Send to Recycling bin</a:t>
            </a:r>
          </a:p>
          <a:p>
            <a:endParaRPr lang="en-CA" dirty="0"/>
          </a:p>
        </p:txBody>
      </p:sp>
    </p:spTree>
    <p:extLst>
      <p:ext uri="{BB962C8B-B14F-4D97-AF65-F5344CB8AC3E}">
        <p14:creationId xmlns:p14="http://schemas.microsoft.com/office/powerpoint/2010/main" val="567952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dirty="0"/>
              <a:t>Visual Studio demo and activity</a:t>
            </a:r>
            <a:endParaRPr lang="en-US" dirty="0"/>
          </a:p>
        </p:txBody>
      </p:sp>
      <p:pic>
        <p:nvPicPr>
          <p:cNvPr id="1030" name="Picture 6" descr="Image result for microsoft visual studio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1177681"/>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317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627534"/>
            <a:ext cx="7772400" cy="1650206"/>
          </a:xfrm>
        </p:spPr>
        <p:txBody>
          <a:bodyPr/>
          <a:lstStyle/>
          <a:p>
            <a:r>
              <a:rPr lang="en-US" dirty="0"/>
              <a:t>Notes</a:t>
            </a:r>
            <a:endParaRPr lang="en-CA" dirty="0"/>
          </a:p>
        </p:txBody>
      </p:sp>
      <p:sp>
        <p:nvSpPr>
          <p:cNvPr id="3" name="Text Placeholder 2"/>
          <p:cNvSpPr>
            <a:spLocks noGrp="1"/>
          </p:cNvSpPr>
          <p:nvPr>
            <p:ph type="body" idx="1"/>
          </p:nvPr>
        </p:nvSpPr>
        <p:spPr>
          <a:xfrm>
            <a:off x="722313" y="2499742"/>
            <a:ext cx="7772400" cy="1125140"/>
          </a:xfrm>
        </p:spPr>
        <p:txBody>
          <a:bodyPr>
            <a:normAutofit lnSpcReduction="10000"/>
          </a:bodyPr>
          <a:lstStyle/>
          <a:p>
            <a:r>
              <a:rPr lang="en-US" dirty="0"/>
              <a:t>What follows will not be on the quiz but it is worth your attention. It is here to provide more background and depth to today's topics.</a:t>
            </a:r>
            <a:endParaRPr lang="en-CA" dirty="0"/>
          </a:p>
        </p:txBody>
      </p:sp>
    </p:spTree>
    <p:extLst>
      <p:ext uri="{BB962C8B-B14F-4D97-AF65-F5344CB8AC3E}">
        <p14:creationId xmlns:p14="http://schemas.microsoft.com/office/powerpoint/2010/main" val="42540486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a Character?</a:t>
            </a:r>
          </a:p>
        </p:txBody>
      </p:sp>
      <p:sp>
        <p:nvSpPr>
          <p:cNvPr id="3" name="Content Placeholder 2"/>
          <p:cNvSpPr>
            <a:spLocks noGrp="1"/>
          </p:cNvSpPr>
          <p:nvPr>
            <p:ph idx="1"/>
          </p:nvPr>
        </p:nvSpPr>
        <p:spPr>
          <a:xfrm>
            <a:off x="457200" y="1275606"/>
            <a:ext cx="8229600" cy="3657600"/>
          </a:xfrm>
        </p:spPr>
        <p:txBody>
          <a:bodyPr>
            <a:normAutofit lnSpcReduction="10000"/>
          </a:bodyPr>
          <a:lstStyle/>
          <a:p>
            <a:r>
              <a:rPr lang="en-CA" dirty="0"/>
              <a:t>A character is usually considered to be anything you can type on a keyboard. Technically, a character is a </a:t>
            </a:r>
            <a:r>
              <a:rPr lang="en-CA" dirty="0">
                <a:solidFill>
                  <a:schemeClr val="tx2"/>
                </a:solidFill>
              </a:rPr>
              <a:t>byte </a:t>
            </a:r>
            <a:r>
              <a:rPr lang="en-CA" dirty="0"/>
              <a:t>with an </a:t>
            </a:r>
            <a:r>
              <a:rPr lang="en-CA" dirty="0">
                <a:solidFill>
                  <a:schemeClr val="tx2"/>
                </a:solidFill>
              </a:rPr>
              <a:t>ASCII</a:t>
            </a:r>
            <a:r>
              <a:rPr lang="en-CA" dirty="0"/>
              <a:t> value. "ASCII codes represent text in computers, telecommunications equipment, and other devices."</a:t>
            </a:r>
          </a:p>
          <a:p>
            <a:r>
              <a:rPr lang="en-CA" dirty="0"/>
              <a:t>Each standard character requires </a:t>
            </a:r>
            <a:r>
              <a:rPr lang="en-CA" dirty="0">
                <a:solidFill>
                  <a:schemeClr val="tx2"/>
                </a:solidFill>
              </a:rPr>
              <a:t>one byte of storage in a file or in memory</a:t>
            </a:r>
            <a:r>
              <a:rPr lang="en-CA" dirty="0"/>
              <a:t>. (Double byte character sets exist for pictographic languages.)</a:t>
            </a:r>
          </a:p>
          <a:p>
            <a:r>
              <a:rPr lang="en-CA" dirty="0"/>
              <a:t>Some examples: </a:t>
            </a:r>
            <a:r>
              <a:rPr lang="en-CA" b="1" dirty="0">
                <a:solidFill>
                  <a:schemeClr val="tx2"/>
                </a:solidFill>
              </a:rPr>
              <a:t>Aa Bb Cc … </a:t>
            </a:r>
            <a:r>
              <a:rPr lang="en-CA" b="1" dirty="0" err="1">
                <a:solidFill>
                  <a:schemeClr val="tx2"/>
                </a:solidFill>
              </a:rPr>
              <a:t>Zz</a:t>
            </a:r>
            <a:r>
              <a:rPr lang="en-CA" b="1" dirty="0">
                <a:solidFill>
                  <a:schemeClr val="tx2"/>
                </a:solidFill>
              </a:rPr>
              <a:t>, 0 – 9, !@#$%^&amp;*()</a:t>
            </a:r>
            <a:endParaRPr lang="en-CA" b="1" dirty="0">
              <a:solidFill>
                <a:schemeClr val="tx2">
                  <a:lumMod val="75000"/>
                </a:schemeClr>
              </a:solidFill>
            </a:endParaRPr>
          </a:p>
          <a:p>
            <a:r>
              <a:rPr lang="en-CA" dirty="0"/>
              <a:t>Note that Tab [ </a:t>
            </a:r>
            <a:r>
              <a:rPr lang="en-CA" b="1" dirty="0">
                <a:sym typeface="Wingdings 3" panose="05040102010807070707" pitchFamily="18" charset="2"/>
              </a:rPr>
              <a:t></a:t>
            </a:r>
            <a:r>
              <a:rPr lang="en-CA" dirty="0">
                <a:sym typeface="Wingdings 3" panose="05040102010807070707" pitchFamily="18" charset="2"/>
              </a:rPr>
              <a:t> ]</a:t>
            </a:r>
            <a:r>
              <a:rPr lang="en-CA" dirty="0"/>
              <a:t> Space [ ] and Enter/Return [ </a:t>
            </a:r>
            <a:r>
              <a:rPr lang="en-CA" b="1" dirty="0">
                <a:sym typeface="Wingdings 3" panose="05040102010807070707" pitchFamily="18" charset="2"/>
              </a:rPr>
              <a:t></a:t>
            </a:r>
            <a:r>
              <a:rPr lang="en-CA" dirty="0">
                <a:sym typeface="Wingdings 3" panose="05040102010807070707" pitchFamily="18" charset="2"/>
              </a:rPr>
              <a:t>  ]</a:t>
            </a:r>
            <a:r>
              <a:rPr lang="en-CA" dirty="0"/>
              <a:t> </a:t>
            </a:r>
            <a:br>
              <a:rPr lang="en-CA" dirty="0"/>
            </a:br>
            <a:r>
              <a:rPr lang="en-CA" dirty="0"/>
              <a:t>are also characters!</a:t>
            </a:r>
          </a:p>
        </p:txBody>
      </p:sp>
    </p:spTree>
    <p:extLst>
      <p:ext uri="{BB962C8B-B14F-4D97-AF65-F5344CB8AC3E}">
        <p14:creationId xmlns:p14="http://schemas.microsoft.com/office/powerpoint/2010/main" val="3786073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are Reserved Characters?</a:t>
            </a:r>
          </a:p>
        </p:txBody>
      </p:sp>
      <p:sp>
        <p:nvSpPr>
          <p:cNvPr id="3" name="Content Placeholder 2"/>
          <p:cNvSpPr>
            <a:spLocks noGrp="1"/>
          </p:cNvSpPr>
          <p:nvPr>
            <p:ph idx="1"/>
          </p:nvPr>
        </p:nvSpPr>
        <p:spPr>
          <a:xfrm>
            <a:off x="539552" y="1347614"/>
            <a:ext cx="8229600" cy="3657600"/>
          </a:xfrm>
        </p:spPr>
        <p:txBody>
          <a:bodyPr>
            <a:normAutofit/>
          </a:bodyPr>
          <a:lstStyle/>
          <a:p>
            <a:r>
              <a:rPr lang="en-CA" dirty="0"/>
              <a:t>Operating Systems have </a:t>
            </a:r>
            <a:r>
              <a:rPr lang="en-CA" dirty="0">
                <a:solidFill>
                  <a:schemeClr val="tx2"/>
                </a:solidFill>
              </a:rPr>
              <a:t>reserved characters </a:t>
            </a:r>
            <a:r>
              <a:rPr lang="en-CA" dirty="0"/>
              <a:t>for filenames and command line inputs. Characters you might use in simple text, such as a question mark, have </a:t>
            </a:r>
            <a:r>
              <a:rPr lang="en-CA" dirty="0">
                <a:solidFill>
                  <a:schemeClr val="tx2"/>
                </a:solidFill>
              </a:rPr>
              <a:t>other meanings or functions when interacting with the OS.</a:t>
            </a:r>
            <a:endParaRPr lang="en-CA" dirty="0"/>
          </a:p>
          <a:p>
            <a:r>
              <a:rPr lang="en-CA" dirty="0">
                <a:solidFill>
                  <a:schemeClr val="tx2"/>
                </a:solidFill>
              </a:rPr>
              <a:t>Do not use</a:t>
            </a:r>
            <a:r>
              <a:rPr lang="en-CA" dirty="0"/>
              <a:t> these characters in file or directory names:</a:t>
            </a:r>
            <a:br>
              <a:rPr lang="en-CA" dirty="0"/>
            </a:br>
            <a:r>
              <a:rPr lang="en-CA" b="1" dirty="0"/>
              <a:t> /  \  ?  %  *  :  |  "  '  &lt;  &gt;  [  ]  {  }  (  ) </a:t>
            </a:r>
          </a:p>
          <a:p>
            <a:r>
              <a:rPr lang="en-CA" dirty="0"/>
              <a:t>The use of a space character in a filename is legal but </a:t>
            </a:r>
            <a:r>
              <a:rPr lang="en-CA" dirty="0">
                <a:solidFill>
                  <a:schemeClr val="tx2"/>
                </a:solidFill>
              </a:rPr>
              <a:t>not recommended</a:t>
            </a:r>
            <a:r>
              <a:rPr lang="en-CA" dirty="0"/>
              <a:t>. To separate words within a filename, use a </a:t>
            </a:r>
            <a:r>
              <a:rPr lang="en-CA" b="1" dirty="0"/>
              <a:t>–</a:t>
            </a:r>
            <a:r>
              <a:rPr lang="en-CA" dirty="0"/>
              <a:t> (dash) or </a:t>
            </a:r>
            <a:r>
              <a:rPr lang="en-CA" b="1" dirty="0"/>
              <a:t>_</a:t>
            </a:r>
            <a:r>
              <a:rPr lang="en-CA" dirty="0"/>
              <a:t> (underscore) or CamelCase.</a:t>
            </a:r>
          </a:p>
        </p:txBody>
      </p:sp>
    </p:spTree>
    <p:extLst>
      <p:ext uri="{BB962C8B-B14F-4D97-AF65-F5344CB8AC3E}">
        <p14:creationId xmlns:p14="http://schemas.microsoft.com/office/powerpoint/2010/main" val="3540865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More About Directory Structures</a:t>
            </a:r>
          </a:p>
        </p:txBody>
      </p:sp>
      <p:sp>
        <p:nvSpPr>
          <p:cNvPr id="3" name="Content Placeholder 2"/>
          <p:cNvSpPr>
            <a:spLocks noGrp="1"/>
          </p:cNvSpPr>
          <p:nvPr>
            <p:ph idx="1"/>
          </p:nvPr>
        </p:nvSpPr>
        <p:spPr>
          <a:xfrm>
            <a:off x="438924" y="1429365"/>
            <a:ext cx="8229600" cy="3657600"/>
          </a:xfrm>
        </p:spPr>
        <p:txBody>
          <a:bodyPr/>
          <a:lstStyle/>
          <a:p>
            <a:r>
              <a:rPr lang="en-CA" dirty="0"/>
              <a:t>In Windows, the </a:t>
            </a:r>
            <a:r>
              <a:rPr lang="en-CA" b="1" dirty="0"/>
              <a:t>\</a:t>
            </a:r>
            <a:r>
              <a:rPr lang="en-CA" dirty="0"/>
              <a:t> back-slash is a folder name separator. </a:t>
            </a:r>
          </a:p>
          <a:p>
            <a:r>
              <a:rPr lang="en-CA" dirty="0"/>
              <a:t>In </a:t>
            </a:r>
            <a:r>
              <a:rPr lang="en-CA" b="1" dirty="0"/>
              <a:t>*nix</a:t>
            </a:r>
            <a:r>
              <a:rPr lang="en-CA" dirty="0"/>
              <a:t>, the </a:t>
            </a:r>
            <a:r>
              <a:rPr lang="en-CA" b="1" dirty="0"/>
              <a:t>/</a:t>
            </a:r>
            <a:r>
              <a:rPr lang="en-CA" dirty="0"/>
              <a:t> forward-slash is a directory name separator.</a:t>
            </a:r>
            <a:br>
              <a:rPr lang="en-CA" dirty="0"/>
            </a:br>
            <a:r>
              <a:rPr lang="en-CA" b="1" dirty="0"/>
              <a:t>*nix</a:t>
            </a:r>
            <a:r>
              <a:rPr lang="en-CA" dirty="0"/>
              <a:t> refers to both Linux and Unix.</a:t>
            </a:r>
          </a:p>
          <a:p>
            <a:r>
              <a:rPr lang="en-CA" b="1" dirty="0">
                <a:solidFill>
                  <a:schemeClr val="tx2"/>
                </a:solidFill>
                <a:latin typeface="Consolas" panose="020B0609020204030204" pitchFamily="49" charset="0"/>
              </a:rPr>
              <a:t>./</a:t>
            </a:r>
            <a:r>
              <a:rPr lang="en-CA" b="1" dirty="0"/>
              <a:t> </a:t>
            </a:r>
            <a:r>
              <a:rPr lang="en-CA" dirty="0"/>
              <a:t>and </a:t>
            </a:r>
            <a:r>
              <a:rPr lang="en-CA" b="1" dirty="0">
                <a:solidFill>
                  <a:schemeClr val="tx2"/>
                </a:solidFill>
                <a:latin typeface="Consolas" panose="020B0609020204030204" pitchFamily="49" charset="0"/>
              </a:rPr>
              <a:t>../</a:t>
            </a:r>
            <a:r>
              <a:rPr lang="en-CA" dirty="0"/>
              <a:t> have special meanings in folder &amp; directory structures</a:t>
            </a:r>
          </a:p>
          <a:p>
            <a:pPr lvl="1">
              <a:buFont typeface="Courier New" panose="02070309020205020404" pitchFamily="49" charset="0"/>
              <a:buChar char="o"/>
            </a:pPr>
            <a:r>
              <a:rPr lang="en-CA" b="1" dirty="0">
                <a:latin typeface="Consolas" panose="020B0609020204030204" pitchFamily="49" charset="0"/>
              </a:rPr>
              <a:t>./</a:t>
            </a:r>
            <a:r>
              <a:rPr lang="en-CA" dirty="0"/>
              <a:t> refers to the current directory</a:t>
            </a:r>
          </a:p>
          <a:p>
            <a:pPr lvl="1">
              <a:buFont typeface="Courier New" panose="02070309020205020404" pitchFamily="49" charset="0"/>
              <a:buChar char="o"/>
            </a:pPr>
            <a:r>
              <a:rPr lang="en-CA" b="1" dirty="0">
                <a:latin typeface="Consolas" panose="020B0609020204030204" pitchFamily="49" charset="0"/>
              </a:rPr>
              <a:t>../</a:t>
            </a:r>
            <a:r>
              <a:rPr lang="en-CA" dirty="0"/>
              <a:t> refers to the parent directory</a:t>
            </a:r>
          </a:p>
        </p:txBody>
      </p:sp>
    </p:spTree>
    <p:extLst>
      <p:ext uri="{BB962C8B-B14F-4D97-AF65-F5344CB8AC3E}">
        <p14:creationId xmlns:p14="http://schemas.microsoft.com/office/powerpoint/2010/main" val="391389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79912" y="1255014"/>
            <a:ext cx="5256584" cy="3693000"/>
          </a:xfrm>
        </p:spPr>
        <p:txBody>
          <a:bodyPr>
            <a:normAutofit/>
          </a:bodyPr>
          <a:lstStyle/>
          <a:p>
            <a:r>
              <a:rPr lang="en-CA" dirty="0"/>
              <a:t>We are in one location within a file system at a time, that is </a:t>
            </a:r>
            <a:br>
              <a:rPr lang="en-CA" dirty="0">
                <a:solidFill>
                  <a:schemeClr val="tx2"/>
                </a:solidFill>
              </a:rPr>
            </a:br>
            <a:r>
              <a:rPr lang="en-CA" dirty="0">
                <a:solidFill>
                  <a:schemeClr val="tx2"/>
                </a:solidFill>
              </a:rPr>
              <a:t>the current directory</a:t>
            </a:r>
            <a:endParaRPr lang="en-CA" dirty="0"/>
          </a:p>
          <a:p>
            <a:r>
              <a:rPr lang="en-CA" dirty="0"/>
              <a:t>By default, any operations executed by the OS will occur </a:t>
            </a:r>
            <a:r>
              <a:rPr lang="en-CA" dirty="0">
                <a:solidFill>
                  <a:schemeClr val="tx2"/>
                </a:solidFill>
              </a:rPr>
              <a:t>within the </a:t>
            </a:r>
            <a:r>
              <a:rPr lang="en-CA" i="1" dirty="0">
                <a:solidFill>
                  <a:schemeClr val="tx2"/>
                </a:solidFill>
              </a:rPr>
              <a:t>current</a:t>
            </a:r>
            <a:r>
              <a:rPr lang="en-CA" dirty="0">
                <a:solidFill>
                  <a:schemeClr val="tx2"/>
                </a:solidFill>
              </a:rPr>
              <a:t> directory</a:t>
            </a:r>
            <a:r>
              <a:rPr lang="en-CA" dirty="0"/>
              <a:t>.</a:t>
            </a:r>
          </a:p>
        </p:txBody>
      </p:sp>
      <p:pic>
        <p:nvPicPr>
          <p:cNvPr id="7"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996" y="1255014"/>
            <a:ext cx="3274988" cy="3429000"/>
          </a:xfrm>
          <a:prstGeom prst="rect">
            <a:avLst/>
          </a:prstGeom>
        </p:spPr>
      </p:pic>
      <p:sp>
        <p:nvSpPr>
          <p:cNvPr id="11" name="Title 1"/>
          <p:cNvSpPr>
            <a:spLocks noGrp="1"/>
          </p:cNvSpPr>
          <p:nvPr>
            <p:ph type="title"/>
          </p:nvPr>
        </p:nvSpPr>
        <p:spPr>
          <a:xfrm>
            <a:off x="251520" y="411510"/>
            <a:ext cx="8229600" cy="742950"/>
          </a:xfrm>
        </p:spPr>
        <p:txBody>
          <a:bodyPr>
            <a:normAutofit/>
          </a:bodyPr>
          <a:lstStyle/>
          <a:p>
            <a:r>
              <a:rPr lang="en-CA" dirty="0"/>
              <a:t>Absolute and Relative Paths</a:t>
            </a:r>
          </a:p>
        </p:txBody>
      </p:sp>
    </p:spTree>
    <p:extLst>
      <p:ext uri="{BB962C8B-B14F-4D97-AF65-F5344CB8AC3E}">
        <p14:creationId xmlns:p14="http://schemas.microsoft.com/office/powerpoint/2010/main" val="18534119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11510"/>
            <a:ext cx="8229600" cy="742950"/>
          </a:xfrm>
        </p:spPr>
        <p:txBody>
          <a:bodyPr>
            <a:normAutofit/>
          </a:bodyPr>
          <a:lstStyle/>
          <a:p>
            <a:r>
              <a:rPr lang="en-CA" dirty="0"/>
              <a:t>Absolute and Relative Paths</a:t>
            </a:r>
          </a:p>
        </p:txBody>
      </p:sp>
      <p:sp>
        <p:nvSpPr>
          <p:cNvPr id="5" name="Content Placeholder 4"/>
          <p:cNvSpPr>
            <a:spLocks noGrp="1"/>
          </p:cNvSpPr>
          <p:nvPr>
            <p:ph sz="half" idx="2"/>
          </p:nvPr>
        </p:nvSpPr>
        <p:spPr>
          <a:xfrm>
            <a:off x="3995936" y="1255014"/>
            <a:ext cx="4896544" cy="3538728"/>
          </a:xfrm>
        </p:spPr>
        <p:txBody>
          <a:bodyPr>
            <a:normAutofit lnSpcReduction="10000"/>
          </a:bodyPr>
          <a:lstStyle/>
          <a:p>
            <a:r>
              <a:rPr lang="en-CA" dirty="0"/>
              <a:t>The </a:t>
            </a:r>
            <a:r>
              <a:rPr lang="en-CA" dirty="0">
                <a:solidFill>
                  <a:schemeClr val="tx2"/>
                </a:solidFill>
              </a:rPr>
              <a:t>absolute</a:t>
            </a:r>
            <a:r>
              <a:rPr lang="en-CA" dirty="0"/>
              <a:t> path is </a:t>
            </a:r>
            <a:r>
              <a:rPr lang="en-CA" dirty="0">
                <a:solidFill>
                  <a:schemeClr val="tx2"/>
                </a:solidFill>
              </a:rPr>
              <a:t>consistent from the root</a:t>
            </a:r>
            <a:r>
              <a:rPr lang="en-CA" dirty="0"/>
              <a:t>.</a:t>
            </a:r>
          </a:p>
          <a:p>
            <a:r>
              <a:rPr lang="en-CA" i="1" dirty="0"/>
              <a:t>week1_notes.docx</a:t>
            </a:r>
            <a:r>
              <a:rPr lang="en-CA" dirty="0"/>
              <a:t> is in the absolute path </a:t>
            </a:r>
            <a:r>
              <a:rPr lang="en-CA" b="1" dirty="0">
                <a:latin typeface="Consolas" panose="020B0609020204030204" pitchFamily="49" charset="0"/>
              </a:rPr>
              <a:t>C:\Courses\CPR101\</a:t>
            </a:r>
          </a:p>
          <a:p>
            <a:r>
              <a:rPr lang="en-CA" dirty="0"/>
              <a:t>The </a:t>
            </a:r>
            <a:r>
              <a:rPr lang="en-CA" dirty="0">
                <a:solidFill>
                  <a:schemeClr val="tx2"/>
                </a:solidFill>
              </a:rPr>
              <a:t>absolute</a:t>
            </a:r>
            <a:r>
              <a:rPr lang="en-CA" dirty="0"/>
              <a:t> path is independent of </a:t>
            </a:r>
            <a:r>
              <a:rPr lang="en-CA" dirty="0">
                <a:solidFill>
                  <a:schemeClr val="tx2"/>
                </a:solidFill>
              </a:rPr>
              <a:t>the current directory</a:t>
            </a:r>
            <a:r>
              <a:rPr lang="en-CA" dirty="0"/>
              <a:t>.</a:t>
            </a:r>
          </a:p>
        </p:txBody>
      </p:sp>
      <p:pic>
        <p:nvPicPr>
          <p:cNvPr id="8"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996" y="1154460"/>
            <a:ext cx="3768978" cy="3946220"/>
          </a:xfrm>
          <a:prstGeom prst="rect">
            <a:avLst/>
          </a:prstGeom>
        </p:spPr>
      </p:pic>
    </p:spTree>
    <p:extLst>
      <p:ext uri="{BB962C8B-B14F-4D97-AF65-F5344CB8AC3E}">
        <p14:creationId xmlns:p14="http://schemas.microsoft.com/office/powerpoint/2010/main" val="3062168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11510"/>
            <a:ext cx="8229600" cy="742950"/>
          </a:xfrm>
        </p:spPr>
        <p:txBody>
          <a:bodyPr>
            <a:normAutofit/>
          </a:bodyPr>
          <a:lstStyle/>
          <a:p>
            <a:r>
              <a:rPr lang="en-CA" dirty="0"/>
              <a:t>Absolute and Relative Paths (Cont’d)</a:t>
            </a:r>
          </a:p>
        </p:txBody>
      </p:sp>
      <p:sp>
        <p:nvSpPr>
          <p:cNvPr id="5" name="Content Placeholder 4"/>
          <p:cNvSpPr>
            <a:spLocks noGrp="1"/>
          </p:cNvSpPr>
          <p:nvPr>
            <p:ph sz="half" idx="2"/>
          </p:nvPr>
        </p:nvSpPr>
        <p:spPr>
          <a:xfrm>
            <a:off x="3707904" y="1255014"/>
            <a:ext cx="5184576" cy="3538728"/>
          </a:xfrm>
        </p:spPr>
        <p:txBody>
          <a:bodyPr>
            <a:normAutofit lnSpcReduction="10000"/>
          </a:bodyPr>
          <a:lstStyle/>
          <a:p>
            <a:r>
              <a:rPr lang="en-CA" dirty="0"/>
              <a:t>The </a:t>
            </a:r>
            <a:r>
              <a:rPr lang="en-CA" dirty="0">
                <a:solidFill>
                  <a:schemeClr val="tx2"/>
                </a:solidFill>
              </a:rPr>
              <a:t>relative</a:t>
            </a:r>
            <a:r>
              <a:rPr lang="en-CA" dirty="0"/>
              <a:t> path depends on the </a:t>
            </a:r>
            <a:r>
              <a:rPr lang="en-CA" dirty="0">
                <a:solidFill>
                  <a:schemeClr val="tx2"/>
                </a:solidFill>
              </a:rPr>
              <a:t>current </a:t>
            </a:r>
            <a:r>
              <a:rPr lang="en-CA" b="1" dirty="0">
                <a:solidFill>
                  <a:schemeClr val="tx2"/>
                </a:solidFill>
                <a:latin typeface="Consolas" panose="020B0609020204030204" pitchFamily="49" charset="0"/>
              </a:rPr>
              <a:t>.\</a:t>
            </a:r>
            <a:r>
              <a:rPr lang="en-CA" dirty="0">
                <a:solidFill>
                  <a:schemeClr val="tx2"/>
                </a:solidFill>
              </a:rPr>
              <a:t> </a:t>
            </a:r>
            <a:r>
              <a:rPr lang="en-CA" dirty="0"/>
              <a:t>and </a:t>
            </a:r>
            <a:r>
              <a:rPr lang="en-CA" dirty="0">
                <a:solidFill>
                  <a:schemeClr val="tx2"/>
                </a:solidFill>
              </a:rPr>
              <a:t>parent </a:t>
            </a:r>
            <a:r>
              <a:rPr lang="en-CA" b="1" dirty="0">
                <a:solidFill>
                  <a:schemeClr val="tx2"/>
                </a:solidFill>
                <a:latin typeface="Consolas" panose="020B0609020204030204" pitchFamily="49" charset="0"/>
              </a:rPr>
              <a:t>..\</a:t>
            </a:r>
            <a:r>
              <a:rPr lang="en-CA" b="1" dirty="0">
                <a:solidFill>
                  <a:schemeClr val="tx2"/>
                </a:solidFill>
              </a:rPr>
              <a:t> </a:t>
            </a:r>
            <a:r>
              <a:rPr lang="en-CA" dirty="0"/>
              <a:t>directories</a:t>
            </a:r>
            <a:r>
              <a:rPr lang="en-CA" dirty="0">
                <a:solidFill>
                  <a:schemeClr val="tx2"/>
                </a:solidFill>
              </a:rPr>
              <a:t>.</a:t>
            </a:r>
            <a:endParaRPr lang="en-CA" dirty="0">
              <a:solidFill>
                <a:srgbClr val="FF0000"/>
              </a:solidFill>
            </a:endParaRPr>
          </a:p>
          <a:p>
            <a:r>
              <a:rPr lang="en-CA" dirty="0"/>
              <a:t>relative to </a:t>
            </a:r>
            <a:br>
              <a:rPr lang="en-CA" dirty="0"/>
            </a:br>
            <a:r>
              <a:rPr lang="en-CA" dirty="0"/>
              <a:t> 	</a:t>
            </a:r>
            <a:r>
              <a:rPr lang="en-CA" b="1" dirty="0">
                <a:latin typeface="Consolas" panose="020B0609020204030204" pitchFamily="49" charset="0"/>
              </a:rPr>
              <a:t>.\IPC144</a:t>
            </a:r>
            <a:br>
              <a:rPr lang="en-CA" b="1" dirty="0">
                <a:latin typeface="Consolas" panose="020B0609020204030204" pitchFamily="49" charset="0"/>
              </a:rPr>
            </a:br>
            <a:r>
              <a:rPr lang="en-CA" i="1" dirty="0"/>
              <a:t>week1_notes.docx</a:t>
            </a:r>
            <a:r>
              <a:rPr lang="en-CA" dirty="0"/>
              <a:t> is in 		</a:t>
            </a:r>
            <a:r>
              <a:rPr lang="en-CA" b="1" dirty="0">
                <a:latin typeface="Consolas" panose="020B0609020204030204" pitchFamily="49" charset="0"/>
              </a:rPr>
              <a:t>..\CPR101\ </a:t>
            </a:r>
            <a:br>
              <a:rPr lang="en-CA" b="1" dirty="0"/>
            </a:br>
            <a:endParaRPr lang="en-CA" b="1" dirty="0">
              <a:latin typeface="Consolas" panose="020B0609020204030204" pitchFamily="49" charset="0"/>
            </a:endParaRPr>
          </a:p>
        </p:txBody>
      </p:sp>
      <p:pic>
        <p:nvPicPr>
          <p:cNvPr id="8"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995" y="1059582"/>
            <a:ext cx="3645011" cy="3816424"/>
          </a:xfrm>
          <a:prstGeom prst="rect">
            <a:avLst/>
          </a:prstGeom>
        </p:spPr>
      </p:pic>
    </p:spTree>
    <p:extLst>
      <p:ext uri="{BB962C8B-B14F-4D97-AF65-F5344CB8AC3E}">
        <p14:creationId xmlns:p14="http://schemas.microsoft.com/office/powerpoint/2010/main" val="2042887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Wildcards</a:t>
            </a:r>
          </a:p>
        </p:txBody>
      </p:sp>
      <p:sp>
        <p:nvSpPr>
          <p:cNvPr id="3" name="Content Placeholder 2"/>
          <p:cNvSpPr>
            <a:spLocks noGrp="1"/>
          </p:cNvSpPr>
          <p:nvPr>
            <p:ph idx="1"/>
          </p:nvPr>
        </p:nvSpPr>
        <p:spPr/>
        <p:txBody>
          <a:bodyPr>
            <a:normAutofit lnSpcReduction="10000"/>
          </a:bodyPr>
          <a:lstStyle/>
          <a:p>
            <a:r>
              <a:rPr lang="en-CA" dirty="0"/>
              <a:t>In file operations, we may want </a:t>
            </a:r>
            <a:r>
              <a:rPr lang="en-CA" dirty="0">
                <a:solidFill>
                  <a:schemeClr val="tx2"/>
                </a:solidFill>
              </a:rPr>
              <a:t>to access or work with multiple, similarly named files, or with files where we do not know the full filename</a:t>
            </a:r>
            <a:r>
              <a:rPr lang="en-CA" dirty="0"/>
              <a:t>.</a:t>
            </a:r>
            <a:endParaRPr lang="en-CA" dirty="0">
              <a:solidFill>
                <a:srgbClr val="FF0000"/>
              </a:solidFill>
            </a:endParaRPr>
          </a:p>
          <a:p>
            <a:r>
              <a:rPr lang="en-CA" dirty="0">
                <a:solidFill>
                  <a:schemeClr val="tx2"/>
                </a:solidFill>
              </a:rPr>
              <a:t>Use wildcards to help with this</a:t>
            </a:r>
            <a:r>
              <a:rPr lang="en-CA" dirty="0"/>
              <a:t>:</a:t>
            </a:r>
            <a:br>
              <a:rPr lang="en-CA" dirty="0"/>
            </a:br>
            <a:r>
              <a:rPr lang="en-CA" dirty="0"/>
              <a:t>   </a:t>
            </a:r>
            <a:r>
              <a:rPr lang="en-CA" b="1" dirty="0"/>
              <a:t>?</a:t>
            </a:r>
            <a:r>
              <a:rPr lang="en-CA" dirty="0"/>
              <a:t>	</a:t>
            </a:r>
            <a:r>
              <a:rPr lang="en-CA" dirty="0">
                <a:solidFill>
                  <a:schemeClr val="tx2"/>
                </a:solidFill>
              </a:rPr>
              <a:t>matches any single character</a:t>
            </a:r>
            <a:br>
              <a:rPr lang="en-CA" dirty="0"/>
            </a:br>
            <a:r>
              <a:rPr lang="en-CA" dirty="0"/>
              <a:t>   </a:t>
            </a:r>
            <a:r>
              <a:rPr lang="en-CA" b="1" dirty="0"/>
              <a:t>*	</a:t>
            </a:r>
            <a:r>
              <a:rPr lang="en-CA" dirty="0">
                <a:solidFill>
                  <a:schemeClr val="tx2"/>
                </a:solidFill>
              </a:rPr>
              <a:t>matches zero or more characters</a:t>
            </a:r>
          </a:p>
          <a:p>
            <a:r>
              <a:rPr lang="en-CA" b="1" dirty="0"/>
              <a:t>gloss*</a:t>
            </a:r>
            <a:r>
              <a:rPr lang="en-CA" dirty="0"/>
              <a:t> matches Glossary.txt, Glossary.doc, Glossy.doc</a:t>
            </a:r>
          </a:p>
          <a:p>
            <a:r>
              <a:rPr lang="en-CA" b="1" dirty="0"/>
              <a:t>gloss*.doc</a:t>
            </a:r>
            <a:r>
              <a:rPr lang="en-CA" dirty="0"/>
              <a:t> matches Glossary.doc and Glossy.doc</a:t>
            </a:r>
          </a:p>
          <a:p>
            <a:r>
              <a:rPr lang="en-CA" b="1" dirty="0" err="1"/>
              <a:t>gloss?.doc</a:t>
            </a:r>
            <a:r>
              <a:rPr lang="en-CA" b="1" dirty="0"/>
              <a:t> </a:t>
            </a:r>
            <a:r>
              <a:rPr lang="en-CA" dirty="0"/>
              <a:t>matches Glossy.doc but not Glossary.doc.</a:t>
            </a:r>
          </a:p>
          <a:p>
            <a:endParaRPr lang="en-CA" dirty="0"/>
          </a:p>
          <a:p>
            <a:endParaRPr lang="en-CA" dirty="0">
              <a:solidFill>
                <a:schemeClr val="tx2"/>
              </a:solidFill>
            </a:endParaRPr>
          </a:p>
        </p:txBody>
      </p:sp>
    </p:spTree>
    <p:extLst>
      <p:ext uri="{BB962C8B-B14F-4D97-AF65-F5344CB8AC3E}">
        <p14:creationId xmlns:p14="http://schemas.microsoft.com/office/powerpoint/2010/main" val="780113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Agenda (Cont’d)</a:t>
            </a:r>
          </a:p>
        </p:txBody>
      </p:sp>
      <p:sp>
        <p:nvSpPr>
          <p:cNvPr id="5" name="Content Placeholder 4"/>
          <p:cNvSpPr>
            <a:spLocks noGrp="1"/>
          </p:cNvSpPr>
          <p:nvPr>
            <p:ph idx="1"/>
          </p:nvPr>
        </p:nvSpPr>
        <p:spPr>
          <a:xfrm>
            <a:off x="971600" y="1200150"/>
            <a:ext cx="7715200" cy="3657600"/>
          </a:xfrm>
        </p:spPr>
        <p:txBody>
          <a:bodyPr>
            <a:normAutofit/>
          </a:bodyPr>
          <a:lstStyle/>
          <a:p>
            <a:pPr marL="0" indent="0">
              <a:buNone/>
            </a:pPr>
            <a:r>
              <a:rPr lang="en-CA" dirty="0"/>
              <a:t>Activity:</a:t>
            </a:r>
            <a:endParaRPr lang="en-US" dirty="0"/>
          </a:p>
          <a:p>
            <a:pPr marL="0" lvl="0" indent="0">
              <a:lnSpc>
                <a:spcPct val="107000"/>
              </a:lnSpc>
              <a:spcBef>
                <a:spcPts val="0"/>
              </a:spcBef>
              <a:buNone/>
            </a:pPr>
            <a:endParaRPr lang="en-US" sz="2200" dirty="0"/>
          </a:p>
          <a:p>
            <a:pPr marL="342900" marR="0" lvl="0" indent="-342900">
              <a:lnSpc>
                <a:spcPct val="107000"/>
              </a:lnSpc>
              <a:spcBef>
                <a:spcPts val="0"/>
              </a:spcBef>
              <a:spcAft>
                <a:spcPts val="800"/>
              </a:spcAft>
              <a:buFont typeface="+mj-lt"/>
              <a:buAutoNum type="arabicPeriod"/>
            </a:pPr>
            <a:r>
              <a:rPr lang="en-US" sz="2200" dirty="0"/>
              <a:t>Visual Studio IDE programming demo in C</a:t>
            </a:r>
          </a:p>
          <a:p>
            <a:pPr marL="342900" indent="-342900">
              <a:lnSpc>
                <a:spcPct val="107000"/>
              </a:lnSpc>
              <a:spcBef>
                <a:spcPts val="0"/>
              </a:spcBef>
              <a:spcAft>
                <a:spcPts val="800"/>
              </a:spcAft>
              <a:buFont typeface="+mj-lt"/>
              <a:buAutoNum type="arabicPeriod"/>
            </a:pPr>
            <a:r>
              <a:rPr lang="en-US" sz="2200" dirty="0"/>
              <a:t>File naming and file extensions</a:t>
            </a:r>
          </a:p>
          <a:p>
            <a:pPr marL="342900" indent="-342900">
              <a:lnSpc>
                <a:spcPct val="107000"/>
              </a:lnSpc>
              <a:spcBef>
                <a:spcPts val="0"/>
              </a:spcBef>
              <a:spcAft>
                <a:spcPts val="800"/>
              </a:spcAft>
              <a:buFont typeface="+mj-lt"/>
              <a:buAutoNum type="arabicPeriod"/>
            </a:pPr>
            <a:r>
              <a:rPr lang="en-US" sz="2200" dirty="0"/>
              <a:t>Working with USB drive and/or local drive while doing common file and folder operations</a:t>
            </a:r>
          </a:p>
          <a:p>
            <a:pPr marL="342900" marR="0" lvl="0" indent="-342900">
              <a:lnSpc>
                <a:spcPct val="107000"/>
              </a:lnSpc>
              <a:spcBef>
                <a:spcPts val="0"/>
              </a:spcBef>
              <a:spcAft>
                <a:spcPts val="0"/>
              </a:spcAft>
              <a:buFont typeface="+mj-lt"/>
              <a:buAutoNum type="arabicPeriod"/>
            </a:pPr>
            <a:endParaRPr lang="en-US" sz="2200" dirty="0"/>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737" y="1275606"/>
            <a:ext cx="359863" cy="360040"/>
          </a:xfrm>
          <a:prstGeom prst="rect">
            <a:avLst/>
          </a:prstGeom>
        </p:spPr>
      </p:pic>
    </p:spTree>
    <p:extLst>
      <p:ext uri="{BB962C8B-B14F-4D97-AF65-F5344CB8AC3E}">
        <p14:creationId xmlns:p14="http://schemas.microsoft.com/office/powerpoint/2010/main" val="4027366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Wildcards (Cont’d)</a:t>
            </a:r>
          </a:p>
        </p:txBody>
      </p:sp>
      <p:pic>
        <p:nvPicPr>
          <p:cNvPr id="7"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39551" y="1059581"/>
            <a:ext cx="3888433" cy="4071293"/>
          </a:xfrm>
        </p:spPr>
      </p:pic>
      <p:sp>
        <p:nvSpPr>
          <p:cNvPr id="8" name="Content Placeholder 4"/>
          <p:cNvSpPr txBox="1">
            <a:spLocks/>
          </p:cNvSpPr>
          <p:nvPr/>
        </p:nvSpPr>
        <p:spPr>
          <a:xfrm>
            <a:off x="4200906" y="1309894"/>
            <a:ext cx="4968552" cy="3538728"/>
          </a:xfrm>
          <a:prstGeom prst="rect">
            <a:avLst/>
          </a:prstGeom>
        </p:spPr>
        <p:txBody>
          <a:bodyPr>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CA" sz="2800" dirty="0"/>
              <a:t>From </a:t>
            </a:r>
            <a:r>
              <a:rPr lang="en-CA" sz="2800" b="1" dirty="0">
                <a:latin typeface="Consolas" panose="020B0609020204030204" pitchFamily="49" charset="0"/>
              </a:rPr>
              <a:t>.\CPR101\ </a:t>
            </a:r>
            <a:r>
              <a:rPr lang="en-CA" sz="2800" dirty="0"/>
              <a:t>which files are matched by</a:t>
            </a:r>
          </a:p>
          <a:p>
            <a:pPr lvl="1">
              <a:lnSpc>
                <a:spcPct val="150000"/>
              </a:lnSpc>
              <a:buFont typeface="Courier New" panose="02070309020205020404" pitchFamily="49" charset="0"/>
              <a:buChar char="o"/>
            </a:pPr>
            <a:r>
              <a:rPr lang="en-CA" sz="2400" dirty="0">
                <a:latin typeface="Consolas" panose="020B0609020204030204" pitchFamily="49" charset="0"/>
              </a:rPr>
              <a:t>week</a:t>
            </a:r>
            <a:r>
              <a:rPr lang="en-CA" sz="2400" b="1" dirty="0">
                <a:latin typeface="Consolas" panose="020B0609020204030204" pitchFamily="49" charset="0"/>
              </a:rPr>
              <a:t>*</a:t>
            </a:r>
            <a:r>
              <a:rPr lang="en-CA" sz="2400" dirty="0">
                <a:latin typeface="Consolas" panose="020B0609020204030204" pitchFamily="49" charset="0"/>
              </a:rPr>
              <a:t>.docx</a:t>
            </a:r>
          </a:p>
          <a:p>
            <a:pPr lvl="1">
              <a:lnSpc>
                <a:spcPct val="150000"/>
              </a:lnSpc>
              <a:buFont typeface="Courier New" panose="02070309020205020404" pitchFamily="49" charset="0"/>
              <a:buChar char="o"/>
            </a:pPr>
            <a:r>
              <a:rPr lang="en-CA" sz="2400" dirty="0">
                <a:latin typeface="Consolas" panose="020B0609020204030204" pitchFamily="49" charset="0"/>
              </a:rPr>
              <a:t>week2_screenshot</a:t>
            </a:r>
            <a:r>
              <a:rPr lang="en-CA" sz="2400" b="1" dirty="0">
                <a:latin typeface="Consolas" panose="020B0609020204030204" pitchFamily="49" charset="0"/>
              </a:rPr>
              <a:t>?</a:t>
            </a:r>
            <a:r>
              <a:rPr lang="en-CA" sz="2400" dirty="0">
                <a:latin typeface="Consolas" panose="020B0609020204030204" pitchFamily="49" charset="0"/>
              </a:rPr>
              <a:t>.jpg</a:t>
            </a:r>
          </a:p>
          <a:p>
            <a:pPr lvl="1">
              <a:lnSpc>
                <a:spcPct val="150000"/>
              </a:lnSpc>
              <a:buFont typeface="Courier New" panose="02070309020205020404" pitchFamily="49" charset="0"/>
              <a:buChar char="o"/>
            </a:pPr>
            <a:r>
              <a:rPr lang="en-CA" sz="2400" dirty="0">
                <a:latin typeface="Consolas" panose="020B0609020204030204" pitchFamily="49" charset="0"/>
              </a:rPr>
              <a:t>week</a:t>
            </a:r>
            <a:r>
              <a:rPr lang="en-CA" sz="2400" b="1" dirty="0">
                <a:latin typeface="Consolas" panose="020B0609020204030204" pitchFamily="49" charset="0"/>
              </a:rPr>
              <a:t>*</a:t>
            </a:r>
            <a:r>
              <a:rPr lang="en-CA" sz="2400" dirty="0">
                <a:latin typeface="Consolas" panose="020B0609020204030204" pitchFamily="49" charset="0"/>
              </a:rPr>
              <a:t>.doc</a:t>
            </a:r>
            <a:r>
              <a:rPr lang="en-CA" sz="2400" b="1" dirty="0">
                <a:latin typeface="Consolas" panose="020B0609020204030204" pitchFamily="49" charset="0"/>
              </a:rPr>
              <a:t>*</a:t>
            </a:r>
          </a:p>
          <a:p>
            <a:pPr lvl="1">
              <a:lnSpc>
                <a:spcPct val="150000"/>
              </a:lnSpc>
              <a:buFont typeface="Courier New" panose="02070309020205020404" pitchFamily="49" charset="0"/>
              <a:buChar char="o"/>
            </a:pPr>
            <a:r>
              <a:rPr lang="en-CA" sz="2400" b="1" dirty="0">
                <a:latin typeface="Consolas" panose="020B0609020204030204" pitchFamily="49" charset="0"/>
              </a:rPr>
              <a:t>*.*</a:t>
            </a:r>
          </a:p>
        </p:txBody>
      </p:sp>
    </p:spTree>
    <p:extLst>
      <p:ext uri="{BB962C8B-B14F-4D97-AF65-F5344CB8AC3E}">
        <p14:creationId xmlns:p14="http://schemas.microsoft.com/office/powerpoint/2010/main" val="11523594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0"/>
            <a:ext cx="8291264" cy="3819872"/>
          </a:xfrm>
        </p:spPr>
        <p:txBody>
          <a:bodyPr>
            <a:normAutofit/>
          </a:bodyPr>
          <a:lstStyle/>
          <a:p>
            <a:r>
              <a:rPr lang="en-CA" dirty="0"/>
              <a:t>File Attributes (archive, hidden, read-only, system, compressed) tell the OS </a:t>
            </a:r>
            <a:r>
              <a:rPr lang="en-CA" dirty="0">
                <a:solidFill>
                  <a:schemeClr val="tx2"/>
                </a:solidFill>
              </a:rPr>
              <a:t>how to handle the file</a:t>
            </a:r>
            <a:r>
              <a:rPr lang="en-CA" dirty="0"/>
              <a:t>.</a:t>
            </a:r>
          </a:p>
          <a:p>
            <a:r>
              <a:rPr lang="en-CA" dirty="0"/>
              <a:t>Attributes can be </a:t>
            </a:r>
            <a:r>
              <a:rPr lang="en-CA" dirty="0">
                <a:solidFill>
                  <a:schemeClr val="tx2"/>
                </a:solidFill>
              </a:rPr>
              <a:t>set </a:t>
            </a:r>
            <a:r>
              <a:rPr lang="en-CA" u="sng" dirty="0">
                <a:solidFill>
                  <a:schemeClr val="tx2"/>
                </a:solidFill>
              </a:rPr>
              <a:t>on</a:t>
            </a:r>
            <a:r>
              <a:rPr lang="en-CA" dirty="0">
                <a:solidFill>
                  <a:schemeClr val="tx2"/>
                </a:solidFill>
              </a:rPr>
              <a:t> or </a:t>
            </a:r>
            <a:r>
              <a:rPr lang="en-CA" u="sng" dirty="0">
                <a:solidFill>
                  <a:schemeClr val="tx2"/>
                </a:solidFill>
              </a:rPr>
              <a:t>off</a:t>
            </a:r>
            <a:r>
              <a:rPr lang="en-CA" dirty="0"/>
              <a:t>.</a:t>
            </a:r>
          </a:p>
          <a:p>
            <a:r>
              <a:rPr lang="en-CA" dirty="0"/>
              <a:t>To check or set the attributes of a file or directory in File Explorer, right click the item and select </a:t>
            </a:r>
            <a:r>
              <a:rPr lang="en-CA" dirty="0">
                <a:solidFill>
                  <a:schemeClr val="tx2"/>
                </a:solidFill>
              </a:rPr>
              <a:t>Properties</a:t>
            </a:r>
            <a:r>
              <a:rPr lang="en-CA" dirty="0"/>
              <a:t>.</a:t>
            </a:r>
          </a:p>
          <a:p>
            <a:r>
              <a:rPr lang="en-CA" dirty="0">
                <a:solidFill>
                  <a:schemeClr val="tx2"/>
                </a:solidFill>
              </a:rPr>
              <a:t>read-only</a:t>
            </a:r>
            <a:r>
              <a:rPr lang="en-CA" dirty="0"/>
              <a:t> </a:t>
            </a:r>
            <a:r>
              <a:rPr lang="en-CA" b="1" u="sng" dirty="0"/>
              <a:t>on</a:t>
            </a:r>
            <a:r>
              <a:rPr lang="en-CA" dirty="0"/>
              <a:t> means the file cannot be changed</a:t>
            </a:r>
          </a:p>
          <a:p>
            <a:r>
              <a:rPr lang="en-CA" dirty="0">
                <a:solidFill>
                  <a:schemeClr val="tx2"/>
                </a:solidFill>
              </a:rPr>
              <a:t>archive:</a:t>
            </a:r>
            <a:r>
              <a:rPr lang="en-CA" dirty="0"/>
              <a:t> OS sets this attribute </a:t>
            </a:r>
            <a:r>
              <a:rPr lang="en-CA" b="1" u="sng" dirty="0"/>
              <a:t>on</a:t>
            </a:r>
            <a:r>
              <a:rPr lang="en-CA" dirty="0"/>
              <a:t> when a file is changed. Backup software must set this attribute </a:t>
            </a:r>
            <a:r>
              <a:rPr lang="en-CA" b="1" u="sng" dirty="0"/>
              <a:t>off</a:t>
            </a:r>
            <a:r>
              <a:rPr lang="en-CA" dirty="0"/>
              <a:t> upon a successful backup.</a:t>
            </a:r>
            <a:endParaRPr lang="en-CA" dirty="0">
              <a:solidFill>
                <a:srgbClr val="FF0000"/>
              </a:solidFill>
            </a:endParaRPr>
          </a:p>
          <a:p>
            <a:endParaRPr lang="en-CA" dirty="0">
              <a:solidFill>
                <a:srgbClr val="FF0000"/>
              </a:solidFill>
            </a:endParaRPr>
          </a:p>
        </p:txBody>
      </p:sp>
      <p:sp>
        <p:nvSpPr>
          <p:cNvPr id="7" name="Title 1"/>
          <p:cNvSpPr>
            <a:spLocks noGrp="1"/>
          </p:cNvSpPr>
          <p:nvPr>
            <p:ph type="title"/>
          </p:nvPr>
        </p:nvSpPr>
        <p:spPr>
          <a:xfrm>
            <a:off x="457200" y="400050"/>
            <a:ext cx="8229600" cy="742950"/>
          </a:xfrm>
        </p:spPr>
        <p:txBody>
          <a:bodyPr>
            <a:normAutofit/>
          </a:bodyPr>
          <a:lstStyle/>
          <a:p>
            <a:r>
              <a:rPr lang="en-CA" dirty="0"/>
              <a:t>File Attributes in Windows</a:t>
            </a:r>
            <a:endParaRPr lang="en-US" dirty="0"/>
          </a:p>
        </p:txBody>
      </p:sp>
    </p:spTree>
    <p:extLst>
      <p:ext uri="{BB962C8B-B14F-4D97-AF65-F5344CB8AC3E}">
        <p14:creationId xmlns:p14="http://schemas.microsoft.com/office/powerpoint/2010/main" val="1547398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979" y="242182"/>
            <a:ext cx="7464008" cy="742950"/>
          </a:xfrm>
        </p:spPr>
        <p:txBody>
          <a:bodyPr>
            <a:normAutofit/>
          </a:bodyPr>
          <a:lstStyle/>
          <a:p>
            <a:pPr algn="ctr"/>
            <a:r>
              <a:rPr lang="en-US" dirty="0"/>
              <a:t>Goals of this course</a:t>
            </a:r>
          </a:p>
        </p:txBody>
      </p:sp>
      <p:pic>
        <p:nvPicPr>
          <p:cNvPr id="4" name="Picture 3">
            <a:extLst>
              <a:ext uri="{FF2B5EF4-FFF2-40B4-BE49-F238E27FC236}">
                <a16:creationId xmlns:a16="http://schemas.microsoft.com/office/drawing/2014/main" id="{59A62F32-3596-4BC2-B203-BD3E11970C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59582"/>
            <a:ext cx="3984310" cy="4083918"/>
          </a:xfrm>
          <a:prstGeom prst="rect">
            <a:avLst/>
          </a:prstGeom>
        </p:spPr>
      </p:pic>
      <p:sp>
        <p:nvSpPr>
          <p:cNvPr id="7" name="Rectangle 6">
            <a:extLst>
              <a:ext uri="{FF2B5EF4-FFF2-40B4-BE49-F238E27FC236}">
                <a16:creationId xmlns:a16="http://schemas.microsoft.com/office/drawing/2014/main" id="{D173635F-2D10-40B0-A800-ABD13749E867}"/>
              </a:ext>
            </a:extLst>
          </p:cNvPr>
          <p:cNvSpPr/>
          <p:nvPr/>
        </p:nvSpPr>
        <p:spPr>
          <a:xfrm rot="2809173">
            <a:off x="751884" y="1730528"/>
            <a:ext cx="2617798" cy="2516202"/>
          </a:xfrm>
          <a:prstGeom prst="rect">
            <a:avLst/>
          </a:prstGeom>
          <a:noFill/>
        </p:spPr>
        <p:txBody>
          <a:bodyPr wrap="none" lIns="91440" tIns="45720" rIns="91440" bIns="45720">
            <a:prstTxWarp prst="textCircle">
              <a:avLst>
                <a:gd name="adj" fmla="val 10900510"/>
              </a:avLst>
            </a:prstTxWarp>
            <a:spAutoFit/>
          </a:bodyPr>
          <a:lstStyle/>
          <a:p>
            <a:pPr algn="ctr"/>
            <a:r>
              <a:rPr lang="en-US" sz="3600" b="1" spc="50" dirty="0">
                <a:ln w="0"/>
                <a:solidFill>
                  <a:schemeClr val="bg2"/>
                </a:solidFill>
                <a:effectLst>
                  <a:innerShdw blurRad="63500" dist="50800" dir="13500000">
                    <a:srgbClr val="000000">
                      <a:alpha val="50000"/>
                    </a:srgbClr>
                  </a:innerShdw>
                </a:effectLst>
              </a:rPr>
              <a:t>CP4P                                  CP4P</a:t>
            </a:r>
          </a:p>
          <a:p>
            <a:pPr algn="ctr"/>
            <a:endParaRPr lang="en-US" sz="3600" b="1" spc="50" dirty="0">
              <a:ln w="0"/>
              <a:solidFill>
                <a:schemeClr val="bg2"/>
              </a:solidFill>
              <a:effectLst>
                <a:innerShdw blurRad="63500" dist="50800" dir="13500000">
                  <a:srgbClr val="000000">
                    <a:alpha val="50000"/>
                  </a:srgbClr>
                </a:innerShdw>
              </a:effectLst>
            </a:endParaRPr>
          </a:p>
        </p:txBody>
      </p:sp>
      <p:sp>
        <p:nvSpPr>
          <p:cNvPr id="9" name="Rectangle 8">
            <a:extLst>
              <a:ext uri="{FF2B5EF4-FFF2-40B4-BE49-F238E27FC236}">
                <a16:creationId xmlns:a16="http://schemas.microsoft.com/office/drawing/2014/main" id="{BE41A195-F812-48ED-B557-0D011E0C73CF}"/>
              </a:ext>
            </a:extLst>
          </p:cNvPr>
          <p:cNvSpPr/>
          <p:nvPr/>
        </p:nvSpPr>
        <p:spPr>
          <a:xfrm>
            <a:off x="1942464" y="3101541"/>
            <a:ext cx="1178528" cy="400110"/>
          </a:xfrm>
          <a:prstGeom prst="rect">
            <a:avLst/>
          </a:prstGeom>
          <a:noFill/>
          <a:effectLst>
            <a:glow rad="228600">
              <a:schemeClr val="bg2">
                <a:lumMod val="50000"/>
                <a:alpha val="40000"/>
              </a:schemeClr>
            </a:glow>
          </a:effectLst>
        </p:spPr>
        <p:txBody>
          <a:bodyPr wrap="none" lIns="91440" tIns="45720" rIns="91440" bIns="45720">
            <a:spAutoFit/>
          </a:bodyPr>
          <a:lstStyle/>
          <a:p>
            <a:pPr algn="ctr"/>
            <a:r>
              <a:rPr lang="en-US" sz="2000" b="1" cap="none" spc="50" dirty="0">
                <a:ln w="0"/>
                <a:solidFill>
                  <a:schemeClr val="bg2"/>
                </a:solidFill>
                <a:effectLst>
                  <a:glow rad="228600">
                    <a:schemeClr val="accent3">
                      <a:satMod val="175000"/>
                      <a:alpha val="40000"/>
                    </a:schemeClr>
                  </a:glow>
                  <a:innerShdw blurRad="63500" dist="50800" dir="13500000">
                    <a:srgbClr val="000000">
                      <a:alpha val="50000"/>
                    </a:srgbClr>
                  </a:innerShdw>
                </a:effectLst>
              </a:rPr>
              <a:t>C pgmg</a:t>
            </a:r>
            <a:endParaRPr lang="en-US" sz="5400" b="1" cap="none" spc="50" dirty="0">
              <a:ln w="0"/>
              <a:solidFill>
                <a:schemeClr val="bg2"/>
              </a:solidFill>
              <a:effectLst>
                <a:glow rad="228600">
                  <a:schemeClr val="accent3">
                    <a:satMod val="175000"/>
                    <a:alpha val="40000"/>
                  </a:schemeClr>
                </a:glow>
                <a:innerShdw blurRad="63500" dist="50800" dir="13500000">
                  <a:srgbClr val="000000">
                    <a:alpha val="50000"/>
                  </a:srgbClr>
                </a:innerShdw>
              </a:effectLst>
            </a:endParaRPr>
          </a:p>
        </p:txBody>
      </p:sp>
      <p:sp>
        <p:nvSpPr>
          <p:cNvPr id="10" name="Rectangle 9">
            <a:extLst>
              <a:ext uri="{FF2B5EF4-FFF2-40B4-BE49-F238E27FC236}">
                <a16:creationId xmlns:a16="http://schemas.microsoft.com/office/drawing/2014/main" id="{288DD10B-DCA8-4EBE-BE00-104013CC2DCE}"/>
              </a:ext>
            </a:extLst>
          </p:cNvPr>
          <p:cNvSpPr/>
          <p:nvPr/>
        </p:nvSpPr>
        <p:spPr>
          <a:xfrm>
            <a:off x="1070607" y="1640528"/>
            <a:ext cx="901209" cy="707886"/>
          </a:xfrm>
          <a:prstGeom prst="rect">
            <a:avLst/>
          </a:prstGeom>
          <a:noFill/>
          <a:effectLst>
            <a:glow rad="228600">
              <a:schemeClr val="bg2">
                <a:lumMod val="50000"/>
                <a:alpha val="40000"/>
              </a:schemeClr>
            </a:glow>
          </a:effectLst>
        </p:spPr>
        <p:txBody>
          <a:bodyPr wrap="none" lIns="91440" tIns="45720" rIns="91440" bIns="45720">
            <a:spAutoFit/>
          </a:bodyPr>
          <a:lstStyle/>
          <a:p>
            <a:pPr algn="ctr"/>
            <a:r>
              <a:rPr lang="en-US" sz="2000" b="1" spc="50" dirty="0">
                <a:ln w="0"/>
                <a:solidFill>
                  <a:schemeClr val="bg2"/>
                </a:solidFill>
                <a:effectLst>
                  <a:glow rad="228600">
                    <a:schemeClr val="accent3">
                      <a:satMod val="175000"/>
                      <a:alpha val="40000"/>
                    </a:schemeClr>
                  </a:glow>
                  <a:innerShdw blurRad="63500" dist="50800" dir="13500000">
                    <a:srgbClr val="000000">
                      <a:alpha val="50000"/>
                    </a:srgbClr>
                  </a:innerShdw>
                </a:effectLst>
              </a:rPr>
              <a:t>UNIX</a:t>
            </a:r>
            <a:br>
              <a:rPr lang="en-US" sz="2000" b="1" spc="50" dirty="0">
                <a:ln w="0"/>
                <a:solidFill>
                  <a:schemeClr val="bg2"/>
                </a:solidFill>
                <a:effectLst>
                  <a:glow rad="228600">
                    <a:schemeClr val="accent3">
                      <a:satMod val="175000"/>
                      <a:alpha val="40000"/>
                    </a:schemeClr>
                  </a:glow>
                  <a:innerShdw blurRad="63500" dist="50800" dir="13500000">
                    <a:srgbClr val="000000">
                      <a:alpha val="50000"/>
                    </a:srgbClr>
                  </a:innerShdw>
                </a:effectLst>
              </a:rPr>
            </a:br>
            <a:r>
              <a:rPr lang="en-US" sz="2000" b="1" spc="50" dirty="0">
                <a:ln w="0"/>
                <a:solidFill>
                  <a:schemeClr val="bg2"/>
                </a:solidFill>
                <a:effectLst>
                  <a:glow rad="228600">
                    <a:schemeClr val="accent3">
                      <a:satMod val="175000"/>
                      <a:alpha val="40000"/>
                    </a:schemeClr>
                  </a:glow>
                  <a:innerShdw blurRad="63500" dist="50800" dir="13500000">
                    <a:srgbClr val="000000">
                      <a:alpha val="50000"/>
                    </a:srgbClr>
                  </a:innerShdw>
                </a:effectLst>
              </a:rPr>
              <a:t>Linux</a:t>
            </a:r>
            <a:endParaRPr lang="en-US" sz="5400" b="1" cap="none" spc="50" dirty="0">
              <a:ln w="0"/>
              <a:solidFill>
                <a:schemeClr val="bg2"/>
              </a:solidFill>
              <a:effectLst>
                <a:glow rad="228600">
                  <a:schemeClr val="accent3">
                    <a:satMod val="175000"/>
                    <a:alpha val="40000"/>
                  </a:schemeClr>
                </a:glow>
                <a:innerShdw blurRad="63500" dist="50800" dir="13500000">
                  <a:srgbClr val="000000">
                    <a:alpha val="50000"/>
                  </a:srgbClr>
                </a:innerShdw>
              </a:effectLst>
            </a:endParaRPr>
          </a:p>
        </p:txBody>
      </p:sp>
      <p:sp>
        <p:nvSpPr>
          <p:cNvPr id="11" name="TextBox 10">
            <a:extLst>
              <a:ext uri="{FF2B5EF4-FFF2-40B4-BE49-F238E27FC236}">
                <a16:creationId xmlns:a16="http://schemas.microsoft.com/office/drawing/2014/main" id="{DF998F3F-1194-4187-920C-6F4127B145AF}"/>
              </a:ext>
            </a:extLst>
          </p:cNvPr>
          <p:cNvSpPr txBox="1"/>
          <p:nvPr/>
        </p:nvSpPr>
        <p:spPr>
          <a:xfrm>
            <a:off x="4427983" y="1203597"/>
            <a:ext cx="4392489" cy="2585323"/>
          </a:xfrm>
          <a:prstGeom prst="rect">
            <a:avLst/>
          </a:prstGeom>
          <a:noFill/>
        </p:spPr>
        <p:txBody>
          <a:bodyPr wrap="square" rtlCol="0">
            <a:spAutoFit/>
          </a:bodyPr>
          <a:lstStyle/>
          <a:p>
            <a:r>
              <a:rPr lang="en-US" b="1" dirty="0">
                <a:solidFill>
                  <a:schemeClr val="tx2"/>
                </a:solidFill>
              </a:rPr>
              <a:t>Computer Principles for Programmers offers global concepts in ICT.</a:t>
            </a:r>
          </a:p>
          <a:p>
            <a:endParaRPr lang="en-US" b="1" dirty="0">
              <a:solidFill>
                <a:schemeClr val="tx2"/>
              </a:solidFill>
            </a:endParaRPr>
          </a:p>
          <a:p>
            <a:r>
              <a:rPr lang="en-US" b="1" dirty="0">
                <a:solidFill>
                  <a:schemeClr val="tx2"/>
                </a:solidFill>
              </a:rPr>
              <a:t>C programming and Unix/Linux courses focus on detail level technical skills. </a:t>
            </a:r>
          </a:p>
          <a:p>
            <a:endParaRPr lang="en-US" b="1" dirty="0">
              <a:solidFill>
                <a:schemeClr val="tx2"/>
              </a:solidFill>
            </a:endParaRPr>
          </a:p>
          <a:p>
            <a:r>
              <a:rPr lang="en-US" b="1" dirty="0">
                <a:solidFill>
                  <a:schemeClr val="tx2"/>
                </a:solidFill>
              </a:rPr>
              <a:t>CP4P offers context for C &amp; *nix skills in the business and ICT worlds.</a:t>
            </a:r>
          </a:p>
        </p:txBody>
      </p:sp>
    </p:spTree>
    <p:extLst>
      <p:ext uri="{BB962C8B-B14F-4D97-AF65-F5344CB8AC3E}">
        <p14:creationId xmlns:p14="http://schemas.microsoft.com/office/powerpoint/2010/main" val="3467280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dirty="0"/>
              <a:t>Goals of this course</a:t>
            </a:r>
            <a:endParaRPr lang="en-CA" dirty="0"/>
          </a:p>
        </p:txBody>
      </p:sp>
      <p:sp>
        <p:nvSpPr>
          <p:cNvPr id="5" name="Content Placeholder 4"/>
          <p:cNvSpPr>
            <a:spLocks noGrp="1"/>
          </p:cNvSpPr>
          <p:nvPr>
            <p:ph sz="half" idx="1"/>
          </p:nvPr>
        </p:nvSpPr>
        <p:spPr>
          <a:xfrm>
            <a:off x="457200" y="1255014"/>
            <a:ext cx="8229600" cy="3538728"/>
          </a:xfrm>
        </p:spPr>
        <p:txBody>
          <a:bodyPr>
            <a:normAutofit fontScale="92500"/>
          </a:bodyPr>
          <a:lstStyle/>
          <a:p>
            <a:r>
              <a:rPr lang="en-CA" dirty="0"/>
              <a:t>Professional programmers do more than just code.</a:t>
            </a:r>
          </a:p>
          <a:p>
            <a:pPr lvl="1"/>
            <a:r>
              <a:rPr lang="en-US" sz="2500" dirty="0">
                <a:solidFill>
                  <a:schemeClr val="tx2"/>
                </a:solidFill>
              </a:rPr>
              <a:t>Know concepts of Programming and Computer Systems</a:t>
            </a:r>
          </a:p>
          <a:p>
            <a:pPr lvl="1"/>
            <a:r>
              <a:rPr lang="en-CA" sz="2500" dirty="0"/>
              <a:t>Practice productive habits and skills</a:t>
            </a:r>
          </a:p>
          <a:p>
            <a:pPr lvl="1"/>
            <a:r>
              <a:rPr lang="en-CA" dirty="0"/>
              <a:t>Have facility with IDEs, different User Interfaces, Number Systems, File Compression, Backups, Versioning, Networks &amp; Cloud Computing, Security, Project Management.</a:t>
            </a:r>
          </a:p>
          <a:p>
            <a:pPr lvl="1"/>
            <a:r>
              <a:rPr lang="en-CA" dirty="0"/>
              <a:t>Know of Licensing, Regulations, Intellectual Property (IP).</a:t>
            </a:r>
          </a:p>
          <a:p>
            <a:pPr lvl="1"/>
            <a:r>
              <a:rPr lang="en-US" sz="2500" dirty="0">
                <a:solidFill>
                  <a:schemeClr val="tx2"/>
                </a:solidFill>
              </a:rPr>
              <a:t>Windows operating system (OS) is used as a template</a:t>
            </a:r>
            <a:endParaRPr lang="en-CA" dirty="0"/>
          </a:p>
        </p:txBody>
      </p:sp>
    </p:spTree>
    <p:extLst>
      <p:ext uri="{BB962C8B-B14F-4D97-AF65-F5344CB8AC3E}">
        <p14:creationId xmlns:p14="http://schemas.microsoft.com/office/powerpoint/2010/main" val="2571775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Format and Evaluation</a:t>
            </a:r>
          </a:p>
        </p:txBody>
      </p:sp>
      <p:sp>
        <p:nvSpPr>
          <p:cNvPr id="3" name="Rectangle 2"/>
          <p:cNvSpPr/>
          <p:nvPr/>
        </p:nvSpPr>
        <p:spPr>
          <a:xfrm>
            <a:off x="0" y="1338979"/>
            <a:ext cx="9144000" cy="3867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spc="-100" dirty="0">
                <a:solidFill>
                  <a:srgbClr val="465E9C"/>
                </a:solidFill>
                <a:latin typeface="Franklin Gothic Demi" pitchFamily="34" charset="0"/>
              </a:rPr>
              <a:t>Quiz on previous week’s concepts</a:t>
            </a:r>
          </a:p>
          <a:p>
            <a:pPr algn="ctr"/>
            <a:r>
              <a:rPr lang="en-CA" sz="4000" spc="-100" dirty="0">
                <a:solidFill>
                  <a:srgbClr val="465E9C"/>
                </a:solidFill>
                <a:latin typeface="Franklin Gothic Demi" pitchFamily="34" charset="0"/>
              </a:rPr>
              <a:t>News of the Week</a:t>
            </a:r>
            <a:endParaRPr lang="en-US" sz="4000" dirty="0"/>
          </a:p>
          <a:p>
            <a:pPr algn="ctr"/>
            <a:r>
              <a:rPr lang="en-US" sz="4000" spc="-100" dirty="0">
                <a:solidFill>
                  <a:srgbClr val="465E9C"/>
                </a:solidFill>
                <a:latin typeface="Franklin Gothic Demi" pitchFamily="34" charset="0"/>
              </a:rPr>
              <a:t>Weekly Lecture &amp; Activity</a:t>
            </a:r>
          </a:p>
          <a:p>
            <a:pPr algn="ctr"/>
            <a:r>
              <a:rPr lang="en-US" sz="4000" spc="-100" dirty="0">
                <a:solidFill>
                  <a:srgbClr val="465E9C"/>
                </a:solidFill>
                <a:latin typeface="Franklin Gothic Demi" pitchFamily="34" charset="0"/>
                <a:ea typeface="+mj-ea"/>
                <a:cs typeface="+mj-cs"/>
              </a:rPr>
              <a:t>Final Assignment – Groupwork</a:t>
            </a:r>
            <a:endParaRPr lang="en-CA" sz="4000" spc="-100" dirty="0">
              <a:solidFill>
                <a:srgbClr val="465E9C"/>
              </a:solidFill>
              <a:latin typeface="Franklin Gothic Demi" pitchFamily="34" charset="0"/>
              <a:ea typeface="+mj-ea"/>
              <a:cs typeface="+mj-cs"/>
            </a:endParaRPr>
          </a:p>
          <a:p>
            <a:pPr algn="ctr"/>
            <a:endParaRPr lang="en-CA" sz="4000" spc="-100" dirty="0">
              <a:solidFill>
                <a:srgbClr val="465E9C"/>
              </a:solidFill>
              <a:latin typeface="Franklin Gothic Demi" pitchFamily="34" charset="0"/>
            </a:endParaRPr>
          </a:p>
        </p:txBody>
      </p:sp>
    </p:spTree>
    <p:extLst>
      <p:ext uri="{BB962C8B-B14F-4D97-AF65-F5344CB8AC3E}">
        <p14:creationId xmlns:p14="http://schemas.microsoft.com/office/powerpoint/2010/main" val="2390527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Weekly Quiz</a:t>
            </a:r>
          </a:p>
        </p:txBody>
      </p:sp>
      <p:sp>
        <p:nvSpPr>
          <p:cNvPr id="4" name="Content Placeholder 3"/>
          <p:cNvSpPr>
            <a:spLocks noGrp="1"/>
          </p:cNvSpPr>
          <p:nvPr>
            <p:ph idx="1"/>
          </p:nvPr>
        </p:nvSpPr>
        <p:spPr>
          <a:xfrm>
            <a:off x="251520" y="1131590"/>
            <a:ext cx="5760640" cy="3657600"/>
          </a:xfrm>
        </p:spPr>
        <p:txBody>
          <a:bodyPr>
            <a:normAutofit/>
          </a:bodyPr>
          <a:lstStyle/>
          <a:p>
            <a:r>
              <a:rPr lang="en-CA" dirty="0"/>
              <a:t>Each class begins with a 15-minute quiz based on previous week's topic and activity.</a:t>
            </a:r>
          </a:p>
          <a:p>
            <a:r>
              <a:rPr lang="en-CA" dirty="0"/>
              <a:t>Quizzes must be done </a:t>
            </a:r>
            <a:r>
              <a:rPr lang="en-CA" dirty="0">
                <a:solidFill>
                  <a:schemeClr val="tx2"/>
                </a:solidFill>
              </a:rPr>
              <a:t>on-time</a:t>
            </a:r>
            <a:r>
              <a:rPr lang="en-CA" dirty="0"/>
              <a:t> and </a:t>
            </a:r>
            <a:r>
              <a:rPr lang="en-CA" dirty="0">
                <a:solidFill>
                  <a:schemeClr val="tx2"/>
                </a:solidFill>
              </a:rPr>
              <a:t>in class</a:t>
            </a:r>
            <a:r>
              <a:rPr lang="en-CA" dirty="0"/>
              <a:t> to be marked. </a:t>
            </a:r>
          </a:p>
          <a:p>
            <a:r>
              <a:rPr lang="en-CA" dirty="0"/>
              <a:t>Write 10 quizzes, </a:t>
            </a:r>
            <a:r>
              <a:rPr lang="en-CA" dirty="0">
                <a:solidFill>
                  <a:schemeClr val="tx2"/>
                </a:solidFill>
              </a:rPr>
              <a:t>the best 8</a:t>
            </a:r>
            <a:r>
              <a:rPr lang="en-CA" dirty="0"/>
              <a:t> will count for course grading, 5% each.</a:t>
            </a:r>
          </a:p>
          <a:p>
            <a:r>
              <a:rPr lang="en-CA" dirty="0"/>
              <a:t>If you are absent for a quiz </a:t>
            </a:r>
            <a:r>
              <a:rPr lang="en-CA" dirty="0">
                <a:solidFill>
                  <a:schemeClr val="tx2"/>
                </a:solidFill>
              </a:rPr>
              <a:t>for any reason</a:t>
            </a:r>
            <a:r>
              <a:rPr lang="en-CA" dirty="0"/>
              <a:t>, a mark of </a:t>
            </a:r>
            <a:r>
              <a:rPr lang="en-CA" dirty="0">
                <a:solidFill>
                  <a:schemeClr val="tx2"/>
                </a:solidFill>
              </a:rPr>
              <a:t>0</a:t>
            </a:r>
            <a:r>
              <a:rPr lang="en-CA" dirty="0"/>
              <a:t> will be assigned.</a:t>
            </a:r>
          </a:p>
          <a:p>
            <a:pPr marL="0" indent="0">
              <a:buNone/>
            </a:pPr>
            <a:endParaRPr lang="en-CA"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4168" y="1419622"/>
            <a:ext cx="2894170" cy="2895586"/>
          </a:xfrm>
          <a:prstGeom prst="rect">
            <a:avLst/>
          </a:prstGeom>
        </p:spPr>
      </p:pic>
    </p:spTree>
    <p:extLst>
      <p:ext uri="{BB962C8B-B14F-4D97-AF65-F5344CB8AC3E}">
        <p14:creationId xmlns:p14="http://schemas.microsoft.com/office/powerpoint/2010/main" val="1636610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News of the Week</a:t>
            </a:r>
          </a:p>
        </p:txBody>
      </p:sp>
      <p:sp>
        <p:nvSpPr>
          <p:cNvPr id="6" name="Content Placeholder 5"/>
          <p:cNvSpPr>
            <a:spLocks noGrp="1"/>
          </p:cNvSpPr>
          <p:nvPr>
            <p:ph idx="1"/>
          </p:nvPr>
        </p:nvSpPr>
        <p:spPr>
          <a:xfrm>
            <a:off x="251520" y="1347614"/>
            <a:ext cx="5194920" cy="3657600"/>
          </a:xfrm>
        </p:spPr>
        <p:txBody>
          <a:bodyPr>
            <a:normAutofit/>
          </a:bodyPr>
          <a:lstStyle/>
          <a:p>
            <a:r>
              <a:rPr lang="en-CA" dirty="0"/>
              <a:t>A 15-minute discussion on </a:t>
            </a:r>
            <a:br>
              <a:rPr lang="en-CA" dirty="0"/>
            </a:br>
            <a:r>
              <a:rPr lang="en-CA" dirty="0"/>
              <a:t>current news topics exposes </a:t>
            </a:r>
            <a:br>
              <a:rPr lang="en-CA" dirty="0"/>
            </a:br>
            <a:r>
              <a:rPr lang="en-CA" dirty="0"/>
              <a:t>ICT topics beyond the classroom.</a:t>
            </a:r>
          </a:p>
          <a:p>
            <a:r>
              <a:rPr lang="en-CA" dirty="0"/>
              <a:t>Subscribe to a news service</a:t>
            </a:r>
          </a:p>
          <a:p>
            <a:pPr lvl="1"/>
            <a:r>
              <a:rPr lang="en-US" dirty="0"/>
              <a:t>Read what future employers read.</a:t>
            </a:r>
            <a:endParaRPr lang="en-CA" dirty="0"/>
          </a:p>
          <a:p>
            <a:r>
              <a:rPr lang="en-CA" dirty="0"/>
              <a:t>Come prepared to participate</a:t>
            </a:r>
          </a:p>
          <a:p>
            <a:pPr lvl="1">
              <a:buFont typeface="Courier New" panose="02070309020205020404" pitchFamily="49" charset="0"/>
              <a:buChar char="o"/>
            </a:pPr>
            <a:r>
              <a:rPr lang="en-CA" dirty="0"/>
              <a:t>Build your ICT vocabulary</a:t>
            </a:r>
          </a:p>
          <a:p>
            <a:pPr lvl="1">
              <a:buFont typeface="Courier New" panose="02070309020205020404" pitchFamily="49" charset="0"/>
              <a:buChar char="o"/>
            </a:pPr>
            <a:r>
              <a:rPr lang="en-US" dirty="0"/>
              <a:t>L</a:t>
            </a:r>
            <a:r>
              <a:rPr lang="en-CA" dirty="0"/>
              <a:t>earn the </a:t>
            </a:r>
            <a:r>
              <a:rPr lang="en-CA" dirty="0">
                <a:hlinkClick r:id="rId3"/>
              </a:rPr>
              <a:t>TLA</a:t>
            </a:r>
            <a:r>
              <a:rPr lang="en-CA" dirty="0"/>
              <a:t>s (Three Letter Acronyms)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1592" y="1563638"/>
            <a:ext cx="3672408" cy="3035225"/>
          </a:xfrm>
          <a:prstGeom prst="rect">
            <a:avLst/>
          </a:prstGeom>
        </p:spPr>
      </p:pic>
    </p:spTree>
    <p:extLst>
      <p:ext uri="{BB962C8B-B14F-4D97-AF65-F5344CB8AC3E}">
        <p14:creationId xmlns:p14="http://schemas.microsoft.com/office/powerpoint/2010/main" val="6081437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ustom 14">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344675"/>
      </a:hlink>
      <a:folHlink>
        <a:srgbClr val="344675"/>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18724</TotalTime>
  <Words>4530</Words>
  <Application>Microsoft Office PowerPoint</Application>
  <PresentationFormat>On-screen Show (16:9)</PresentationFormat>
  <Paragraphs>500</Paragraphs>
  <Slides>41</Slides>
  <Notes>41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41</vt:i4>
      </vt:variant>
    </vt:vector>
  </HeadingPairs>
  <TitlesOfParts>
    <vt:vector size="52" baseType="lpstr">
      <vt:lpstr>Arial</vt:lpstr>
      <vt:lpstr>Arial Narrow</vt:lpstr>
      <vt:lpstr>Calibri</vt:lpstr>
      <vt:lpstr>Consolas</vt:lpstr>
      <vt:lpstr>Courier New</vt:lpstr>
      <vt:lpstr>Franklin Gothic Demi</vt:lpstr>
      <vt:lpstr>Webdings</vt:lpstr>
      <vt:lpstr>Wingdings</vt:lpstr>
      <vt:lpstr>Wingdings 3</vt:lpstr>
      <vt:lpstr>Clarity</vt:lpstr>
      <vt:lpstr>Custom Design</vt:lpstr>
      <vt:lpstr>Computer Principles for Programmers</vt:lpstr>
      <vt:lpstr>Agenda</vt:lpstr>
      <vt:lpstr>Agenda (Cont’d)</vt:lpstr>
      <vt:lpstr>Agenda (Cont’d)</vt:lpstr>
      <vt:lpstr>Goals of this course</vt:lpstr>
      <vt:lpstr>Goals of this course</vt:lpstr>
      <vt:lpstr>Course Format and Evaluation</vt:lpstr>
      <vt:lpstr>Weekly Quiz</vt:lpstr>
      <vt:lpstr>News of the Week</vt:lpstr>
      <vt:lpstr>Weekly Lecture</vt:lpstr>
      <vt:lpstr>Weekly Activity</vt:lpstr>
      <vt:lpstr>Final Assignment</vt:lpstr>
      <vt:lpstr>Graded Work</vt:lpstr>
      <vt:lpstr>What steps you should take for success in this course — or any course? </vt:lpstr>
      <vt:lpstr>Steps For Success…not goals, process.</vt:lpstr>
      <vt:lpstr>Curve of Forgetting</vt:lpstr>
      <vt:lpstr>Our School of ICT has found…</vt:lpstr>
      <vt:lpstr>Drive, Folder/Directory and Files</vt:lpstr>
      <vt:lpstr>What is a Drive? …a storage device?</vt:lpstr>
      <vt:lpstr>Drives use persistent storage devices</vt:lpstr>
      <vt:lpstr>What is a File? What is Data? </vt:lpstr>
      <vt:lpstr>What is a Folder/Directory?</vt:lpstr>
      <vt:lpstr>Path and Filename structure</vt:lpstr>
      <vt:lpstr>File Extensions</vt:lpstr>
      <vt:lpstr>Some Common File Extensions</vt:lpstr>
      <vt:lpstr>Directory Structures, Parent-Child Directories</vt:lpstr>
      <vt:lpstr>Proper Naming Conventions</vt:lpstr>
      <vt:lpstr>Proper Naming Contentions</vt:lpstr>
      <vt:lpstr>Common File/Folder Operations</vt:lpstr>
      <vt:lpstr> Common File Operations</vt:lpstr>
      <vt:lpstr>Visual Studio demo and activity</vt:lpstr>
      <vt:lpstr>Notes</vt:lpstr>
      <vt:lpstr>What is a Character?</vt:lpstr>
      <vt:lpstr>What are Reserved Characters?</vt:lpstr>
      <vt:lpstr>More About Directory Structures</vt:lpstr>
      <vt:lpstr>Absolute and Relative Paths</vt:lpstr>
      <vt:lpstr>Absolute and Relative Paths</vt:lpstr>
      <vt:lpstr>Absolute and Relative Paths (Cont’d)</vt:lpstr>
      <vt:lpstr>Wildcards</vt:lpstr>
      <vt:lpstr>Wildcards (Cont’d)</vt:lpstr>
      <vt:lpstr>File Attributes in Windows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Candice</dc:creator>
  <cp:lastModifiedBy>Tim McKenna</cp:lastModifiedBy>
  <cp:revision>485</cp:revision>
  <dcterms:created xsi:type="dcterms:W3CDTF">2016-05-30T19:06:58Z</dcterms:created>
  <dcterms:modified xsi:type="dcterms:W3CDTF">2018-08-30T05:02:47Z</dcterms:modified>
</cp:coreProperties>
</file>