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33"/>
  </p:notesMasterIdLst>
  <p:sldIdLst>
    <p:sldId id="256" r:id="rId2"/>
    <p:sldId id="280" r:id="rId3"/>
    <p:sldId id="339" r:id="rId4"/>
    <p:sldId id="340" r:id="rId5"/>
    <p:sldId id="513" r:id="rId6"/>
    <p:sldId id="546" r:id="rId7"/>
    <p:sldId id="519" r:id="rId8"/>
    <p:sldId id="517" r:id="rId9"/>
    <p:sldId id="522" r:id="rId10"/>
    <p:sldId id="523" r:id="rId11"/>
    <p:sldId id="535" r:id="rId12"/>
    <p:sldId id="539" r:id="rId13"/>
    <p:sldId id="536" r:id="rId14"/>
    <p:sldId id="524" r:id="rId15"/>
    <p:sldId id="529" r:id="rId16"/>
    <p:sldId id="515" r:id="rId17"/>
    <p:sldId id="534" r:id="rId18"/>
    <p:sldId id="540" r:id="rId19"/>
    <p:sldId id="537" r:id="rId20"/>
    <p:sldId id="541" r:id="rId21"/>
    <p:sldId id="545" r:id="rId22"/>
    <p:sldId id="542" r:id="rId23"/>
    <p:sldId id="543" r:id="rId24"/>
    <p:sldId id="544" r:id="rId25"/>
    <p:sldId id="538" r:id="rId26"/>
    <p:sldId id="526" r:id="rId27"/>
    <p:sldId id="527" r:id="rId28"/>
    <p:sldId id="528" r:id="rId29"/>
    <p:sldId id="530" r:id="rId30"/>
    <p:sldId id="532" r:id="rId31"/>
    <p:sldId id="533"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8" autoAdjust="0"/>
    <p:restoredTop sz="52083" autoAdjust="0"/>
  </p:normalViewPr>
  <p:slideViewPr>
    <p:cSldViewPr>
      <p:cViewPr varScale="1">
        <p:scale>
          <a:sx n="69" d="100"/>
          <a:sy n="69" d="100"/>
        </p:scale>
        <p:origin x="1316" y="40"/>
      </p:cViewPr>
      <p:guideLst>
        <p:guide orient="horz" pos="1620"/>
        <p:guide pos="2880"/>
      </p:guideLst>
    </p:cSldViewPr>
  </p:slideViewPr>
  <p:notesTextViewPr>
    <p:cViewPr>
      <p:scale>
        <a:sx n="1" d="1"/>
        <a:sy n="1" d="1"/>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1A1ADF-6074-41CD-A410-FC79FF92AD75}"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FC5AD351-1EF8-42D8-B126-B9C9D0BFABB3}">
      <dgm:prSet phldrT="[Text]"/>
      <dgm:spPr/>
      <dgm:t>
        <a:bodyPr/>
        <a:lstStyle/>
        <a:p>
          <a:r>
            <a:rPr lang="en-US" dirty="0"/>
            <a:t>Closed Source</a:t>
          </a:r>
        </a:p>
      </dgm:t>
    </dgm:pt>
    <dgm:pt modelId="{D66439BF-1A5A-40B4-9FB4-24AB411BCDD0}" type="parTrans" cxnId="{15F309A3-704C-43DB-9B32-D47DE2B8CDFE}">
      <dgm:prSet/>
      <dgm:spPr/>
      <dgm:t>
        <a:bodyPr/>
        <a:lstStyle/>
        <a:p>
          <a:endParaRPr lang="en-US"/>
        </a:p>
      </dgm:t>
    </dgm:pt>
    <dgm:pt modelId="{7321704A-F81D-4C73-822D-C6CACC021275}" type="sibTrans" cxnId="{15F309A3-704C-43DB-9B32-D47DE2B8CDFE}">
      <dgm:prSet/>
      <dgm:spPr/>
      <dgm:t>
        <a:bodyPr/>
        <a:lstStyle/>
        <a:p>
          <a:endParaRPr lang="en-US"/>
        </a:p>
      </dgm:t>
    </dgm:pt>
    <dgm:pt modelId="{D77670E2-0485-4823-BBBD-CC6B7E887234}">
      <dgm:prSet phldrT="[Text]"/>
      <dgm:spPr/>
      <dgm:t>
        <a:bodyPr/>
        <a:lstStyle/>
        <a:p>
          <a:r>
            <a:rPr lang="en-US" dirty="0"/>
            <a:t>Corporate Employees</a:t>
          </a:r>
        </a:p>
      </dgm:t>
    </dgm:pt>
    <dgm:pt modelId="{A633411E-4A98-414A-8EC7-583964C59313}" type="parTrans" cxnId="{17B16696-06C3-456D-B073-091ADD29ECB4}">
      <dgm:prSet/>
      <dgm:spPr/>
      <dgm:t>
        <a:bodyPr/>
        <a:lstStyle/>
        <a:p>
          <a:endParaRPr lang="en-US"/>
        </a:p>
      </dgm:t>
    </dgm:pt>
    <dgm:pt modelId="{4771C2DC-9B4F-4D1B-BD79-6BEFC115C41A}" type="sibTrans" cxnId="{17B16696-06C3-456D-B073-091ADD29ECB4}">
      <dgm:prSet/>
      <dgm:spPr/>
      <dgm:t>
        <a:bodyPr/>
        <a:lstStyle/>
        <a:p>
          <a:endParaRPr lang="en-US"/>
        </a:p>
      </dgm:t>
    </dgm:pt>
    <dgm:pt modelId="{C37DD007-3A6E-4D31-B748-B0EAE7983F21}">
      <dgm:prSet phldrT="[Text]"/>
      <dgm:spPr/>
      <dgm:t>
        <a:bodyPr/>
        <a:lstStyle/>
        <a:p>
          <a:r>
            <a:rPr lang="en-US" dirty="0"/>
            <a:t>Copyright Intellectual Property</a:t>
          </a:r>
        </a:p>
      </dgm:t>
    </dgm:pt>
    <dgm:pt modelId="{A1B50782-3D25-4356-A0CA-2A61CEFDCFF3}" type="parTrans" cxnId="{FADC99AA-FDB2-4D6B-898A-79720DCAD456}">
      <dgm:prSet/>
      <dgm:spPr/>
      <dgm:t>
        <a:bodyPr/>
        <a:lstStyle/>
        <a:p>
          <a:endParaRPr lang="en-US"/>
        </a:p>
      </dgm:t>
    </dgm:pt>
    <dgm:pt modelId="{7B780464-DBEE-44E5-8FDC-354ADF47E250}" type="sibTrans" cxnId="{FADC99AA-FDB2-4D6B-898A-79720DCAD456}">
      <dgm:prSet/>
      <dgm:spPr/>
      <dgm:t>
        <a:bodyPr/>
        <a:lstStyle/>
        <a:p>
          <a:endParaRPr lang="en-US"/>
        </a:p>
      </dgm:t>
    </dgm:pt>
    <dgm:pt modelId="{4F7F993E-3207-4708-AE12-08C9F222A302}">
      <dgm:prSet phldrT="[Text]"/>
      <dgm:spPr/>
      <dgm:t>
        <a:bodyPr/>
        <a:lstStyle/>
        <a:p>
          <a:r>
            <a:rPr lang="en-US" dirty="0"/>
            <a:t>Closed Licensing</a:t>
          </a:r>
        </a:p>
      </dgm:t>
    </dgm:pt>
    <dgm:pt modelId="{8B5D6528-C0AC-488C-A93D-A02FB0392FF3}" type="parTrans" cxnId="{EE8EACE2-4A22-4267-AB88-0706B7D574AA}">
      <dgm:prSet/>
      <dgm:spPr/>
      <dgm:t>
        <a:bodyPr/>
        <a:lstStyle/>
        <a:p>
          <a:endParaRPr lang="en-US"/>
        </a:p>
      </dgm:t>
    </dgm:pt>
    <dgm:pt modelId="{A0546234-E44E-4F60-B016-88EAA68D05B9}" type="sibTrans" cxnId="{EE8EACE2-4A22-4267-AB88-0706B7D574AA}">
      <dgm:prSet/>
      <dgm:spPr/>
      <dgm:t>
        <a:bodyPr/>
        <a:lstStyle/>
        <a:p>
          <a:endParaRPr lang="en-US"/>
        </a:p>
      </dgm:t>
    </dgm:pt>
    <dgm:pt modelId="{B43CDE6C-50C2-416C-B64D-F0A5577C3B05}" type="pres">
      <dgm:prSet presAssocID="{0D1A1ADF-6074-41CD-A410-FC79FF92AD75}" presName="composite" presStyleCnt="0">
        <dgm:presLayoutVars>
          <dgm:chMax val="1"/>
          <dgm:dir/>
          <dgm:resizeHandles val="exact"/>
        </dgm:presLayoutVars>
      </dgm:prSet>
      <dgm:spPr/>
    </dgm:pt>
    <dgm:pt modelId="{F9B8A1AA-02DC-4C7C-BE2E-3B610E4F87C1}" type="pres">
      <dgm:prSet presAssocID="{0D1A1ADF-6074-41CD-A410-FC79FF92AD75}" presName="radial" presStyleCnt="0">
        <dgm:presLayoutVars>
          <dgm:animLvl val="ctr"/>
        </dgm:presLayoutVars>
      </dgm:prSet>
      <dgm:spPr/>
    </dgm:pt>
    <dgm:pt modelId="{2572CDA7-C67B-4EC3-A4C0-5D132DED1AD5}" type="pres">
      <dgm:prSet presAssocID="{FC5AD351-1EF8-42D8-B126-B9C9D0BFABB3}" presName="centerShape" presStyleLbl="vennNode1" presStyleIdx="0" presStyleCnt="4"/>
      <dgm:spPr/>
    </dgm:pt>
    <dgm:pt modelId="{C7402BA3-C31D-47AA-AF75-3AEC9215013C}" type="pres">
      <dgm:prSet presAssocID="{D77670E2-0485-4823-BBBD-CC6B7E887234}" presName="node" presStyleLbl="vennNode1" presStyleIdx="1" presStyleCnt="4">
        <dgm:presLayoutVars>
          <dgm:bulletEnabled val="1"/>
        </dgm:presLayoutVars>
      </dgm:prSet>
      <dgm:spPr/>
    </dgm:pt>
    <dgm:pt modelId="{6D77C4B4-35A4-4EFA-AECD-A329E247B5EF}" type="pres">
      <dgm:prSet presAssocID="{C37DD007-3A6E-4D31-B748-B0EAE7983F21}" presName="node" presStyleLbl="vennNode1" presStyleIdx="2" presStyleCnt="4" custRadScaleRad="104368" custRadScaleInc="-1072">
        <dgm:presLayoutVars>
          <dgm:bulletEnabled val="1"/>
        </dgm:presLayoutVars>
      </dgm:prSet>
      <dgm:spPr/>
    </dgm:pt>
    <dgm:pt modelId="{FC4C724B-0BDD-416C-9850-1CFFF24620F7}" type="pres">
      <dgm:prSet presAssocID="{4F7F993E-3207-4708-AE12-08C9F222A302}" presName="node" presStyleLbl="vennNode1" presStyleIdx="3" presStyleCnt="4">
        <dgm:presLayoutVars>
          <dgm:bulletEnabled val="1"/>
        </dgm:presLayoutVars>
      </dgm:prSet>
      <dgm:spPr/>
    </dgm:pt>
  </dgm:ptLst>
  <dgm:cxnLst>
    <dgm:cxn modelId="{AFE34F15-717B-4F9A-9E03-6B9DBD349612}" type="presOf" srcId="{0D1A1ADF-6074-41CD-A410-FC79FF92AD75}" destId="{B43CDE6C-50C2-416C-B64D-F0A5577C3B05}" srcOrd="0" destOrd="0" presId="urn:microsoft.com/office/officeart/2005/8/layout/radial3"/>
    <dgm:cxn modelId="{35F17539-766C-4264-ADD5-02143872B711}" type="presOf" srcId="{C37DD007-3A6E-4D31-B748-B0EAE7983F21}" destId="{6D77C4B4-35A4-4EFA-AECD-A329E247B5EF}" srcOrd="0" destOrd="0" presId="urn:microsoft.com/office/officeart/2005/8/layout/radial3"/>
    <dgm:cxn modelId="{17B16696-06C3-456D-B073-091ADD29ECB4}" srcId="{FC5AD351-1EF8-42D8-B126-B9C9D0BFABB3}" destId="{D77670E2-0485-4823-BBBD-CC6B7E887234}" srcOrd="0" destOrd="0" parTransId="{A633411E-4A98-414A-8EC7-583964C59313}" sibTransId="{4771C2DC-9B4F-4D1B-BD79-6BEFC115C41A}"/>
    <dgm:cxn modelId="{15F309A3-704C-43DB-9B32-D47DE2B8CDFE}" srcId="{0D1A1ADF-6074-41CD-A410-FC79FF92AD75}" destId="{FC5AD351-1EF8-42D8-B126-B9C9D0BFABB3}" srcOrd="0" destOrd="0" parTransId="{D66439BF-1A5A-40B4-9FB4-24AB411BCDD0}" sibTransId="{7321704A-F81D-4C73-822D-C6CACC021275}"/>
    <dgm:cxn modelId="{FADC99AA-FDB2-4D6B-898A-79720DCAD456}" srcId="{FC5AD351-1EF8-42D8-B126-B9C9D0BFABB3}" destId="{C37DD007-3A6E-4D31-B748-B0EAE7983F21}" srcOrd="1" destOrd="0" parTransId="{A1B50782-3D25-4356-A0CA-2A61CEFDCFF3}" sibTransId="{7B780464-DBEE-44E5-8FDC-354ADF47E250}"/>
    <dgm:cxn modelId="{922E20B7-B2FC-4516-AA73-2375E8759334}" type="presOf" srcId="{FC5AD351-1EF8-42D8-B126-B9C9D0BFABB3}" destId="{2572CDA7-C67B-4EC3-A4C0-5D132DED1AD5}" srcOrd="0" destOrd="0" presId="urn:microsoft.com/office/officeart/2005/8/layout/radial3"/>
    <dgm:cxn modelId="{F4BA62D5-FAFA-46EE-9D8E-C953279BD14E}" type="presOf" srcId="{4F7F993E-3207-4708-AE12-08C9F222A302}" destId="{FC4C724B-0BDD-416C-9850-1CFFF24620F7}" srcOrd="0" destOrd="0" presId="urn:microsoft.com/office/officeart/2005/8/layout/radial3"/>
    <dgm:cxn modelId="{EE8EACE2-4A22-4267-AB88-0706B7D574AA}" srcId="{FC5AD351-1EF8-42D8-B126-B9C9D0BFABB3}" destId="{4F7F993E-3207-4708-AE12-08C9F222A302}" srcOrd="2" destOrd="0" parTransId="{8B5D6528-C0AC-488C-A93D-A02FB0392FF3}" sibTransId="{A0546234-E44E-4F60-B016-88EAA68D05B9}"/>
    <dgm:cxn modelId="{7F6FD7F7-8321-47F2-8ECB-C04C25B56EB3}" type="presOf" srcId="{D77670E2-0485-4823-BBBD-CC6B7E887234}" destId="{C7402BA3-C31D-47AA-AF75-3AEC9215013C}" srcOrd="0" destOrd="0" presId="urn:microsoft.com/office/officeart/2005/8/layout/radial3"/>
    <dgm:cxn modelId="{1469212F-E270-40CC-86E1-9A764035EAA3}" type="presParOf" srcId="{B43CDE6C-50C2-416C-B64D-F0A5577C3B05}" destId="{F9B8A1AA-02DC-4C7C-BE2E-3B610E4F87C1}" srcOrd="0" destOrd="0" presId="urn:microsoft.com/office/officeart/2005/8/layout/radial3"/>
    <dgm:cxn modelId="{4C40F924-83AF-45DA-9FE8-729A8F9147CD}" type="presParOf" srcId="{F9B8A1AA-02DC-4C7C-BE2E-3B610E4F87C1}" destId="{2572CDA7-C67B-4EC3-A4C0-5D132DED1AD5}" srcOrd="0" destOrd="0" presId="urn:microsoft.com/office/officeart/2005/8/layout/radial3"/>
    <dgm:cxn modelId="{CB730785-5B97-4B73-AC2B-BED0E620C26C}" type="presParOf" srcId="{F9B8A1AA-02DC-4C7C-BE2E-3B610E4F87C1}" destId="{C7402BA3-C31D-47AA-AF75-3AEC9215013C}" srcOrd="1" destOrd="0" presId="urn:microsoft.com/office/officeart/2005/8/layout/radial3"/>
    <dgm:cxn modelId="{AF48B14B-7232-4A93-A2CD-BBEA1A7766D4}" type="presParOf" srcId="{F9B8A1AA-02DC-4C7C-BE2E-3B610E4F87C1}" destId="{6D77C4B4-35A4-4EFA-AECD-A329E247B5EF}" srcOrd="2" destOrd="0" presId="urn:microsoft.com/office/officeart/2005/8/layout/radial3"/>
    <dgm:cxn modelId="{08B07AA1-330C-450D-9AD7-C7199771B264}" type="presParOf" srcId="{F9B8A1AA-02DC-4C7C-BE2E-3B610E4F87C1}" destId="{FC4C724B-0BDD-416C-9850-1CFFF24620F7}"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1A1ADF-6074-41CD-A410-FC79FF92AD75}"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FC5AD351-1EF8-42D8-B126-B9C9D0BFABB3}">
      <dgm:prSet phldrT="[Text]"/>
      <dgm:spPr/>
      <dgm:t>
        <a:bodyPr/>
        <a:lstStyle/>
        <a:p>
          <a:r>
            <a:rPr lang="en-US" dirty="0"/>
            <a:t>Open Source</a:t>
          </a:r>
        </a:p>
      </dgm:t>
    </dgm:pt>
    <dgm:pt modelId="{D66439BF-1A5A-40B4-9FB4-24AB411BCDD0}" type="parTrans" cxnId="{15F309A3-704C-43DB-9B32-D47DE2B8CDFE}">
      <dgm:prSet/>
      <dgm:spPr/>
      <dgm:t>
        <a:bodyPr/>
        <a:lstStyle/>
        <a:p>
          <a:endParaRPr lang="en-US"/>
        </a:p>
      </dgm:t>
    </dgm:pt>
    <dgm:pt modelId="{7321704A-F81D-4C73-822D-C6CACC021275}" type="sibTrans" cxnId="{15F309A3-704C-43DB-9B32-D47DE2B8CDFE}">
      <dgm:prSet/>
      <dgm:spPr/>
      <dgm:t>
        <a:bodyPr/>
        <a:lstStyle/>
        <a:p>
          <a:endParaRPr lang="en-US"/>
        </a:p>
      </dgm:t>
    </dgm:pt>
    <dgm:pt modelId="{D77670E2-0485-4823-BBBD-CC6B7E887234}">
      <dgm:prSet phldrT="[Text]"/>
      <dgm:spPr/>
      <dgm:t>
        <a:bodyPr/>
        <a:lstStyle/>
        <a:p>
          <a:r>
            <a:rPr lang="en-US" dirty="0"/>
            <a:t>Community of Volunteers</a:t>
          </a:r>
        </a:p>
      </dgm:t>
    </dgm:pt>
    <dgm:pt modelId="{A633411E-4A98-414A-8EC7-583964C59313}" type="parTrans" cxnId="{17B16696-06C3-456D-B073-091ADD29ECB4}">
      <dgm:prSet/>
      <dgm:spPr/>
      <dgm:t>
        <a:bodyPr/>
        <a:lstStyle/>
        <a:p>
          <a:endParaRPr lang="en-US"/>
        </a:p>
      </dgm:t>
    </dgm:pt>
    <dgm:pt modelId="{4771C2DC-9B4F-4D1B-BD79-6BEFC115C41A}" type="sibTrans" cxnId="{17B16696-06C3-456D-B073-091ADD29ECB4}">
      <dgm:prSet/>
      <dgm:spPr/>
      <dgm:t>
        <a:bodyPr/>
        <a:lstStyle/>
        <a:p>
          <a:endParaRPr lang="en-US"/>
        </a:p>
      </dgm:t>
    </dgm:pt>
    <dgm:pt modelId="{D96EC100-3A66-4C1D-B64F-7EC5938FFEF6}">
      <dgm:prSet phldrT="[Text]"/>
      <dgm:spPr/>
      <dgm:t>
        <a:bodyPr/>
        <a:lstStyle/>
        <a:p>
          <a:r>
            <a:rPr lang="en-US" dirty="0"/>
            <a:t>Copyleft Publicly Accessible</a:t>
          </a:r>
        </a:p>
      </dgm:t>
    </dgm:pt>
    <dgm:pt modelId="{83B53CF3-AED8-4351-B153-480E4E988FBE}" type="parTrans" cxnId="{16140DBB-8666-4A10-8D42-66D329037034}">
      <dgm:prSet/>
      <dgm:spPr/>
      <dgm:t>
        <a:bodyPr/>
        <a:lstStyle/>
        <a:p>
          <a:endParaRPr lang="en-US"/>
        </a:p>
      </dgm:t>
    </dgm:pt>
    <dgm:pt modelId="{328B62B0-27DA-481E-A332-590BB3705B13}" type="sibTrans" cxnId="{16140DBB-8666-4A10-8D42-66D329037034}">
      <dgm:prSet/>
      <dgm:spPr/>
      <dgm:t>
        <a:bodyPr/>
        <a:lstStyle/>
        <a:p>
          <a:endParaRPr lang="en-US"/>
        </a:p>
      </dgm:t>
    </dgm:pt>
    <dgm:pt modelId="{6EFD243A-368C-4A8E-A126-120BF4ECA66B}">
      <dgm:prSet phldrT="[Text]"/>
      <dgm:spPr/>
      <dgm:t>
        <a:bodyPr/>
        <a:lstStyle/>
        <a:p>
          <a:r>
            <a:rPr lang="en-US" dirty="0"/>
            <a:t>Very Open to Restrictive Licensing</a:t>
          </a:r>
        </a:p>
      </dgm:t>
    </dgm:pt>
    <dgm:pt modelId="{FF869B47-42E4-46F8-998C-30E474344037}" type="parTrans" cxnId="{4010FB53-E3BC-424F-8698-94AD2CBF84FA}">
      <dgm:prSet/>
      <dgm:spPr/>
      <dgm:t>
        <a:bodyPr/>
        <a:lstStyle/>
        <a:p>
          <a:endParaRPr lang="en-US"/>
        </a:p>
      </dgm:t>
    </dgm:pt>
    <dgm:pt modelId="{8426547D-A813-4E30-BFC0-F8C4684A2129}" type="sibTrans" cxnId="{4010FB53-E3BC-424F-8698-94AD2CBF84FA}">
      <dgm:prSet/>
      <dgm:spPr/>
      <dgm:t>
        <a:bodyPr/>
        <a:lstStyle/>
        <a:p>
          <a:endParaRPr lang="en-US"/>
        </a:p>
      </dgm:t>
    </dgm:pt>
    <dgm:pt modelId="{B43CDE6C-50C2-416C-B64D-F0A5577C3B05}" type="pres">
      <dgm:prSet presAssocID="{0D1A1ADF-6074-41CD-A410-FC79FF92AD75}" presName="composite" presStyleCnt="0">
        <dgm:presLayoutVars>
          <dgm:chMax val="1"/>
          <dgm:dir/>
          <dgm:resizeHandles val="exact"/>
        </dgm:presLayoutVars>
      </dgm:prSet>
      <dgm:spPr/>
    </dgm:pt>
    <dgm:pt modelId="{F9B8A1AA-02DC-4C7C-BE2E-3B610E4F87C1}" type="pres">
      <dgm:prSet presAssocID="{0D1A1ADF-6074-41CD-A410-FC79FF92AD75}" presName="radial" presStyleCnt="0">
        <dgm:presLayoutVars>
          <dgm:animLvl val="ctr"/>
        </dgm:presLayoutVars>
      </dgm:prSet>
      <dgm:spPr/>
    </dgm:pt>
    <dgm:pt modelId="{2572CDA7-C67B-4EC3-A4C0-5D132DED1AD5}" type="pres">
      <dgm:prSet presAssocID="{FC5AD351-1EF8-42D8-B126-B9C9D0BFABB3}" presName="centerShape" presStyleLbl="vennNode1" presStyleIdx="0" presStyleCnt="4" custLinFactNeighborX="-2048" custLinFactNeighborY="2844"/>
      <dgm:spPr/>
    </dgm:pt>
    <dgm:pt modelId="{C7402BA3-C31D-47AA-AF75-3AEC9215013C}" type="pres">
      <dgm:prSet presAssocID="{D77670E2-0485-4823-BBBD-CC6B7E887234}" presName="node" presStyleLbl="vennNode1" presStyleIdx="1" presStyleCnt="4" custRadScaleRad="95427" custRadScaleInc="2715">
        <dgm:presLayoutVars>
          <dgm:bulletEnabled val="1"/>
        </dgm:presLayoutVars>
      </dgm:prSet>
      <dgm:spPr/>
    </dgm:pt>
    <dgm:pt modelId="{3B610C7E-E276-4F3F-A860-6CE5ECC47734}" type="pres">
      <dgm:prSet presAssocID="{D96EC100-3A66-4C1D-B64F-7EC5938FFEF6}" presName="node" presStyleLbl="vennNode1" presStyleIdx="2" presStyleCnt="4" custRadScaleRad="100254" custRadScaleInc="-3751">
        <dgm:presLayoutVars>
          <dgm:bulletEnabled val="1"/>
        </dgm:presLayoutVars>
      </dgm:prSet>
      <dgm:spPr/>
    </dgm:pt>
    <dgm:pt modelId="{7BF3C246-2DF6-4BB3-84B4-144985F787A1}" type="pres">
      <dgm:prSet presAssocID="{6EFD243A-368C-4A8E-A126-120BF4ECA66B}" presName="node" presStyleLbl="vennNode1" presStyleIdx="3" presStyleCnt="4" custRadScaleRad="111785" custRadScaleInc="2396">
        <dgm:presLayoutVars>
          <dgm:bulletEnabled val="1"/>
        </dgm:presLayoutVars>
      </dgm:prSet>
      <dgm:spPr/>
    </dgm:pt>
  </dgm:ptLst>
  <dgm:cxnLst>
    <dgm:cxn modelId="{9F22FC00-B630-4DEB-9DE6-A984FA51A7A6}" type="presOf" srcId="{D77670E2-0485-4823-BBBD-CC6B7E887234}" destId="{C7402BA3-C31D-47AA-AF75-3AEC9215013C}" srcOrd="0" destOrd="0" presId="urn:microsoft.com/office/officeart/2005/8/layout/radial3"/>
    <dgm:cxn modelId="{1DA0AC04-0F7D-4B4A-9048-618F5B2D070C}" type="presOf" srcId="{6EFD243A-368C-4A8E-A126-120BF4ECA66B}" destId="{7BF3C246-2DF6-4BB3-84B4-144985F787A1}" srcOrd="0" destOrd="0" presId="urn:microsoft.com/office/officeart/2005/8/layout/radial3"/>
    <dgm:cxn modelId="{4010FB53-E3BC-424F-8698-94AD2CBF84FA}" srcId="{FC5AD351-1EF8-42D8-B126-B9C9D0BFABB3}" destId="{6EFD243A-368C-4A8E-A126-120BF4ECA66B}" srcOrd="2" destOrd="0" parTransId="{FF869B47-42E4-46F8-998C-30E474344037}" sibTransId="{8426547D-A813-4E30-BFC0-F8C4684A2129}"/>
    <dgm:cxn modelId="{17B16696-06C3-456D-B073-091ADD29ECB4}" srcId="{FC5AD351-1EF8-42D8-B126-B9C9D0BFABB3}" destId="{D77670E2-0485-4823-BBBD-CC6B7E887234}" srcOrd="0" destOrd="0" parTransId="{A633411E-4A98-414A-8EC7-583964C59313}" sibTransId="{4771C2DC-9B4F-4D1B-BD79-6BEFC115C41A}"/>
    <dgm:cxn modelId="{15F309A3-704C-43DB-9B32-D47DE2B8CDFE}" srcId="{0D1A1ADF-6074-41CD-A410-FC79FF92AD75}" destId="{FC5AD351-1EF8-42D8-B126-B9C9D0BFABB3}" srcOrd="0" destOrd="0" parTransId="{D66439BF-1A5A-40B4-9FB4-24AB411BCDD0}" sibTransId="{7321704A-F81D-4C73-822D-C6CACC021275}"/>
    <dgm:cxn modelId="{A280A7B4-8188-4CA5-8FB2-7F173DB12903}" type="presOf" srcId="{D96EC100-3A66-4C1D-B64F-7EC5938FFEF6}" destId="{3B610C7E-E276-4F3F-A860-6CE5ECC47734}" srcOrd="0" destOrd="0" presId="urn:microsoft.com/office/officeart/2005/8/layout/radial3"/>
    <dgm:cxn modelId="{16140DBB-8666-4A10-8D42-66D329037034}" srcId="{FC5AD351-1EF8-42D8-B126-B9C9D0BFABB3}" destId="{D96EC100-3A66-4C1D-B64F-7EC5938FFEF6}" srcOrd="1" destOrd="0" parTransId="{83B53CF3-AED8-4351-B153-480E4E988FBE}" sibTransId="{328B62B0-27DA-481E-A332-590BB3705B13}"/>
    <dgm:cxn modelId="{96C11AC2-4E90-4515-BB1E-D2B007AAF1E4}" type="presOf" srcId="{FC5AD351-1EF8-42D8-B126-B9C9D0BFABB3}" destId="{2572CDA7-C67B-4EC3-A4C0-5D132DED1AD5}" srcOrd="0" destOrd="0" presId="urn:microsoft.com/office/officeart/2005/8/layout/radial3"/>
    <dgm:cxn modelId="{71B85ED6-0302-4179-BA9F-5E85A90D4516}" type="presOf" srcId="{0D1A1ADF-6074-41CD-A410-FC79FF92AD75}" destId="{B43CDE6C-50C2-416C-B64D-F0A5577C3B05}" srcOrd="0" destOrd="0" presId="urn:microsoft.com/office/officeart/2005/8/layout/radial3"/>
    <dgm:cxn modelId="{70499645-CE33-46C3-AA98-3B45DB1330C0}" type="presParOf" srcId="{B43CDE6C-50C2-416C-B64D-F0A5577C3B05}" destId="{F9B8A1AA-02DC-4C7C-BE2E-3B610E4F87C1}" srcOrd="0" destOrd="0" presId="urn:microsoft.com/office/officeart/2005/8/layout/radial3"/>
    <dgm:cxn modelId="{46864FB3-8FDE-4D88-B9FC-B7FD41C1F640}" type="presParOf" srcId="{F9B8A1AA-02DC-4C7C-BE2E-3B610E4F87C1}" destId="{2572CDA7-C67B-4EC3-A4C0-5D132DED1AD5}" srcOrd="0" destOrd="0" presId="urn:microsoft.com/office/officeart/2005/8/layout/radial3"/>
    <dgm:cxn modelId="{9B7AAE4F-9943-4BA3-894A-C6C0EFB22E4D}" type="presParOf" srcId="{F9B8A1AA-02DC-4C7C-BE2E-3B610E4F87C1}" destId="{C7402BA3-C31D-47AA-AF75-3AEC9215013C}" srcOrd="1" destOrd="0" presId="urn:microsoft.com/office/officeart/2005/8/layout/radial3"/>
    <dgm:cxn modelId="{B5A3C2B3-7675-42FC-8642-01B24AF32027}" type="presParOf" srcId="{F9B8A1AA-02DC-4C7C-BE2E-3B610E4F87C1}" destId="{3B610C7E-E276-4F3F-A860-6CE5ECC47734}" srcOrd="2" destOrd="0" presId="urn:microsoft.com/office/officeart/2005/8/layout/radial3"/>
    <dgm:cxn modelId="{8D6469EA-4FAA-420F-99E0-34F58D031D34}" type="presParOf" srcId="{F9B8A1AA-02DC-4C7C-BE2E-3B610E4F87C1}" destId="{7BF3C246-2DF6-4BB3-84B4-144985F787A1}" srcOrd="3" destOrd="0" presId="urn:microsoft.com/office/officeart/2005/8/layout/radial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2CDA7-C67B-4EC3-A4C0-5D132DED1AD5}">
      <dsp:nvSpPr>
        <dsp:cNvPr id="0" name=""/>
        <dsp:cNvSpPr/>
      </dsp:nvSpPr>
      <dsp:spPr>
        <a:xfrm>
          <a:off x="1349871" y="892390"/>
          <a:ext cx="1872257" cy="1872257"/>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Closed Source</a:t>
          </a:r>
        </a:p>
      </dsp:txBody>
      <dsp:txXfrm>
        <a:off x="1624057" y="1166576"/>
        <a:ext cx="1323885" cy="1323885"/>
      </dsp:txXfrm>
    </dsp:sp>
    <dsp:sp modelId="{C7402BA3-C31D-47AA-AF75-3AEC9215013C}">
      <dsp:nvSpPr>
        <dsp:cNvPr id="0" name=""/>
        <dsp:cNvSpPr/>
      </dsp:nvSpPr>
      <dsp:spPr>
        <a:xfrm>
          <a:off x="1817935" y="142376"/>
          <a:ext cx="936128" cy="936128"/>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Corporate Employees</a:t>
          </a:r>
        </a:p>
      </dsp:txBody>
      <dsp:txXfrm>
        <a:off x="1955028" y="279469"/>
        <a:ext cx="661942" cy="661942"/>
      </dsp:txXfrm>
    </dsp:sp>
    <dsp:sp modelId="{6D77C4B4-35A4-4EFA-AECD-A329E247B5EF}">
      <dsp:nvSpPr>
        <dsp:cNvPr id="0" name=""/>
        <dsp:cNvSpPr/>
      </dsp:nvSpPr>
      <dsp:spPr>
        <a:xfrm>
          <a:off x="2932892" y="1971220"/>
          <a:ext cx="936128" cy="936128"/>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Copyright Intellectual Property</a:t>
          </a:r>
        </a:p>
      </dsp:txBody>
      <dsp:txXfrm>
        <a:off x="3069985" y="2108313"/>
        <a:ext cx="661942" cy="661942"/>
      </dsp:txXfrm>
    </dsp:sp>
    <dsp:sp modelId="{FC4C724B-0BDD-416C-9850-1CFFF24620F7}">
      <dsp:nvSpPr>
        <dsp:cNvPr id="0" name=""/>
        <dsp:cNvSpPr/>
      </dsp:nvSpPr>
      <dsp:spPr>
        <a:xfrm>
          <a:off x="763048" y="1969494"/>
          <a:ext cx="936128" cy="936128"/>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Closed Licensing</a:t>
          </a:r>
        </a:p>
      </dsp:txBody>
      <dsp:txXfrm>
        <a:off x="900141" y="2106587"/>
        <a:ext cx="661942" cy="661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2CDA7-C67B-4EC3-A4C0-5D132DED1AD5}">
      <dsp:nvSpPr>
        <dsp:cNvPr id="0" name=""/>
        <dsp:cNvSpPr/>
      </dsp:nvSpPr>
      <dsp:spPr>
        <a:xfrm>
          <a:off x="1299978" y="961675"/>
          <a:ext cx="1872257" cy="1872257"/>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Open Source</a:t>
          </a:r>
        </a:p>
      </dsp:txBody>
      <dsp:txXfrm>
        <a:off x="1574164" y="1235861"/>
        <a:ext cx="1323885" cy="1323885"/>
      </dsp:txXfrm>
    </dsp:sp>
    <dsp:sp modelId="{C7402BA3-C31D-47AA-AF75-3AEC9215013C}">
      <dsp:nvSpPr>
        <dsp:cNvPr id="0" name=""/>
        <dsp:cNvSpPr/>
      </dsp:nvSpPr>
      <dsp:spPr>
        <a:xfrm>
          <a:off x="1883995" y="199957"/>
          <a:ext cx="936128" cy="936128"/>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Community of Volunteers</a:t>
          </a:r>
        </a:p>
      </dsp:txBody>
      <dsp:txXfrm>
        <a:off x="2021088" y="337050"/>
        <a:ext cx="661942" cy="661942"/>
      </dsp:txXfrm>
    </dsp:sp>
    <dsp:sp modelId="{3B610C7E-E276-4F3F-A860-6CE5ECC47734}">
      <dsp:nvSpPr>
        <dsp:cNvPr id="0" name=""/>
        <dsp:cNvSpPr/>
      </dsp:nvSpPr>
      <dsp:spPr>
        <a:xfrm>
          <a:off x="2920158" y="1886160"/>
          <a:ext cx="936128" cy="936128"/>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Copyleft Publicly Accessible</a:t>
          </a:r>
        </a:p>
      </dsp:txBody>
      <dsp:txXfrm>
        <a:off x="3057251" y="2023253"/>
        <a:ext cx="661942" cy="661942"/>
      </dsp:txXfrm>
    </dsp:sp>
    <dsp:sp modelId="{7BF3C246-2DF6-4BB3-84B4-144985F787A1}">
      <dsp:nvSpPr>
        <dsp:cNvPr id="0" name=""/>
        <dsp:cNvSpPr/>
      </dsp:nvSpPr>
      <dsp:spPr>
        <a:xfrm>
          <a:off x="606064" y="1981263"/>
          <a:ext cx="936128" cy="936128"/>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Very Open to Restrictive Licensing</a:t>
          </a:r>
        </a:p>
      </dsp:txBody>
      <dsp:txXfrm>
        <a:off x="743157" y="2118356"/>
        <a:ext cx="661942" cy="661942"/>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11/26/2018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a:t>
            </a:fld>
            <a:endParaRPr lang="en-US"/>
          </a:p>
        </p:txBody>
      </p:sp>
    </p:spTree>
    <p:extLst>
      <p:ext uri="{BB962C8B-B14F-4D97-AF65-F5344CB8AC3E}">
        <p14:creationId xmlns:p14="http://schemas.microsoft.com/office/powerpoint/2010/main" val="1494007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overarching concept is that your information belongs to YOU, not to the people who store it. They are merely custodians and must be responsible in their use of your information.</a:t>
            </a:r>
          </a:p>
          <a:p>
            <a:endParaRPr lang="en-US" b="1" dirty="0"/>
          </a:p>
          <a:p>
            <a:r>
              <a:rPr lang="en-US" b="0" dirty="0"/>
              <a:t>See https://www.theglobeandmail.com/business/article-data-privacy-is-about-control-by-the-people-not-corporations/</a:t>
            </a:r>
          </a:p>
          <a:p>
            <a:endParaRPr lang="en-US" b="0" dirty="0"/>
          </a:p>
          <a:p>
            <a:r>
              <a:rPr lang="en-CA" b="0" dirty="0"/>
              <a:t>https://www.itworldcanada.com/article/former-yahoo-owner-fined-35-million-over-massive-data-breach/404521</a:t>
            </a:r>
          </a:p>
        </p:txBody>
      </p:sp>
      <p:sp>
        <p:nvSpPr>
          <p:cNvPr id="4" name="Slide Number Placeholder 3"/>
          <p:cNvSpPr>
            <a:spLocks noGrp="1"/>
          </p:cNvSpPr>
          <p:nvPr>
            <p:ph type="sldNum" sz="quarter" idx="10"/>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2950822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If you use electronic channels to promote or market your organization, products or services, Canada's new anti-spam law may affect you.</a:t>
            </a:r>
          </a:p>
          <a:p>
            <a:endParaRPr lang="en-CA" dirty="0"/>
          </a:p>
          <a:p>
            <a:r>
              <a:rPr lang="en-CA" dirty="0"/>
              <a:t>https://www2.deloitte.com/ca/en/pages/risk/articles/canada-anti-spam-law-casl-faq.html</a:t>
            </a:r>
          </a:p>
          <a:p>
            <a:endParaRPr lang="en-US" dirty="0"/>
          </a:p>
          <a:p>
            <a:r>
              <a:rPr lang="en-US" dirty="0"/>
              <a:t>Canada's Anti-Spam Legislation (Infographics)</a:t>
            </a:r>
          </a:p>
          <a:p>
            <a:r>
              <a:rPr lang="en-CA" dirty="0"/>
              <a:t>http://www.crtc.gc.ca/eng/internet/infograph.htm</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891585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https://www.itworldcanada.com/article/data-on-hundreds-of-thousands-of-canadians-left-on-bankrupt-retailers-hard-drives-for-sale/409226</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 key principle under PIPEDA is to limit use, disclosure and retention of personal information, … The Act says personal information shall not be used or disclosed for purposes other than those for which it was collected, except with the consent of the individual or as required by law. Personal information shall be retained only as long as necessary for the fulfilment of those purposes." "“[Personal] data never belongs to the company,” says Imran Ahmad, leader of the cybersecurity and data breach practice at the Miller Thompson law firm in Toronto. “They are only the custodian, no matter if you look under federal or provincial legislation. Personally identifiable information always belongs to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In other words, it cannot be held as an asset for a bankruptcy trustee to dispose of. Ahmad noted Canada’s Personal Information Protection and Electronic Documents Act (PIPEDA) specifically states personal data can only be held for the purposes for which it was collected. If a company is bankrupt, then it has ceased operation and you have no purpose to keep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"as far as data protection goes in Canada, we are in a great position to create a healthier online experience for consumers, having received the adequacy status from the EU’s </a:t>
            </a:r>
            <a:r>
              <a:rPr lang="en-CA" sz="1200" b="0" i="0" strike="sngStrike" kern="1200" baseline="0" dirty="0">
                <a:solidFill>
                  <a:schemeClr val="tx1"/>
                </a:solidFill>
                <a:effectLst/>
                <a:latin typeface="+mn-lt"/>
                <a:ea typeface="+mn-ea"/>
                <a:cs typeface="+mn-cs"/>
              </a:rPr>
              <a:t>general data-protection regulation</a:t>
            </a:r>
            <a:r>
              <a:rPr lang="en-CA" dirty="0"/>
              <a:t> DPD</a:t>
            </a:r>
            <a:r>
              <a:rPr lang="en-CA" sz="1200" b="0" i="0" kern="1200" dirty="0">
                <a:solidFill>
                  <a:schemeClr val="tx1"/>
                </a:solidFill>
                <a:effectLst/>
                <a:latin typeface="+mn-lt"/>
                <a:ea typeface="+mn-ea"/>
                <a:cs typeface="+mn-cs"/>
              </a:rPr>
              <a:t>, but also with the recommendations that were made to modernize the Personal Information Protection and Electronic Documents Act. " from:</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https://www.theglobeandmail.com/world/article-what-new-european-data-privacy-rules-could-mean-for-canadian-companies/</a:t>
            </a:r>
          </a:p>
          <a:p>
            <a:r>
              <a:rPr lang="en-CA" dirty="0"/>
              <a:t>https://www.theglobeandmail.com/business/commentary/article-going-online-should-not-require-risking-your-privacy/</a:t>
            </a:r>
          </a:p>
          <a:p>
            <a:r>
              <a:rPr lang="en-US" dirty="0"/>
              <a:t>https://www.rebootcommunications.com/wp-content/uploads/2018/02/janehamiltonmydocsEUAdequacyPresentation-Reboot-uploadFebruary2018.pdf</a:t>
            </a:r>
          </a:p>
          <a:p>
            <a:r>
              <a:rPr lang="en-US" dirty="0"/>
              <a:t>http://www.foglers.com/uploads/press/file/517/GDPR_Presentation__Lewis_Hearn_Pink___-_Lexpert_Conference_-_Nov_30_2017_Final__Rev_Jan_2018_.pdf</a:t>
            </a:r>
          </a:p>
          <a:p>
            <a:r>
              <a:rPr lang="en-US" dirty="0"/>
              <a:t>https://blogs.dlapiper.com/privacymatters/canada-what-will-the-european-general-data-protection-regulation-mean-for-canadian-employers/</a:t>
            </a:r>
          </a:p>
          <a:p>
            <a:r>
              <a:rPr lang="en-US" dirty="0"/>
              <a:t>https://iapp.org/news/a/could-canada-lose-its-adequacy-standing/</a:t>
            </a:r>
          </a:p>
          <a:p>
            <a:r>
              <a:rPr lang="en-US" dirty="0"/>
              <a:t>http://www.canadianlawyermag.com/article/getting-ready-for-gdpr-3607/</a:t>
            </a:r>
          </a:p>
          <a:p>
            <a:r>
              <a:rPr lang="en-US" dirty="0"/>
              <a:t>https://www.lexology.com/library/detail.aspx?g=56c5f52e-f469-4dce-b753-b9d291263763</a:t>
            </a:r>
          </a:p>
          <a:p>
            <a:r>
              <a:rPr lang="en-CA" dirty="0"/>
              <a:t>https://ec.europa.eu/info/law/law-topic/data-protection_en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PIPEDA is administered by the Office of the Privacy Commissioner of Canada.</a:t>
            </a:r>
          </a:p>
          <a:p>
            <a:r>
              <a:rPr lang="en-CA" dirty="0"/>
              <a:t>https://www.priv.gc.ca/en/privacy-topics/privacy-laws-in-canada/the-personal-information-protection-and-electronic-documents-act-pipeda/</a:t>
            </a:r>
          </a:p>
          <a:p>
            <a:r>
              <a:rPr lang="en-CA" dirty="0"/>
              <a:t>https://en.wikipedia.org/wiki/Canadian_privacy_law</a:t>
            </a:r>
          </a:p>
          <a:p>
            <a:r>
              <a:rPr lang="en-CA" dirty="0"/>
              <a:t>http://www.privacysense.net/privacy-legislation-ontario/</a:t>
            </a:r>
          </a:p>
          <a:p>
            <a:endParaRPr lang="en-US" dirty="0"/>
          </a:p>
          <a:p>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514770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Copyright is considered inherent in creative works. </a:t>
            </a:r>
          </a:p>
          <a:p>
            <a:r>
              <a:rPr lang="en-US"/>
              <a:t>A </a:t>
            </a:r>
            <a:r>
              <a:rPr lang="en-US" dirty="0"/>
              <a:t>patent must be applied for and be demonstrated as to its novelty.</a:t>
            </a:r>
          </a:p>
          <a:p>
            <a:r>
              <a:rPr lang="en-US" dirty="0"/>
              <a:t>Cannot copyright facts. Cannot copywrite ancient scripture but can copywrite your translation from the original sources.</a:t>
            </a:r>
          </a:p>
          <a:p>
            <a:r>
              <a:rPr lang="en-US" dirty="0"/>
              <a:t>Cannot patent the wheel because it is not novel but can patent a </a:t>
            </a:r>
            <a:r>
              <a:rPr lang="en-CA" dirty="0"/>
              <a:t>spoke-less, shock-absorbing wheel .</a:t>
            </a:r>
            <a:endParaRPr lang="en-US" dirty="0"/>
          </a:p>
          <a:p>
            <a:r>
              <a:rPr lang="en-CA" dirty="0"/>
              <a:t>https://www.wired.com/2015/04/clever-shock-absorbing-bike-wheel-now-wheelchairs/ </a:t>
            </a:r>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1218775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604772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Generally, an original work is </a:t>
            </a:r>
            <a:r>
              <a:rPr lang="en-CA" sz="1200" b="1" i="0" kern="1200" dirty="0">
                <a:solidFill>
                  <a:schemeClr val="tx1"/>
                </a:solidFill>
                <a:effectLst/>
                <a:latin typeface="+mn-lt"/>
                <a:ea typeface="+mn-ea"/>
                <a:cs typeface="+mn-cs"/>
              </a:rPr>
              <a:t>automatically protected</a:t>
            </a:r>
            <a:r>
              <a:rPr lang="en-CA" sz="1200" b="0" i="0" kern="1200" dirty="0">
                <a:solidFill>
                  <a:schemeClr val="tx1"/>
                </a:solidFill>
                <a:effectLst/>
                <a:latin typeface="+mn-lt"/>
                <a:ea typeface="+mn-ea"/>
                <a:cs typeface="+mn-cs"/>
              </a:rPr>
              <a:t> by copyright the moment you create it. By registering your copyright, you receive a certificate issued by the Canadian Intellectual Property Office that can be used in court as evidence that you own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Anything you write on your own, using your own resources, is automatically copyright subject to the copyrights of others. That is, you must create a new or novel expression of an idea. If you use your employer's systems to create that work, they may own the copyright.</a:t>
            </a: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If a particular piece of software is a "work-made-for-hire," the employer or client that commissioned the code owns the copyright in it. In order for the developer to have any right to use the software later or in different projects, the developer must negotiate a license to the software in the same way any third-party would.</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Open-source software is copyrighted software, the proper use of which is mandated according to the particular terms of the license. Importantly for developers, derivative software that is based on open-source software must generally conform to the terms of the original open source license.</a:t>
            </a:r>
          </a:p>
          <a:p>
            <a:endParaRPr lang="en-US"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Get agreement in writing on ownership of the code before you write a line of code: In almost every aspect, copyright law defers to the agreement between the parties. Before you start writing code for a project, make sure that both you and the client completely understand each other's expectations for who will own the copyright in the code and what rights the respective parties will have to use the code when the project is over.</a:t>
            </a:r>
          </a:p>
          <a:p>
            <a:endParaRPr lang="en-US" sz="1200" b="0" i="0" kern="1200" dirty="0">
              <a:solidFill>
                <a:schemeClr val="tx1"/>
              </a:solidFill>
              <a:effectLst/>
              <a:latin typeface="+mn-lt"/>
              <a:ea typeface="+mn-ea"/>
              <a:cs typeface="+mn-cs"/>
            </a:endParaRPr>
          </a:p>
          <a:p>
            <a:r>
              <a:rPr lang="en-CA" dirty="0"/>
              <a:t>http://www.ic.gc.ca/eic/site/cipointernet-internetopic.nsf/eng/wr03719.html?Open&amp;wt_src=cipo-cpyrght-main</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183557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http://www.ic.gc.ca/eic/site/cipointernet-internetopic.nsf/eng/Home</a:t>
            </a:r>
          </a:p>
          <a:p>
            <a:endParaRPr lang="en-US" dirty="0"/>
          </a:p>
          <a:p>
            <a:r>
              <a:rPr lang="en-CA" sz="1200" b="0" i="0" kern="1200" dirty="0">
                <a:solidFill>
                  <a:schemeClr val="tx1"/>
                </a:solidFill>
                <a:effectLst/>
                <a:latin typeface="+mn-lt"/>
                <a:ea typeface="+mn-ea"/>
                <a:cs typeface="+mn-cs"/>
              </a:rPr>
              <a:t>When you register your copyright, you get a certificate of registration that you can use in court as evidence that you own the protected work. Cost is $50.</a:t>
            </a:r>
          </a:p>
          <a:p>
            <a:endParaRPr lang="en-US" sz="1200" b="0" i="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1953672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301222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you store information belonging to people outside your organization is critical as is how that info can be accessed and by whom.</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3838056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MIT License is a permissive license that is short and to the point. It lets people do anything they want with your code as long as they provide attribution back to you ("the above copyright notice") and don’t hold you liable.</a:t>
            </a:r>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418563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a:t>
            </a:fld>
            <a:endParaRPr lang="en-US"/>
          </a:p>
        </p:txBody>
      </p:sp>
    </p:spTree>
    <p:extLst>
      <p:ext uri="{BB962C8B-B14F-4D97-AF65-F5344CB8AC3E}">
        <p14:creationId xmlns:p14="http://schemas.microsoft.com/office/powerpoint/2010/main" val="642329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EULA: End User License Agreement</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298336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25</a:t>
            </a:fld>
            <a:endParaRPr lang="en-US"/>
          </a:p>
        </p:txBody>
      </p:sp>
    </p:spTree>
    <p:extLst>
      <p:ext uri="{BB962C8B-B14F-4D97-AF65-F5344CB8AC3E}">
        <p14:creationId xmlns:p14="http://schemas.microsoft.com/office/powerpoint/2010/main" val="1003373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a:t>
            </a:fld>
            <a:endParaRPr lang="en-US"/>
          </a:p>
        </p:txBody>
      </p:sp>
    </p:spTree>
    <p:extLst>
      <p:ext uri="{BB962C8B-B14F-4D97-AF65-F5344CB8AC3E}">
        <p14:creationId xmlns:p14="http://schemas.microsoft.com/office/powerpoint/2010/main" val="3547411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2035069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5</a:t>
            </a:fld>
            <a:endParaRPr lang="en-US"/>
          </a:p>
        </p:txBody>
      </p:sp>
    </p:spTree>
    <p:extLst>
      <p:ext uri="{BB962C8B-B14F-4D97-AF65-F5344CB8AC3E}">
        <p14:creationId xmlns:p14="http://schemas.microsoft.com/office/powerpoint/2010/main" val="555900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the software</a:t>
            </a:r>
            <a:r>
              <a:rPr lang="en-US" baseline="0" dirty="0"/>
              <a:t> that we buy today – especially operating systems and databases – has been developed and distributed today using a “closed source model. E.g. software developed by corporations such as Microsoft, Apple, IBM, and Oracle. Only the executable code is distributed to customers as a product which they license, not purchase. The source code remains “closed”, a trade secret. The software is known as proprietary software.</a:t>
            </a:r>
          </a:p>
          <a:p>
            <a:endParaRPr lang="en-US" baseline="0" dirty="0"/>
          </a:p>
          <a:p>
            <a:r>
              <a:rPr lang="en-US" baseline="0" dirty="0"/>
              <a:t>These corporations hire employees to work on projects defined and managed by the corporation. The employees work in teams managed by project leaders. The source code developed by programmers is the “Intellectual Property” of the corporation. Many programmers must sign NDAs – Non-Disclosure Agreements so their employer's IP does not leak outside the company.</a:t>
            </a:r>
          </a:p>
          <a:p>
            <a:r>
              <a:rPr lang="en-US" baseline="0" dirty="0"/>
              <a:t>The corp. protects its IP by enforcing its patents and copyrights. IBM has more patents than any company (for both its software and hardware). Annually, IBM has filed more patents than any other company for the past 24 years. In 2016, IBM was the first company to file over 8000 patents in a single year, that’s 22 per day. </a:t>
            </a:r>
          </a:p>
          <a:p>
            <a:endParaRPr lang="en-US" baseline="0" dirty="0"/>
          </a:p>
          <a:p>
            <a:pPr algn="l"/>
            <a:r>
              <a:rPr lang="en-US" baseline="0" dirty="0"/>
              <a:t>When we “buy” the executable code, it comes with a very restricted or closed form of EULA (End User License Agreement) whereby the user has the right to use the product, but does not own the product. In addition the user cannot reverse engineer the executable and make changes to the product.</a:t>
            </a:r>
          </a:p>
          <a:p>
            <a:pPr algn="l"/>
            <a:endParaRPr lang="en-US" baseline="0" dirty="0"/>
          </a:p>
          <a:p>
            <a:pPr algn="l"/>
            <a:r>
              <a:rPr lang="en-US" baseline="0" dirty="0"/>
              <a:t>The Open Source model, on the other hand, is now becoming mainstream. Linux OS, </a:t>
            </a:r>
            <a:r>
              <a:rPr lang="en-US" baseline="0" dirty="0" err="1"/>
              <a:t>mySQL</a:t>
            </a:r>
            <a:r>
              <a:rPr lang="en-US" baseline="0" dirty="0"/>
              <a:t>, &amp; Apache Web Server sends out just less than half the world’s HTML every day. </a:t>
            </a:r>
            <a:endParaRPr lang="en-US" dirty="0"/>
          </a:p>
        </p:txBody>
      </p:sp>
      <p:sp>
        <p:nvSpPr>
          <p:cNvPr id="4" name="Slide Number Placeholder 3"/>
          <p:cNvSpPr>
            <a:spLocks noGrp="1"/>
          </p:cNvSpPr>
          <p:nvPr>
            <p:ph type="sldNum" sz="quarter" idx="10"/>
          </p:nvPr>
        </p:nvSpPr>
        <p:spPr/>
        <p:txBody>
          <a:bodyPr/>
          <a:lstStyle/>
          <a:p>
            <a:fld id="{314F67C4-4AAE-4E12-A8E7-F5B8FF9C811E}" type="slidenum">
              <a:rPr lang="en-US" smtClean="0"/>
              <a:t>6</a:t>
            </a:fld>
            <a:endParaRPr lang="en-US" dirty="0"/>
          </a:p>
        </p:txBody>
      </p:sp>
    </p:spTree>
    <p:extLst>
      <p:ext uri="{BB962C8B-B14F-4D97-AF65-F5344CB8AC3E}">
        <p14:creationId xmlns:p14="http://schemas.microsoft.com/office/powerpoint/2010/main" val="3894237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Source software often provides features but "batteries are not included." There is usually "some assembly required" to combine those features into a business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general, if your project uses Open Source code, your entire project inherits the Open Source License. This can be a legal issue when programmers include Open Source code in proprietary products. </a:t>
            </a:r>
            <a:endParaRPr lang="en-US" sz="1200" b="1" i="0" kern="1200" dirty="0">
              <a:solidFill>
                <a:schemeClr val="tx1"/>
              </a:solidFill>
              <a:effectLst/>
              <a:latin typeface="+mn-lt"/>
              <a:ea typeface="+mn-ea"/>
              <a:cs typeface="+mn-cs"/>
            </a:endParaRP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http://www.theopensourceway.org/</a:t>
            </a:r>
          </a:p>
          <a:p>
            <a:r>
              <a:rPr lang="en-CA" sz="1200" b="1" i="0" kern="1200" dirty="0">
                <a:solidFill>
                  <a:schemeClr val="tx1"/>
                </a:solidFill>
                <a:effectLst/>
                <a:latin typeface="+mn-lt"/>
                <a:ea typeface="+mn-ea"/>
                <a:cs typeface="+mn-cs"/>
              </a:rPr>
              <a:t>The open source way is a way of thinking about how people collaborate within a community to achieve common goals and interests.</a:t>
            </a:r>
          </a:p>
          <a:p>
            <a:r>
              <a:rPr lang="en-CA" sz="1200" b="1" i="0" kern="1200" dirty="0">
                <a:solidFill>
                  <a:schemeClr val="tx1"/>
                </a:solidFill>
                <a:effectLst/>
                <a:latin typeface="+mn-lt"/>
                <a:ea typeface="+mn-ea"/>
                <a:cs typeface="+mn-cs"/>
              </a:rPr>
              <a:t>Enables people to further their own interests while contributing those interests back to a common good.</a:t>
            </a:r>
          </a:p>
          <a:p>
            <a:endParaRPr lang="en-US" dirty="0"/>
          </a:p>
          <a:p>
            <a:r>
              <a:rPr lang="en-CA" dirty="0"/>
              <a:t>https://opensource.org/faq#commercial</a:t>
            </a:r>
          </a:p>
          <a:p>
            <a:r>
              <a:rPr lang="en-CA" sz="1200" b="1" i="0" kern="1200" dirty="0">
                <a:solidFill>
                  <a:schemeClr val="tx1"/>
                </a:solidFill>
                <a:effectLst/>
                <a:latin typeface="+mn-lt"/>
                <a:ea typeface="+mn-ea"/>
                <a:cs typeface="+mn-cs"/>
              </a:rPr>
              <a:t>All Open Source software can be used for commercial purpose </a:t>
            </a:r>
            <a:r>
              <a:rPr lang="en-CA" sz="1200" b="1" i="0" u="sng" kern="1200" dirty="0">
                <a:solidFill>
                  <a:schemeClr val="tx1"/>
                </a:solidFill>
                <a:effectLst/>
                <a:latin typeface="+mn-lt"/>
                <a:ea typeface="+mn-ea"/>
                <a:cs typeface="+mn-cs"/>
              </a:rPr>
              <a:t>within your company</a:t>
            </a:r>
            <a:r>
              <a:rPr lang="en-CA" sz="1200" b="1" i="0" kern="1200" dirty="0">
                <a:solidFill>
                  <a:schemeClr val="tx1"/>
                </a:solidFill>
                <a:effectLst/>
                <a:latin typeface="+mn-lt"/>
                <a:ea typeface="+mn-ea"/>
                <a:cs typeface="+mn-cs"/>
              </a:rPr>
              <a:t>; the Open Source Definition guarantees this. You can even sell Open Source software.</a:t>
            </a:r>
          </a:p>
          <a:p>
            <a:r>
              <a:rPr lang="en-CA" sz="1200" b="1" i="0" kern="1200" dirty="0">
                <a:solidFill>
                  <a:schemeClr val="tx1"/>
                </a:solidFill>
                <a:effectLst/>
                <a:latin typeface="+mn-lt"/>
                <a:ea typeface="+mn-ea"/>
                <a:cs typeface="+mn-cs"/>
              </a:rPr>
              <a:t>However, note that commercial is not the same as proprietary. If you receive software under an Open Source license, you can always use that software for commercial purposes, but that doesn't always mean you can place further restrictions on people who receive the software from you. In particular, copyleft-style Open Source licenses require that, in at least some cases, when you distribute the software, you must do so under the same license you received it under.</a:t>
            </a:r>
          </a:p>
          <a:p>
            <a:r>
              <a:rPr lang="en-CA" sz="1200" b="1" i="0" kern="1200" dirty="0">
                <a:solidFill>
                  <a:schemeClr val="tx1"/>
                </a:solidFill>
                <a:effectLst/>
                <a:latin typeface="+mn-lt"/>
                <a:ea typeface="+mn-ea"/>
                <a:cs typeface="+mn-cs"/>
              </a:rPr>
              <a:t>"Copyleft" refers to licenses that allow derivative works but require them to use the same license as the original work.  Once Open, Always Open.</a:t>
            </a:r>
          </a:p>
          <a:p>
            <a:r>
              <a:rPr lang="en-CA" sz="1200" b="1" i="0" kern="1200" dirty="0">
                <a:solidFill>
                  <a:schemeClr val="tx1"/>
                </a:solidFill>
                <a:effectLst/>
                <a:latin typeface="+mn-lt"/>
                <a:ea typeface="+mn-ea"/>
                <a:cs typeface="+mn-cs"/>
              </a:rPr>
              <a:t>A "permissive" license permits proprietary derivative works.</a:t>
            </a:r>
          </a:p>
          <a:p>
            <a:r>
              <a:rPr lang="en-US" sz="1200" b="1" i="0" kern="1200" dirty="0">
                <a:solidFill>
                  <a:schemeClr val="tx1"/>
                </a:solidFill>
                <a:effectLst/>
                <a:latin typeface="+mn-lt"/>
                <a:ea typeface="+mn-ea"/>
                <a:cs typeface="+mn-cs"/>
              </a:rPr>
              <a:t>T</a:t>
            </a:r>
            <a:r>
              <a:rPr lang="en-CA" sz="1200" b="1" i="0" kern="1200" dirty="0">
                <a:solidFill>
                  <a:schemeClr val="tx1"/>
                </a:solidFill>
                <a:effectLst/>
                <a:latin typeface="+mn-lt"/>
                <a:ea typeface="+mn-ea"/>
                <a:cs typeface="+mn-cs"/>
              </a:rPr>
              <a:t>here are many open source licenses and you should be aware of the terms when using open source software in a software package distributed or sold outside your company.</a:t>
            </a:r>
          </a:p>
          <a:p>
            <a:endParaRPr lang="en-US" sz="1200" b="0" i="0" kern="1200" dirty="0">
              <a:solidFill>
                <a:schemeClr val="tx1"/>
              </a:solidFill>
              <a:effectLst/>
              <a:latin typeface="+mn-lt"/>
              <a:ea typeface="+mn-ea"/>
              <a:cs typeface="+mn-cs"/>
            </a:endParaRPr>
          </a:p>
          <a:p>
            <a:r>
              <a:rPr lang="en-CA" dirty="0"/>
              <a:t>https://choosealicense.com/</a:t>
            </a:r>
          </a:p>
          <a:p>
            <a:r>
              <a:rPr lang="en-CA" dirty="0"/>
              <a:t>https://blog.codinghorror.com/pick-a-license-any-license/</a:t>
            </a:r>
          </a:p>
          <a:p>
            <a:r>
              <a:rPr lang="en-CA" dirty="0"/>
              <a:t>http://oss-watch.ac.uk/resources/licdiff</a:t>
            </a:r>
          </a:p>
          <a:p>
            <a:r>
              <a:rPr lang="en-CA" dirty="0"/>
              <a:t>http://oss-watch.ac.uk/apps/licdiff/</a:t>
            </a:r>
          </a:p>
          <a:p>
            <a:r>
              <a:rPr lang="en-CA" dirty="0"/>
              <a:t>https://en.wikipedia.org/wiki/Comparison_of_free_and_open-source_software_licenses</a:t>
            </a:r>
          </a:p>
          <a:p>
            <a:r>
              <a:rPr lang="en-CA" dirty="0"/>
              <a:t>https://itsfoss.com/open-source-licenses-explained/</a:t>
            </a:r>
          </a:p>
          <a:p>
            <a:r>
              <a:rPr lang="en-CA" dirty="0"/>
              <a:t>http://www.binpress.com/blog/2013/06/21/open-source-licensing-for-dummies/</a:t>
            </a:r>
          </a:p>
          <a:p>
            <a:r>
              <a:rPr lang="en-CA" dirty="0"/>
              <a:t>https://tldrlegal.com/</a:t>
            </a:r>
          </a:p>
          <a:p>
            <a:endParaRPr lang="en-US" dirty="0"/>
          </a:p>
          <a:p>
            <a:r>
              <a:rPr lang="en-US" b="1" dirty="0"/>
              <a:t>C</a:t>
            </a:r>
            <a:r>
              <a:rPr lang="en-CA" b="1" dirty="0" err="1"/>
              <a:t>ost</a:t>
            </a:r>
            <a:r>
              <a:rPr lang="en-CA" b="1" dirty="0"/>
              <a:t>: LibreOffice is free, Microsoft Office is not. LibreOffice 5.3 has caught up to many features in MS-Office including access to cloud resources and cloud hosting like MS-Office 365 but is still missing some enterprise features like Outlook (email and calendaring)</a:t>
            </a:r>
          </a:p>
          <a:p>
            <a:endParaRPr lang="en-CA" b="1" dirty="0"/>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1558475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customized product from a trusted brand,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higher levels of security, functionality, and usability.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continuous innovation and development with upgrade or migration paths,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greater scalability,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ongoing training and support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and a lower requirement for internal technical skills.</a:t>
            </a:r>
            <a:endParaRPr lang="en-CA" b="1" dirty="0"/>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4152242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 “You wouldn’t buy a car with the hood welded shut” is still used today as a Red Hat tag line.</a:t>
            </a:r>
            <a:endParaRPr lang="en-CA" dirty="0"/>
          </a:p>
          <a:p>
            <a:r>
              <a:rPr lang="en-CA" dirty="0"/>
              <a:t>https://www.redhat.com/en/open-source/red-hat-way</a:t>
            </a:r>
          </a:p>
          <a:p>
            <a:r>
              <a:rPr lang="en-CA" sz="1200" b="1" i="0" kern="1200" dirty="0">
                <a:solidFill>
                  <a:schemeClr val="tx1"/>
                </a:solidFill>
                <a:effectLst/>
                <a:latin typeface="+mn-lt"/>
                <a:ea typeface="+mn-ea"/>
                <a:cs typeface="+mn-cs"/>
              </a:rPr>
              <a:t>Open source empowers impressive innovation and rapid change. But if you are running a production environment, innovation and rapid change are frightening words. So Red Hat takes thousands of packages, freezes the code, and creates an enterprise-ready edition of that software, working with chip designers, hardware vendors, and independent software vendors to certify and tune the hardware and software that Red Hat products will work with</a:t>
            </a:r>
            <a:r>
              <a:rPr lang="en-CA" sz="1200" b="0" i="0" kern="1200" dirty="0">
                <a:solidFill>
                  <a:schemeClr val="tx1"/>
                </a:solidFill>
                <a:effectLst/>
                <a:latin typeface="+mn-lt"/>
                <a:ea typeface="+mn-ea"/>
                <a:cs typeface="+mn-cs"/>
              </a:rPr>
              <a:t>.  (https://timreview.ca/article/513)</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a:t>
            </a:r>
            <a:r>
              <a:rPr lang="en-CA" sz="1200" b="0" i="0" kern="1200" dirty="0">
                <a:solidFill>
                  <a:schemeClr val="tx1"/>
                </a:solidFill>
                <a:effectLst/>
                <a:latin typeface="+mn-lt"/>
                <a:ea typeface="+mn-ea"/>
                <a:cs typeface="+mn-cs"/>
              </a:rPr>
              <a:t>here is good value with Red Hat. IBM and Oracle maintenance plans are not cheap either.</a:t>
            </a:r>
          </a:p>
          <a:p>
            <a:r>
              <a:rPr lang="en-US" sz="1200" b="0" i="0" kern="1200" dirty="0">
                <a:solidFill>
                  <a:schemeClr val="tx1"/>
                </a:solidFill>
                <a:effectLst/>
                <a:latin typeface="+mn-lt"/>
                <a:ea typeface="+mn-ea"/>
                <a:cs typeface="+mn-cs"/>
              </a:rPr>
              <a:t>T</a:t>
            </a:r>
            <a:r>
              <a:rPr lang="en-CA" sz="1200" b="0" i="0" kern="1200" dirty="0">
                <a:solidFill>
                  <a:schemeClr val="tx1"/>
                </a:solidFill>
                <a:effectLst/>
                <a:latin typeface="+mn-lt"/>
                <a:ea typeface="+mn-ea"/>
                <a:cs typeface="+mn-cs"/>
              </a:rPr>
              <a:t>here are many "moving parts" in a large multi-user Linux system. Red Hat ensures the myriad of Open Source components all play well together. And provides support to your IT staff. The lack of support has been the strongest argument against Linux and Open Source in the Enterprise space.</a:t>
            </a:r>
          </a:p>
          <a:p>
            <a:endParaRPr lang="en-US" sz="1200" b="0" i="0" kern="1200" dirty="0">
              <a:solidFill>
                <a:schemeClr val="tx1"/>
              </a:solidFill>
              <a:effectLst/>
              <a:latin typeface="+mn-lt"/>
              <a:ea typeface="+mn-ea"/>
              <a:cs typeface="+mn-cs"/>
            </a:endParaRPr>
          </a:p>
          <a:p>
            <a:r>
              <a:rPr lang="en-CA" dirty="0"/>
              <a:t>https://www.redhat.com/en/about/value-of-subscription</a:t>
            </a:r>
          </a:p>
          <a:p>
            <a:r>
              <a:rPr lang="en-CA" dirty="0"/>
              <a:t>https://rtpstartups.wordpress.com/2016/04/08/red-hat-the-worlds-open-source-leader/</a:t>
            </a:r>
          </a:p>
          <a:p>
            <a:endParaRPr lang="en-US"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2790233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2018-11-26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2018-11-26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2018-11-26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2018-11-26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2018-11-26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2018-11-26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2018-11-26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2018-11-26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2018-11-26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2018-11-26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2018-11-26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2018-11-26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2018-11-26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2018-11-26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2018-11-26</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rvices.priv.gc.ca/quiz/index_e.as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youtube.com/watch?v=KyOEv5fW5N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www.ic.gc.ca/eic/site/cipointernet-internetopic.nsf/eng/Hom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ibm.com/open/" TargetMode="External"/><Relationship Id="rId2" Type="http://schemas.openxmlformats.org/officeDocument/2006/relationships/hyperlink" Target="http://www.codeplex.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a:t>Computer </a:t>
            </a:r>
            <a:r>
              <a:rPr lang="en-CA" dirty="0"/>
              <a:t>Principles for Programmers</a:t>
            </a:r>
          </a:p>
        </p:txBody>
      </p:sp>
      <p:sp>
        <p:nvSpPr>
          <p:cNvPr id="3" name="Subtitle 2"/>
          <p:cNvSpPr>
            <a:spLocks noGrp="1"/>
          </p:cNvSpPr>
          <p:nvPr>
            <p:ph type="subTitle" idx="1"/>
          </p:nvPr>
        </p:nvSpPr>
        <p:spPr>
          <a:xfrm>
            <a:off x="685800" y="2628900"/>
            <a:ext cx="7848600" cy="1314450"/>
          </a:xfrm>
        </p:spPr>
        <p:txBody>
          <a:bodyPr>
            <a:normAutofit/>
          </a:bodyPr>
          <a:lstStyle/>
          <a:p>
            <a:r>
              <a:rPr lang="en-US" b="1" dirty="0"/>
              <a:t>Closed vs. Open Source Licensing, Intellectual Property, Spam, and Privacy</a:t>
            </a:r>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269" y="1275606"/>
            <a:ext cx="8456203" cy="3759167"/>
          </a:xfrm>
        </p:spPr>
        <p:txBody>
          <a:bodyPr>
            <a:normAutofit/>
          </a:bodyPr>
          <a:lstStyle/>
          <a:p>
            <a:r>
              <a:rPr lang="en-CA" dirty="0"/>
              <a:t>Red Hat developed and distributed the Linux OS, 1994</a:t>
            </a:r>
          </a:p>
          <a:p>
            <a:r>
              <a:rPr lang="en-CA" dirty="0"/>
              <a:t>Fedora (free): rapid development of the latest technology</a:t>
            </a:r>
          </a:p>
          <a:p>
            <a:r>
              <a:rPr lang="en-CA" dirty="0"/>
              <a:t>Red Hat Enterprise Linux is a $2B service business</a:t>
            </a:r>
          </a:p>
          <a:p>
            <a:pPr lvl="1"/>
            <a:r>
              <a:rPr lang="en-CA" dirty="0"/>
              <a:t>Supported, Secure, Stable, long Life Cycle, single source of software</a:t>
            </a:r>
          </a:p>
          <a:p>
            <a:r>
              <a:rPr lang="en-US" dirty="0"/>
              <a:t>Red Hat Enterprise Linux Server, </a:t>
            </a:r>
            <a:r>
              <a:rPr lang="en-CA" dirty="0"/>
              <a:t>1 server, 2 sockets. </a:t>
            </a:r>
            <a:r>
              <a:rPr lang="en-US" dirty="0"/>
              <a:t>per</a:t>
            </a:r>
            <a:r>
              <a:rPr lang="en-CA" dirty="0"/>
              <a:t> </a:t>
            </a:r>
            <a:r>
              <a:rPr lang="en-CA" dirty="0" err="1"/>
              <a:t>yr</a:t>
            </a:r>
            <a:endParaRPr lang="en-US" dirty="0"/>
          </a:p>
          <a:p>
            <a:pPr lvl="1"/>
            <a:r>
              <a:rPr lang="en-US" dirty="0"/>
              <a:t>Self-support </a:t>
            </a:r>
            <a:r>
              <a:rPr lang="en-CA" b="1" dirty="0"/>
              <a:t>US$349, </a:t>
            </a:r>
            <a:r>
              <a:rPr lang="en-CA" dirty="0"/>
              <a:t>Standard </a:t>
            </a:r>
            <a:r>
              <a:rPr lang="en-CA" b="1" dirty="0"/>
              <a:t>US$799,</a:t>
            </a:r>
            <a:r>
              <a:rPr lang="en-US" dirty="0"/>
              <a:t> Premium (24x7) </a:t>
            </a:r>
            <a:r>
              <a:rPr lang="en-CA" b="1" dirty="0"/>
              <a:t>US$1,299</a:t>
            </a:r>
            <a:endParaRPr lang="en-CA" dirty="0"/>
          </a:p>
          <a:p>
            <a:r>
              <a:rPr lang="en-CA" dirty="0"/>
              <a:t>Red Hat Enterprise Linux for Virtual Datacenters, Premium with Smart Management, High Availability, Resilient Storage </a:t>
            </a:r>
            <a:r>
              <a:rPr lang="en-CA" b="1" dirty="0"/>
              <a:t>US$8,459 </a:t>
            </a:r>
            <a:r>
              <a:rPr lang="en-CA" dirty="0"/>
              <a:t>/ year</a:t>
            </a:r>
            <a:r>
              <a:rPr lang="en-CA" b="1" dirty="0"/>
              <a:t> </a:t>
            </a:r>
            <a:endParaRPr lang="en-US" dirty="0"/>
          </a:p>
        </p:txBody>
      </p:sp>
      <p:sp>
        <p:nvSpPr>
          <p:cNvPr id="7" name="Title 1"/>
          <p:cNvSpPr>
            <a:spLocks noGrp="1"/>
          </p:cNvSpPr>
          <p:nvPr>
            <p:ph type="title"/>
          </p:nvPr>
        </p:nvSpPr>
        <p:spPr>
          <a:xfrm>
            <a:off x="323528" y="388640"/>
            <a:ext cx="8229600" cy="742950"/>
          </a:xfrm>
        </p:spPr>
        <p:txBody>
          <a:bodyPr>
            <a:noAutofit/>
          </a:bodyPr>
          <a:lstStyle/>
          <a:p>
            <a:r>
              <a:rPr lang="en-US" sz="2800" dirty="0"/>
              <a:t>Hybrid Open and Closed Source Systems in today’s Software Market (Cont’d)</a:t>
            </a:r>
          </a:p>
        </p:txBody>
      </p:sp>
    </p:spTree>
    <p:extLst>
      <p:ext uri="{BB962C8B-B14F-4D97-AF65-F5344CB8AC3E}">
        <p14:creationId xmlns:p14="http://schemas.microsoft.com/office/powerpoint/2010/main" val="1050382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9691"/>
            <a:ext cx="8229600" cy="742950"/>
          </a:xfrm>
        </p:spPr>
        <p:txBody>
          <a:bodyPr>
            <a:normAutofit/>
          </a:bodyPr>
          <a:lstStyle/>
          <a:p>
            <a:pPr algn="ctr"/>
            <a:r>
              <a:rPr lang="en-CA" dirty="0"/>
              <a:t>CASL, PIPDEA &amp; </a:t>
            </a:r>
            <a:r>
              <a:rPr lang="en-US" dirty="0"/>
              <a:t>Data Privacy</a:t>
            </a:r>
          </a:p>
        </p:txBody>
      </p:sp>
      <p:sp>
        <p:nvSpPr>
          <p:cNvPr id="3" name="Rectangle 2"/>
          <p:cNvSpPr/>
          <p:nvPr/>
        </p:nvSpPr>
        <p:spPr>
          <a:xfrm>
            <a:off x="0" y="1491630"/>
            <a:ext cx="9144000" cy="365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736601"/>
            <a:ext cx="5517564" cy="3161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2279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1" dirty="0"/>
              <a:t>Canada’s Anti-Spam Legislation (CASL)</a:t>
            </a:r>
            <a:endParaRPr lang="en-CA" dirty="0"/>
          </a:p>
        </p:txBody>
      </p:sp>
      <p:sp>
        <p:nvSpPr>
          <p:cNvPr id="3" name="Content Placeholder 2"/>
          <p:cNvSpPr>
            <a:spLocks noGrp="1"/>
          </p:cNvSpPr>
          <p:nvPr>
            <p:ph idx="1"/>
          </p:nvPr>
        </p:nvSpPr>
        <p:spPr/>
        <p:txBody>
          <a:bodyPr/>
          <a:lstStyle/>
          <a:p>
            <a:r>
              <a:rPr lang="en-CA" dirty="0"/>
              <a:t>Applies to all electronic messages (e.g. email, texts) organizations send in connection with a “commercial activity.” (e.g. advertising or promotional info)</a:t>
            </a:r>
          </a:p>
          <a:p>
            <a:r>
              <a:rPr lang="en-CA" dirty="0"/>
              <a:t>Organizations need consent from recipients before sending messages</a:t>
            </a:r>
          </a:p>
          <a:p>
            <a:r>
              <a:rPr lang="en-CA" dirty="0"/>
              <a:t>Must identify organization clearly with contact info</a:t>
            </a:r>
          </a:p>
          <a:p>
            <a:r>
              <a:rPr lang="en-CA" dirty="0"/>
              <a:t>Must offer an unsubscribe mechanism </a:t>
            </a:r>
          </a:p>
          <a:p>
            <a:r>
              <a:rPr lang="en-CA" dirty="0"/>
              <a:t>Must be truthful, not misleading. (e.g. no spoofing)</a:t>
            </a:r>
          </a:p>
          <a:p>
            <a:endParaRPr lang="en-CA" dirty="0"/>
          </a:p>
        </p:txBody>
      </p:sp>
    </p:spTree>
    <p:extLst>
      <p:ext uri="{BB962C8B-B14F-4D97-AF65-F5344CB8AC3E}">
        <p14:creationId xmlns:p14="http://schemas.microsoft.com/office/powerpoint/2010/main" val="3765664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0050"/>
            <a:ext cx="8712968" cy="742950"/>
          </a:xfrm>
        </p:spPr>
        <p:txBody>
          <a:bodyPr>
            <a:normAutofit fontScale="90000"/>
          </a:bodyPr>
          <a:lstStyle/>
          <a:p>
            <a:r>
              <a:rPr lang="en-US" dirty="0"/>
              <a:t>PIPEDA - Personal Information Protection and Electronic Documents Act</a:t>
            </a:r>
          </a:p>
        </p:txBody>
      </p:sp>
      <p:sp>
        <p:nvSpPr>
          <p:cNvPr id="3" name="Content Placeholder 2"/>
          <p:cNvSpPr>
            <a:spLocks noGrp="1"/>
          </p:cNvSpPr>
          <p:nvPr>
            <p:ph idx="1"/>
          </p:nvPr>
        </p:nvSpPr>
        <p:spPr>
          <a:xfrm>
            <a:off x="251520" y="1347614"/>
            <a:ext cx="8892480" cy="3657600"/>
          </a:xfrm>
        </p:spPr>
        <p:txBody>
          <a:bodyPr>
            <a:normAutofit/>
          </a:bodyPr>
          <a:lstStyle/>
          <a:p>
            <a:r>
              <a:rPr lang="en-CA" dirty="0"/>
              <a:t>PIPEDA controls </a:t>
            </a:r>
            <a:r>
              <a:rPr lang="en-CA" dirty="0">
                <a:solidFill>
                  <a:schemeClr val="tx2"/>
                </a:solidFill>
              </a:rPr>
              <a:t>all collection and retention of personal information by all businesses</a:t>
            </a:r>
            <a:r>
              <a:rPr lang="en-CA" dirty="0">
                <a:solidFill>
                  <a:srgbClr val="00B0F0"/>
                </a:solidFill>
              </a:rPr>
              <a:t> </a:t>
            </a:r>
            <a:r>
              <a:rPr lang="en-CA" dirty="0"/>
              <a:t>in Canada and controls </a:t>
            </a:r>
            <a:r>
              <a:rPr lang="en-CA" dirty="0">
                <a:solidFill>
                  <a:schemeClr val="tx2"/>
                </a:solidFill>
              </a:rPr>
              <a:t>the collection and retention of employee information only for Federal agencies. </a:t>
            </a:r>
            <a:r>
              <a:rPr lang="en-CA" dirty="0"/>
              <a:t>FIPPA is an Ontario version.</a:t>
            </a:r>
          </a:p>
          <a:p>
            <a:r>
              <a:rPr lang="en-CA" dirty="0"/>
              <a:t>In 2001, 'Adequate' per EU Data Protection Directive (1995)</a:t>
            </a:r>
          </a:p>
          <a:p>
            <a:pPr lvl="1"/>
            <a:r>
              <a:rPr lang="en-CA" dirty="0"/>
              <a:t>may not be under EU General Data Protection Regulation (2018)</a:t>
            </a:r>
            <a:endParaRPr lang="en-CA" dirty="0">
              <a:solidFill>
                <a:schemeClr val="tx2"/>
              </a:solidFill>
            </a:endParaRPr>
          </a:p>
          <a:p>
            <a:r>
              <a:rPr lang="en-CA" dirty="0"/>
              <a:t>Short PIPEDA quiz </a:t>
            </a:r>
            <a:r>
              <a:rPr lang="en-US" dirty="0">
                <a:hlinkClick r:id="rId3"/>
              </a:rPr>
              <a:t>https://services.priv.gc.ca/quiz/index_e.asp</a:t>
            </a:r>
            <a:endParaRPr lang="en-CA" dirty="0"/>
          </a:p>
          <a:p>
            <a:r>
              <a:rPr lang="en-CA" dirty="0"/>
              <a:t>5 minute video on PIPEDA for businesses </a:t>
            </a:r>
            <a:r>
              <a:rPr lang="en-US" dirty="0">
                <a:hlinkClick r:id="rId4"/>
              </a:rPr>
              <a:t>https://www.youtube.com/watch?v=KyOEv5fW5NE</a:t>
            </a:r>
            <a:endParaRPr lang="en-US" dirty="0"/>
          </a:p>
        </p:txBody>
      </p:sp>
    </p:spTree>
    <p:extLst>
      <p:ext uri="{BB962C8B-B14F-4D97-AF65-F5344CB8AC3E}">
        <p14:creationId xmlns:p14="http://schemas.microsoft.com/office/powerpoint/2010/main" val="468841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69"/>
            <a:ext cx="8229600" cy="742950"/>
          </a:xfrm>
        </p:spPr>
        <p:txBody>
          <a:bodyPr>
            <a:noAutofit/>
          </a:bodyPr>
          <a:lstStyle/>
          <a:p>
            <a:r>
              <a:rPr lang="en-CA" sz="2800" dirty="0"/>
              <a:t>What is Intellectual Property? </a:t>
            </a:r>
            <a:br>
              <a:rPr lang="en-CA" sz="2800" dirty="0"/>
            </a:br>
            <a:r>
              <a:rPr lang="en-CA" sz="2800" dirty="0"/>
              <a:t>What are </a:t>
            </a:r>
            <a:r>
              <a:rPr lang="en-US" sz="2800" dirty="0"/>
              <a:t>Intellectual Property Rights (IPR)? </a:t>
            </a:r>
          </a:p>
        </p:txBody>
      </p:sp>
      <p:sp>
        <p:nvSpPr>
          <p:cNvPr id="3" name="Rectangle 2"/>
          <p:cNvSpPr/>
          <p:nvPr/>
        </p:nvSpPr>
        <p:spPr>
          <a:xfrm>
            <a:off x="0" y="1491630"/>
            <a:ext cx="9144000" cy="3651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B650B8-F4E8-4F69-82E6-52D48C341DFA}"/>
              </a:ext>
            </a:extLst>
          </p:cNvPr>
          <p:cNvSpPr txBox="1"/>
          <p:nvPr/>
        </p:nvSpPr>
        <p:spPr>
          <a:xfrm>
            <a:off x="683568" y="1923678"/>
            <a:ext cx="7200800" cy="2308324"/>
          </a:xfrm>
          <a:prstGeom prst="rect">
            <a:avLst/>
          </a:prstGeom>
          <a:noFill/>
        </p:spPr>
        <p:txBody>
          <a:bodyPr wrap="square" rtlCol="0">
            <a:spAutoFit/>
          </a:bodyPr>
          <a:lstStyle/>
          <a:p>
            <a:r>
              <a:rPr lang="en-US" sz="3600" b="1" dirty="0">
                <a:solidFill>
                  <a:schemeClr val="bg1"/>
                </a:solidFill>
              </a:rPr>
              <a:t>Copyright</a:t>
            </a:r>
            <a:r>
              <a:rPr lang="en-US" sz="3600" dirty="0">
                <a:solidFill>
                  <a:schemeClr val="bg1"/>
                </a:solidFill>
              </a:rPr>
              <a:t>: automatic protection</a:t>
            </a:r>
            <a:br>
              <a:rPr lang="en-US" sz="3600" dirty="0">
                <a:solidFill>
                  <a:schemeClr val="bg1"/>
                </a:solidFill>
              </a:rPr>
            </a:br>
            <a:r>
              <a:rPr lang="en-US" sz="3600" dirty="0">
                <a:solidFill>
                  <a:schemeClr val="bg1"/>
                </a:solidFill>
              </a:rPr>
              <a:t> 	of the </a:t>
            </a:r>
            <a:r>
              <a:rPr lang="en-US" sz="3600" i="1" dirty="0">
                <a:solidFill>
                  <a:schemeClr val="bg1"/>
                </a:solidFill>
              </a:rPr>
              <a:t>expression</a:t>
            </a:r>
            <a:r>
              <a:rPr lang="en-US" sz="3600" dirty="0">
                <a:solidFill>
                  <a:schemeClr val="bg1"/>
                </a:solidFill>
              </a:rPr>
              <a:t> of an idea.</a:t>
            </a:r>
          </a:p>
          <a:p>
            <a:r>
              <a:rPr lang="en-US" sz="3600" b="1" dirty="0">
                <a:solidFill>
                  <a:schemeClr val="bg1"/>
                </a:solidFill>
              </a:rPr>
              <a:t>Patent</a:t>
            </a:r>
            <a:r>
              <a:rPr lang="en-US" sz="3600" dirty="0">
                <a:solidFill>
                  <a:schemeClr val="bg1"/>
                </a:solidFill>
              </a:rPr>
              <a:t>: granted protection </a:t>
            </a:r>
            <a:br>
              <a:rPr lang="en-US" sz="3600" dirty="0">
                <a:solidFill>
                  <a:schemeClr val="bg1"/>
                </a:solidFill>
              </a:rPr>
            </a:br>
            <a:r>
              <a:rPr lang="en-US" sz="3600" dirty="0">
                <a:solidFill>
                  <a:schemeClr val="bg1"/>
                </a:solidFill>
              </a:rPr>
              <a:t> 	of a novel idea.</a:t>
            </a:r>
            <a:endParaRPr lang="en-CA" sz="3600" dirty="0">
              <a:solidFill>
                <a:schemeClr val="bg1"/>
              </a:solidFill>
            </a:endParaRPr>
          </a:p>
        </p:txBody>
      </p:sp>
    </p:spTree>
    <p:extLst>
      <p:ext uri="{BB962C8B-B14F-4D97-AF65-F5344CB8AC3E}">
        <p14:creationId xmlns:p14="http://schemas.microsoft.com/office/powerpoint/2010/main" val="3499077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Patents Vs. Copyrights</a:t>
            </a:r>
          </a:p>
        </p:txBody>
      </p:sp>
      <p:sp>
        <p:nvSpPr>
          <p:cNvPr id="3" name="Content Placeholder 2"/>
          <p:cNvSpPr>
            <a:spLocks noGrp="1"/>
          </p:cNvSpPr>
          <p:nvPr>
            <p:ph idx="1"/>
          </p:nvPr>
        </p:nvSpPr>
        <p:spPr>
          <a:xfrm>
            <a:off x="457200" y="1347614"/>
            <a:ext cx="8229600" cy="3657600"/>
          </a:xfrm>
        </p:spPr>
        <p:txBody>
          <a:bodyPr>
            <a:normAutofit/>
          </a:bodyPr>
          <a:lstStyle/>
          <a:p>
            <a:r>
              <a:rPr lang="en-US" dirty="0"/>
              <a:t>A patent can protect </a:t>
            </a:r>
            <a:r>
              <a:rPr lang="en-US" dirty="0">
                <a:solidFill>
                  <a:schemeClr val="tx2"/>
                </a:solidFill>
              </a:rPr>
              <a:t>the novel ideas embodied in a software program</a:t>
            </a:r>
            <a:r>
              <a:rPr lang="en-US" dirty="0"/>
              <a:t>, but a copyright cannot. </a:t>
            </a:r>
          </a:p>
          <a:p>
            <a:r>
              <a:rPr lang="en-US" dirty="0"/>
              <a:t>Copyright protects </a:t>
            </a:r>
            <a:r>
              <a:rPr lang="en-US" dirty="0">
                <a:solidFill>
                  <a:schemeClr val="tx2"/>
                </a:solidFill>
              </a:rPr>
              <a:t>the particular form in which an idea is expressed</a:t>
            </a:r>
            <a:r>
              <a:rPr lang="en-US" dirty="0"/>
              <a:t>. </a:t>
            </a:r>
          </a:p>
          <a:p>
            <a:r>
              <a:rPr lang="en-US" dirty="0"/>
              <a:t>For a software product, copyright law would protect </a:t>
            </a:r>
            <a:r>
              <a:rPr lang="en-US" dirty="0">
                <a:solidFill>
                  <a:schemeClr val="tx2"/>
                </a:solidFill>
              </a:rPr>
              <a:t>the source and object code, and the unique original UI elements</a:t>
            </a:r>
            <a:r>
              <a:rPr lang="en-US" dirty="0"/>
              <a:t>.</a:t>
            </a:r>
          </a:p>
          <a:p>
            <a:pPr marL="0" indent="0" algn="r">
              <a:buNone/>
            </a:pPr>
            <a:r>
              <a:rPr lang="en-US" sz="800" b="1" dirty="0"/>
              <a:t>Source</a:t>
            </a:r>
            <a:r>
              <a:rPr lang="en-US" sz="800" dirty="0"/>
              <a:t>: http://www.freibrun.com/articles/articl2.htm</a:t>
            </a:r>
          </a:p>
        </p:txBody>
      </p:sp>
    </p:spTree>
    <p:extLst>
      <p:ext uri="{BB962C8B-B14F-4D97-AF65-F5344CB8AC3E}">
        <p14:creationId xmlns:p14="http://schemas.microsoft.com/office/powerpoint/2010/main" val="2246328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1520" y="1418130"/>
            <a:ext cx="8712968" cy="3693000"/>
          </a:xfrm>
        </p:spPr>
        <p:txBody>
          <a:bodyPr>
            <a:normAutofit/>
          </a:bodyPr>
          <a:lstStyle/>
          <a:p>
            <a:r>
              <a:rPr lang="en-US" dirty="0"/>
              <a:t>Intellectual Property is a “</a:t>
            </a:r>
            <a:r>
              <a:rPr lang="en-US" dirty="0">
                <a:solidFill>
                  <a:schemeClr val="tx2"/>
                </a:solidFill>
              </a:rPr>
              <a:t>work or invention</a:t>
            </a:r>
            <a:r>
              <a:rPr lang="en-US" dirty="0"/>
              <a:t>” that is the result of creativity, to which one has “</a:t>
            </a:r>
            <a:r>
              <a:rPr lang="en-US" dirty="0">
                <a:solidFill>
                  <a:schemeClr val="tx2"/>
                </a:solidFill>
              </a:rPr>
              <a:t>rights</a:t>
            </a:r>
            <a:r>
              <a:rPr lang="en-US" dirty="0"/>
              <a:t>” and for which one may apply for a “</a:t>
            </a:r>
            <a:r>
              <a:rPr lang="en-US" dirty="0">
                <a:solidFill>
                  <a:schemeClr val="tx2"/>
                </a:solidFill>
              </a:rPr>
              <a:t>patent, copyright, trademark, etc.</a:t>
            </a:r>
            <a:r>
              <a:rPr lang="en-US" dirty="0"/>
              <a:t>”</a:t>
            </a:r>
          </a:p>
          <a:p>
            <a:r>
              <a:rPr lang="en-US" dirty="0"/>
              <a:t>Software is a product, so “To whom does it belong?” </a:t>
            </a:r>
            <a:r>
              <a:rPr lang="en-US" dirty="0">
                <a:solidFill>
                  <a:schemeClr val="tx2"/>
                </a:solidFill>
              </a:rPr>
              <a:t>Intellectual Property Rights laws help to answer these questions (ownership, copyright, …)</a:t>
            </a:r>
          </a:p>
          <a:p>
            <a:endParaRPr lang="en-US" dirty="0"/>
          </a:p>
        </p:txBody>
      </p:sp>
      <p:sp>
        <p:nvSpPr>
          <p:cNvPr id="7" name="Title 1"/>
          <p:cNvSpPr>
            <a:spLocks noGrp="1"/>
          </p:cNvSpPr>
          <p:nvPr>
            <p:ph type="title"/>
          </p:nvPr>
        </p:nvSpPr>
        <p:spPr>
          <a:xfrm>
            <a:off x="251520" y="411510"/>
            <a:ext cx="8784976" cy="742950"/>
          </a:xfrm>
        </p:spPr>
        <p:txBody>
          <a:bodyPr>
            <a:noAutofit/>
          </a:bodyPr>
          <a:lstStyle/>
          <a:p>
            <a:r>
              <a:rPr lang="en-CA" sz="3200" dirty="0"/>
              <a:t>What is Intellectual Property (IP)? </a:t>
            </a:r>
            <a:br>
              <a:rPr lang="en-CA" sz="3200" dirty="0"/>
            </a:br>
            <a:r>
              <a:rPr lang="en-CA" sz="3200" dirty="0"/>
              <a:t>What is </a:t>
            </a:r>
            <a:r>
              <a:rPr lang="en-US" sz="3200" dirty="0"/>
              <a:t>Intellectual Property Rights (IPR)?</a:t>
            </a:r>
          </a:p>
        </p:txBody>
      </p:sp>
    </p:spTree>
    <p:extLst>
      <p:ext uri="{BB962C8B-B14F-4D97-AF65-F5344CB8AC3E}">
        <p14:creationId xmlns:p14="http://schemas.microsoft.com/office/powerpoint/2010/main" val="3025187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Canadian Intellectual Property Office</a:t>
            </a:r>
          </a:p>
        </p:txBody>
      </p:sp>
      <p:sp>
        <p:nvSpPr>
          <p:cNvPr id="3" name="Content Placeholder 2"/>
          <p:cNvSpPr>
            <a:spLocks noGrp="1"/>
          </p:cNvSpPr>
          <p:nvPr>
            <p:ph idx="1"/>
          </p:nvPr>
        </p:nvSpPr>
        <p:spPr>
          <a:xfrm>
            <a:off x="457969" y="1635646"/>
            <a:ext cx="8229600" cy="3240360"/>
          </a:xfrm>
        </p:spPr>
        <p:txBody>
          <a:bodyPr/>
          <a:lstStyle/>
          <a:p>
            <a:r>
              <a:rPr lang="en-US" dirty="0"/>
              <a:t>CIPO is responsible for the </a:t>
            </a:r>
            <a:r>
              <a:rPr lang="en-US" dirty="0">
                <a:solidFill>
                  <a:schemeClr val="tx2"/>
                </a:solidFill>
              </a:rPr>
              <a:t>administration and processing </a:t>
            </a:r>
            <a:r>
              <a:rPr lang="en-US" dirty="0"/>
              <a:t>of the greater part of </a:t>
            </a:r>
            <a:r>
              <a:rPr lang="en-US" i="1" dirty="0"/>
              <a:t>intellectual property</a:t>
            </a:r>
            <a:r>
              <a:rPr lang="en-US" dirty="0"/>
              <a:t> in </a:t>
            </a:r>
            <a:r>
              <a:rPr lang="en-US" i="1" dirty="0"/>
              <a:t>Canada</a:t>
            </a:r>
            <a:r>
              <a:rPr lang="en-US" dirty="0"/>
              <a:t>. </a:t>
            </a:r>
          </a:p>
          <a:p>
            <a:r>
              <a:rPr lang="en-US" dirty="0"/>
              <a:t>CIPO's areas of activity include: </a:t>
            </a:r>
            <a:r>
              <a:rPr lang="en-US" dirty="0">
                <a:solidFill>
                  <a:schemeClr val="tx2"/>
                </a:solidFill>
              </a:rPr>
              <a:t>patents, trademarks, copyrights, industrial designs, and integrated circuit topographies.</a:t>
            </a:r>
          </a:p>
          <a:p>
            <a:r>
              <a:rPr lang="en-CA" dirty="0">
                <a:hlinkClick r:id="rId3"/>
              </a:rPr>
              <a:t>http://www.ic.gc.ca/eic/site/cipointernet-internetopic.nsf/eng/Home</a:t>
            </a:r>
            <a:r>
              <a:rPr lang="en-US" dirty="0">
                <a:solidFill>
                  <a:schemeClr val="tx2"/>
                </a:solidFill>
              </a:rPr>
              <a:t> </a:t>
            </a:r>
            <a:endParaRPr lang="en-CA" dirty="0"/>
          </a:p>
        </p:txBody>
      </p:sp>
    </p:spTree>
    <p:extLst>
      <p:ext uri="{BB962C8B-B14F-4D97-AF65-F5344CB8AC3E}">
        <p14:creationId xmlns:p14="http://schemas.microsoft.com/office/powerpoint/2010/main" val="2482226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Notes</a:t>
            </a:r>
            <a:endParaRPr lang="en-CA" dirty="0"/>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1477818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“Organizations covered by the Act must obtain an individual's consent when they collect, use or disclose the individual's personal information. The individual has a right to access personal information held by an organization and to challenge its accuracy, if need be. Personal information can only be used for the purposes for which it was collected. If an organization is going to use it for another purpose, consent must be obtained again. Individuals should also be assured that their information will be protected by appropriate safeguards.”</a:t>
            </a:r>
          </a:p>
        </p:txBody>
      </p:sp>
      <p:sp>
        <p:nvSpPr>
          <p:cNvPr id="3" name="Text Placeholder 2"/>
          <p:cNvSpPr>
            <a:spLocks noGrp="1"/>
          </p:cNvSpPr>
          <p:nvPr>
            <p:ph type="body" idx="1"/>
          </p:nvPr>
        </p:nvSpPr>
        <p:spPr/>
        <p:txBody>
          <a:bodyPr/>
          <a:lstStyle/>
          <a:p>
            <a:r>
              <a:rPr lang="en-CA" dirty="0"/>
              <a:t>PIPEDA</a:t>
            </a:r>
            <a:endParaRPr lang="en-US" dirty="0"/>
          </a:p>
        </p:txBody>
      </p:sp>
    </p:spTree>
    <p:extLst>
      <p:ext uri="{BB962C8B-B14F-4D97-AF65-F5344CB8AC3E}">
        <p14:creationId xmlns:p14="http://schemas.microsoft.com/office/powerpoint/2010/main" val="294685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Quizzes and in class Activities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726" y="1845311"/>
            <a:ext cx="1958066" cy="1959024"/>
          </a:xfrm>
          <a:prstGeom prst="rect">
            <a:avLst/>
          </a:prstGeom>
        </p:spPr>
      </p:pic>
      <p:sp>
        <p:nvSpPr>
          <p:cNvPr id="3" name="TextBox 2"/>
          <p:cNvSpPr txBox="1"/>
          <p:nvPr/>
        </p:nvSpPr>
        <p:spPr>
          <a:xfrm>
            <a:off x="2699792" y="1162830"/>
            <a:ext cx="5760640" cy="3323987"/>
          </a:xfrm>
          <a:prstGeom prst="rect">
            <a:avLst/>
          </a:prstGeom>
          <a:noFill/>
        </p:spPr>
        <p:txBody>
          <a:bodyPr wrap="square" rtlCol="0">
            <a:spAutoFit/>
          </a:bodyPr>
          <a:lstStyle/>
          <a:p>
            <a:pPr algn="ctr">
              <a:spcAft>
                <a:spcPts val="600"/>
              </a:spcAft>
            </a:pPr>
            <a:r>
              <a:rPr lang="en-US" sz="4000" u="sng" dirty="0"/>
              <a:t>All Done!</a:t>
            </a:r>
            <a:endParaRPr lang="en-CA" sz="4000" u="sng" dirty="0"/>
          </a:p>
          <a:p>
            <a:pPr algn="ctr">
              <a:spcAft>
                <a:spcPts val="600"/>
              </a:spcAft>
            </a:pPr>
            <a:r>
              <a:rPr lang="en-US" sz="4000" dirty="0"/>
              <a:t>Quiz Scoring: </a:t>
            </a:r>
            <a:br>
              <a:rPr lang="en-US" sz="4000" dirty="0"/>
            </a:br>
            <a:r>
              <a:rPr lang="en-US" sz="4000" u="sng" dirty="0"/>
              <a:t>best 8 of 10</a:t>
            </a:r>
          </a:p>
          <a:p>
            <a:pPr algn="ctr">
              <a:spcAft>
                <a:spcPts val="600"/>
              </a:spcAft>
            </a:pPr>
            <a:r>
              <a:rPr lang="en-US" sz="4000" dirty="0"/>
              <a:t>Activity Scoring: </a:t>
            </a:r>
            <a:br>
              <a:rPr lang="en-US" sz="4000" dirty="0"/>
            </a:br>
            <a:r>
              <a:rPr lang="en-US" sz="4000" u="sng" dirty="0"/>
              <a:t>best 9 of 11</a:t>
            </a:r>
            <a:endParaRPr lang="en-CA" sz="4000" u="sng" dirty="0"/>
          </a:p>
        </p:txBody>
      </p:sp>
    </p:spTree>
    <p:extLst>
      <p:ext uri="{BB962C8B-B14F-4D97-AF65-F5344CB8AC3E}">
        <p14:creationId xmlns:p14="http://schemas.microsoft.com/office/powerpoint/2010/main" val="1636610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609" y="1275606"/>
            <a:ext cx="8717879" cy="3816424"/>
          </a:xfrm>
        </p:spPr>
        <p:txBody>
          <a:bodyPr>
            <a:normAutofit fontScale="70000" lnSpcReduction="20000"/>
          </a:bodyPr>
          <a:lstStyle/>
          <a:p>
            <a:r>
              <a:rPr lang="en-US" dirty="0"/>
              <a:t>Business organizations often change or update their operating software </a:t>
            </a:r>
            <a:r>
              <a:rPr lang="en-US" dirty="0">
                <a:solidFill>
                  <a:schemeClr val="tx2"/>
                </a:solidFill>
              </a:rPr>
              <a:t>in an effort to keep pace with technology.</a:t>
            </a:r>
          </a:p>
          <a:p>
            <a:endParaRPr lang="en-US" dirty="0">
              <a:solidFill>
                <a:schemeClr val="tx2"/>
              </a:solidFill>
            </a:endParaRPr>
          </a:p>
          <a:p>
            <a:r>
              <a:rPr lang="en-US" dirty="0"/>
              <a:t>A software license is a “</a:t>
            </a:r>
            <a:r>
              <a:rPr lang="en-US" dirty="0">
                <a:solidFill>
                  <a:schemeClr val="tx2"/>
                </a:solidFill>
              </a:rPr>
              <a:t>legal instrument</a:t>
            </a:r>
            <a:r>
              <a:rPr lang="en-US" dirty="0"/>
              <a:t>” (usually by way of contract law, with or without printed material) governing the “</a:t>
            </a:r>
            <a:r>
              <a:rPr lang="en-US" dirty="0">
                <a:solidFill>
                  <a:schemeClr val="tx2"/>
                </a:solidFill>
              </a:rPr>
              <a:t>use or redistribution of software</a:t>
            </a:r>
            <a:r>
              <a:rPr lang="en-US" dirty="0"/>
              <a:t>.”</a:t>
            </a:r>
          </a:p>
          <a:p>
            <a:endParaRPr lang="en-US" dirty="0"/>
          </a:p>
          <a:p>
            <a:r>
              <a:rPr lang="en-US" dirty="0"/>
              <a:t>For example, a typical software licensing contract will contain </a:t>
            </a:r>
            <a:r>
              <a:rPr lang="en-US" dirty="0">
                <a:solidFill>
                  <a:schemeClr val="tx2"/>
                </a:solidFill>
              </a:rPr>
              <a:t>provisions relating to:</a:t>
            </a:r>
          </a:p>
          <a:p>
            <a:pPr marL="854075" lvl="0" indent="-182563">
              <a:buFont typeface="Wingdings" panose="05000000000000000000" pitchFamily="2" charset="2"/>
              <a:buChar char="Ø"/>
            </a:pPr>
            <a:r>
              <a:rPr lang="en-US" dirty="0">
                <a:solidFill>
                  <a:schemeClr val="tx2"/>
                </a:solidFill>
              </a:rPr>
              <a:t>performance warranties, </a:t>
            </a:r>
          </a:p>
          <a:p>
            <a:pPr marL="854075" lvl="0" indent="-182563">
              <a:buFont typeface="Wingdings" panose="05000000000000000000" pitchFamily="2" charset="2"/>
              <a:buChar char="Ø"/>
            </a:pPr>
            <a:r>
              <a:rPr lang="en-US" dirty="0">
                <a:solidFill>
                  <a:schemeClr val="tx2"/>
                </a:solidFill>
              </a:rPr>
              <a:t>installation and troubleshooting, </a:t>
            </a:r>
          </a:p>
          <a:p>
            <a:pPr marL="854075" lvl="0" indent="-182563">
              <a:buFont typeface="Wingdings" panose="05000000000000000000" pitchFamily="2" charset="2"/>
              <a:buChar char="Ø"/>
            </a:pPr>
            <a:r>
              <a:rPr lang="en-US" dirty="0">
                <a:solidFill>
                  <a:schemeClr val="tx2"/>
                </a:solidFill>
              </a:rPr>
              <a:t>user training,</a:t>
            </a:r>
          </a:p>
          <a:p>
            <a:pPr marL="854075" lvl="0" indent="-182563">
              <a:buFont typeface="Wingdings" panose="05000000000000000000" pitchFamily="2" charset="2"/>
              <a:buChar char="Ø"/>
            </a:pPr>
            <a:r>
              <a:rPr lang="en-US" dirty="0">
                <a:solidFill>
                  <a:schemeClr val="tx2"/>
                </a:solidFill>
              </a:rPr>
              <a:t>limited liability and indemnification of the vendor,</a:t>
            </a:r>
          </a:p>
          <a:p>
            <a:pPr marL="854075" lvl="0" indent="-182563">
              <a:buFont typeface="Wingdings" panose="05000000000000000000" pitchFamily="2" charset="2"/>
              <a:buChar char="Ø"/>
            </a:pPr>
            <a:r>
              <a:rPr lang="en-US" dirty="0">
                <a:solidFill>
                  <a:schemeClr val="tx2"/>
                </a:solidFill>
              </a:rPr>
              <a:t>infringement disclaimers, </a:t>
            </a:r>
          </a:p>
          <a:p>
            <a:pPr marL="854075" lvl="0" indent="-182563">
              <a:buFont typeface="Wingdings" panose="05000000000000000000" pitchFamily="2" charset="2"/>
              <a:buChar char="Ø"/>
            </a:pPr>
            <a:r>
              <a:rPr lang="en-US" dirty="0">
                <a:solidFill>
                  <a:schemeClr val="tx2"/>
                </a:solidFill>
              </a:rPr>
              <a:t>payment and finance terms</a:t>
            </a:r>
          </a:p>
        </p:txBody>
      </p:sp>
      <p:sp>
        <p:nvSpPr>
          <p:cNvPr id="6" name="Title 1"/>
          <p:cNvSpPr>
            <a:spLocks noGrp="1"/>
          </p:cNvSpPr>
          <p:nvPr>
            <p:ph type="title"/>
          </p:nvPr>
        </p:nvSpPr>
        <p:spPr>
          <a:xfrm>
            <a:off x="246609" y="339502"/>
            <a:ext cx="8229600" cy="742950"/>
          </a:xfrm>
        </p:spPr>
        <p:txBody>
          <a:bodyPr>
            <a:noAutofit/>
          </a:bodyPr>
          <a:lstStyle/>
          <a:p>
            <a:r>
              <a:rPr lang="en-US" dirty="0"/>
              <a:t>What is Software Licensing?</a:t>
            </a:r>
          </a:p>
        </p:txBody>
      </p:sp>
    </p:spTree>
    <p:extLst>
      <p:ext uri="{BB962C8B-B14F-4D97-AF65-F5344CB8AC3E}">
        <p14:creationId xmlns:p14="http://schemas.microsoft.com/office/powerpoint/2010/main" val="378406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Licensing</a:t>
            </a:r>
          </a:p>
        </p:txBody>
      </p:sp>
      <p:sp>
        <p:nvSpPr>
          <p:cNvPr id="3" name="Content Placeholder 2"/>
          <p:cNvSpPr>
            <a:spLocks noGrp="1"/>
          </p:cNvSpPr>
          <p:nvPr>
            <p:ph idx="1"/>
          </p:nvPr>
        </p:nvSpPr>
        <p:spPr/>
        <p:txBody>
          <a:bodyPr>
            <a:normAutofit fontScale="92500"/>
          </a:bodyPr>
          <a:lstStyle/>
          <a:p>
            <a:r>
              <a:rPr lang="en-US" dirty="0"/>
              <a:t>A </a:t>
            </a:r>
            <a:r>
              <a:rPr lang="en-US" b="1" dirty="0"/>
              <a:t>software license</a:t>
            </a:r>
            <a:r>
              <a:rPr lang="en-US" dirty="0"/>
              <a:t> is a legally binding document that sets rules about how a piece of </a:t>
            </a:r>
            <a:r>
              <a:rPr lang="en-US" b="1" dirty="0"/>
              <a:t>software</a:t>
            </a:r>
            <a:r>
              <a:rPr lang="en-US" dirty="0"/>
              <a:t> can or cannot be used.</a:t>
            </a:r>
          </a:p>
          <a:p>
            <a:r>
              <a:rPr lang="en-US" b="1" dirty="0"/>
              <a:t>Open source licenses</a:t>
            </a:r>
            <a:r>
              <a:rPr lang="en-US" dirty="0"/>
              <a:t> are </a:t>
            </a:r>
            <a:r>
              <a:rPr lang="en-US" b="1" dirty="0"/>
              <a:t>licenses</a:t>
            </a:r>
            <a:r>
              <a:rPr lang="en-US" dirty="0"/>
              <a:t> that comply with the </a:t>
            </a:r>
            <a:r>
              <a:rPr lang="en-US" b="1" dirty="0"/>
              <a:t>Open Source</a:t>
            </a:r>
            <a:r>
              <a:rPr lang="en-US" dirty="0"/>
              <a:t> Definition that is, allows software to be freely used, modified, and shared. </a:t>
            </a:r>
          </a:p>
          <a:p>
            <a:r>
              <a:rPr lang="en-US" dirty="0"/>
              <a:t>A </a:t>
            </a:r>
            <a:r>
              <a:rPr lang="en-US" b="1" dirty="0"/>
              <a:t>perpetual license</a:t>
            </a:r>
            <a:r>
              <a:rPr lang="en-US" dirty="0"/>
              <a:t> allows the customer to use the </a:t>
            </a:r>
            <a:r>
              <a:rPr lang="en-US" b="1" dirty="0"/>
              <a:t>licensed</a:t>
            </a:r>
            <a:r>
              <a:rPr lang="en-US" dirty="0"/>
              <a:t> software indefinitely. For the first year, the </a:t>
            </a:r>
            <a:r>
              <a:rPr lang="en-US" b="1" dirty="0"/>
              <a:t>perpetual license</a:t>
            </a:r>
            <a:r>
              <a:rPr lang="en-US" dirty="0"/>
              <a:t> also entitles the customer to download all updates to the software and to receive technical support.</a:t>
            </a:r>
          </a:p>
        </p:txBody>
      </p:sp>
    </p:spTree>
    <p:extLst>
      <p:ext uri="{BB962C8B-B14F-4D97-AF65-F5344CB8AC3E}">
        <p14:creationId xmlns:p14="http://schemas.microsoft.com/office/powerpoint/2010/main" val="2007813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9512" y="1082452"/>
            <a:ext cx="8717879" cy="3937570"/>
          </a:xfrm>
        </p:spPr>
        <p:txBody>
          <a:bodyPr>
            <a:normAutofit/>
          </a:bodyPr>
          <a:lstStyle/>
          <a:p>
            <a:r>
              <a:rPr lang="en-US" sz="2000" dirty="0"/>
              <a:t>Open-source software (OSS) is computer software with its source code made available with a license in which the copyright holder provides the “</a:t>
            </a:r>
            <a:r>
              <a:rPr lang="en-US" sz="2000" dirty="0">
                <a:solidFill>
                  <a:schemeClr val="tx2"/>
                </a:solidFill>
              </a:rPr>
              <a:t>rights to study, change, and distribute the software to anyone and for any purpose</a:t>
            </a:r>
            <a:r>
              <a:rPr lang="en-US" sz="2000" dirty="0"/>
              <a:t>.”</a:t>
            </a:r>
          </a:p>
          <a:p>
            <a:r>
              <a:rPr lang="en-US" sz="2000" dirty="0"/>
              <a:t>In other words, Open source licenses are licenses that comply with the Open Source Definition that is, </a:t>
            </a:r>
            <a:r>
              <a:rPr lang="en-US" sz="2000" dirty="0">
                <a:solidFill>
                  <a:schemeClr val="tx2"/>
                </a:solidFill>
              </a:rPr>
              <a:t>allowing software to be freely used, modified, and shared </a:t>
            </a:r>
            <a:r>
              <a:rPr lang="en-US" sz="2000" dirty="0"/>
              <a:t>(a typical example of an Open Source Software License is shown in the next slide.)</a:t>
            </a:r>
          </a:p>
          <a:p>
            <a:r>
              <a:rPr lang="en-US" sz="2000" dirty="0"/>
              <a:t>Open-source software may be developed in a collaborative public manner. </a:t>
            </a:r>
            <a:r>
              <a:rPr lang="en-US" sz="2000" dirty="0">
                <a:solidFill>
                  <a:schemeClr val="tx2"/>
                </a:solidFill>
              </a:rPr>
              <a:t>MYSQL, APACHE, and PHP </a:t>
            </a:r>
            <a:r>
              <a:rPr lang="en-US" sz="2000" dirty="0"/>
              <a:t>are some examples.</a:t>
            </a:r>
          </a:p>
        </p:txBody>
      </p:sp>
      <p:sp>
        <p:nvSpPr>
          <p:cNvPr id="7" name="Title 1"/>
          <p:cNvSpPr>
            <a:spLocks noGrp="1"/>
          </p:cNvSpPr>
          <p:nvPr>
            <p:ph type="title"/>
          </p:nvPr>
        </p:nvSpPr>
        <p:spPr>
          <a:xfrm>
            <a:off x="246608" y="339502"/>
            <a:ext cx="8717879" cy="742950"/>
          </a:xfrm>
        </p:spPr>
        <p:txBody>
          <a:bodyPr>
            <a:noAutofit/>
          </a:bodyPr>
          <a:lstStyle/>
          <a:p>
            <a:r>
              <a:rPr lang="en-US" sz="3600" dirty="0"/>
              <a:t>What is an Open Source Software?</a:t>
            </a:r>
          </a:p>
        </p:txBody>
      </p:sp>
    </p:spTree>
    <p:extLst>
      <p:ext uri="{BB962C8B-B14F-4D97-AF65-F5344CB8AC3E}">
        <p14:creationId xmlns:p14="http://schemas.microsoft.com/office/powerpoint/2010/main" val="3496746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 </a:t>
            </a:r>
            <a:br>
              <a:rPr lang="en-US" sz="2000" dirty="0"/>
            </a:br>
            <a:r>
              <a:rPr lang="en-US" sz="2000" dirty="0"/>
              <a:t>The above copyright notice and this permission notice shall be included in all copies or substantial portions of the Software.”</a:t>
            </a:r>
          </a:p>
        </p:txBody>
      </p:sp>
      <p:sp>
        <p:nvSpPr>
          <p:cNvPr id="3" name="Text Placeholder 2"/>
          <p:cNvSpPr>
            <a:spLocks noGrp="1"/>
          </p:cNvSpPr>
          <p:nvPr>
            <p:ph type="body" idx="1"/>
          </p:nvPr>
        </p:nvSpPr>
        <p:spPr>
          <a:xfrm>
            <a:off x="722313" y="3470149"/>
            <a:ext cx="7772400" cy="757785"/>
          </a:xfrm>
        </p:spPr>
        <p:txBody>
          <a:bodyPr/>
          <a:lstStyle/>
          <a:p>
            <a:r>
              <a:rPr lang="en-CA" dirty="0"/>
              <a:t>MIT License </a:t>
            </a:r>
            <a:endParaRPr lang="en-US" dirty="0"/>
          </a:p>
        </p:txBody>
      </p:sp>
    </p:spTree>
    <p:extLst>
      <p:ext uri="{BB962C8B-B14F-4D97-AF65-F5344CB8AC3E}">
        <p14:creationId xmlns:p14="http://schemas.microsoft.com/office/powerpoint/2010/main" val="4168003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7494"/>
            <a:ext cx="7916416" cy="4090467"/>
          </a:xfrm>
        </p:spPr>
        <p:txBody>
          <a:bodyPr>
            <a:noAutofit/>
          </a:bodyPr>
          <a:lstStyle/>
          <a:p>
            <a:r>
              <a:rPr lang="en-US" sz="2000" dirty="0"/>
              <a:t>This document governs the use of Microsoft software,….</a:t>
            </a:r>
            <a:br>
              <a:rPr lang="en-US" sz="2000" dirty="0"/>
            </a:br>
            <a:r>
              <a:rPr lang="en-US" sz="2000" dirty="0"/>
              <a:t>Customer does not own the Products and the use thereof is subject to certain rights and limitations…</a:t>
            </a:r>
            <a:br>
              <a:rPr lang="en-US" sz="2000" dirty="0"/>
            </a:br>
            <a:r>
              <a:rPr lang="en-US" sz="2000" dirty="0"/>
              <a:t>You may use the Client Software installed on your Devices only in accordance with your agreement ….</a:t>
            </a:r>
            <a:br>
              <a:rPr lang="en-US" sz="2000" dirty="0"/>
            </a:br>
            <a:r>
              <a:rPr lang="en-US" sz="2000" dirty="0"/>
              <a:t>You may not reverse engineer, decompile, or disassemble the Products, </a:t>
            </a:r>
            <a:br>
              <a:rPr lang="en-US" sz="2000" dirty="0"/>
            </a:br>
            <a:r>
              <a:rPr lang="en-US" sz="2000" dirty="0"/>
              <a:t>except and only to the extent that applicable law, notwithstanding this limitation expressly permits such activity.</a:t>
            </a:r>
            <a:br>
              <a:rPr lang="en-US" sz="2000" dirty="0"/>
            </a:br>
            <a:br>
              <a:rPr lang="en-US" sz="2000" dirty="0"/>
            </a:br>
            <a:br>
              <a:rPr lang="en-US" sz="2000" dirty="0"/>
            </a:br>
            <a:endParaRPr lang="en-US" sz="2000" dirty="0"/>
          </a:p>
        </p:txBody>
      </p:sp>
      <p:sp>
        <p:nvSpPr>
          <p:cNvPr id="3" name="Text Placeholder 2"/>
          <p:cNvSpPr>
            <a:spLocks noGrp="1"/>
          </p:cNvSpPr>
          <p:nvPr>
            <p:ph type="body" idx="1"/>
          </p:nvPr>
        </p:nvSpPr>
        <p:spPr>
          <a:xfrm>
            <a:off x="722313" y="3470149"/>
            <a:ext cx="7772400" cy="757785"/>
          </a:xfrm>
        </p:spPr>
        <p:txBody>
          <a:bodyPr/>
          <a:lstStyle/>
          <a:p>
            <a:r>
              <a:rPr lang="en-CA" dirty="0"/>
              <a:t>Microsoft EULA Excerpts</a:t>
            </a:r>
            <a:endParaRPr lang="en-US" dirty="0"/>
          </a:p>
        </p:txBody>
      </p:sp>
    </p:spTree>
    <p:extLst>
      <p:ext uri="{BB962C8B-B14F-4D97-AF65-F5344CB8AC3E}">
        <p14:creationId xmlns:p14="http://schemas.microsoft.com/office/powerpoint/2010/main" val="2382402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9502"/>
            <a:ext cx="8229600" cy="742950"/>
          </a:xfrm>
        </p:spPr>
        <p:txBody>
          <a:bodyPr>
            <a:normAutofit fontScale="90000"/>
          </a:bodyPr>
          <a:lstStyle/>
          <a:p>
            <a:r>
              <a:rPr lang="en-US" dirty="0"/>
              <a:t>An intro to “Data Privacy” in the IT field</a:t>
            </a:r>
          </a:p>
        </p:txBody>
      </p:sp>
      <p:sp>
        <p:nvSpPr>
          <p:cNvPr id="3" name="Content Placeholder 2"/>
          <p:cNvSpPr>
            <a:spLocks noGrp="1"/>
          </p:cNvSpPr>
          <p:nvPr>
            <p:ph idx="1"/>
          </p:nvPr>
        </p:nvSpPr>
        <p:spPr>
          <a:xfrm>
            <a:off x="323528" y="1200150"/>
            <a:ext cx="8363272" cy="3747864"/>
          </a:xfrm>
        </p:spPr>
        <p:txBody>
          <a:bodyPr>
            <a:noAutofit/>
          </a:bodyPr>
          <a:lstStyle/>
          <a:p>
            <a:r>
              <a:rPr lang="en-US" sz="2000" dirty="0"/>
              <a:t>Data Piracy is the “</a:t>
            </a:r>
            <a:r>
              <a:rPr lang="en-US" sz="2000" dirty="0">
                <a:solidFill>
                  <a:schemeClr val="tx2"/>
                </a:solidFill>
              </a:rPr>
              <a:t>illegal copying, distribution, or use of data</a:t>
            </a:r>
            <a:r>
              <a:rPr lang="en-US" sz="2000" dirty="0"/>
              <a:t>.” Disputes and litigation do occur in the IT field </a:t>
            </a:r>
            <a:r>
              <a:rPr lang="en-US" sz="2000" dirty="0">
                <a:solidFill>
                  <a:schemeClr val="tx2"/>
                </a:solidFill>
              </a:rPr>
              <a:t>when enterprises fail to keep customer and employee information secure</a:t>
            </a:r>
            <a:r>
              <a:rPr lang="en-US" sz="2000" dirty="0"/>
              <a:t>.</a:t>
            </a:r>
          </a:p>
          <a:p>
            <a:r>
              <a:rPr lang="en-US" sz="2000" dirty="0"/>
              <a:t>Sensitive information is stored in digital format, </a:t>
            </a:r>
            <a:r>
              <a:rPr lang="en-US" sz="2000" dirty="0">
                <a:solidFill>
                  <a:schemeClr val="tx2"/>
                </a:solidFill>
              </a:rPr>
              <a:t>and thus susceptible to theft</a:t>
            </a:r>
            <a:r>
              <a:rPr lang="en-US" sz="2000" dirty="0"/>
              <a:t>. Hackers and other cyber criminals </a:t>
            </a:r>
            <a:r>
              <a:rPr lang="en-US" sz="2000" dirty="0">
                <a:solidFill>
                  <a:schemeClr val="tx2"/>
                </a:solidFill>
              </a:rPr>
              <a:t>routinely target financial institutions, e-commerce websites, and ordinary businesses, sometimes gaining access to customers’ data</a:t>
            </a:r>
            <a:r>
              <a:rPr lang="en-US" sz="2000" dirty="0"/>
              <a:t>.</a:t>
            </a:r>
          </a:p>
          <a:p>
            <a:r>
              <a:rPr lang="en-CA" sz="2000" dirty="0"/>
              <a:t>The Privacy Commissioner </a:t>
            </a:r>
            <a:r>
              <a:rPr lang="en-CA" sz="2000" dirty="0">
                <a:solidFill>
                  <a:schemeClr val="tx2"/>
                </a:solidFill>
              </a:rPr>
              <a:t>investigates all complaints and produces a report recommending changes, actions, etc.</a:t>
            </a:r>
            <a:endParaRPr lang="en-US" sz="2000" dirty="0">
              <a:solidFill>
                <a:schemeClr val="tx2"/>
              </a:solidFill>
            </a:endParaRPr>
          </a:p>
        </p:txBody>
      </p:sp>
    </p:spTree>
    <p:extLst>
      <p:ext uri="{BB962C8B-B14F-4D97-AF65-F5344CB8AC3E}">
        <p14:creationId xmlns:p14="http://schemas.microsoft.com/office/powerpoint/2010/main" val="3043413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0050"/>
            <a:ext cx="8712968" cy="742950"/>
          </a:xfrm>
        </p:spPr>
        <p:txBody>
          <a:bodyPr>
            <a:noAutofit/>
          </a:bodyPr>
          <a:lstStyle/>
          <a:p>
            <a:r>
              <a:rPr lang="en-CA" sz="3200" dirty="0"/>
              <a:t>What is </a:t>
            </a:r>
            <a:r>
              <a:rPr lang="en-US" sz="3200" dirty="0"/>
              <a:t>Intellectual Property Rights (IPR)? (Cont’d)</a:t>
            </a:r>
          </a:p>
        </p:txBody>
      </p:sp>
      <p:sp>
        <p:nvSpPr>
          <p:cNvPr id="3" name="Content Placeholder 2"/>
          <p:cNvSpPr>
            <a:spLocks noGrp="1"/>
          </p:cNvSpPr>
          <p:nvPr>
            <p:ph idx="1"/>
          </p:nvPr>
        </p:nvSpPr>
        <p:spPr>
          <a:xfrm>
            <a:off x="179512" y="1200150"/>
            <a:ext cx="8507288" cy="3819872"/>
          </a:xfrm>
        </p:spPr>
        <p:txBody>
          <a:bodyPr>
            <a:normAutofit/>
          </a:bodyPr>
          <a:lstStyle/>
          <a:p>
            <a:r>
              <a:rPr lang="en-US" dirty="0"/>
              <a:t>Intellectual property rights is </a:t>
            </a:r>
            <a:r>
              <a:rPr lang="en-US" dirty="0">
                <a:solidFill>
                  <a:schemeClr val="tx2"/>
                </a:solidFill>
              </a:rPr>
              <a:t>a collective term for the  processes of assigning property rights through patents, copyrights and trademarks</a:t>
            </a:r>
            <a:r>
              <a:rPr lang="en-US" dirty="0"/>
              <a:t>.</a:t>
            </a:r>
          </a:p>
          <a:p>
            <a:r>
              <a:rPr lang="en-US" dirty="0"/>
              <a:t>IPRs allow the holder </a:t>
            </a:r>
            <a:r>
              <a:rPr lang="en-US" dirty="0">
                <a:solidFill>
                  <a:schemeClr val="tx2"/>
                </a:solidFill>
              </a:rPr>
              <a:t>to exercise a monopoly on the use of the item for a specified period</a:t>
            </a:r>
            <a:r>
              <a:rPr lang="en-US" dirty="0"/>
              <a:t>.</a:t>
            </a:r>
          </a:p>
          <a:p>
            <a:r>
              <a:rPr lang="en-US" dirty="0"/>
              <a:t>IPRs </a:t>
            </a:r>
            <a:r>
              <a:rPr lang="en-US" dirty="0">
                <a:solidFill>
                  <a:schemeClr val="tx2"/>
                </a:solidFill>
              </a:rPr>
              <a:t>protect the intangible rights of ownership in an asset </a:t>
            </a:r>
            <a:r>
              <a:rPr lang="en-US" dirty="0"/>
              <a:t>such as a software program.</a:t>
            </a:r>
          </a:p>
        </p:txBody>
      </p:sp>
    </p:spTree>
    <p:extLst>
      <p:ext uri="{BB962C8B-B14F-4D97-AF65-F5344CB8AC3E}">
        <p14:creationId xmlns:p14="http://schemas.microsoft.com/office/powerpoint/2010/main" val="1092302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200150"/>
            <a:ext cx="8507288" cy="3657600"/>
          </a:xfrm>
        </p:spPr>
        <p:txBody>
          <a:bodyPr>
            <a:normAutofit/>
          </a:bodyPr>
          <a:lstStyle/>
          <a:p>
            <a:r>
              <a:rPr lang="en-US" dirty="0">
                <a:solidFill>
                  <a:schemeClr val="tx2"/>
                </a:solidFill>
              </a:rPr>
              <a:t>Each intellectual property "right" is itself an asset</a:t>
            </a:r>
            <a:r>
              <a:rPr lang="en-US" dirty="0"/>
              <a:t>, a slice of the overall ownership pie.</a:t>
            </a:r>
          </a:p>
          <a:p>
            <a:r>
              <a:rPr lang="en-US" dirty="0"/>
              <a:t>The law provides </a:t>
            </a:r>
            <a:r>
              <a:rPr lang="en-US" dirty="0">
                <a:solidFill>
                  <a:schemeClr val="tx2"/>
                </a:solidFill>
              </a:rPr>
              <a:t>different methods for protecting these rights of ownership based on their type</a:t>
            </a:r>
            <a:r>
              <a:rPr lang="en-US" dirty="0"/>
              <a:t>.</a:t>
            </a:r>
          </a:p>
          <a:p>
            <a:r>
              <a:rPr lang="en-US" dirty="0"/>
              <a:t>Four types of intellectual property rights </a:t>
            </a:r>
            <a:r>
              <a:rPr lang="en-US" dirty="0">
                <a:solidFill>
                  <a:schemeClr val="tx2"/>
                </a:solidFill>
              </a:rPr>
              <a:t>relevant to software</a:t>
            </a:r>
            <a:r>
              <a:rPr lang="en-US" dirty="0"/>
              <a:t> include: </a:t>
            </a:r>
          </a:p>
          <a:p>
            <a:pPr marL="461963" indent="-182563">
              <a:buFont typeface="Wingdings" panose="05000000000000000000" pitchFamily="2" charset="2"/>
              <a:buChar char="Ø"/>
            </a:pPr>
            <a:r>
              <a:rPr lang="en-US" dirty="0">
                <a:solidFill>
                  <a:schemeClr val="tx2"/>
                </a:solidFill>
              </a:rPr>
              <a:t>patents, copyrights, trade secrets and trademarks </a:t>
            </a:r>
            <a:r>
              <a:rPr lang="en-US" dirty="0"/>
              <a:t>(to be discussed in more details in the next slides.)</a:t>
            </a:r>
          </a:p>
          <a:p>
            <a:endParaRPr lang="en-US" dirty="0"/>
          </a:p>
        </p:txBody>
      </p:sp>
      <p:sp>
        <p:nvSpPr>
          <p:cNvPr id="6" name="Title 1"/>
          <p:cNvSpPr>
            <a:spLocks noGrp="1"/>
          </p:cNvSpPr>
          <p:nvPr>
            <p:ph type="title"/>
          </p:nvPr>
        </p:nvSpPr>
        <p:spPr>
          <a:xfrm>
            <a:off x="179512" y="400050"/>
            <a:ext cx="8712968" cy="742950"/>
          </a:xfrm>
        </p:spPr>
        <p:txBody>
          <a:bodyPr>
            <a:noAutofit/>
          </a:bodyPr>
          <a:lstStyle/>
          <a:p>
            <a:r>
              <a:rPr lang="en-CA" sz="3200" dirty="0"/>
              <a:t>What is </a:t>
            </a:r>
            <a:r>
              <a:rPr lang="en-US" sz="3200" dirty="0"/>
              <a:t>Intellectual Property Rights (IPR)? (Cont’d)</a:t>
            </a:r>
          </a:p>
        </p:txBody>
      </p:sp>
    </p:spTree>
    <p:extLst>
      <p:ext uri="{BB962C8B-B14F-4D97-AF65-F5344CB8AC3E}">
        <p14:creationId xmlns:p14="http://schemas.microsoft.com/office/powerpoint/2010/main" val="1608083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200150"/>
            <a:ext cx="8507288" cy="3657600"/>
          </a:xfrm>
        </p:spPr>
        <p:txBody>
          <a:bodyPr>
            <a:normAutofit/>
          </a:bodyPr>
          <a:lstStyle/>
          <a:p>
            <a:r>
              <a:rPr lang="en-US" dirty="0">
                <a:solidFill>
                  <a:schemeClr val="tx2"/>
                </a:solidFill>
              </a:rPr>
              <a:t>Each IP “Right” provides a different type of legal protection</a:t>
            </a:r>
            <a:r>
              <a:rPr lang="en-US" dirty="0"/>
              <a:t>. </a:t>
            </a:r>
          </a:p>
          <a:p>
            <a:r>
              <a:rPr lang="en-US" dirty="0">
                <a:solidFill>
                  <a:schemeClr val="tx2"/>
                </a:solidFill>
              </a:rPr>
              <a:t>Patents, copyrights and trade secrets can be used to protect the technology itself</a:t>
            </a:r>
            <a:r>
              <a:rPr lang="en-US" dirty="0"/>
              <a:t>. </a:t>
            </a:r>
          </a:p>
          <a:p>
            <a:r>
              <a:rPr lang="en-US" dirty="0"/>
              <a:t>Trademarks do not protect technology, </a:t>
            </a:r>
            <a:r>
              <a:rPr lang="en-US" dirty="0">
                <a:solidFill>
                  <a:schemeClr val="tx2"/>
                </a:solidFill>
              </a:rPr>
              <a:t>but the </a:t>
            </a:r>
            <a:r>
              <a:rPr lang="en-US" i="1" dirty="0">
                <a:solidFill>
                  <a:schemeClr val="tx2"/>
                </a:solidFill>
              </a:rPr>
              <a:t>names</a:t>
            </a:r>
            <a:r>
              <a:rPr lang="en-US" dirty="0">
                <a:solidFill>
                  <a:schemeClr val="tx2"/>
                </a:solidFill>
              </a:rPr>
              <a:t> or </a:t>
            </a:r>
            <a:r>
              <a:rPr lang="en-US" i="1" dirty="0">
                <a:solidFill>
                  <a:schemeClr val="tx2"/>
                </a:solidFill>
              </a:rPr>
              <a:t>symbols</a:t>
            </a:r>
            <a:r>
              <a:rPr lang="en-US" dirty="0">
                <a:solidFill>
                  <a:schemeClr val="tx2"/>
                </a:solidFill>
              </a:rPr>
              <a:t> used to distinguish a product in the marketplace</a:t>
            </a:r>
            <a:r>
              <a:rPr lang="en-US" dirty="0"/>
              <a:t>. </a:t>
            </a:r>
          </a:p>
        </p:txBody>
      </p:sp>
      <p:sp>
        <p:nvSpPr>
          <p:cNvPr id="6" name="Title 1"/>
          <p:cNvSpPr>
            <a:spLocks noGrp="1"/>
          </p:cNvSpPr>
          <p:nvPr>
            <p:ph type="title"/>
          </p:nvPr>
        </p:nvSpPr>
        <p:spPr>
          <a:xfrm>
            <a:off x="179512" y="400050"/>
            <a:ext cx="8712968" cy="742950"/>
          </a:xfrm>
        </p:spPr>
        <p:txBody>
          <a:bodyPr>
            <a:noAutofit/>
          </a:bodyPr>
          <a:lstStyle/>
          <a:p>
            <a:r>
              <a:rPr lang="en-CA" sz="3200" dirty="0"/>
              <a:t>Main Types of </a:t>
            </a:r>
            <a:r>
              <a:rPr lang="en-US" sz="3200" dirty="0"/>
              <a:t>Intellectual Property Rights (IPR)</a:t>
            </a:r>
          </a:p>
        </p:txBody>
      </p:sp>
    </p:spTree>
    <p:extLst>
      <p:ext uri="{BB962C8B-B14F-4D97-AF65-F5344CB8AC3E}">
        <p14:creationId xmlns:p14="http://schemas.microsoft.com/office/powerpoint/2010/main" val="2917025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Patents Vs. Trade Secrets </a:t>
            </a:r>
          </a:p>
        </p:txBody>
      </p:sp>
      <p:sp>
        <p:nvSpPr>
          <p:cNvPr id="3" name="Content Placeholder 2"/>
          <p:cNvSpPr>
            <a:spLocks noGrp="1"/>
          </p:cNvSpPr>
          <p:nvPr>
            <p:ph idx="1"/>
          </p:nvPr>
        </p:nvSpPr>
        <p:spPr>
          <a:xfrm>
            <a:off x="457200" y="1275606"/>
            <a:ext cx="8229600" cy="3657600"/>
          </a:xfrm>
        </p:spPr>
        <p:txBody>
          <a:bodyPr>
            <a:normAutofit/>
          </a:bodyPr>
          <a:lstStyle/>
          <a:p>
            <a:r>
              <a:rPr lang="en-US" dirty="0"/>
              <a:t>A patent is </a:t>
            </a:r>
            <a:r>
              <a:rPr lang="en-US" dirty="0">
                <a:solidFill>
                  <a:schemeClr val="tx2"/>
                </a:solidFill>
              </a:rPr>
              <a:t>a twenty year exclusive monopoly on the right to make, use and sell a qualifying invention</a:t>
            </a:r>
            <a:r>
              <a:rPr lang="en-US" dirty="0"/>
              <a:t>. The legal monopoly is considered </a:t>
            </a:r>
            <a:r>
              <a:rPr lang="en-US" dirty="0">
                <a:solidFill>
                  <a:schemeClr val="tx2"/>
                </a:solidFill>
              </a:rPr>
              <a:t>a reward for the time and effort expended in creating the invention</a:t>
            </a:r>
            <a:r>
              <a:rPr lang="en-US" dirty="0"/>
              <a:t>.</a:t>
            </a:r>
          </a:p>
          <a:p>
            <a:r>
              <a:rPr lang="en-US" dirty="0"/>
              <a:t>A trade secret is </a:t>
            </a:r>
            <a:r>
              <a:rPr lang="en-US" dirty="0">
                <a:solidFill>
                  <a:schemeClr val="tx2"/>
                </a:solidFill>
              </a:rPr>
              <a:t>any formula, pattern, compound, device, process, tool, or mechanism that is not generally known or discoverable by others, is maintained in secrecy by its owner, and gives its owner a competitive advantage because it is kept secret</a:t>
            </a:r>
            <a:r>
              <a:rPr lang="en-US" dirty="0"/>
              <a:t>. Can theoretically last “forever”</a:t>
            </a:r>
          </a:p>
          <a:p>
            <a:endParaRPr lang="en-US" sz="1200" dirty="0"/>
          </a:p>
        </p:txBody>
      </p:sp>
    </p:spTree>
    <p:extLst>
      <p:ext uri="{BB962C8B-B14F-4D97-AF65-F5344CB8AC3E}">
        <p14:creationId xmlns:p14="http://schemas.microsoft.com/office/powerpoint/2010/main" val="104063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News of the Week</a:t>
            </a:r>
          </a:p>
        </p:txBody>
      </p:sp>
      <p:sp>
        <p:nvSpPr>
          <p:cNvPr id="6" name="Content Placeholder 5"/>
          <p:cNvSpPr>
            <a:spLocks noGrp="1"/>
          </p:cNvSpPr>
          <p:nvPr>
            <p:ph idx="1"/>
          </p:nvPr>
        </p:nvSpPr>
        <p:spPr/>
        <p:txBody>
          <a:bodyPr/>
          <a:lstStyle/>
          <a:p>
            <a:endParaRPr lang="en-CA"/>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1995686"/>
            <a:ext cx="2240096" cy="1851427"/>
          </a:xfrm>
          <a:prstGeom prst="rect">
            <a:avLst/>
          </a:prstGeom>
        </p:spPr>
      </p:pic>
    </p:spTree>
    <p:extLst>
      <p:ext uri="{BB962C8B-B14F-4D97-AF65-F5344CB8AC3E}">
        <p14:creationId xmlns:p14="http://schemas.microsoft.com/office/powerpoint/2010/main" val="608143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Trademark</a:t>
            </a:r>
          </a:p>
        </p:txBody>
      </p:sp>
      <p:sp>
        <p:nvSpPr>
          <p:cNvPr id="3" name="Content Placeholder 2"/>
          <p:cNvSpPr>
            <a:spLocks noGrp="1"/>
          </p:cNvSpPr>
          <p:nvPr>
            <p:ph idx="1"/>
          </p:nvPr>
        </p:nvSpPr>
        <p:spPr>
          <a:xfrm>
            <a:off x="457200" y="1438275"/>
            <a:ext cx="8229600" cy="3657600"/>
          </a:xfrm>
        </p:spPr>
        <p:txBody>
          <a:bodyPr>
            <a:normAutofit/>
          </a:bodyPr>
          <a:lstStyle/>
          <a:p>
            <a:r>
              <a:rPr lang="en-US" dirty="0"/>
              <a:t>A proprietary term that is usually </a:t>
            </a:r>
            <a:r>
              <a:rPr lang="en-US" dirty="0">
                <a:solidFill>
                  <a:schemeClr val="tx2"/>
                </a:solidFill>
              </a:rPr>
              <a:t>registered with the Patent and </a:t>
            </a:r>
            <a:r>
              <a:rPr lang="en-US" i="1" dirty="0">
                <a:solidFill>
                  <a:schemeClr val="tx2"/>
                </a:solidFill>
              </a:rPr>
              <a:t>Trademark</a:t>
            </a:r>
            <a:r>
              <a:rPr lang="en-US" dirty="0">
                <a:solidFill>
                  <a:schemeClr val="tx2"/>
                </a:solidFill>
              </a:rPr>
              <a:t> Office to assure its exclusive use by its owner</a:t>
            </a:r>
            <a:r>
              <a:rPr lang="en-US" dirty="0"/>
              <a:t>. </a:t>
            </a:r>
          </a:p>
          <a:p>
            <a:r>
              <a:rPr lang="en-US" dirty="0"/>
              <a:t>A Trademark is </a:t>
            </a:r>
            <a:r>
              <a:rPr lang="en-US" dirty="0">
                <a:solidFill>
                  <a:schemeClr val="tx2"/>
                </a:solidFill>
              </a:rPr>
              <a:t>distinctive design, graphics, logo, symbols, words, or any combination thereof that uniquely identifies a firm and/or its goods or services.</a:t>
            </a:r>
          </a:p>
        </p:txBody>
      </p:sp>
    </p:spTree>
    <p:extLst>
      <p:ext uri="{BB962C8B-B14F-4D97-AF65-F5344CB8AC3E}">
        <p14:creationId xmlns:p14="http://schemas.microsoft.com/office/powerpoint/2010/main" val="3118780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Trademarks</a:t>
            </a:r>
          </a:p>
        </p:txBody>
      </p:sp>
      <p:sp>
        <p:nvSpPr>
          <p:cNvPr id="3" name="Content Placeholder 2"/>
          <p:cNvSpPr>
            <a:spLocks noGrp="1"/>
          </p:cNvSpPr>
          <p:nvPr>
            <p:ph idx="1"/>
          </p:nvPr>
        </p:nvSpPr>
        <p:spPr>
          <a:xfrm>
            <a:off x="457200" y="1313810"/>
            <a:ext cx="8229600" cy="3657600"/>
          </a:xfrm>
        </p:spPr>
        <p:txBody>
          <a:bodyPr>
            <a:normAutofit/>
          </a:bodyPr>
          <a:lstStyle/>
          <a:p>
            <a:endParaRPr lang="en-US" dirty="0"/>
          </a:p>
          <a:p>
            <a:endParaRPr lang="en-US" dirty="0"/>
          </a:p>
        </p:txBody>
      </p:sp>
      <p:pic>
        <p:nvPicPr>
          <p:cNvPr id="4" name="Picture 3" descr="http://eyemarkcomputers.com/images/logos.jpg"/>
          <p:cNvPicPr/>
          <p:nvPr/>
        </p:nvPicPr>
        <p:blipFill>
          <a:blip r:embed="rId2">
            <a:extLst>
              <a:ext uri="{28A0092B-C50C-407E-A947-70E740481C1C}">
                <a14:useLocalDpi xmlns:a14="http://schemas.microsoft.com/office/drawing/2010/main" val="0"/>
              </a:ext>
            </a:extLst>
          </a:blip>
          <a:srcRect/>
          <a:stretch>
            <a:fillRect/>
          </a:stretch>
        </p:blipFill>
        <p:spPr bwMode="auto">
          <a:xfrm>
            <a:off x="791580" y="1313810"/>
            <a:ext cx="7560840" cy="3348082"/>
          </a:xfrm>
          <a:prstGeom prst="rect">
            <a:avLst/>
          </a:prstGeom>
          <a:noFill/>
          <a:ln>
            <a:noFill/>
          </a:ln>
        </p:spPr>
      </p:pic>
    </p:spTree>
    <p:extLst>
      <p:ext uri="{BB962C8B-B14F-4D97-AF65-F5344CB8AC3E}">
        <p14:creationId xmlns:p14="http://schemas.microsoft.com/office/powerpoint/2010/main" val="3500678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9869" y="267494"/>
            <a:ext cx="8229600" cy="742950"/>
          </a:xfrm>
        </p:spPr>
        <p:txBody>
          <a:bodyPr/>
          <a:lstStyle/>
          <a:p>
            <a:r>
              <a:rPr lang="en-CA" dirty="0"/>
              <a:t>Agenda</a:t>
            </a:r>
          </a:p>
        </p:txBody>
      </p:sp>
      <p:sp>
        <p:nvSpPr>
          <p:cNvPr id="5" name="Content Placeholder 4"/>
          <p:cNvSpPr>
            <a:spLocks noGrp="1"/>
          </p:cNvSpPr>
          <p:nvPr>
            <p:ph idx="1"/>
          </p:nvPr>
        </p:nvSpPr>
        <p:spPr>
          <a:xfrm>
            <a:off x="912199" y="1126900"/>
            <a:ext cx="7332209" cy="3389066"/>
          </a:xfrm>
        </p:spPr>
        <p:txBody>
          <a:bodyPr wrap="square">
            <a:normAutofit/>
          </a:bodyPr>
          <a:lstStyle/>
          <a:p>
            <a:pPr marL="0" indent="0">
              <a:buNone/>
            </a:pPr>
            <a:r>
              <a:rPr lang="en-CA" dirty="0"/>
              <a:t>Lecture:</a:t>
            </a:r>
          </a:p>
          <a:p>
            <a:pPr marL="457200" lvl="0" indent="-457200">
              <a:buFont typeface="+mj-lt"/>
              <a:buAutoNum type="arabicPeriod"/>
            </a:pPr>
            <a:r>
              <a:rPr lang="en-US" dirty="0"/>
              <a:t>What is Open Source Software and Licensing? </a:t>
            </a:r>
          </a:p>
          <a:p>
            <a:pPr marL="457200" indent="-457200">
              <a:buFont typeface="+mj-lt"/>
              <a:buAutoNum type="arabicPeriod"/>
            </a:pPr>
            <a:r>
              <a:rPr lang="en-US" dirty="0"/>
              <a:t>What is a “Closed/Proprietary Software?”</a:t>
            </a:r>
          </a:p>
          <a:p>
            <a:pPr marL="457200" indent="-457200">
              <a:buFont typeface="+mj-lt"/>
              <a:buAutoNum type="arabicPeriod"/>
            </a:pPr>
            <a:r>
              <a:rPr lang="en-US" dirty="0"/>
              <a:t>Hybrid Open and Closed Source Systems in today’s Software Market</a:t>
            </a:r>
          </a:p>
          <a:p>
            <a:pPr marL="457200" indent="-457200">
              <a:buFont typeface="+mj-lt"/>
              <a:buAutoNum type="arabicPeriod"/>
            </a:pPr>
            <a:r>
              <a:rPr lang="en-US" dirty="0"/>
              <a:t>Spam and Privacy, CASL &amp; PIPEDA</a:t>
            </a:r>
          </a:p>
          <a:p>
            <a:pPr marL="457200" indent="-457200">
              <a:buFont typeface="+mj-lt"/>
              <a:buAutoNum type="arabicPeriod"/>
            </a:pPr>
            <a:r>
              <a:rPr lang="en-US" dirty="0"/>
              <a:t>Who owns “Intellectual Property?</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69" y="1126901"/>
            <a:ext cx="359863" cy="360040"/>
          </a:xfrm>
          <a:prstGeom prst="rect">
            <a:avLst/>
          </a:prstGeom>
        </p:spPr>
      </p:pic>
    </p:spTree>
    <p:extLst>
      <p:ext uri="{BB962C8B-B14F-4D97-AF65-F5344CB8AC3E}">
        <p14:creationId xmlns:p14="http://schemas.microsoft.com/office/powerpoint/2010/main" val="119803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107504" y="391420"/>
            <a:ext cx="8928992" cy="740170"/>
          </a:xfrm>
        </p:spPr>
        <p:txBody>
          <a:bodyPr>
            <a:noAutofit/>
          </a:bodyPr>
          <a:lstStyle/>
          <a:p>
            <a:r>
              <a:rPr lang="en-US" sz="3000" dirty="0"/>
              <a:t>Software Licensing: Open Source vs Closed/Proprietary</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3688" y="1818502"/>
            <a:ext cx="1669676" cy="26077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1818502"/>
            <a:ext cx="2109667" cy="2475343"/>
          </a:xfrm>
          <a:prstGeom prst="rect">
            <a:avLst/>
          </a:prstGeom>
        </p:spPr>
      </p:pic>
    </p:spTree>
    <p:extLst>
      <p:ext uri="{BB962C8B-B14F-4D97-AF65-F5344CB8AC3E}">
        <p14:creationId xmlns:p14="http://schemas.microsoft.com/office/powerpoint/2010/main" val="2453437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Open and Closed Sources</a:t>
            </a:r>
            <a:endParaRPr lang="en-US" dirty="0"/>
          </a:p>
        </p:txBody>
      </p:sp>
      <p:graphicFrame>
        <p:nvGraphicFramePr>
          <p:cNvPr id="3" name="Diagram 2"/>
          <p:cNvGraphicFramePr/>
          <p:nvPr>
            <p:extLst/>
          </p:nvPr>
        </p:nvGraphicFramePr>
        <p:xfrm>
          <a:off x="530231" y="951570"/>
          <a:ext cx="45720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p:cNvGraphicFramePr/>
          <p:nvPr>
            <p:extLst/>
          </p:nvPr>
        </p:nvGraphicFramePr>
        <p:xfrm>
          <a:off x="4028103" y="2101758"/>
          <a:ext cx="4572000" cy="304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6" name="Straight Connector 5"/>
          <p:cNvCxnSpPr/>
          <p:nvPr/>
        </p:nvCxnSpPr>
        <p:spPr>
          <a:xfrm flipH="1">
            <a:off x="3869922" y="1275606"/>
            <a:ext cx="2646294" cy="3402378"/>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16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9502"/>
            <a:ext cx="8229600" cy="742950"/>
          </a:xfrm>
        </p:spPr>
        <p:txBody>
          <a:bodyPr>
            <a:normAutofit/>
          </a:bodyPr>
          <a:lstStyle/>
          <a:p>
            <a:r>
              <a:rPr lang="en-US" dirty="0"/>
              <a:t>Advantages of Open Source Software</a:t>
            </a:r>
          </a:p>
        </p:txBody>
      </p:sp>
      <p:sp>
        <p:nvSpPr>
          <p:cNvPr id="3" name="Content Placeholder 2"/>
          <p:cNvSpPr>
            <a:spLocks noGrp="1"/>
          </p:cNvSpPr>
          <p:nvPr>
            <p:ph idx="1"/>
          </p:nvPr>
        </p:nvSpPr>
        <p:spPr>
          <a:xfrm>
            <a:off x="251520" y="1200150"/>
            <a:ext cx="8435280" cy="3657600"/>
          </a:xfrm>
        </p:spPr>
        <p:txBody>
          <a:bodyPr>
            <a:normAutofit lnSpcReduction="10000"/>
          </a:bodyPr>
          <a:lstStyle/>
          <a:p>
            <a:pPr lvl="0"/>
            <a:r>
              <a:rPr lang="en-US" dirty="0">
                <a:solidFill>
                  <a:schemeClr val="tx2"/>
                </a:solidFill>
              </a:rPr>
              <a:t>Source Code: Free as in Freedom of Use</a:t>
            </a:r>
          </a:p>
          <a:p>
            <a:pPr lvl="1"/>
            <a:r>
              <a:rPr lang="en-US" dirty="0">
                <a:solidFill>
                  <a:schemeClr val="tx2"/>
                </a:solidFill>
              </a:rPr>
              <a:t>Customizability and </a:t>
            </a:r>
            <a:r>
              <a:rPr lang="en-CA" dirty="0">
                <a:solidFill>
                  <a:schemeClr val="tx2"/>
                </a:solidFill>
              </a:rPr>
              <a:t>Flexibility (Apple's Mac OS </a:t>
            </a:r>
            <a:r>
              <a:rPr lang="en-CA">
                <a:solidFill>
                  <a:schemeClr val="tx2"/>
                </a:solidFill>
              </a:rPr>
              <a:t>came from FreeBSD</a:t>
            </a:r>
            <a:r>
              <a:rPr lang="en-CA" dirty="0">
                <a:solidFill>
                  <a:schemeClr val="tx2"/>
                </a:solidFill>
              </a:rPr>
              <a:t>)</a:t>
            </a:r>
          </a:p>
          <a:p>
            <a:pPr lvl="0"/>
            <a:r>
              <a:rPr lang="en-CA" dirty="0">
                <a:solidFill>
                  <a:schemeClr val="tx2"/>
                </a:solidFill>
              </a:rPr>
              <a:t>Ability to create derivative works </a:t>
            </a:r>
            <a:r>
              <a:rPr lang="en-CA" dirty="0"/>
              <a:t>(Copyleft derivatives inherit license; Permissive permits proprietary derivatives)</a:t>
            </a:r>
            <a:endParaRPr lang="en-US" dirty="0"/>
          </a:p>
          <a:p>
            <a:pPr lvl="0"/>
            <a:r>
              <a:rPr lang="en-US" dirty="0">
                <a:solidFill>
                  <a:schemeClr val="tx2"/>
                </a:solidFill>
              </a:rPr>
              <a:t>Cost: Free as in Beer. </a:t>
            </a:r>
          </a:p>
          <a:p>
            <a:pPr lvl="1"/>
            <a:r>
              <a:rPr lang="en-US" dirty="0">
                <a:solidFill>
                  <a:schemeClr val="tx2"/>
                </a:solidFill>
              </a:rPr>
              <a:t>But consider TCO: Total Cost of Ownership</a:t>
            </a:r>
          </a:p>
          <a:p>
            <a:pPr lvl="0"/>
            <a:r>
              <a:rPr lang="en-US" dirty="0">
                <a:solidFill>
                  <a:schemeClr val="tx2"/>
                </a:solidFill>
              </a:rPr>
              <a:t>Try Before You Commit, may not be enterprise ready</a:t>
            </a:r>
          </a:p>
          <a:p>
            <a:pPr lvl="0"/>
            <a:r>
              <a:rPr lang="en-US" dirty="0">
                <a:solidFill>
                  <a:schemeClr val="tx2"/>
                </a:solidFill>
              </a:rPr>
              <a:t>Synergy of world-wide collaborative development</a:t>
            </a:r>
          </a:p>
          <a:p>
            <a:pPr lvl="1"/>
            <a:r>
              <a:rPr lang="en-US" dirty="0">
                <a:solidFill>
                  <a:schemeClr val="tx2"/>
                </a:solidFill>
              </a:rPr>
              <a:t>Linux, LibreOffice, MYSQL, APACHE web server, and PHP</a:t>
            </a:r>
            <a:endParaRPr lang="en-US" dirty="0"/>
          </a:p>
        </p:txBody>
      </p:sp>
    </p:spTree>
    <p:extLst>
      <p:ext uri="{BB962C8B-B14F-4D97-AF65-F5344CB8AC3E}">
        <p14:creationId xmlns:p14="http://schemas.microsoft.com/office/powerpoint/2010/main" val="316884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6608" y="1131590"/>
            <a:ext cx="8717879" cy="3598068"/>
          </a:xfrm>
        </p:spPr>
        <p:txBody>
          <a:bodyPr>
            <a:normAutofit/>
          </a:bodyPr>
          <a:lstStyle/>
          <a:p>
            <a:r>
              <a:rPr lang="en-US" sz="2400" dirty="0"/>
              <a:t>Closed or proprietary: software you can run but not change</a:t>
            </a:r>
          </a:p>
          <a:p>
            <a:r>
              <a:rPr lang="en-CA" b="1" dirty="0"/>
              <a:t>Enterprise ready, scalable, ongoing development, training and support, lower internal technical skills needed.</a:t>
            </a:r>
            <a:endParaRPr lang="en-US" sz="2400" b="1" dirty="0"/>
          </a:p>
          <a:p>
            <a:r>
              <a:rPr lang="en-US" sz="2400" dirty="0"/>
              <a:t>Closed is the opposite of Open Source.</a:t>
            </a:r>
            <a:r>
              <a:rPr lang="en-US" sz="2400" dirty="0">
                <a:solidFill>
                  <a:schemeClr val="tx2"/>
                </a:solidFill>
              </a:rPr>
              <a:t> IBM OSs &amp; DB2, Apple, Windows &amp; MS-SQL Server, .NET Framework (C#, ASP.NET), and MS-Office Applications, Oracle DB &amp; apps,</a:t>
            </a:r>
            <a:r>
              <a:rPr lang="en-US" sz="2400" dirty="0"/>
              <a:t> are some examples.</a:t>
            </a:r>
          </a:p>
        </p:txBody>
      </p:sp>
      <p:sp>
        <p:nvSpPr>
          <p:cNvPr id="7" name="Title 1"/>
          <p:cNvSpPr>
            <a:spLocks noGrp="1"/>
          </p:cNvSpPr>
          <p:nvPr>
            <p:ph type="title"/>
          </p:nvPr>
        </p:nvSpPr>
        <p:spPr>
          <a:xfrm>
            <a:off x="246608" y="339502"/>
            <a:ext cx="8717879" cy="742950"/>
          </a:xfrm>
        </p:spPr>
        <p:txBody>
          <a:bodyPr>
            <a:noAutofit/>
          </a:bodyPr>
          <a:lstStyle/>
          <a:p>
            <a:r>
              <a:rPr lang="en-US" sz="3200" dirty="0"/>
              <a:t>What is a Closed/Proprietary Source Software?</a:t>
            </a:r>
          </a:p>
        </p:txBody>
      </p:sp>
    </p:spTree>
    <p:extLst>
      <p:ext uri="{BB962C8B-B14F-4D97-AF65-F5344CB8AC3E}">
        <p14:creationId xmlns:p14="http://schemas.microsoft.com/office/powerpoint/2010/main" val="268140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Hybrid Open and Closed Source Systems in today’s Software Market</a:t>
            </a:r>
          </a:p>
        </p:txBody>
      </p:sp>
      <p:sp>
        <p:nvSpPr>
          <p:cNvPr id="3" name="Content Placeholder 2"/>
          <p:cNvSpPr>
            <a:spLocks noGrp="1"/>
          </p:cNvSpPr>
          <p:nvPr>
            <p:ph idx="1"/>
          </p:nvPr>
        </p:nvSpPr>
        <p:spPr>
          <a:xfrm>
            <a:off x="323528" y="1384333"/>
            <a:ext cx="4464496" cy="3759167"/>
          </a:xfrm>
        </p:spPr>
        <p:txBody>
          <a:bodyPr>
            <a:normAutofit/>
          </a:bodyPr>
          <a:lstStyle/>
          <a:p>
            <a:r>
              <a:rPr lang="en-CA" dirty="0"/>
              <a:t>Today’s market has created </a:t>
            </a:r>
            <a:r>
              <a:rPr lang="en-CA" dirty="0">
                <a:solidFill>
                  <a:schemeClr val="tx2"/>
                </a:solidFill>
              </a:rPr>
              <a:t>a hybrid system of open and closed source systems.</a:t>
            </a:r>
            <a:endParaRPr lang="en-CA" dirty="0">
              <a:solidFill>
                <a:srgbClr val="00B0F0"/>
              </a:solidFill>
            </a:endParaRPr>
          </a:p>
          <a:p>
            <a:r>
              <a:rPr lang="en-CA" dirty="0"/>
              <a:t>Microsoft and IBM, closed source vendors, have many open source projects.</a:t>
            </a:r>
          </a:p>
          <a:p>
            <a:r>
              <a:rPr lang="en-CA" dirty="0"/>
              <a:t>See </a:t>
            </a:r>
            <a:r>
              <a:rPr lang="en-CA" dirty="0">
                <a:hlinkClick r:id="rId2"/>
              </a:rPr>
              <a:t>www.codeplex.com</a:t>
            </a:r>
            <a:br>
              <a:rPr lang="en-CA" dirty="0"/>
            </a:br>
            <a:r>
              <a:rPr lang="en-CA" sz="2000" dirty="0">
                <a:hlinkClick r:id="rId3"/>
              </a:rPr>
              <a:t>https://developer.ibm.com/open/</a:t>
            </a:r>
            <a:r>
              <a:rPr lang="en-CA" dirty="0"/>
              <a:t> </a:t>
            </a:r>
            <a:endParaRPr lang="en-US"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5604" y="2385069"/>
            <a:ext cx="4298793" cy="1757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9284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8964</TotalTime>
  <Words>2306</Words>
  <Application>Microsoft Office PowerPoint</Application>
  <PresentationFormat>On-screen Show (16:9)</PresentationFormat>
  <Paragraphs>251</Paragraphs>
  <Slides>31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Franklin Gothic Demi</vt:lpstr>
      <vt:lpstr>Webdings</vt:lpstr>
      <vt:lpstr>Wingdings</vt:lpstr>
      <vt:lpstr>Clarity</vt:lpstr>
      <vt:lpstr>Computer Principles for Programmers</vt:lpstr>
      <vt:lpstr>Quizzes and in class Activities</vt:lpstr>
      <vt:lpstr>News of the Week</vt:lpstr>
      <vt:lpstr>Agenda</vt:lpstr>
      <vt:lpstr>Software Licensing: Open Source vs Closed/Proprietary</vt:lpstr>
      <vt:lpstr>Open and Closed Sources</vt:lpstr>
      <vt:lpstr>Advantages of Open Source Software</vt:lpstr>
      <vt:lpstr>What is a Closed/Proprietary Source Software?</vt:lpstr>
      <vt:lpstr>Hybrid Open and Closed Source Systems in today’s Software Market</vt:lpstr>
      <vt:lpstr>Hybrid Open and Closed Source Systems in today’s Software Market (Cont’d)</vt:lpstr>
      <vt:lpstr>CASL, PIPDEA &amp; Data Privacy</vt:lpstr>
      <vt:lpstr>Canada’s Anti-Spam Legislation (CASL)</vt:lpstr>
      <vt:lpstr>PIPEDA - Personal Information Protection and Electronic Documents Act</vt:lpstr>
      <vt:lpstr>What is Intellectual Property?  What are Intellectual Property Rights (IPR)? </vt:lpstr>
      <vt:lpstr>Patents Vs. Copyrights</vt:lpstr>
      <vt:lpstr>What is Intellectual Property (IP)?  What is Intellectual Property Rights (IPR)?</vt:lpstr>
      <vt:lpstr>Canadian Intellectual Property Office</vt:lpstr>
      <vt:lpstr>Notes</vt:lpstr>
      <vt:lpstr>“Organizations covered by the Act must obtain an individual's consent when they collect, use or disclose the individual's personal information. The individual has a right to access personal information held by an organization and to challenge its accuracy, if need be. Personal information can only be used for the purposes for which it was collected. If an organization is going to use it for another purpose, consent must be obtained again. Individuals should also be assured that their information will be protected by appropriate safeguards.”</vt:lpstr>
      <vt:lpstr>What is Software Licensing?</vt:lpstr>
      <vt:lpstr>What is Software Licensing</vt:lpstr>
      <vt:lpstr>What is an Open Source Software?</vt:lpstr>
      <vt:lpstr>“Permission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  The above copyright notice and this permission notice shall be included in all copies or substantial portions of the Software.”</vt:lpstr>
      <vt:lpstr>This document governs the use of Microsoft software,…. Customer does not own the Products and the use thereof is subject to certain rights and limitations… You may use the Client Software installed on your Devices only in accordance with your agreement …. You may not reverse engineer, decompile, or disassemble the Products,  except and only to the extent that applicable law, notwithstanding this limitation expressly permits such activity.   </vt:lpstr>
      <vt:lpstr>An intro to “Data Privacy” in the IT field</vt:lpstr>
      <vt:lpstr>What is Intellectual Property Rights (IPR)? (Cont’d)</vt:lpstr>
      <vt:lpstr>What is Intellectual Property Rights (IPR)? (Cont’d)</vt:lpstr>
      <vt:lpstr>Main Types of Intellectual Property Rights (IPR)</vt:lpstr>
      <vt:lpstr>Patents Vs. Trade Secrets </vt:lpstr>
      <vt:lpstr>Trademark</vt:lpstr>
      <vt:lpstr>Sample Trademarks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Timothy.McKenna@senecacollege.ca;Reza Khojasteh;Marc.Gurwitz@senecacollege.ca;Danny Roy</dc:creator>
  <cp:lastModifiedBy>Tim Mckenna</cp:lastModifiedBy>
  <cp:revision>657</cp:revision>
  <dcterms:created xsi:type="dcterms:W3CDTF">2016-05-30T19:06:58Z</dcterms:created>
  <dcterms:modified xsi:type="dcterms:W3CDTF">2018-11-26T16:50:46Z</dcterms:modified>
</cp:coreProperties>
</file>