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media/image17.jpg" ContentType="image/png"/>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35"/>
  </p:notesMasterIdLst>
  <p:sldIdLst>
    <p:sldId id="256" r:id="rId2"/>
    <p:sldId id="280" r:id="rId3"/>
    <p:sldId id="339" r:id="rId4"/>
    <p:sldId id="387" r:id="rId5"/>
    <p:sldId id="340" r:id="rId6"/>
    <p:sldId id="341" r:id="rId7"/>
    <p:sldId id="380" r:id="rId8"/>
    <p:sldId id="386" r:id="rId9"/>
    <p:sldId id="324" r:id="rId10"/>
    <p:sldId id="365" r:id="rId11"/>
    <p:sldId id="366" r:id="rId12"/>
    <p:sldId id="381" r:id="rId13"/>
    <p:sldId id="367" r:id="rId14"/>
    <p:sldId id="368" r:id="rId15"/>
    <p:sldId id="357" r:id="rId16"/>
    <p:sldId id="369" r:id="rId17"/>
    <p:sldId id="358" r:id="rId18"/>
    <p:sldId id="371" r:id="rId19"/>
    <p:sldId id="370" r:id="rId20"/>
    <p:sldId id="359" r:id="rId21"/>
    <p:sldId id="383" r:id="rId22"/>
    <p:sldId id="382" r:id="rId23"/>
    <p:sldId id="372" r:id="rId24"/>
    <p:sldId id="373" r:id="rId25"/>
    <p:sldId id="360" r:id="rId26"/>
    <p:sldId id="374" r:id="rId27"/>
    <p:sldId id="361" r:id="rId28"/>
    <p:sldId id="376" r:id="rId29"/>
    <p:sldId id="363" r:id="rId30"/>
    <p:sldId id="379" r:id="rId31"/>
    <p:sldId id="362" r:id="rId32"/>
    <p:sldId id="377" r:id="rId33"/>
    <p:sldId id="378" r:id="rId3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5993" autoAdjust="0"/>
  </p:normalViewPr>
  <p:slideViewPr>
    <p:cSldViewPr>
      <p:cViewPr varScale="1">
        <p:scale>
          <a:sx n="57" d="100"/>
          <a:sy n="57" d="100"/>
        </p:scale>
        <p:origin x="1876" y="44"/>
      </p:cViewPr>
      <p:guideLst>
        <p:guide orient="horz" pos="1620"/>
        <p:guide pos="2880"/>
      </p:guideLst>
    </p:cSldViewPr>
  </p:slideViewPr>
  <p:notesTextViewPr>
    <p:cViewPr>
      <p:scale>
        <a:sx n="1" d="1"/>
        <a:sy n="1" d="1"/>
      </p:scale>
      <p:origin x="0" y="0"/>
    </p:cViewPr>
  </p:notesTextViewPr>
  <p:sorterViewPr>
    <p:cViewPr>
      <p:scale>
        <a:sx n="106" d="100"/>
        <a:sy n="106" d="100"/>
      </p:scale>
      <p:origin x="0" y="-19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49775B-8F53-4D6D-8CF3-A5EC3380B11F}" type="datetimeFigureOut">
              <a:rPr lang="en-US" smtClean="0"/>
              <a:t>9/17/2018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E49CAB-11E7-4E46-B3A8-B9759289B5BF}" type="slidenum">
              <a:rPr lang="en-US" smtClean="0"/>
              <a:t>‹#›</a:t>
            </a:fld>
            <a:endParaRPr lang="en-US"/>
          </a:p>
        </p:txBody>
      </p:sp>
    </p:spTree>
    <p:extLst>
      <p:ext uri="{BB962C8B-B14F-4D97-AF65-F5344CB8AC3E}">
        <p14:creationId xmlns:p14="http://schemas.microsoft.com/office/powerpoint/2010/main" val="19086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quora.com/What-is-the-difference-between-an-app-and-a-progra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www.zdnet.com/" TargetMode="External"/><Relationship Id="rId13" Type="http://schemas.openxmlformats.org/officeDocument/2006/relationships/hyperlink" Target="http://mashable.com/" TargetMode="External"/><Relationship Id="rId18" Type="http://schemas.openxmlformats.org/officeDocument/2006/relationships/hyperlink" Target="http://www.techradar.com/" TargetMode="External"/><Relationship Id="rId3" Type="http://schemas.openxmlformats.org/officeDocument/2006/relationships/hyperlink" Target="http://www.techmeme.com/" TargetMode="External"/><Relationship Id="rId7" Type="http://schemas.openxmlformats.org/officeDocument/2006/relationships/hyperlink" Target="http://www.cnet.com/" TargetMode="External"/><Relationship Id="rId12" Type="http://schemas.openxmlformats.org/officeDocument/2006/relationships/hyperlink" Target="http://gizmodo.com/" TargetMode="External"/><Relationship Id="rId17" Type="http://schemas.openxmlformats.org/officeDocument/2006/relationships/hyperlink" Target="http://techcrunch.com/" TargetMode="External"/><Relationship Id="rId2" Type="http://schemas.openxmlformats.org/officeDocument/2006/relationships/slide" Target="../slides/slide3.xml"/><Relationship Id="rId16" Type="http://schemas.openxmlformats.org/officeDocument/2006/relationships/hyperlink" Target="http://www.theverge.com/" TargetMode="External"/><Relationship Id="rId1" Type="http://schemas.openxmlformats.org/officeDocument/2006/relationships/notesMaster" Target="../notesMasters/notesMaster1.xml"/><Relationship Id="rId6" Type="http://schemas.openxmlformats.org/officeDocument/2006/relationships/hyperlink" Target="https://www.technowize.com/" TargetMode="External"/><Relationship Id="rId11" Type="http://schemas.openxmlformats.org/officeDocument/2006/relationships/hyperlink" Target="http://gigaom.com/" TargetMode="External"/><Relationship Id="rId5" Type="http://schemas.openxmlformats.org/officeDocument/2006/relationships/hyperlink" Target="http://arstechnica.com/" TargetMode="External"/><Relationship Id="rId15" Type="http://schemas.openxmlformats.org/officeDocument/2006/relationships/hyperlink" Target="http://thenextweb.com/" TargetMode="External"/><Relationship Id="rId10" Type="http://schemas.openxmlformats.org/officeDocument/2006/relationships/hyperlink" Target="http://www.engadget.com/" TargetMode="External"/><Relationship Id="rId4" Type="http://schemas.openxmlformats.org/officeDocument/2006/relationships/hyperlink" Target="http://slashdot.org/" TargetMode="External"/><Relationship Id="rId9" Type="http://schemas.openxmlformats.org/officeDocument/2006/relationships/hyperlink" Target="http://www.digitaltrends.com/" TargetMode="External"/><Relationship Id="rId14" Type="http://schemas.openxmlformats.org/officeDocument/2006/relationships/hyperlink" Target="http://www.readwriteweb.com/"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Mass_communic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Middle_class" TargetMode="External"/><Relationship Id="rId5" Type="http://schemas.openxmlformats.org/officeDocument/2006/relationships/hyperlink" Target="https://en.wikipedia.org/wiki/Literacy" TargetMode="External"/><Relationship Id="rId4" Type="http://schemas.openxmlformats.org/officeDocument/2006/relationships/hyperlink" Target="https://en.wikipedia.org/wiki/Protestant_Reformatio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a:t>
            </a:fld>
            <a:endParaRPr lang="en-US"/>
          </a:p>
        </p:txBody>
      </p:sp>
    </p:spTree>
    <p:extLst>
      <p:ext uri="{BB962C8B-B14F-4D97-AF65-F5344CB8AC3E}">
        <p14:creationId xmlns:p14="http://schemas.microsoft.com/office/powerpoint/2010/main" val="3864205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10</a:t>
            </a:fld>
            <a:endParaRPr lang="en-US"/>
          </a:p>
        </p:txBody>
      </p:sp>
    </p:spTree>
    <p:extLst>
      <p:ext uri="{BB962C8B-B14F-4D97-AF65-F5344CB8AC3E}">
        <p14:creationId xmlns:p14="http://schemas.microsoft.com/office/powerpoint/2010/main" val="2524319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
            </a:r>
            <a:r>
              <a:rPr lang="en-US" dirty="0"/>
              <a:t>terms program and software are often used interchangeably and potentially incorrectly.</a:t>
            </a:r>
          </a:p>
          <a:p>
            <a:r>
              <a:rPr lang="en-US" dirty="0"/>
              <a:t>See https://en.wikipedia.org/wiki/Software </a:t>
            </a:r>
          </a:p>
          <a:p>
            <a:r>
              <a:rPr lang="en-US" dirty="0"/>
              <a:t>and https://en.wikipedia.org/wiki/Computer_program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See https://teamtreehouse.com/community/the-difference-between-application-program-software</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Program- </a:t>
            </a:r>
            <a:r>
              <a:rPr lang="en-CA" dirty="0"/>
              <a:t>A set of instructions telling a computer what to do. </a:t>
            </a:r>
          </a:p>
          <a:p>
            <a:r>
              <a:rPr lang="en-CA" b="1" dirty="0"/>
              <a:t>Software- </a:t>
            </a:r>
            <a:r>
              <a:rPr lang="en-CA" dirty="0"/>
              <a:t>programs and other operating information used by a computer. Software can be made up of more than one program. All-encompassing term that is often used in contrast to hardware (the tangible parts of a computer)</a:t>
            </a:r>
          </a:p>
          <a:p>
            <a:r>
              <a:rPr lang="en-CA" b="1" dirty="0"/>
              <a:t>Application- </a:t>
            </a:r>
            <a:r>
              <a:rPr lang="en-CA" dirty="0"/>
              <a:t>A program or group of programs designed for the end user. Application software (or "app") is a set of computer programs designed to permit the user to perform a group of coordinated functions, tasks, or activities. Application software is dependent on system software in order to run.</a:t>
            </a:r>
          </a:p>
          <a:p>
            <a:r>
              <a:rPr lang="en-CA" dirty="0"/>
              <a:t>"All applications are programs, but a program is not necessarily an application. For example, there are always lots of programs running on the background of an operating system, but since they weren't developed for the end-user, they are not applications. On the other hand, Windows Media Player and Firefox, for example, are applications. They have a Graphical User Interface." - </a:t>
            </a:r>
            <a:r>
              <a:rPr lang="en-CA" dirty="0">
                <a:hlinkClick r:id="rId3"/>
              </a:rPr>
              <a:t>https://www.quora.com/What-is-the-difference-between-an-app-and-a-program</a:t>
            </a:r>
            <a:endParaRPr lang="en-CA" dirty="0"/>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11</a:t>
            </a:fld>
            <a:endParaRPr lang="en-US"/>
          </a:p>
        </p:txBody>
      </p:sp>
    </p:spTree>
    <p:extLst>
      <p:ext uri="{BB962C8B-B14F-4D97-AF65-F5344CB8AC3E}">
        <p14:creationId xmlns:p14="http://schemas.microsoft.com/office/powerpoint/2010/main" val="15060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12</a:t>
            </a:fld>
            <a:endParaRPr lang="en-US"/>
          </a:p>
        </p:txBody>
      </p:sp>
    </p:spTree>
    <p:extLst>
      <p:ext uri="{BB962C8B-B14F-4D97-AF65-F5344CB8AC3E}">
        <p14:creationId xmlns:p14="http://schemas.microsoft.com/office/powerpoint/2010/main" val="283391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Binary number systems are for computers’ internal representation of numbers. </a:t>
            </a:r>
          </a:p>
          <a:p>
            <a:r>
              <a:rPr lang="en-US" dirty="0"/>
              <a:t>Decimal symbols output by computers are for humans.</a:t>
            </a:r>
          </a:p>
          <a:p>
            <a:r>
              <a:rPr lang="en-US" dirty="0"/>
              <a:t>The two are not the same as far as programmers are concerned.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early computers 1945-1960 used DECIMAL arithmetic logic units (ALU). By the end of the 1960s, all computers were using binary ALUs because they were cheaper and faster than decimal ALUs. Programmers had to suck it up and started thinking, “Will this integer ever be bigger than 37,767?” and “What do I do when I need a value between zero and one? There is no 1.5 in binary!” Floating point numbers </a:t>
            </a:r>
            <a:r>
              <a:rPr lang="en-US" i="1" dirty="0"/>
              <a:t>estimate</a:t>
            </a:r>
            <a:r>
              <a:rPr lang="en-US" i="0" dirty="0"/>
              <a:t> decimal place values – very bad for financial applications. Integers are accurate but they don't have fractional decimal places. We'll tell you what to do in Week 5.</a:t>
            </a:r>
            <a:endParaRPr lang="en-CA"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13</a:t>
            </a:fld>
            <a:endParaRPr lang="en-US"/>
          </a:p>
        </p:txBody>
      </p:sp>
    </p:spTree>
    <p:extLst>
      <p:ext uri="{BB962C8B-B14F-4D97-AF65-F5344CB8AC3E}">
        <p14:creationId xmlns:p14="http://schemas.microsoft.com/office/powerpoint/2010/main" val="2264594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https://en.wikipedia.org/wiki/List_of_version_control_software</a:t>
            </a:r>
          </a:p>
        </p:txBody>
      </p:sp>
      <p:sp>
        <p:nvSpPr>
          <p:cNvPr id="4" name="Slide Number Placeholder 3"/>
          <p:cNvSpPr>
            <a:spLocks noGrp="1"/>
          </p:cNvSpPr>
          <p:nvPr>
            <p:ph type="sldNum" sz="quarter" idx="10"/>
          </p:nvPr>
        </p:nvSpPr>
        <p:spPr/>
        <p:txBody>
          <a:bodyPr/>
          <a:lstStyle/>
          <a:p>
            <a:fld id="{6CE49CAB-11E7-4E46-B3A8-B9759289B5BF}" type="slidenum">
              <a:rPr lang="en-US" smtClean="0"/>
              <a:t>14</a:t>
            </a:fld>
            <a:endParaRPr lang="en-US"/>
          </a:p>
        </p:txBody>
      </p:sp>
    </p:spTree>
    <p:extLst>
      <p:ext uri="{BB962C8B-B14F-4D97-AF65-F5344CB8AC3E}">
        <p14:creationId xmlns:p14="http://schemas.microsoft.com/office/powerpoint/2010/main" val="1916344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i="0" kern="1200" dirty="0">
                <a:solidFill>
                  <a:schemeClr val="tx1"/>
                </a:solidFill>
                <a:effectLst/>
                <a:latin typeface="+mn-lt"/>
                <a:ea typeface="+mn-ea"/>
                <a:cs typeface="+mn-cs"/>
              </a:rPr>
              <a:t>Where does your program run? Nope, nope, nope. It runs on the User – that’s where the meaning is, the purpose, the benefit. Otherwise your program is just compiled code run by an OS on a chunk of silicon. Programs are for solving people's problems, not for chewing up CPU cycles. </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a:t>
            </a:r>
            <a:r>
              <a:rPr lang="en-CA" sz="1200" b="0" i="0" kern="1200" dirty="0">
                <a:solidFill>
                  <a:schemeClr val="tx1"/>
                </a:solidFill>
                <a:effectLst/>
                <a:latin typeface="+mn-lt"/>
                <a:ea typeface="+mn-ea"/>
                <a:cs typeface="+mn-cs"/>
              </a:rPr>
              <a:t>hen does a music become music? When it is written down in a score? Notes written on a staff are not much different from programming source code. A program run on a computer is similar to a musical score being played on an instrument. Neither becomes meaningful until people experience it.</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15</a:t>
            </a:fld>
            <a:endParaRPr lang="en-US"/>
          </a:p>
        </p:txBody>
      </p:sp>
    </p:spTree>
    <p:extLst>
      <p:ext uri="{BB962C8B-B14F-4D97-AF65-F5344CB8AC3E}">
        <p14:creationId xmlns:p14="http://schemas.microsoft.com/office/powerpoint/2010/main" val="3561307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Week 4: about programming and systems</a:t>
            </a:r>
          </a:p>
          <a:p>
            <a:r>
              <a:rPr lang="en-US" dirty="0"/>
              <a:t>Week 6: the context and environment in which your programs run.</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16</a:t>
            </a:fld>
            <a:endParaRPr lang="en-US"/>
          </a:p>
        </p:txBody>
      </p:sp>
    </p:spTree>
    <p:extLst>
      <p:ext uri="{BB962C8B-B14F-4D97-AF65-F5344CB8AC3E}">
        <p14:creationId xmlns:p14="http://schemas.microsoft.com/office/powerpoint/2010/main" val="570424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17</a:t>
            </a:fld>
            <a:endParaRPr lang="en-US"/>
          </a:p>
        </p:txBody>
      </p:sp>
    </p:spTree>
    <p:extLst>
      <p:ext uri="{BB962C8B-B14F-4D97-AF65-F5344CB8AC3E}">
        <p14:creationId xmlns:p14="http://schemas.microsoft.com/office/powerpoint/2010/main" val="2665156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18</a:t>
            </a:fld>
            <a:endParaRPr lang="en-US"/>
          </a:p>
        </p:txBody>
      </p:sp>
    </p:spTree>
    <p:extLst>
      <p:ext uri="{BB962C8B-B14F-4D97-AF65-F5344CB8AC3E}">
        <p14:creationId xmlns:p14="http://schemas.microsoft.com/office/powerpoint/2010/main" val="3927847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Week 7: what happens when computing is not just about one program running on one system?</a:t>
            </a:r>
          </a:p>
          <a:p>
            <a:r>
              <a:rPr lang="en-US" dirty="0"/>
              <a:t>It is about the implications of all systems being connected to each other.</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19</a:t>
            </a:fld>
            <a:endParaRPr lang="en-US"/>
          </a:p>
        </p:txBody>
      </p:sp>
    </p:spTree>
    <p:extLst>
      <p:ext uri="{BB962C8B-B14F-4D97-AF65-F5344CB8AC3E}">
        <p14:creationId xmlns:p14="http://schemas.microsoft.com/office/powerpoint/2010/main" val="42189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2</a:t>
            </a:fld>
            <a:endParaRPr lang="en-US"/>
          </a:p>
        </p:txBody>
      </p:sp>
    </p:spTree>
    <p:extLst>
      <p:ext uri="{BB962C8B-B14F-4D97-AF65-F5344CB8AC3E}">
        <p14:creationId xmlns:p14="http://schemas.microsoft.com/office/powerpoint/2010/main" val="313468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20</a:t>
            </a:fld>
            <a:endParaRPr lang="en-US"/>
          </a:p>
        </p:txBody>
      </p:sp>
    </p:spTree>
    <p:extLst>
      <p:ext uri="{BB962C8B-B14F-4D97-AF65-F5344CB8AC3E}">
        <p14:creationId xmlns:p14="http://schemas.microsoft.com/office/powerpoint/2010/main" val="3831952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PTUI is a joke. It is pronounced “p-too-</a:t>
            </a:r>
            <a:r>
              <a:rPr lang="en-US" dirty="0" err="1"/>
              <a:t>ee</a:t>
            </a:r>
            <a:r>
              <a:rPr lang="en-US" dirty="0"/>
              <a:t>” as in the cartoons when a character spits.</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21</a:t>
            </a:fld>
            <a:endParaRPr lang="en-US"/>
          </a:p>
        </p:txBody>
      </p:sp>
    </p:spTree>
    <p:extLst>
      <p:ext uri="{BB962C8B-B14F-4D97-AF65-F5344CB8AC3E}">
        <p14:creationId xmlns:p14="http://schemas.microsoft.com/office/powerpoint/2010/main" val="29176018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where is that window buried?</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22</a:t>
            </a:fld>
            <a:endParaRPr lang="en-US"/>
          </a:p>
        </p:txBody>
      </p:sp>
    </p:spTree>
    <p:extLst>
      <p:ext uri="{BB962C8B-B14F-4D97-AF65-F5344CB8AC3E}">
        <p14:creationId xmlns:p14="http://schemas.microsoft.com/office/powerpoint/2010/main" val="3396525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Human Computer Interaction: what you can </a:t>
            </a:r>
            <a:r>
              <a:rPr lang="en-US" dirty="0">
                <a:solidFill>
                  <a:schemeClr val="tx2"/>
                </a:solidFill>
              </a:rPr>
              <a:t>see and touch. </a:t>
            </a:r>
            <a:r>
              <a:rPr lang="en-US" dirty="0"/>
              <a:t>Known as the </a:t>
            </a:r>
            <a:r>
              <a:rPr lang="en-US" dirty="0">
                <a:solidFill>
                  <a:schemeClr val="tx2"/>
                </a:solidFill>
              </a:rPr>
              <a:t>"look and feel". HCI is the interaction between user and software using devices such as screens, keyboards, and mice; also voice recognition.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Advantages and dangers of different User Interfaces.</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23</a:t>
            </a:fld>
            <a:endParaRPr lang="en-US"/>
          </a:p>
        </p:txBody>
      </p:sp>
    </p:spTree>
    <p:extLst>
      <p:ext uri="{BB962C8B-B14F-4D97-AF65-F5344CB8AC3E}">
        <p14:creationId xmlns:p14="http://schemas.microsoft.com/office/powerpoint/2010/main" val="3955461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secret of Time Management:</a:t>
            </a:r>
          </a:p>
          <a:p>
            <a:r>
              <a:rPr lang="en-US" dirty="0"/>
              <a:t>Time is not something you have or don't have.</a:t>
            </a:r>
          </a:p>
          <a:p>
            <a:r>
              <a:rPr lang="en-US" dirty="0"/>
              <a:t>Time is a choice you make.</a:t>
            </a:r>
          </a:p>
          <a:p>
            <a:r>
              <a:rPr lang="en-US" dirty="0"/>
              <a:t>…more in Week 8</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24</a:t>
            </a:fld>
            <a:endParaRPr lang="en-US"/>
          </a:p>
        </p:txBody>
      </p:sp>
    </p:spTree>
    <p:extLst>
      <p:ext uri="{BB962C8B-B14F-4D97-AF65-F5344CB8AC3E}">
        <p14:creationId xmlns:p14="http://schemas.microsoft.com/office/powerpoint/2010/main" val="39633229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25</a:t>
            </a:fld>
            <a:endParaRPr lang="en-US"/>
          </a:p>
        </p:txBody>
      </p:sp>
    </p:spTree>
    <p:extLst>
      <p:ext uri="{BB962C8B-B14F-4D97-AF65-F5344CB8AC3E}">
        <p14:creationId xmlns:p14="http://schemas.microsoft.com/office/powerpoint/2010/main" val="1418175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It is not completely backed up unless you have two copies in geographically separate locations on independent systems.</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N.B. </a:t>
            </a:r>
            <a:r>
              <a:rPr lang="en-CA" sz="1200" i="1" kern="1200" dirty="0">
                <a:solidFill>
                  <a:schemeClr val="tx1"/>
                </a:solidFill>
                <a:effectLst/>
                <a:latin typeface="+mn-lt"/>
                <a:ea typeface="+mn-ea"/>
                <a:cs typeface="+mn-cs"/>
              </a:rPr>
              <a:t>two</a:t>
            </a:r>
            <a:r>
              <a:rPr lang="en-CA" sz="1200" kern="1200" dirty="0">
                <a:solidFill>
                  <a:schemeClr val="tx1"/>
                </a:solidFill>
                <a:effectLst/>
                <a:latin typeface="+mn-lt"/>
                <a:ea typeface="+mn-ea"/>
                <a:cs typeface="+mn-cs"/>
              </a:rPr>
              <a:t> way synchronization of your PC's files with a cloud service makes your system </a:t>
            </a:r>
            <a:r>
              <a:rPr lang="en-CA" sz="1200" i="1" kern="1200" dirty="0">
                <a:solidFill>
                  <a:schemeClr val="tx1"/>
                </a:solidFill>
                <a:effectLst/>
                <a:latin typeface="+mn-lt"/>
                <a:ea typeface="+mn-ea"/>
                <a:cs typeface="+mn-cs"/>
              </a:rPr>
              <a:t>interdependent</a:t>
            </a:r>
            <a:r>
              <a:rPr lang="en-CA" sz="1200" kern="1200" dirty="0">
                <a:solidFill>
                  <a:schemeClr val="tx1"/>
                </a:solidFill>
                <a:effectLst/>
                <a:latin typeface="+mn-lt"/>
                <a:ea typeface="+mn-ea"/>
                <a:cs typeface="+mn-cs"/>
              </a:rPr>
              <a:t> with the cloud.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Restoring from backup is disaster recovery…we hope we never have to use our backup.</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26</a:t>
            </a:fld>
            <a:endParaRPr lang="en-US"/>
          </a:p>
        </p:txBody>
      </p:sp>
    </p:spTree>
    <p:extLst>
      <p:ext uri="{BB962C8B-B14F-4D97-AF65-F5344CB8AC3E}">
        <p14:creationId xmlns:p14="http://schemas.microsoft.com/office/powerpoint/2010/main" val="10794891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27</a:t>
            </a:fld>
            <a:endParaRPr lang="en-US"/>
          </a:p>
        </p:txBody>
      </p:sp>
    </p:spTree>
    <p:extLst>
      <p:ext uri="{BB962C8B-B14F-4D97-AF65-F5344CB8AC3E}">
        <p14:creationId xmlns:p14="http://schemas.microsoft.com/office/powerpoint/2010/main" val="11996636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28</a:t>
            </a:fld>
            <a:endParaRPr lang="en-US"/>
          </a:p>
        </p:txBody>
      </p:sp>
    </p:spTree>
    <p:extLst>
      <p:ext uri="{BB962C8B-B14F-4D97-AF65-F5344CB8AC3E}">
        <p14:creationId xmlns:p14="http://schemas.microsoft.com/office/powerpoint/2010/main" val="41832149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29</a:t>
            </a:fld>
            <a:endParaRPr lang="en-US"/>
          </a:p>
        </p:txBody>
      </p:sp>
    </p:spTree>
    <p:extLst>
      <p:ext uri="{BB962C8B-B14F-4D97-AF65-F5344CB8AC3E}">
        <p14:creationId xmlns:p14="http://schemas.microsoft.com/office/powerpoint/2010/main" val="1752407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a:t>
            </a:r>
            <a:r>
              <a:rPr lang="en-US" dirty="0" err="1"/>
              <a:t>ict</a:t>
            </a:r>
            <a:r>
              <a:rPr lang="en-US" dirty="0"/>
              <a:t> news </a:t>
            </a:r>
            <a:r>
              <a:rPr lang="en-US" dirty="0" err="1"/>
              <a:t>canada</a:t>
            </a:r>
            <a:r>
              <a:rPr lang="en-US" dirty="0"/>
              <a:t>, it news websites</a:t>
            </a:r>
          </a:p>
          <a:p>
            <a:r>
              <a:rPr lang="en-US" dirty="0"/>
              <a:t>https://webfoundation.org/ </a:t>
            </a:r>
            <a:r>
              <a:rPr lang="en-CA" dirty="0"/>
              <a:t>The World Wide Web Foundation was established in 2009 by web inventor Sir Tim Berners-Lee to advance the open web as a public good and a basic right. </a:t>
            </a:r>
          </a:p>
          <a:p>
            <a:r>
              <a:rPr lang="en-US" dirty="0"/>
              <a:t>https://blog.mozilla.org/ </a:t>
            </a:r>
            <a:r>
              <a:rPr lang="en-CA" b="1" dirty="0"/>
              <a:t>We make the internet safer, healthier and faster for good. </a:t>
            </a:r>
            <a:r>
              <a:rPr lang="en-CA" dirty="0"/>
              <a:t>Mozilla is the not-for-profit behind Firefox, the original alternative browser. We create products and policy to keep the internet in service of people, not profit. </a:t>
            </a:r>
          </a:p>
          <a:p>
            <a:r>
              <a:rPr lang="en-CA" dirty="0"/>
              <a:t>https://www.technologyreview.com/</a:t>
            </a:r>
          </a:p>
          <a:p>
            <a:r>
              <a:rPr lang="en-CA" dirty="0"/>
              <a:t>http://www.itworldcanada.com/</a:t>
            </a:r>
          </a:p>
          <a:p>
            <a:r>
              <a:rPr lang="en-CA" dirty="0"/>
              <a:t>http://www.itworld.com/</a:t>
            </a:r>
          </a:p>
          <a:p>
            <a:r>
              <a:rPr lang="en-CA" dirty="0"/>
              <a:t>http://www.computerweekly.com/</a:t>
            </a:r>
          </a:p>
          <a:p>
            <a:r>
              <a:rPr lang="en-CA" dirty="0"/>
              <a:t>http://www.computerworld.com/</a:t>
            </a:r>
          </a:p>
          <a:p>
            <a:r>
              <a:rPr lang="en-CA" dirty="0"/>
              <a:t>	</a:t>
            </a:r>
          </a:p>
          <a:p>
            <a:r>
              <a:rPr lang="en-CA" dirty="0" err="1"/>
              <a:t>Techmeme</a:t>
            </a:r>
            <a:r>
              <a:rPr lang="en-CA" dirty="0"/>
              <a:t> - </a:t>
            </a:r>
            <a:r>
              <a:rPr lang="en-CA" dirty="0">
                <a:hlinkClick r:id="rId3"/>
              </a:rPr>
              <a:t>http://www.techmeme.com</a:t>
            </a:r>
            <a:r>
              <a:rPr lang="en-CA" dirty="0"/>
              <a:t> (aggregator with human editing)</a:t>
            </a:r>
          </a:p>
          <a:p>
            <a:r>
              <a:rPr lang="en-CA" dirty="0"/>
              <a:t>Slashdot - </a:t>
            </a:r>
            <a:r>
              <a:rPr lang="en-CA" dirty="0">
                <a:hlinkClick r:id="rId4"/>
              </a:rPr>
              <a:t>http://slashdot.org/</a:t>
            </a:r>
            <a:r>
              <a:rPr lang="en-CA" dirty="0"/>
              <a:t> (aggregator with human editing)</a:t>
            </a:r>
          </a:p>
          <a:p>
            <a:r>
              <a:rPr lang="en-CA" dirty="0"/>
              <a:t>https://www.huffingtonpost.com/section/technology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Ars </a:t>
            </a:r>
            <a:r>
              <a:rPr lang="en-CA" dirty="0" err="1"/>
              <a:t>Technica</a:t>
            </a:r>
            <a:r>
              <a:rPr lang="en-CA" dirty="0"/>
              <a:t> - </a:t>
            </a:r>
            <a:r>
              <a:rPr lang="en-CA" dirty="0">
                <a:hlinkClick r:id="rId5"/>
              </a:rPr>
              <a:t>http://arstechnica.com/</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https://www.theguardian.com/uk/technology</a:t>
            </a:r>
          </a:p>
          <a:p>
            <a:r>
              <a:rPr lang="en-CA" dirty="0" err="1"/>
              <a:t>Technowize</a:t>
            </a:r>
            <a:r>
              <a:rPr lang="en-CA" dirty="0"/>
              <a:t> - </a:t>
            </a:r>
            <a:r>
              <a:rPr lang="en-CA" dirty="0">
                <a:hlinkClick r:id="rId6"/>
              </a:rPr>
              <a:t>https://www.technowize.com/</a:t>
            </a:r>
            <a:endParaRPr lang="en-CA" dirty="0"/>
          </a:p>
          <a:p>
            <a:r>
              <a:rPr lang="en-CA" dirty="0"/>
              <a:t>CNET - </a:t>
            </a:r>
            <a:r>
              <a:rPr lang="en-CA" dirty="0">
                <a:hlinkClick r:id="rId7"/>
              </a:rPr>
              <a:t>http://www.cnet.com/</a:t>
            </a:r>
            <a:r>
              <a:rPr lang="en-CA" dirty="0"/>
              <a:t> ( -</a:t>
            </a:r>
            <a:r>
              <a:rPr lang="en-CA" dirty="0" err="1"/>
              <a:t>ZDNet</a:t>
            </a:r>
            <a:r>
              <a:rPr lang="en-CA" dirty="0" err="1">
                <a:hlinkClick r:id="rId8"/>
              </a:rPr>
              <a:t>http</a:t>
            </a:r>
            <a:r>
              <a:rPr lang="en-CA" dirty="0">
                <a:hlinkClick r:id="rId8"/>
              </a:rPr>
              <a:t>://www.zdnet.com/</a:t>
            </a:r>
            <a:r>
              <a:rPr lang="en-CA" dirty="0"/>
              <a:t> )</a:t>
            </a:r>
          </a:p>
          <a:p>
            <a:r>
              <a:rPr lang="en-CA" dirty="0"/>
              <a:t>Digital Trends - </a:t>
            </a:r>
            <a:r>
              <a:rPr lang="en-CA" dirty="0">
                <a:hlinkClick r:id="rId9"/>
              </a:rPr>
              <a:t>http://www.digitaltrends.com</a:t>
            </a:r>
            <a:endParaRPr lang="en-CA" dirty="0"/>
          </a:p>
          <a:p>
            <a:r>
              <a:rPr lang="en-CA" dirty="0" err="1"/>
              <a:t>Engadget</a:t>
            </a:r>
            <a:r>
              <a:rPr lang="en-CA" dirty="0"/>
              <a:t> - </a:t>
            </a:r>
            <a:r>
              <a:rPr lang="en-CA" dirty="0">
                <a:hlinkClick r:id="rId10"/>
              </a:rPr>
              <a:t>http://www.engadget.com/</a:t>
            </a:r>
            <a:endParaRPr lang="en-CA" dirty="0"/>
          </a:p>
          <a:p>
            <a:r>
              <a:rPr lang="en-CA" dirty="0" err="1"/>
              <a:t>GigaOM</a:t>
            </a:r>
            <a:r>
              <a:rPr lang="en-CA" dirty="0"/>
              <a:t> - </a:t>
            </a:r>
            <a:r>
              <a:rPr lang="en-CA" dirty="0">
                <a:hlinkClick r:id="rId11"/>
              </a:rPr>
              <a:t>http://gigaom.com/</a:t>
            </a:r>
            <a:endParaRPr lang="en-CA" dirty="0"/>
          </a:p>
          <a:p>
            <a:r>
              <a:rPr lang="en-CA" dirty="0"/>
              <a:t>Gizmodo - </a:t>
            </a:r>
            <a:r>
              <a:rPr lang="en-CA" dirty="0">
                <a:hlinkClick r:id="rId12"/>
              </a:rPr>
              <a:t>http://gizmodo.com/</a:t>
            </a:r>
            <a:endParaRPr lang="en-CA" dirty="0"/>
          </a:p>
          <a:p>
            <a:r>
              <a:rPr lang="en-CA" dirty="0"/>
              <a:t>Mashable - </a:t>
            </a:r>
            <a:r>
              <a:rPr lang="en-CA" dirty="0">
                <a:hlinkClick r:id="rId13"/>
              </a:rPr>
              <a:t>http://mashable.com/</a:t>
            </a:r>
            <a:endParaRPr lang="en-CA" dirty="0"/>
          </a:p>
          <a:p>
            <a:r>
              <a:rPr lang="en-CA" dirty="0" err="1"/>
              <a:t>ReadWrite</a:t>
            </a:r>
            <a:r>
              <a:rPr lang="en-CA" dirty="0"/>
              <a:t> - </a:t>
            </a:r>
            <a:r>
              <a:rPr lang="en-CA" dirty="0">
                <a:hlinkClick r:id="rId14"/>
              </a:rPr>
              <a:t>http://www.readwrite.com</a:t>
            </a:r>
            <a:endParaRPr lang="en-CA" dirty="0"/>
          </a:p>
          <a:p>
            <a:r>
              <a:rPr lang="en-CA" dirty="0"/>
              <a:t>The Next Web - </a:t>
            </a:r>
            <a:r>
              <a:rPr lang="en-CA" dirty="0">
                <a:hlinkClick r:id="rId15"/>
              </a:rPr>
              <a:t>http://thenextweb.com/</a:t>
            </a:r>
            <a:endParaRPr lang="en-CA" dirty="0"/>
          </a:p>
          <a:p>
            <a:r>
              <a:rPr lang="en-CA" dirty="0"/>
              <a:t>The Verge - </a:t>
            </a:r>
            <a:r>
              <a:rPr lang="en-CA" dirty="0">
                <a:hlinkClick r:id="rId16"/>
              </a:rPr>
              <a:t>http://www.theverge.com/</a:t>
            </a:r>
            <a:endParaRPr lang="en-CA" dirty="0"/>
          </a:p>
          <a:p>
            <a:r>
              <a:rPr lang="en-CA" dirty="0"/>
              <a:t>TechCrunch - </a:t>
            </a:r>
            <a:r>
              <a:rPr lang="en-CA" dirty="0">
                <a:hlinkClick r:id="rId17"/>
              </a:rPr>
              <a:t>http://techcrunch.com/</a:t>
            </a:r>
            <a:endParaRPr lang="en-CA" dirty="0"/>
          </a:p>
          <a:p>
            <a:r>
              <a:rPr lang="en-CA" dirty="0" err="1"/>
              <a:t>TechRadar</a:t>
            </a:r>
            <a:r>
              <a:rPr lang="en-CA" dirty="0"/>
              <a:t> - </a:t>
            </a:r>
            <a:r>
              <a:rPr lang="en-CA" dirty="0">
                <a:hlinkClick r:id="rId18"/>
              </a:rPr>
              <a:t>http://www.techradar.com/</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a:t>
            </a:fld>
            <a:endParaRPr lang="en-US"/>
          </a:p>
        </p:txBody>
      </p:sp>
    </p:spTree>
    <p:extLst>
      <p:ext uri="{BB962C8B-B14F-4D97-AF65-F5344CB8AC3E}">
        <p14:creationId xmlns:p14="http://schemas.microsoft.com/office/powerpoint/2010/main" val="21600071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30</a:t>
            </a:fld>
            <a:endParaRPr lang="en-US"/>
          </a:p>
        </p:txBody>
      </p:sp>
    </p:spTree>
    <p:extLst>
      <p:ext uri="{BB962C8B-B14F-4D97-AF65-F5344CB8AC3E}">
        <p14:creationId xmlns:p14="http://schemas.microsoft.com/office/powerpoint/2010/main" val="7154479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31</a:t>
            </a:fld>
            <a:endParaRPr lang="en-US"/>
          </a:p>
        </p:txBody>
      </p:sp>
    </p:spTree>
    <p:extLst>
      <p:ext uri="{BB962C8B-B14F-4D97-AF65-F5344CB8AC3E}">
        <p14:creationId xmlns:p14="http://schemas.microsoft.com/office/powerpoint/2010/main" val="39852951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Knowing the differences in licensing is important, especially for start-up companies. </a:t>
            </a:r>
          </a:p>
          <a:p>
            <a:r>
              <a:rPr lang="en-US" dirty="0"/>
              <a:t>It can mean the difference between you buying a bigger, nicer house or losing the house you have.</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32</a:t>
            </a:fld>
            <a:endParaRPr lang="en-US"/>
          </a:p>
        </p:txBody>
      </p:sp>
    </p:spTree>
    <p:extLst>
      <p:ext uri="{BB962C8B-B14F-4D97-AF65-F5344CB8AC3E}">
        <p14:creationId xmlns:p14="http://schemas.microsoft.com/office/powerpoint/2010/main" val="13715015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Organizations which collect information from people are responsible for the data's proper use and security.</a:t>
            </a:r>
          </a:p>
          <a:p>
            <a:r>
              <a:rPr lang="en-US" dirty="0"/>
              <a:t>Unless you use Facebook, Instagram, or other social media services to which you agree to give them all rights to your data.</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33</a:t>
            </a:fld>
            <a:endParaRPr lang="en-US"/>
          </a:p>
        </p:txBody>
      </p:sp>
    </p:spTree>
    <p:extLst>
      <p:ext uri="{BB962C8B-B14F-4D97-AF65-F5344CB8AC3E}">
        <p14:creationId xmlns:p14="http://schemas.microsoft.com/office/powerpoint/2010/main" val="1581363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a:t>
            </a:r>
            <a:r>
              <a:rPr lang="en-US" dirty="0" err="1"/>
              <a:t>ict</a:t>
            </a:r>
            <a:r>
              <a:rPr lang="en-US" dirty="0"/>
              <a:t> news </a:t>
            </a:r>
            <a:r>
              <a:rPr lang="en-US" dirty="0" err="1"/>
              <a:t>canada</a:t>
            </a:r>
            <a:r>
              <a:rPr lang="en-US" dirty="0"/>
              <a:t>, it news websites</a:t>
            </a:r>
          </a:p>
          <a:p>
            <a:r>
              <a:rPr lang="en-US" dirty="0"/>
              <a:t>https://webfoundation.org/ </a:t>
            </a:r>
            <a:r>
              <a:rPr lang="en-CA" dirty="0"/>
              <a:t>The World Wide Web Foundation was established in 2009 by web inventor Sir Tim Berners-Lee to advance the open web as a public good and a basic right. </a:t>
            </a:r>
          </a:p>
          <a:p>
            <a:r>
              <a:rPr lang="en-US" dirty="0"/>
              <a:t>https://blog.mozilla.org/ </a:t>
            </a:r>
            <a:r>
              <a:rPr lang="en-CA" b="1" dirty="0"/>
              <a:t>We make the internet safer, healthier and faster for good. </a:t>
            </a:r>
            <a:r>
              <a:rPr lang="en-CA" dirty="0"/>
              <a:t>Mozilla is the not-for-profit behind Firefox, the original alternative browser. We create products and policy to keep the internet in service of people, not profit. </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4</a:t>
            </a:fld>
            <a:endParaRPr lang="en-US"/>
          </a:p>
        </p:txBody>
      </p:sp>
    </p:spTree>
    <p:extLst>
      <p:ext uri="{BB962C8B-B14F-4D97-AF65-F5344CB8AC3E}">
        <p14:creationId xmlns:p14="http://schemas.microsoft.com/office/powerpoint/2010/main" val="2169891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5</a:t>
            </a:fld>
            <a:endParaRPr lang="en-US"/>
          </a:p>
        </p:txBody>
      </p:sp>
    </p:spTree>
    <p:extLst>
      <p:ext uri="{BB962C8B-B14F-4D97-AF65-F5344CB8AC3E}">
        <p14:creationId xmlns:p14="http://schemas.microsoft.com/office/powerpoint/2010/main" val="2438006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6</a:t>
            </a:fld>
            <a:endParaRPr lang="en-US"/>
          </a:p>
        </p:txBody>
      </p:sp>
    </p:spTree>
    <p:extLst>
      <p:ext uri="{BB962C8B-B14F-4D97-AF65-F5344CB8AC3E}">
        <p14:creationId xmlns:p14="http://schemas.microsoft.com/office/powerpoint/2010/main" val="1071803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 discussion. </a:t>
            </a:r>
            <a:r>
              <a:rPr lang="en-US" dirty="0"/>
              <a:t>Computers and software have changed a lot in 30+ years. Has it revolutionized your educational life?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people changed in the last 30+ years? People’s </a:t>
            </a:r>
            <a:r>
              <a:rPr lang="en-US" i="1" dirty="0"/>
              <a:t>behavior </a:t>
            </a:r>
            <a:r>
              <a:rPr lang="en-US" dirty="0"/>
              <a:t>has changed. People used to talk to each other. Now with head bowed and hands together, people pray silently to their phones. But have people themselves or learning changed?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i="0" dirty="0"/>
              <a:t>What technology is this revolution? </a:t>
            </a:r>
            <a:r>
              <a:rPr lang="en-CA" i="1" dirty="0"/>
              <a:t>It will produce forgetfulness in the minds of those who learn to use it, their trust in technology will discourage the use of their own memory. This is not an invention for learning but of reminding; it offers students the appearance of wisdom, for they will read, see, and hear many things without being properly taught. And they will be difficult to get along with, since they will merely appear to be wise instead of really being so.</a:t>
            </a:r>
            <a:r>
              <a:rPr lang="en-CA" dirty="0"/>
              <a:t>  </a:t>
            </a:r>
            <a:r>
              <a:rPr lang="en-US" dirty="0"/>
              <a:t>… that was </a:t>
            </a:r>
            <a:r>
              <a:rPr lang="en-CA" dirty="0"/>
              <a:t>paraphrased from </a:t>
            </a:r>
            <a:r>
              <a:rPr lang="en-CA" sz="1200" b="0" i="1" kern="1200" dirty="0">
                <a:solidFill>
                  <a:schemeClr val="tx1"/>
                </a:solidFill>
                <a:effectLst/>
                <a:latin typeface="+mn-lt"/>
                <a:ea typeface="+mn-ea"/>
                <a:cs typeface="+mn-cs"/>
              </a:rPr>
              <a:t>The Phaedrus by Plato in 370 BC. </a:t>
            </a:r>
            <a:r>
              <a:rPr lang="en-CA" sz="1200" b="0" i="0" kern="1200" dirty="0">
                <a:solidFill>
                  <a:schemeClr val="tx1"/>
                </a:solidFill>
                <a:effectLst/>
                <a:latin typeface="+mn-lt"/>
                <a:ea typeface="+mn-ea"/>
                <a:cs typeface="+mn-cs"/>
              </a:rPr>
              <a:t>Socrates was criticizing the invention of </a:t>
            </a:r>
            <a:r>
              <a:rPr lang="en-CA" sz="1200" b="1" i="0" kern="1200" dirty="0">
                <a:solidFill>
                  <a:schemeClr val="tx1"/>
                </a:solidFill>
                <a:effectLst/>
                <a:latin typeface="+mn-lt"/>
                <a:ea typeface="+mn-ea"/>
                <a:cs typeface="+mn-cs"/>
              </a:rPr>
              <a:t>writing</a:t>
            </a:r>
            <a:r>
              <a:rPr lang="en-CA" sz="1200" b="0" i="0" kern="1200" dirty="0">
                <a:solidFill>
                  <a:schemeClr val="tx1"/>
                </a:solidFill>
                <a:effectLst/>
                <a:latin typeface="+mn-lt"/>
                <a:ea typeface="+mn-ea"/>
                <a:cs typeface="+mn-cs"/>
              </a:rPr>
              <a:t>. Ironically, Plato wrote that down.</a:t>
            </a:r>
            <a:endParaRPr lang="en-CA" b="1" i="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a:t>
            </a:r>
            <a:r>
              <a:rPr lang="en-CA" sz="1200" b="0" i="0" kern="1200" dirty="0">
                <a:solidFill>
                  <a:schemeClr val="tx1"/>
                </a:solidFill>
                <a:effectLst/>
                <a:latin typeface="+mn-lt"/>
                <a:ea typeface="+mn-ea"/>
                <a:cs typeface="+mn-cs"/>
              </a:rPr>
              <a:t>hen did the Information revolution start? With "</a:t>
            </a:r>
            <a:r>
              <a:rPr lang="en-CA" sz="1200" b="1" i="0" kern="1200" dirty="0">
                <a:solidFill>
                  <a:schemeClr val="tx1"/>
                </a:solidFill>
                <a:effectLst/>
                <a:latin typeface="+mn-lt"/>
                <a:ea typeface="+mn-ea"/>
                <a:cs typeface="+mn-cs"/>
              </a:rPr>
              <a:t>Writing"</a:t>
            </a:r>
            <a:r>
              <a:rPr lang="en-CA" sz="1200" b="0" i="0" kern="1200" dirty="0">
                <a:solidFill>
                  <a:schemeClr val="tx1"/>
                </a:solidFill>
                <a:effectLst/>
                <a:latin typeface="+mn-lt"/>
                <a:ea typeface="+mn-ea"/>
                <a:cs typeface="+mn-cs"/>
              </a:rPr>
              <a:t> as Socrates said in 370BCE?</a:t>
            </a:r>
            <a:r>
              <a:rPr lang="en-CA" sz="1200" b="0" i="1" kern="1200" dirty="0">
                <a:solidFill>
                  <a:schemeClr val="tx1"/>
                </a:solidFill>
                <a:effectLst/>
                <a:latin typeface="+mn-lt"/>
                <a:ea typeface="+mn-ea"/>
                <a:cs typeface="+mn-cs"/>
              </a:rPr>
              <a:t> </a:t>
            </a:r>
            <a:r>
              <a:rPr lang="en-CA" sz="1200" b="0" i="0" kern="1200" dirty="0">
                <a:solidFill>
                  <a:schemeClr val="tx1"/>
                </a:solidFill>
                <a:effectLst/>
                <a:latin typeface="+mn-lt"/>
                <a:ea typeface="+mn-ea"/>
                <a:cs typeface="+mn-cs"/>
              </a:rPr>
              <a:t>With Google, Wikipedia, the Internet? Perhaps it was in the 15</a:t>
            </a:r>
            <a:r>
              <a:rPr lang="en-CA" sz="1200" b="0" i="0" kern="1200" baseline="30000" dirty="0">
                <a:solidFill>
                  <a:schemeClr val="tx1"/>
                </a:solidFill>
                <a:effectLst/>
                <a:latin typeface="+mn-lt"/>
                <a:ea typeface="+mn-ea"/>
                <a:cs typeface="+mn-cs"/>
              </a:rPr>
              <a:t>th</a:t>
            </a:r>
            <a:r>
              <a:rPr lang="en-CA" sz="1200" b="0" i="0" kern="1200" dirty="0">
                <a:solidFill>
                  <a:schemeClr val="tx1"/>
                </a:solidFill>
                <a:effectLst/>
                <a:latin typeface="+mn-lt"/>
                <a:ea typeface="+mn-ea"/>
                <a:cs typeface="+mn-cs"/>
              </a:rPr>
              <a:t> C, with Gutenberg and movable type in 1450. In the 16</a:t>
            </a:r>
            <a:r>
              <a:rPr lang="en-CA" sz="1200" b="0" i="0" kern="1200" baseline="30000" dirty="0">
                <a:solidFill>
                  <a:schemeClr val="tx1"/>
                </a:solidFill>
                <a:effectLst/>
                <a:latin typeface="+mn-lt"/>
                <a:ea typeface="+mn-ea"/>
                <a:cs typeface="+mn-cs"/>
              </a:rPr>
              <a:t>th</a:t>
            </a:r>
            <a:r>
              <a:rPr lang="en-CA" sz="1200" b="0" i="0" kern="1200" dirty="0">
                <a:solidFill>
                  <a:schemeClr val="tx1"/>
                </a:solidFill>
                <a:effectLst/>
                <a:latin typeface="+mn-lt"/>
                <a:ea typeface="+mn-ea"/>
                <a:cs typeface="+mn-cs"/>
              </a:rPr>
              <a:t> C, </a:t>
            </a:r>
            <a:r>
              <a:rPr lang="en-CA" sz="1200" b="0" i="1" kern="1200" dirty="0">
                <a:solidFill>
                  <a:schemeClr val="tx1"/>
                </a:solidFill>
                <a:effectLst/>
                <a:latin typeface="+mn-lt"/>
                <a:ea typeface="+mn-ea"/>
                <a:cs typeface="+mn-cs"/>
              </a:rPr>
              <a:t>reading </a:t>
            </a:r>
            <a:r>
              <a:rPr lang="en-CA" sz="1200" b="0" i="0" kern="1200" dirty="0">
                <a:solidFill>
                  <a:schemeClr val="tx1"/>
                </a:solidFill>
                <a:effectLst/>
                <a:latin typeface="+mn-lt"/>
                <a:ea typeface="+mn-ea"/>
                <a:cs typeface="+mn-cs"/>
              </a:rPr>
              <a:t>became the new skill to have. Scholars and priests worried people would no longer go to universities or to church because they could stay home and read for themselves. Scholars and priests were even more worried that people would not know how to </a:t>
            </a:r>
            <a:r>
              <a:rPr lang="en-CA" sz="1200" b="0" i="1" kern="1200" dirty="0">
                <a:solidFill>
                  <a:schemeClr val="tx1"/>
                </a:solidFill>
                <a:effectLst/>
                <a:latin typeface="+mn-lt"/>
                <a:ea typeface="+mn-ea"/>
                <a:cs typeface="+mn-cs"/>
              </a:rPr>
              <a:t>think about and interpret</a:t>
            </a:r>
            <a:r>
              <a:rPr lang="en-CA" sz="1200" b="0" i="0" kern="1200" dirty="0">
                <a:solidFill>
                  <a:schemeClr val="tx1"/>
                </a:solidFill>
                <a:effectLst/>
                <a:latin typeface="+mn-lt"/>
                <a:ea typeface="+mn-ea"/>
                <a:cs typeface="+mn-cs"/>
              </a:rPr>
              <a:t> what they read. By 1500, printing presses in operation throughout Western Europe had already produced more than twenty million volumes. In the 16th century, with presses spreading further afield, their output rose tenfold to an estimated 150 to 200 million copies.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And there were vastly more pamphlets than books. Pamphlets, small unbound booklets, were the Internet of the 16</a:t>
            </a:r>
            <a:r>
              <a:rPr lang="en-CA" sz="1200" b="0" i="0" kern="1200" baseline="30000" dirty="0">
                <a:solidFill>
                  <a:schemeClr val="tx1"/>
                </a:solidFill>
                <a:effectLst/>
                <a:latin typeface="+mn-lt"/>
                <a:ea typeface="+mn-ea"/>
                <a:cs typeface="+mn-cs"/>
              </a:rPr>
              <a:t>th</a:t>
            </a:r>
            <a:r>
              <a:rPr lang="en-CA" sz="1200" b="0" i="0" kern="1200" dirty="0">
                <a:solidFill>
                  <a:schemeClr val="tx1"/>
                </a:solidFill>
                <a:effectLst/>
                <a:latin typeface="+mn-lt"/>
                <a:ea typeface="+mn-ea"/>
                <a:cs typeface="+mn-cs"/>
              </a:rPr>
              <a:t> C to 19</a:t>
            </a:r>
            <a:r>
              <a:rPr lang="en-CA" sz="1200" b="0" i="0" kern="1200" baseline="30000" dirty="0">
                <a:solidFill>
                  <a:schemeClr val="tx1"/>
                </a:solidFill>
                <a:effectLst/>
                <a:latin typeface="+mn-lt"/>
                <a:ea typeface="+mn-ea"/>
                <a:cs typeface="+mn-cs"/>
              </a:rPr>
              <a:t>th</a:t>
            </a:r>
            <a:r>
              <a:rPr lang="en-CA" sz="1200" b="0" i="0" kern="1200" dirty="0">
                <a:solidFill>
                  <a:schemeClr val="tx1"/>
                </a:solidFill>
                <a:effectLst/>
                <a:latin typeface="+mn-lt"/>
                <a:ea typeface="+mn-ea"/>
                <a:cs typeface="+mn-cs"/>
              </a:rPr>
              <a:t> C.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(Coming from a Latin word, "pamphlet" literally means "small book." https://www.britannica.com/topic/pamphlet)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t>
            </a:r>
            <a:r>
              <a:rPr lang="en-CA" sz="1200" b="0" i="0" kern="1200" dirty="0" err="1">
                <a:solidFill>
                  <a:schemeClr val="tx1"/>
                </a:solidFill>
                <a:effectLst/>
                <a:latin typeface="+mn-lt"/>
                <a:ea typeface="+mn-ea"/>
                <a:cs typeface="+mn-cs"/>
              </a:rPr>
              <a:t>artin</a:t>
            </a:r>
            <a:r>
              <a:rPr lang="en-CA" sz="1200" b="0" i="0" kern="1200" dirty="0">
                <a:solidFill>
                  <a:schemeClr val="tx1"/>
                </a:solidFill>
                <a:effectLst/>
                <a:latin typeface="+mn-lt"/>
                <a:ea typeface="+mn-ea"/>
                <a:cs typeface="+mn-cs"/>
              </a:rPr>
              <a:t> Luther and the printing press was, IMO, the first information revolution. (see http://www.economist.com/node/21541719) After Luther posted his 95 Theses to the </a:t>
            </a:r>
            <a:r>
              <a:rPr lang="en-CA" sz="1200" b="0" i="0" kern="1200" dirty="0" err="1">
                <a:solidFill>
                  <a:schemeClr val="tx1"/>
                </a:solidFill>
                <a:effectLst/>
                <a:latin typeface="+mn-lt"/>
                <a:ea typeface="+mn-ea"/>
                <a:cs typeface="+mn-cs"/>
              </a:rPr>
              <a:t>Wittenburg</a:t>
            </a:r>
            <a:r>
              <a:rPr lang="en-CA" sz="1200" b="0" i="0" kern="1200" dirty="0">
                <a:solidFill>
                  <a:schemeClr val="tx1"/>
                </a:solidFill>
                <a:effectLst/>
                <a:latin typeface="+mn-lt"/>
                <a:ea typeface="+mn-ea"/>
                <a:cs typeface="+mn-cs"/>
              </a:rPr>
              <a:t> church door in 1517, they were translated from Latin (a special code known only to the church and academics, which was mostly the church, and the very learned) into the German vernacular. Thousands of pamphlets were being created by the 67 year old printing press all over Europe. </a:t>
            </a:r>
            <a:r>
              <a:rPr lang="en-CA" dirty="0"/>
              <a:t>“hardly 14 days had passed when these propositions were known throughout Germany and within four weeks almost all of Christendom was familiar with them.” That's a social network long before Facebook. The Reformation changed the world through the use of new technology at least as much as the Internet has today. Then, as now, there were unintended consequences. The pamphlet was the 16</a:t>
            </a:r>
            <a:r>
              <a:rPr lang="en-CA" baseline="30000" dirty="0"/>
              <a:t>th</a:t>
            </a:r>
            <a:r>
              <a:rPr lang="en-CA" dirty="0"/>
              <a:t> C web page: it was easily created and distributed. Internet flame wars are not new; 500 years ago, there were pamphlet wars. https://en.wikipedia.org/wiki/Pamphlet_wars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In Renaissance Europe, the arrival of mechanical movable type printing introduced the era of </a:t>
            </a:r>
            <a:r>
              <a:rPr lang="en-CA" sz="1200" b="0" i="0" u="none" strike="noStrike" kern="1200" dirty="0">
                <a:solidFill>
                  <a:schemeClr val="tx1"/>
                </a:solidFill>
                <a:effectLst/>
                <a:latin typeface="+mn-lt"/>
                <a:ea typeface="+mn-ea"/>
                <a:cs typeface="+mn-cs"/>
                <a:hlinkClick r:id="rId3" tooltip="Mass communication"/>
              </a:rPr>
              <a:t>mass communication</a:t>
            </a:r>
            <a:r>
              <a:rPr lang="en-CA" sz="1200" b="0" i="0" kern="1200" dirty="0">
                <a:solidFill>
                  <a:schemeClr val="tx1"/>
                </a:solidFill>
                <a:effectLst/>
                <a:latin typeface="+mn-lt"/>
                <a:ea typeface="+mn-ea"/>
                <a:cs typeface="+mn-cs"/>
              </a:rPr>
              <a:t>, which permanently altered the structure of society. The relatively unrestricted circulation of information and (revolutionary) ideas transcended borders, captured the masses in the </a:t>
            </a:r>
            <a:r>
              <a:rPr lang="en-CA" sz="1200" b="0" i="0" u="none" strike="noStrike" kern="1200" dirty="0">
                <a:solidFill>
                  <a:schemeClr val="tx1"/>
                </a:solidFill>
                <a:effectLst/>
                <a:latin typeface="+mn-lt"/>
                <a:ea typeface="+mn-ea"/>
                <a:cs typeface="+mn-cs"/>
                <a:hlinkClick r:id="rId4" tooltip="Protestant Reformation"/>
              </a:rPr>
              <a:t>Reformation</a:t>
            </a:r>
            <a:r>
              <a:rPr lang="en-CA" sz="1200" b="0" i="0" kern="1200" dirty="0">
                <a:solidFill>
                  <a:schemeClr val="tx1"/>
                </a:solidFill>
                <a:effectLst/>
                <a:latin typeface="+mn-lt"/>
                <a:ea typeface="+mn-ea"/>
                <a:cs typeface="+mn-cs"/>
              </a:rPr>
              <a:t> and threatened the power of political and religious authorities. The sharp increase in </a:t>
            </a:r>
            <a:r>
              <a:rPr lang="en-CA" sz="1200" b="0" i="0" u="none" strike="noStrike" kern="1200" dirty="0">
                <a:solidFill>
                  <a:schemeClr val="tx1"/>
                </a:solidFill>
                <a:effectLst/>
                <a:latin typeface="+mn-lt"/>
                <a:ea typeface="+mn-ea"/>
                <a:cs typeface="+mn-cs"/>
                <a:hlinkClick r:id="rId5" tooltip="Literacy"/>
              </a:rPr>
              <a:t>literacy</a:t>
            </a:r>
            <a:r>
              <a:rPr lang="en-CA" sz="1200" b="0" i="0" kern="1200" dirty="0">
                <a:solidFill>
                  <a:schemeClr val="tx1"/>
                </a:solidFill>
                <a:effectLst/>
                <a:latin typeface="+mn-lt"/>
                <a:ea typeface="+mn-ea"/>
                <a:cs typeface="+mn-cs"/>
              </a:rPr>
              <a:t> broke the monopoly of the church and the literate elite on education and learning and bolstered the emerging </a:t>
            </a:r>
            <a:r>
              <a:rPr lang="en-CA" sz="1200" b="0" i="0" u="none" strike="noStrike" kern="1200" dirty="0">
                <a:solidFill>
                  <a:schemeClr val="tx1"/>
                </a:solidFill>
                <a:effectLst/>
                <a:latin typeface="+mn-lt"/>
                <a:ea typeface="+mn-ea"/>
                <a:cs typeface="+mn-cs"/>
                <a:hlinkClick r:id="rId6" tooltip="Middle class"/>
              </a:rPr>
              <a:t>middle class</a:t>
            </a:r>
            <a:r>
              <a:rPr lang="en-CA"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(https://en.wikipedia.org/wiki/Johannes_Gutenberg)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After pamphlets, it was newspapers in the 19</a:t>
            </a:r>
            <a:r>
              <a:rPr lang="en-CA" sz="1200" b="0" i="0" kern="1200" baseline="30000" dirty="0">
                <a:solidFill>
                  <a:schemeClr val="tx1"/>
                </a:solidFill>
                <a:effectLst/>
                <a:latin typeface="+mn-lt"/>
                <a:ea typeface="+mn-ea"/>
                <a:cs typeface="+mn-cs"/>
              </a:rPr>
              <a:t>th</a:t>
            </a:r>
            <a:r>
              <a:rPr lang="en-CA" sz="1200" b="0" i="0" kern="1200" dirty="0">
                <a:solidFill>
                  <a:schemeClr val="tx1"/>
                </a:solidFill>
                <a:effectLst/>
                <a:latin typeface="+mn-lt"/>
                <a:ea typeface="+mn-ea"/>
                <a:cs typeface="+mn-cs"/>
              </a:rPr>
              <a:t> and 20</a:t>
            </a:r>
            <a:r>
              <a:rPr lang="en-CA" sz="1200" b="0" i="0" kern="1200" baseline="30000" dirty="0">
                <a:solidFill>
                  <a:schemeClr val="tx1"/>
                </a:solidFill>
                <a:effectLst/>
                <a:latin typeface="+mn-lt"/>
                <a:ea typeface="+mn-ea"/>
                <a:cs typeface="+mn-cs"/>
              </a:rPr>
              <a:t>th</a:t>
            </a:r>
            <a:r>
              <a:rPr lang="en-CA" sz="1200" b="0" i="0" kern="1200" dirty="0">
                <a:solidFill>
                  <a:schemeClr val="tx1"/>
                </a:solidFill>
                <a:effectLst/>
                <a:latin typeface="+mn-lt"/>
                <a:ea typeface="+mn-ea"/>
                <a:cs typeface="+mn-cs"/>
              </a:rPr>
              <a:t> C; people could post things in the classified ads for a small fee. The Internet, as we think of it now, has been going on for at least 500 years. "A respected Swiss scientist, Conrad Gessner, might have been the first to raise the alarm about the effects of information overload. he described how the modern world overwhelmed people with data and that this overabundance was both "confusing and harmful" to the mind. Gessner died in 1565." This feeling of technology being revolutionary has been going on, probably since, the invention of the wheel. http://www.slate.com/articles/health_and_science/science/2010/02/dont_touch_that_dial.html</a:t>
            </a:r>
          </a:p>
          <a:p>
            <a:endParaRPr lang="en-CA"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t>
            </a:r>
            <a:r>
              <a:rPr lang="en-CA" sz="1200" b="0" i="0" kern="1200" dirty="0">
                <a:solidFill>
                  <a:schemeClr val="tx1"/>
                </a:solidFill>
                <a:effectLst/>
                <a:latin typeface="+mn-lt"/>
                <a:ea typeface="+mn-ea"/>
                <a:cs typeface="+mn-cs"/>
              </a:rPr>
              <a:t>mail? Do you read and respond to your email 12 times a day? 19</a:t>
            </a:r>
            <a:r>
              <a:rPr lang="en-CA" sz="1200" b="0" i="0" kern="1200" baseline="30000" dirty="0">
                <a:solidFill>
                  <a:schemeClr val="tx1"/>
                </a:solidFill>
                <a:effectLst/>
                <a:latin typeface="+mn-lt"/>
                <a:ea typeface="+mn-ea"/>
                <a:cs typeface="+mn-cs"/>
              </a:rPr>
              <a:t>th</a:t>
            </a:r>
            <a:r>
              <a:rPr lang="en-CA" sz="1200" b="0" i="0" kern="1200" dirty="0">
                <a:solidFill>
                  <a:schemeClr val="tx1"/>
                </a:solidFill>
                <a:effectLst/>
                <a:latin typeface="+mn-lt"/>
                <a:ea typeface="+mn-ea"/>
                <a:cs typeface="+mn-cs"/>
              </a:rPr>
              <a:t> C London "Home delivery routes would go by every house 12 times a day. In 1889, the first delivery began about 7:30 a.m. and the last one at about 7:30 p.m. In major cities like Birmingham by the end of the 19</a:t>
            </a:r>
            <a:r>
              <a:rPr lang="en-CA" sz="1200" b="0" i="0" kern="1200" baseline="30000" dirty="0">
                <a:solidFill>
                  <a:schemeClr val="tx1"/>
                </a:solidFill>
                <a:effectLst/>
                <a:latin typeface="+mn-lt"/>
                <a:ea typeface="+mn-ea"/>
                <a:cs typeface="+mn-cs"/>
              </a:rPr>
              <a:t>th</a:t>
            </a:r>
            <a:r>
              <a:rPr lang="en-CA" sz="1200" b="0" i="0" kern="1200" dirty="0">
                <a:solidFill>
                  <a:schemeClr val="tx1"/>
                </a:solidFill>
                <a:effectLst/>
                <a:latin typeface="+mn-lt"/>
                <a:ea typeface="+mn-ea"/>
                <a:cs typeface="+mn-cs"/>
              </a:rPr>
              <a:t> C, home routes were run six times a day." </a:t>
            </a:r>
            <a:r>
              <a:rPr lang="en-US" sz="1200" b="0" i="1" kern="1200" dirty="0">
                <a:solidFill>
                  <a:schemeClr val="tx1"/>
                </a:solidFill>
                <a:effectLst/>
                <a:latin typeface="+mn-lt"/>
                <a:ea typeface="+mn-ea"/>
                <a:cs typeface="+mn-cs"/>
              </a:rPr>
              <a:t>http://www.nytimes.com/2010/02/21/business/21digi.html?adxnnl=1&amp;adxnnlx=1267470299-TxuOOpsKkQg6AhS78K9ptg</a:t>
            </a:r>
          </a:p>
          <a:p>
            <a:endParaRPr lang="en-US" sz="1200" b="0" i="1" kern="1200" dirty="0">
              <a:solidFill>
                <a:schemeClr val="tx1"/>
              </a:solidFill>
              <a:effectLst/>
              <a:latin typeface="+mn-lt"/>
              <a:ea typeface="+mn-ea"/>
              <a:cs typeface="+mn-cs"/>
            </a:endParaRPr>
          </a:p>
          <a:p>
            <a:r>
              <a:rPr lang="en-US" dirty="0"/>
              <a:t>Technology is </a:t>
            </a:r>
            <a:r>
              <a:rPr lang="en-CA" dirty="0"/>
              <a:t>anything that changes the ecology of space and time (</a:t>
            </a:r>
            <a:r>
              <a:rPr lang="en-CA" sz="1200" b="0" i="1" kern="1200" dirty="0">
                <a:solidFill>
                  <a:schemeClr val="tx1"/>
                </a:solidFill>
                <a:effectLst/>
                <a:latin typeface="+mn-lt"/>
                <a:ea typeface="+mn-ea"/>
                <a:cs typeface="+mn-cs"/>
              </a:rPr>
              <a:t>from</a:t>
            </a:r>
            <a:r>
              <a:rPr lang="en-CA" sz="1200" b="0" i="0" kern="1200" dirty="0">
                <a:solidFill>
                  <a:schemeClr val="tx1"/>
                </a:solidFill>
                <a:effectLst/>
                <a:latin typeface="+mn-lt"/>
                <a:ea typeface="+mn-ea"/>
                <a:cs typeface="+mn-cs"/>
              </a:rPr>
              <a:t> horse and sail </a:t>
            </a:r>
            <a:r>
              <a:rPr lang="en-CA" sz="1200" b="0" i="1" kern="1200" dirty="0">
                <a:solidFill>
                  <a:schemeClr val="tx1"/>
                </a:solidFill>
                <a:effectLst/>
                <a:latin typeface="+mn-lt"/>
                <a:ea typeface="+mn-ea"/>
                <a:cs typeface="+mn-cs"/>
              </a:rPr>
              <a:t>to</a:t>
            </a:r>
            <a:r>
              <a:rPr lang="en-CA" sz="1200" b="0" i="0" kern="1200" dirty="0">
                <a:solidFill>
                  <a:schemeClr val="tx1"/>
                </a:solidFill>
                <a:effectLst/>
                <a:latin typeface="+mn-lt"/>
                <a:ea typeface="+mn-ea"/>
                <a:cs typeface="+mn-cs"/>
              </a:rPr>
              <a:t> steam and rail, Gutenberg's type doubled the information density of a piece of paper (print vs script), candles and lamps let you read at night</a:t>
            </a:r>
            <a:r>
              <a:rPr lang="en-CA" dirty="0"/>
              <a:t>).  </a:t>
            </a:r>
            <a:r>
              <a:rPr lang="en-US" dirty="0"/>
              <a:t>Technology is anything invented after you were born. (</a:t>
            </a:r>
            <a:r>
              <a:rPr lang="en-CA" sz="1200" b="0" i="0" kern="1200" dirty="0">
                <a:solidFill>
                  <a:schemeClr val="tx1"/>
                </a:solidFill>
                <a:effectLst/>
                <a:latin typeface="+mn-lt"/>
                <a:ea typeface="+mn-ea"/>
                <a:cs typeface="+mn-cs"/>
              </a:rPr>
              <a:t>Education is learning what happened before you were born.</a:t>
            </a:r>
            <a:r>
              <a:rPr lang="en-US" dirty="0"/>
              <a:t>) All technology present at your birth (or shortly thereafter) is just part of the ecosystem you grew up in. Computers and the Internet came along after your parents were born; for you, that technology was always there, like oxygen and gravity. Parents and teachers refer to many things, normal in your ecosystem, as "technology"…something to be </a:t>
            </a:r>
            <a:r>
              <a:rPr lang="en-US" i="1" dirty="0"/>
              <a:t>integrated </a:t>
            </a:r>
            <a:r>
              <a:rPr lang="en-US" dirty="0"/>
              <a:t>into their lives, technology they </a:t>
            </a:r>
            <a:r>
              <a:rPr lang="en-US" i="1" dirty="0"/>
              <a:t>adapt</a:t>
            </a:r>
            <a:r>
              <a:rPr lang="en-US" i="0" dirty="0"/>
              <a:t> to. Their technology is your baseline, you don't </a:t>
            </a:r>
            <a:r>
              <a:rPr lang="en-US" i="1" dirty="0"/>
              <a:t>integrate </a:t>
            </a:r>
            <a:r>
              <a:rPr lang="en-US" i="0" dirty="0"/>
              <a:t>it or </a:t>
            </a:r>
            <a:r>
              <a:rPr lang="en-US" i="1" dirty="0"/>
              <a:t>adapt </a:t>
            </a:r>
            <a:r>
              <a:rPr lang="en-US" i="0" dirty="0"/>
              <a:t>to it in your life, you just use it like running water or electricity. </a:t>
            </a:r>
            <a:r>
              <a:rPr lang="en-US" dirty="0"/>
              <a:t>For many students, your teacher's technology is just your life. Has it </a:t>
            </a:r>
            <a:r>
              <a:rPr lang="en-US" i="1" dirty="0"/>
              <a:t>changed </a:t>
            </a:r>
            <a:r>
              <a:rPr lang="en-US" i="0" dirty="0"/>
              <a:t>your life yet? Just you wait, it will. Someday, technology will happen to you. Wait! It may already have happened. Did everyone have Internet access growing up? Probably not. Certainly not Social Media. To students in 2018, those things are likely considered </a:t>
            </a:r>
            <a:r>
              <a:rPr lang="en-US" i="1" dirty="0"/>
              <a:t>technology.</a:t>
            </a:r>
            <a:endParaRPr lang="en-US" i="0" dirty="0"/>
          </a:p>
          <a:p>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a:t>
            </a:r>
            <a:r>
              <a:rPr lang="en-CA" sz="1200" b="0" i="0" kern="1200" dirty="0">
                <a:solidFill>
                  <a:schemeClr val="tx1"/>
                </a:solidFill>
                <a:effectLst/>
                <a:latin typeface="+mn-lt"/>
                <a:ea typeface="+mn-ea"/>
                <a:cs typeface="+mn-cs"/>
              </a:rPr>
              <a:t>hen did the teaching revolution start? After every new technology took hold! Writing made ideas independent of the mind that thought them, printing (16</a:t>
            </a:r>
            <a:r>
              <a:rPr lang="en-CA" sz="1200" b="0" i="0" kern="1200" baseline="30000" dirty="0">
                <a:solidFill>
                  <a:schemeClr val="tx1"/>
                </a:solidFill>
                <a:effectLst/>
                <a:latin typeface="+mn-lt"/>
                <a:ea typeface="+mn-ea"/>
                <a:cs typeface="+mn-cs"/>
              </a:rPr>
              <a:t>th</a:t>
            </a:r>
            <a:r>
              <a:rPr lang="en-CA" sz="1200" b="0" i="0" kern="1200" dirty="0">
                <a:solidFill>
                  <a:schemeClr val="tx1"/>
                </a:solidFill>
                <a:effectLst/>
                <a:latin typeface="+mn-lt"/>
                <a:ea typeface="+mn-ea"/>
                <a:cs typeface="+mn-cs"/>
              </a:rPr>
              <a:t> C) which enabled knowledge to be communicated cheaply and widely in the vernacular (you didn't have to learn Latin anymore, but you had to learn how to read), non-paper media like radio, television, computers, the Internet were all going to revolutionize education.  Education works best when we do it together in the same room, face-to-face. It's been that way for a long time through a great many revolutions. </a:t>
            </a:r>
            <a:r>
              <a:rPr lang="en-US" sz="1200" b="0" i="0" kern="1200" dirty="0">
                <a:solidFill>
                  <a:schemeClr val="tx1"/>
                </a:solidFill>
                <a:effectLst/>
                <a:latin typeface="+mn-lt"/>
                <a:ea typeface="+mn-ea"/>
                <a:cs typeface="+mn-cs"/>
              </a:rPr>
              <a:t>Tech changes the way we do things but not who we are. Online or computer based education is good for skills acquisition for those who already have expertise in the subject domain, e.g. an online tutorial is adequate to learn a new programming language if you already know a number of other programming languages. But if you are learning something, MOOCs (Massively Open Online Courses) have widely varying student engagement, persistence, and completion rate (http://edu4.me/en/completion-rates-are-the-greatest-challenge-for-moocs/ http://www.katyjordan.com/MOOCproject.html) See http://teachingmachin.es/timeline.html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common thread: the fear that tech will make us lazy…people will not remember because they can write things down, friends will not visit each other: instead, they will just use…wait for it…the telephone. People will no longer go to concerts, or plays, or the cinema, or school, or the office because books, radio, television, video tapes, CDs, DVDs, the Internet and [</a:t>
            </a:r>
            <a:r>
              <a:rPr lang="en-US" sz="1200" b="0" i="1" kern="1200" dirty="0">
                <a:solidFill>
                  <a:schemeClr val="tx1"/>
                </a:solidFill>
                <a:effectLst/>
                <a:latin typeface="+mn-lt"/>
                <a:ea typeface="+mn-ea"/>
                <a:cs typeface="+mn-cs"/>
              </a:rPr>
              <a:t>insert next technology wave here</a:t>
            </a:r>
            <a:r>
              <a:rPr lang="en-US" sz="1200" b="0" i="0" kern="1200" dirty="0">
                <a:solidFill>
                  <a:schemeClr val="tx1"/>
                </a:solidFill>
                <a:effectLst/>
                <a:latin typeface="+mn-lt"/>
                <a:ea typeface="+mn-ea"/>
                <a:cs typeface="+mn-cs"/>
              </a:rPr>
              <a:t>] will let them stay home for the same things.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Pictures and art taught people who could not read. Fine Art painting changed from representational accuracy, historic recording, story telling, and teaching (all rational thought) –– to expressive and emotional. The great paintings that survived were both rational and emotional. Where did man come from? Go to the Sistine Chapel and look up. The scholarly function of art was taken over by the publishing of books. Phone cameras and </a:t>
            </a:r>
            <a:r>
              <a:rPr lang="en-US" sz="1200" b="0" i="0" kern="1200" dirty="0" err="1">
                <a:solidFill>
                  <a:schemeClr val="tx1"/>
                </a:solidFill>
                <a:effectLst/>
                <a:latin typeface="+mn-lt"/>
                <a:ea typeface="+mn-ea"/>
                <a:cs typeface="+mn-cs"/>
              </a:rPr>
              <a:t>Instragram</a:t>
            </a:r>
            <a:r>
              <a:rPr lang="en-US" sz="1200" b="0" i="0" kern="1200" dirty="0">
                <a:solidFill>
                  <a:schemeClr val="tx1"/>
                </a:solidFill>
                <a:effectLst/>
                <a:latin typeface="+mn-lt"/>
                <a:ea typeface="+mn-ea"/>
                <a:cs typeface="+mn-cs"/>
              </a:rPr>
              <a:t> may, in a perverse way, be a revival of something as old as cave paintings. </a:t>
            </a:r>
            <a:endParaRPr lang="en-CA" sz="1200" b="0" i="0" kern="1200" dirty="0">
              <a:solidFill>
                <a:schemeClr val="tx1"/>
              </a:solidFill>
              <a:effectLst/>
              <a:latin typeface="+mn-lt"/>
              <a:ea typeface="+mn-ea"/>
              <a:cs typeface="+mn-cs"/>
            </a:endParaRPr>
          </a:p>
          <a:p>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http://www.perseus.tufts.edu/hopper/text?doc=Perseus%3Atext%3A1999.01.0174%3Atext%3DPhaedrus%3Asection%3D275a</a:t>
            </a:r>
          </a:p>
          <a:p>
            <a:r>
              <a:rPr lang="en-US" i="0" dirty="0"/>
              <a:t>[274e] </a:t>
            </a:r>
            <a:r>
              <a:rPr lang="en-CA" sz="1200" b="0" i="0" kern="1200" dirty="0">
                <a:solidFill>
                  <a:schemeClr val="tx1"/>
                </a:solidFill>
                <a:effectLst/>
                <a:latin typeface="+mn-lt"/>
                <a:ea typeface="+mn-ea"/>
                <a:cs typeface="+mn-cs"/>
              </a:rPr>
              <a:t>… one man has the ability to beget arts [invent things], but the ability to judge of their usefulness or harmfulness to their users belongs to another;</a:t>
            </a: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[275a] … For this invention will produce forgetfulness in the minds of those who learn to use it, because they will not practice their memory. Their trust in writing, produced by external characters which are no part of themselves, will discourage the use of their own memory within them. You have invented an elixir not of memory, but of reminding; and you offer your pupils the appearance of wisdom, not true wisdom, for they will read many things without instruction and will therefore seem [275b] to know many things, when they are for the most part ignorant and hard to get along with, since they are not wise, but only appear wise.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In fact, it will introduce forgetfulness into the soul of those who learn it: they will not practice using their memory because they will put their trust in writing, which is external and depends on signs that belong to others, instead of trying to remember from the inside, completely on their own. You have not discovered a potion for remembering, but for reminding; you provide your students with the appearance of wisdom, not with its reality. Your invention will enable them to hear many things without being properly taught, and they will imagine that they have come to know much while for the most part they will know nothing. And they will be difficult to get along with, since they will merely appear to be wise instead of really being so.”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https://scs.senecac.on.ca/~timothy.mckenna/SYS366/Systems_Technology.html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A history of media technology scares, from the printing press to Facebook. http://www.slate.com/articles/health_and_science/science/2010/02/dont_touch_that_dial.html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a:t>
            </a:r>
            <a:r>
              <a:rPr lang="en-CA" i="1" dirty="0"/>
              <a:t>Gutenberg’s effects on universities </a:t>
            </a:r>
            <a:r>
              <a:rPr lang="en-CA" i="0" dirty="0"/>
              <a:t>by </a:t>
            </a:r>
            <a:r>
              <a:rPr lang="en-CA" dirty="0"/>
              <a:t>Gavin Moodie in History of Education Vol. 43, </a:t>
            </a:r>
            <a:r>
              <a:rPr lang="en-CA" dirty="0" err="1"/>
              <a:t>Iss</a:t>
            </a:r>
            <a:r>
              <a:rPr lang="en-CA" dirty="0"/>
              <a:t>. 4, 2014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CA" dirty="0" err="1"/>
              <a:t>eneca</a:t>
            </a:r>
            <a:r>
              <a:rPr lang="en-CA" dirty="0"/>
              <a:t> library has access to the text. Abstract is here  </a:t>
            </a:r>
            <a:r>
              <a:rPr lang="en-US" dirty="0"/>
              <a:t>http://dx.doi.org/10.1080/0046760X.2014.930186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MIT Technology Review reports on more revolutions to 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https://www.technologyreview.com/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https://www.technologyreview.com/lists/technologies/2017/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https://www.technologyreview.com/lists/technologies/2018/</a:t>
            </a:r>
          </a:p>
        </p:txBody>
      </p:sp>
      <p:sp>
        <p:nvSpPr>
          <p:cNvPr id="4" name="Slide Number Placeholder 3"/>
          <p:cNvSpPr>
            <a:spLocks noGrp="1"/>
          </p:cNvSpPr>
          <p:nvPr>
            <p:ph type="sldNum" sz="quarter" idx="10"/>
          </p:nvPr>
        </p:nvSpPr>
        <p:spPr/>
        <p:txBody>
          <a:bodyPr/>
          <a:lstStyle/>
          <a:p>
            <a:fld id="{314F67C4-4AAE-4E12-A8E7-F5B8FF9C811E}" type="slidenum">
              <a:rPr lang="en-US" smtClean="0"/>
              <a:t>7</a:t>
            </a:fld>
            <a:endParaRPr lang="en-US" dirty="0"/>
          </a:p>
        </p:txBody>
      </p:sp>
    </p:spTree>
    <p:extLst>
      <p:ext uri="{BB962C8B-B14F-4D97-AF65-F5344CB8AC3E}">
        <p14:creationId xmlns:p14="http://schemas.microsoft.com/office/powerpoint/2010/main" val="4009337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SOSCIP – </a:t>
            </a:r>
            <a:r>
              <a:rPr lang="en-CA" sz="1200" b="0" i="0" kern="1200" dirty="0">
                <a:solidFill>
                  <a:schemeClr val="tx1"/>
                </a:solidFill>
                <a:effectLst/>
                <a:latin typeface="+mn-lt"/>
                <a:ea typeface="+mn-ea"/>
                <a:cs typeface="+mn-cs"/>
              </a:rPr>
              <a:t> Southern Ontario Smart Computing for Innovation Platform</a:t>
            </a:r>
          </a:p>
          <a:p>
            <a:r>
              <a:rPr lang="en-US" sz="1200" b="0" i="0" kern="1200" dirty="0">
                <a:solidFill>
                  <a:schemeClr val="tx1"/>
                </a:solidFill>
                <a:effectLst/>
                <a:latin typeface="+mn-lt"/>
                <a:ea typeface="+mn-ea"/>
                <a:cs typeface="+mn-cs"/>
              </a:rPr>
              <a:t>S</a:t>
            </a:r>
            <a:r>
              <a:rPr lang="en-CA" sz="1200" b="0" i="0" kern="1200" dirty="0" err="1">
                <a:solidFill>
                  <a:schemeClr val="tx1"/>
                </a:solidFill>
                <a:effectLst/>
                <a:latin typeface="+mn-lt"/>
                <a:ea typeface="+mn-ea"/>
                <a:cs typeface="+mn-cs"/>
              </a:rPr>
              <a:t>eneca</a:t>
            </a:r>
            <a:r>
              <a:rPr lang="en-CA" sz="1200" b="0" i="0" kern="1200" dirty="0">
                <a:solidFill>
                  <a:schemeClr val="tx1"/>
                </a:solidFill>
                <a:effectLst/>
                <a:latin typeface="+mn-lt"/>
                <a:ea typeface="+mn-ea"/>
                <a:cs typeface="+mn-cs"/>
              </a:rPr>
              <a:t> is the only college in this organization, all others are universities.</a:t>
            </a:r>
          </a:p>
          <a:p>
            <a:r>
              <a:rPr lang="en-CA" sz="1200" b="0" i="0" kern="1200" dirty="0">
                <a:solidFill>
                  <a:schemeClr val="tx1"/>
                </a:solidFill>
                <a:effectLst/>
                <a:latin typeface="+mn-lt"/>
                <a:ea typeface="+mn-ea"/>
                <a:cs typeface="+mn-cs"/>
              </a:rPr>
              <a:t>SOSCIP is a research and development consortium that pairs academic and industry researchers with advanced computing tools to fuel Canadian innovation within the areas of agile computing, cities, mining, health, digital media, energy, cybersecurity, water and advanced manufacturing.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Android is open source based. https://source.android.com/</a:t>
            </a:r>
          </a:p>
          <a:p>
            <a:endParaRPr lang="en-US" sz="1200" b="0" i="0" kern="1200" dirty="0">
              <a:solidFill>
                <a:schemeClr val="tx1"/>
              </a:solidFill>
              <a:effectLst/>
              <a:latin typeface="+mn-lt"/>
              <a:ea typeface="+mn-ea"/>
              <a:cs typeface="+mn-cs"/>
            </a:endParaRPr>
          </a:p>
          <a:p>
            <a:r>
              <a:rPr lang="en-US" dirty="0"/>
              <a:t>Reviewing the ICT keeps you up to date on emerging topics which mean emerging opportunities for employment and entrepreneurship. </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8</a:t>
            </a:fld>
            <a:endParaRPr lang="en-US"/>
          </a:p>
        </p:txBody>
      </p:sp>
    </p:spTree>
    <p:extLst>
      <p:ext uri="{BB962C8B-B14F-4D97-AF65-F5344CB8AC3E}">
        <p14:creationId xmlns:p14="http://schemas.microsoft.com/office/powerpoint/2010/main" val="2768013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Hardware: </a:t>
            </a:r>
            <a:r>
              <a:rPr lang="en-CA" dirty="0"/>
              <a:t>the part of a computer you can kick</a:t>
            </a:r>
            <a:endParaRPr lang="en-US" dirty="0"/>
          </a:p>
          <a:p>
            <a:r>
              <a:rPr lang="en-US" dirty="0"/>
              <a:t>stuff you have to buy, either up front at the Microsoft/Apple store or through the inflated prices of your smartphone plan that gave you the phone for “free”.</a:t>
            </a:r>
          </a:p>
          <a:p>
            <a:r>
              <a:rPr lang="en-CA" dirty="0"/>
              <a:t>Q: How many programmers does it take to change a light bulb?</a:t>
            </a:r>
            <a:br>
              <a:rPr lang="en-CA" dirty="0"/>
            </a:br>
            <a:r>
              <a:rPr lang="en-CA" dirty="0"/>
              <a:t>A: None. It’s a hardware problem.</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Q: How many hardware engineers does it take to change a light bulb?</a:t>
            </a:r>
            <a:br>
              <a:rPr lang="en-CA" dirty="0"/>
            </a:br>
            <a:r>
              <a:rPr lang="en-CA" dirty="0"/>
              <a:t>A: None. They’ll fix it in software.</a:t>
            </a:r>
            <a:endParaRPr lang="en-US" dirty="0"/>
          </a:p>
          <a:p>
            <a:endParaRPr lang="en-US" dirty="0"/>
          </a:p>
          <a:p>
            <a:r>
              <a:rPr lang="en-US" dirty="0"/>
              <a:t>Software: the part of a computer that kicks the hardware from the inside.</a:t>
            </a:r>
          </a:p>
          <a:p>
            <a:r>
              <a:rPr lang="en-US" dirty="0"/>
              <a:t>stuff that comes with the hardware (the operating system) which runs other stuff (application software, now just called “apps”) created (programmed) by people out of the goodness of their hearts (open source).</a:t>
            </a:r>
          </a:p>
          <a:p>
            <a:r>
              <a:rPr lang="en-US" dirty="0"/>
              <a:t>Software is like a sentence, a paragraph, a story, a novel. They all have a beginning, middle, and end. They are all created in a language. Like human languages, software languages evolved in different environments for different purposes.</a:t>
            </a:r>
          </a:p>
          <a:p>
            <a:endParaRPr lang="en-US" dirty="0"/>
          </a:p>
          <a:p>
            <a:r>
              <a:rPr lang="en-US" dirty="0" err="1"/>
              <a:t>BADware</a:t>
            </a:r>
            <a:r>
              <a:rPr lang="en-US" dirty="0"/>
              <a:t>: see http://www.pcmag.com/encyclopedia/term/54210/wares </a:t>
            </a:r>
          </a:p>
          <a:p>
            <a:endParaRPr lang="en-US" dirty="0"/>
          </a:p>
          <a:p>
            <a:r>
              <a:rPr lang="en-CA" sz="1200" b="0" i="0" kern="1200" dirty="0">
                <a:solidFill>
                  <a:schemeClr val="tx1"/>
                </a:solidFill>
                <a:effectLst/>
                <a:latin typeface="+mn-lt"/>
                <a:ea typeface="+mn-ea"/>
                <a:cs typeface="+mn-cs"/>
              </a:rPr>
              <a:t>FATWARE: inefficient software with a BIG footprint; it tends to take over most of the CPU cycles, memory, and I/O bandwidth. Ever expanding computer code sizes and complexities in an application as new versions become available. Soon to pig out your computer, requiring an expensive upgrade. Adobe is a notable offender.</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BLOATWARE: Applications that become overloaded with features that overwhelm computer memory and your memory. Sometimes called </a:t>
            </a:r>
            <a:r>
              <a:rPr lang="en-CA" sz="1200" b="0" i="0" kern="1200" dirty="0" err="1">
                <a:solidFill>
                  <a:schemeClr val="tx1"/>
                </a:solidFill>
                <a:effectLst/>
                <a:latin typeface="+mn-lt"/>
                <a:ea typeface="+mn-ea"/>
                <a:cs typeface="+mn-cs"/>
              </a:rPr>
              <a:t>FeatureBloat</a:t>
            </a:r>
            <a:r>
              <a:rPr lang="en-CA" sz="1200" b="0" i="0" kern="1200" dirty="0">
                <a:solidFill>
                  <a:schemeClr val="tx1"/>
                </a:solidFill>
                <a:effectLst/>
                <a:latin typeface="+mn-lt"/>
                <a:ea typeface="+mn-ea"/>
                <a:cs typeface="+mn-cs"/>
              </a:rPr>
              <a:t>. MS-Word may have been the application that spawned this term.</a:t>
            </a:r>
          </a:p>
          <a:p>
            <a:endParaRPr lang="en-CA" sz="1200" b="0" i="0" kern="1200" dirty="0">
              <a:solidFill>
                <a:schemeClr val="tx1"/>
              </a:solidFill>
              <a:effectLst/>
              <a:latin typeface="+mn-lt"/>
              <a:ea typeface="+mn-ea"/>
              <a:cs typeface="+mn-cs"/>
            </a:endParaRPr>
          </a:p>
          <a:p>
            <a:r>
              <a:rPr lang="en-CA" sz="1200" b="0" i="0" kern="1200" dirty="0" err="1">
                <a:solidFill>
                  <a:schemeClr val="tx1"/>
                </a:solidFill>
                <a:effectLst/>
                <a:latin typeface="+mn-lt"/>
                <a:ea typeface="+mn-ea"/>
                <a:cs typeface="+mn-cs"/>
              </a:rPr>
              <a:t>CRAPware</a:t>
            </a:r>
            <a:r>
              <a:rPr lang="en-CA" sz="1200" b="0" i="0" kern="1200" dirty="0">
                <a:solidFill>
                  <a:schemeClr val="tx1"/>
                </a:solidFill>
                <a:effectLst/>
                <a:latin typeface="+mn-lt"/>
                <a:ea typeface="+mn-ea"/>
                <a:cs typeface="+mn-cs"/>
              </a:rPr>
              <a:t> (also called BLOATWARE): all the junk that comes with a Lenovo PC. Microsoft sells Signature Edition PCs with just the OS.</a:t>
            </a:r>
            <a:br>
              <a:rPr lang="en-CA" dirty="0"/>
            </a:br>
            <a:br>
              <a:rPr lang="en-CA" dirty="0"/>
            </a:br>
            <a:r>
              <a:rPr lang="en-CA" sz="1200" b="0" i="0" kern="1200" dirty="0">
                <a:solidFill>
                  <a:schemeClr val="tx1"/>
                </a:solidFill>
                <a:effectLst/>
                <a:latin typeface="+mn-lt"/>
                <a:ea typeface="+mn-ea"/>
                <a:cs typeface="+mn-cs"/>
              </a:rPr>
              <a:t>VAPORWARE: Software (and sometimes hardware) that is announced by a company, but has not yet been (and may never be) released.</a:t>
            </a:r>
            <a:br>
              <a:rPr lang="en-CA" dirty="0"/>
            </a:br>
            <a:br>
              <a:rPr lang="en-CA" dirty="0"/>
            </a:br>
            <a:r>
              <a:rPr lang="en-CA" sz="1200" b="0" i="0" kern="1200" dirty="0">
                <a:solidFill>
                  <a:schemeClr val="tx1"/>
                </a:solidFill>
                <a:effectLst/>
                <a:latin typeface="+mn-lt"/>
                <a:ea typeface="+mn-ea"/>
                <a:cs typeface="+mn-cs"/>
              </a:rPr>
              <a:t>RANSOMWARE: Code which, when encountered takes over your computer and locks up the files with the demand for money to release the data.</a:t>
            </a:r>
          </a:p>
          <a:p>
            <a:r>
              <a:rPr lang="en-US" sz="1200" b="0" i="0" kern="1200" dirty="0">
                <a:solidFill>
                  <a:schemeClr val="tx1"/>
                </a:solidFill>
                <a:effectLst/>
                <a:latin typeface="+mn-lt"/>
                <a:ea typeface="+mn-ea"/>
                <a:cs typeface="+mn-cs"/>
              </a:rPr>
              <a:t>M</a:t>
            </a:r>
            <a:r>
              <a:rPr lang="en-CA" sz="1200" b="0" i="0" kern="1200" dirty="0" err="1">
                <a:solidFill>
                  <a:schemeClr val="tx1"/>
                </a:solidFill>
                <a:effectLst/>
                <a:latin typeface="+mn-lt"/>
                <a:ea typeface="+mn-ea"/>
                <a:cs typeface="+mn-cs"/>
              </a:rPr>
              <a:t>ALware</a:t>
            </a:r>
            <a:r>
              <a:rPr lang="en-CA" sz="1200" b="0" i="0" kern="1200" dirty="0">
                <a:solidFill>
                  <a:schemeClr val="tx1"/>
                </a:solidFill>
                <a:effectLst/>
                <a:latin typeface="+mn-lt"/>
                <a:ea typeface="+mn-ea"/>
                <a:cs typeface="+mn-cs"/>
              </a:rPr>
              <a:t> and </a:t>
            </a:r>
            <a:r>
              <a:rPr lang="en-CA" sz="1200" b="0" i="0" kern="1200" dirty="0" err="1">
                <a:solidFill>
                  <a:schemeClr val="tx1"/>
                </a:solidFill>
                <a:effectLst/>
                <a:latin typeface="+mn-lt"/>
                <a:ea typeface="+mn-ea"/>
                <a:cs typeface="+mn-cs"/>
              </a:rPr>
              <a:t>SPYware</a:t>
            </a:r>
            <a:r>
              <a:rPr lang="en-CA" sz="1200" b="0" i="0" kern="1200" dirty="0">
                <a:solidFill>
                  <a:schemeClr val="tx1"/>
                </a:solidFill>
                <a:effectLst/>
                <a:latin typeface="+mn-lt"/>
                <a:ea typeface="+mn-ea"/>
                <a:cs typeface="+mn-cs"/>
              </a:rPr>
              <a:t>: watches what you do on your computer. Used for advertisement targeting and identity/credential theft.</a:t>
            </a:r>
            <a:endParaRPr lang="en-US" dirty="0"/>
          </a:p>
          <a:p>
            <a:endParaRPr lang="en-US" dirty="0"/>
          </a:p>
          <a:p>
            <a:r>
              <a:rPr lang="en-US" dirty="0"/>
              <a:t>C </a:t>
            </a:r>
            <a:r>
              <a:rPr lang="en-CA" sz="1200" b="0" i="0" kern="1200" dirty="0">
                <a:solidFill>
                  <a:schemeClr val="tx1"/>
                </a:solidFill>
                <a:effectLst/>
                <a:latin typeface="+mn-lt"/>
                <a:ea typeface="+mn-ea"/>
                <a:cs typeface="+mn-cs"/>
              </a:rPr>
              <a:t>is to program microchips/ microcontrollers or make drivers. Low level programming, close to the hardware, small memory and processing footprint. UNIX was rewritten in C in 1972. Database systems were originally written in C. C is still alive and well in the Linux kernel and in small devices using firmware.</a:t>
            </a:r>
          </a:p>
          <a:p>
            <a:endParaRPr lang="en-CA"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a:t>
            </a:r>
            <a:r>
              <a:rPr lang="en-CA" sz="1200" b="0" i="0" kern="1200" dirty="0">
                <a:solidFill>
                  <a:schemeClr val="tx1"/>
                </a:solidFill>
                <a:effectLst/>
                <a:latin typeface="+mn-lt"/>
                <a:ea typeface="+mn-ea"/>
                <a:cs typeface="+mn-cs"/>
              </a:rPr>
              <a:t>++ useful for high performance real-time application (operating systems are written in C++, high performance video games)</a:t>
            </a:r>
            <a:br>
              <a:rPr lang="en-CA" dirty="0"/>
            </a:br>
            <a:r>
              <a:rPr lang="en-CA" sz="1200" b="0" i="0" kern="1200" dirty="0">
                <a:solidFill>
                  <a:schemeClr val="tx1"/>
                </a:solidFill>
                <a:effectLst/>
                <a:latin typeface="+mn-lt"/>
                <a:ea typeface="+mn-ea"/>
                <a:cs typeface="+mn-cs"/>
              </a:rPr>
              <a:t>- Hard to work with (manual memory management – necessary for OS programming)</a:t>
            </a:r>
            <a:br>
              <a:rPr lang="en-CA" dirty="0"/>
            </a:br>
            <a:r>
              <a:rPr lang="en-CA" dirty="0"/>
              <a:t>+</a:t>
            </a:r>
            <a:r>
              <a:rPr lang="en-CA" sz="1200" b="0" i="0" kern="1200" dirty="0">
                <a:solidFill>
                  <a:schemeClr val="tx1"/>
                </a:solidFill>
                <a:effectLst/>
                <a:latin typeface="+mn-lt"/>
                <a:ea typeface="+mn-ea"/>
                <a:cs typeface="+mn-cs"/>
              </a:rPr>
              <a:t> High portability (run on almost every kind of device)</a:t>
            </a:r>
          </a:p>
          <a:p>
            <a:r>
              <a:rPr lang="en-US" dirty="0"/>
              <a:t>- Runtime footprint higher than C</a:t>
            </a:r>
          </a:p>
          <a:p>
            <a:r>
              <a:rPr lang="en-CA" sz="1200" b="0" i="0" kern="1200" dirty="0">
                <a:solidFill>
                  <a:schemeClr val="tx1"/>
                </a:solidFill>
                <a:effectLst/>
                <a:latin typeface="+mn-lt"/>
                <a:ea typeface="+mn-ea"/>
                <a:cs typeface="+mn-cs"/>
              </a:rPr>
              <a:t>- improved software quality and reduced maintenance effort over C “</a:t>
            </a:r>
            <a:r>
              <a:rPr lang="en-CA" dirty="0"/>
              <a:t>C++ code is less complex, less prone to errors and requires less effort to maintain” (Bhattacharya and </a:t>
            </a:r>
            <a:r>
              <a:rPr lang="en-CA" dirty="0" err="1"/>
              <a:t>Neamtiu</a:t>
            </a:r>
            <a:r>
              <a:rPr lang="en-CA" dirty="0"/>
              <a:t>, 2011. “Assessing Programming Language Impact on Development and Maintenance: A Study on C and C++”)</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9</a:t>
            </a:fld>
            <a:endParaRPr lang="en-US"/>
          </a:p>
        </p:txBody>
      </p:sp>
    </p:spTree>
    <p:extLst>
      <p:ext uri="{BB962C8B-B14F-4D97-AF65-F5344CB8AC3E}">
        <p14:creationId xmlns:p14="http://schemas.microsoft.com/office/powerpoint/2010/main" val="859401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2018-09-17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2018-09-17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2018-09-17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2018-09-17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2018-09-17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2018-09-17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2018-09-17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2018-09-17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200150"/>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2018-09-17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2018-09-17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2018-09-17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2018-09-17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2018-09-17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2018-09-17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2018-09-17</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lynda.com/Programming-Foundations-tutorials/What-programming/83603/90430-4.html"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hyperlink" Target="https://twitter.com/pjveal/status/287995557753004033?lang=en"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www.lynda.com/Azure-tutorials/What-cloud-computing/128285/145485-4.html"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17.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8" Type="http://schemas.openxmlformats.org/officeDocument/2006/relationships/hyperlink" Target="https://blog.mozilla.org/" TargetMode="External"/><Relationship Id="rId13" Type="http://schemas.openxmlformats.org/officeDocument/2006/relationships/hyperlink" Target="http://www.techmeme.com/" TargetMode="External"/><Relationship Id="rId3" Type="http://schemas.openxmlformats.org/officeDocument/2006/relationships/hyperlink" Target="https://www.google.ca/search?q=ict+news+canada,+it+news+websites" TargetMode="External"/><Relationship Id="rId7" Type="http://schemas.openxmlformats.org/officeDocument/2006/relationships/hyperlink" Target="https://webfoundation.org/" TargetMode="External"/><Relationship Id="rId12" Type="http://schemas.openxmlformats.org/officeDocument/2006/relationships/hyperlink" Target="https://www.itbusiness.ca/"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www.theglobeandmail.com/business/technology/" TargetMode="External"/><Relationship Id="rId11" Type="http://schemas.openxmlformats.org/officeDocument/2006/relationships/hyperlink" Target="http://www.itworldcanada.com/" TargetMode="External"/><Relationship Id="rId5" Type="http://schemas.openxmlformats.org/officeDocument/2006/relationships/hyperlink" Target="http://www.cbc.ca/radio/spark" TargetMode="External"/><Relationship Id="rId15" Type="http://schemas.openxmlformats.org/officeDocument/2006/relationships/image" Target="../media/image3.emf"/><Relationship Id="rId10" Type="http://schemas.openxmlformats.org/officeDocument/2006/relationships/hyperlink" Target="https://www.technologyreview.com/" TargetMode="External"/><Relationship Id="rId4" Type="http://schemas.openxmlformats.org/officeDocument/2006/relationships/hyperlink" Target="http://www.cbc.ca/news/technology" TargetMode="External"/><Relationship Id="rId9" Type="http://schemas.openxmlformats.org/officeDocument/2006/relationships/hyperlink" Target="https://blog.mozilla.org/internetcitizen/" TargetMode="External"/><Relationship Id="rId14" Type="http://schemas.openxmlformats.org/officeDocument/2006/relationships/hyperlink" Target="http://slashdot.org/"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8.xml"/><Relationship Id="rId5" Type="http://schemas.openxmlformats.org/officeDocument/2006/relationships/image" Target="../media/image23.jpe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hyperlink" Target="http://www.computerworld.com/" TargetMode="External"/><Relationship Id="rId13" Type="http://schemas.openxmlformats.org/officeDocument/2006/relationships/hyperlink" Target="http://news.ycombinator.com/" TargetMode="External"/><Relationship Id="rId18" Type="http://schemas.openxmlformats.org/officeDocument/2006/relationships/hyperlink" Target="https://www.theglobeandmail.com/business/technology/" TargetMode="External"/><Relationship Id="rId26" Type="http://schemas.openxmlformats.org/officeDocument/2006/relationships/hyperlink" Target="http://www.engadget.com/" TargetMode="External"/><Relationship Id="rId3" Type="http://schemas.openxmlformats.org/officeDocument/2006/relationships/hyperlink" Target="https://www.google.ca/search?q=ict+news+canada,+it+news+websites" TargetMode="External"/><Relationship Id="rId21" Type="http://schemas.openxmlformats.org/officeDocument/2006/relationships/hyperlink" Target="https://www.technologyreview.com/" TargetMode="External"/><Relationship Id="rId34" Type="http://schemas.openxmlformats.org/officeDocument/2006/relationships/hyperlink" Target="http://thenextweb.com/" TargetMode="External"/><Relationship Id="rId7" Type="http://schemas.openxmlformats.org/officeDocument/2006/relationships/hyperlink" Target="http://www.computerweekly.com/" TargetMode="External"/><Relationship Id="rId12" Type="http://schemas.openxmlformats.org/officeDocument/2006/relationships/hyperlink" Target="http://slashdot.org/" TargetMode="External"/><Relationship Id="rId17" Type="http://schemas.openxmlformats.org/officeDocument/2006/relationships/hyperlink" Target="http://www.cbc.ca/radio/spark" TargetMode="External"/><Relationship Id="rId25" Type="http://schemas.openxmlformats.org/officeDocument/2006/relationships/hyperlink" Target="http://www.digitaltrends.com/" TargetMode="External"/><Relationship Id="rId33" Type="http://schemas.openxmlformats.org/officeDocument/2006/relationships/hyperlink" Target="http://www.readwriteweb.com/" TargetMode="External"/><Relationship Id="rId38" Type="http://schemas.openxmlformats.org/officeDocument/2006/relationships/hyperlink" Target="https://www.technowize.com/" TargetMode="External"/><Relationship Id="rId2" Type="http://schemas.openxmlformats.org/officeDocument/2006/relationships/notesSlide" Target="../notesSlides/notesSlide4.xml"/><Relationship Id="rId16" Type="http://schemas.openxmlformats.org/officeDocument/2006/relationships/hyperlink" Target="http://www.cbc.ca/news/technology" TargetMode="External"/><Relationship Id="rId20" Type="http://schemas.openxmlformats.org/officeDocument/2006/relationships/hyperlink" Target="https://blog.mozilla.org/" TargetMode="External"/><Relationship Id="rId29" Type="http://schemas.openxmlformats.org/officeDocument/2006/relationships/hyperlink" Target="http://gigaom.com/" TargetMode="External"/><Relationship Id="rId1" Type="http://schemas.openxmlformats.org/officeDocument/2006/relationships/slideLayout" Target="../slideLayouts/slideLayout3.xml"/><Relationship Id="rId6" Type="http://schemas.openxmlformats.org/officeDocument/2006/relationships/hyperlink" Target="http://www.itworld.com/" TargetMode="External"/><Relationship Id="rId11" Type="http://schemas.openxmlformats.org/officeDocument/2006/relationships/hyperlink" Target="http://www.techmeme.com/" TargetMode="External"/><Relationship Id="rId24" Type="http://schemas.openxmlformats.org/officeDocument/2006/relationships/hyperlink" Target="http://www.zdnet.com/" TargetMode="External"/><Relationship Id="rId32" Type="http://schemas.openxmlformats.org/officeDocument/2006/relationships/hyperlink" Target="http://mashable.com/" TargetMode="External"/><Relationship Id="rId37" Type="http://schemas.openxmlformats.org/officeDocument/2006/relationships/hyperlink" Target="http://www.techradar.com/" TargetMode="External"/><Relationship Id="rId5" Type="http://schemas.openxmlformats.org/officeDocument/2006/relationships/hyperlink" Target="http://www.itworldcanada.com/" TargetMode="External"/><Relationship Id="rId15" Type="http://schemas.openxmlformats.org/officeDocument/2006/relationships/image" Target="../media/image3.emf"/><Relationship Id="rId23" Type="http://schemas.openxmlformats.org/officeDocument/2006/relationships/hyperlink" Target="http://www.cnet.com/" TargetMode="External"/><Relationship Id="rId28" Type="http://schemas.openxmlformats.org/officeDocument/2006/relationships/hyperlink" Target="https://www.theguardian.com/us/technology" TargetMode="External"/><Relationship Id="rId36" Type="http://schemas.openxmlformats.org/officeDocument/2006/relationships/hyperlink" Target="http://techcrunch.com/" TargetMode="External"/><Relationship Id="rId10" Type="http://schemas.openxmlformats.org/officeDocument/2006/relationships/hyperlink" Target="http://www.wired.com/" TargetMode="External"/><Relationship Id="rId19" Type="http://schemas.openxmlformats.org/officeDocument/2006/relationships/hyperlink" Target="https://webfoundation.org/" TargetMode="External"/><Relationship Id="rId31" Type="http://schemas.openxmlformats.org/officeDocument/2006/relationships/hyperlink" Target="https://www.huffingtonpost.com/section/technology" TargetMode="External"/><Relationship Id="rId4" Type="http://schemas.openxmlformats.org/officeDocument/2006/relationships/hyperlink" Target="https://www.quora.com/What-are-the-best-sources-for-tech-news" TargetMode="External"/><Relationship Id="rId9" Type="http://schemas.openxmlformats.org/officeDocument/2006/relationships/hyperlink" Target="https://blog.mozilla.org/internetcitizen/" TargetMode="External"/><Relationship Id="rId14" Type="http://schemas.openxmlformats.org/officeDocument/2006/relationships/hyperlink" Target="http://hackernews.org/" TargetMode="External"/><Relationship Id="rId22" Type="http://schemas.openxmlformats.org/officeDocument/2006/relationships/hyperlink" Target="http://arstechnica.com/" TargetMode="External"/><Relationship Id="rId27" Type="http://schemas.openxmlformats.org/officeDocument/2006/relationships/hyperlink" Target="https://www.theguardian.com/uk/technology" TargetMode="External"/><Relationship Id="rId30" Type="http://schemas.openxmlformats.org/officeDocument/2006/relationships/hyperlink" Target="http://gizmodo.com/" TargetMode="External"/><Relationship Id="rId35" Type="http://schemas.openxmlformats.org/officeDocument/2006/relationships/hyperlink" Target="http://www.theverge.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Open-source_software_movement" TargetMode="External"/><Relationship Id="rId13" Type="http://schemas.openxmlformats.org/officeDocument/2006/relationships/hyperlink" Target="https://en.wikipedia.org/wiki/LibreOffice" TargetMode="External"/><Relationship Id="rId18" Type="http://schemas.openxmlformats.org/officeDocument/2006/relationships/hyperlink" Target="https://www.accessnow.org/the-toronto-declaration-protecting-the-rights-to-equality-and-non-discrimination-in-machine-learning-systems/" TargetMode="External"/><Relationship Id="rId3" Type="http://schemas.openxmlformats.org/officeDocument/2006/relationships/hyperlink" Target="https://www.technologyreview.com/magazine/" TargetMode="External"/><Relationship Id="rId7" Type="http://schemas.openxmlformats.org/officeDocument/2006/relationships/hyperlink" Target="https://en.wikipedia.org/wiki/Open_Source_Initiative" TargetMode="External"/><Relationship Id="rId12" Type="http://schemas.openxmlformats.org/officeDocument/2006/relationships/hyperlink" Target="https://en.wikipedia.org/wiki/VLC_media_player" TargetMode="External"/><Relationship Id="rId17" Type="http://schemas.openxmlformats.org/officeDocument/2006/relationships/hyperlink" Target="https://www.ryerson.ca/pbdce/certification/seven-foundational-principles-of-privacy-by-design/" TargetMode="External"/><Relationship Id="rId2" Type="http://schemas.openxmlformats.org/officeDocument/2006/relationships/notesSlide" Target="../notesSlides/notesSlide8.xml"/><Relationship Id="rId16" Type="http://schemas.openxmlformats.org/officeDocument/2006/relationships/hyperlink" Target="https://www.itworldcanada.com/article/holding-ai-accountable-public-leaders-organize-to-ensure-algorithms-influencing-government-are-ethical/404793" TargetMode="External"/><Relationship Id="rId1" Type="http://schemas.openxmlformats.org/officeDocument/2006/relationships/slideLayout" Target="../slideLayouts/slideLayout2.xml"/><Relationship Id="rId6" Type="http://schemas.openxmlformats.org/officeDocument/2006/relationships/hyperlink" Target="https://www.soscip.org/2017impactreport/" TargetMode="External"/><Relationship Id="rId11" Type="http://schemas.openxmlformats.org/officeDocument/2006/relationships/hyperlink" Target="https://en.wikipedia.org/wiki/Apache_Software_Foundation" TargetMode="External"/><Relationship Id="rId5" Type="http://schemas.openxmlformats.org/officeDocument/2006/relationships/hyperlink" Target="https://www.soscip.org/" TargetMode="External"/><Relationship Id="rId15" Type="http://schemas.openxmlformats.org/officeDocument/2006/relationships/hyperlink" Target="https://en.wikipedia.org/wiki/Android_(operating_system)" TargetMode="External"/><Relationship Id="rId10" Type="http://schemas.openxmlformats.org/officeDocument/2006/relationships/hyperlink" Target="https://en.wikipedia.org/wiki/Linux" TargetMode="External"/><Relationship Id="rId4" Type="http://schemas.openxmlformats.org/officeDocument/2006/relationships/hyperlink" Target="https://www.technologyreview.com/lists/technologies/2018/" TargetMode="External"/><Relationship Id="rId9" Type="http://schemas.openxmlformats.org/officeDocument/2006/relationships/hyperlink" Target="https://en.wikipedia.org/wiki/Open-source_software_development" TargetMode="External"/><Relationship Id="rId14" Type="http://schemas.openxmlformats.org/officeDocument/2006/relationships/hyperlink" Target="https://en.wikipedia.org/wiki/Firefox"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Computer Principles for Programmers</a:t>
            </a:r>
          </a:p>
        </p:txBody>
      </p:sp>
      <p:sp>
        <p:nvSpPr>
          <p:cNvPr id="3" name="Subtitle 2"/>
          <p:cNvSpPr>
            <a:spLocks noGrp="1"/>
          </p:cNvSpPr>
          <p:nvPr>
            <p:ph type="subTitle" idx="1"/>
          </p:nvPr>
        </p:nvSpPr>
        <p:spPr>
          <a:xfrm>
            <a:off x="685800" y="2628900"/>
            <a:ext cx="7848600" cy="1314450"/>
          </a:xfrm>
        </p:spPr>
        <p:txBody>
          <a:bodyPr>
            <a:normAutofit/>
          </a:bodyPr>
          <a:lstStyle/>
          <a:p>
            <a:r>
              <a:rPr lang="en-US" b="1" dirty="0"/>
              <a:t>Preview of course topics </a:t>
            </a:r>
            <a:br>
              <a:rPr lang="en-US" b="1" dirty="0"/>
            </a:br>
            <a:r>
              <a:rPr lang="en-US" b="1" dirty="0"/>
              <a:t>and looking into the ICT News</a:t>
            </a:r>
            <a:endParaRPr lang="en-CA" dirty="0"/>
          </a:p>
        </p:txBody>
      </p:sp>
    </p:spTree>
    <p:extLst>
      <p:ext uri="{BB962C8B-B14F-4D97-AF65-F5344CB8AC3E}">
        <p14:creationId xmlns:p14="http://schemas.microsoft.com/office/powerpoint/2010/main" val="258669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33570" y="915566"/>
            <a:ext cx="8658910" cy="3816424"/>
          </a:xfrm>
        </p:spPr>
        <p:txBody>
          <a:bodyPr>
            <a:normAutofit/>
          </a:bodyPr>
          <a:lstStyle/>
          <a:p>
            <a:pPr>
              <a:spcBef>
                <a:spcPts val="0"/>
              </a:spcBef>
              <a:spcAft>
                <a:spcPts val="600"/>
              </a:spcAft>
            </a:pPr>
            <a:r>
              <a:rPr lang="en-CA" sz="2700" b="1" dirty="0"/>
              <a:t>Computers</a:t>
            </a:r>
            <a:r>
              <a:rPr lang="en-CA" sz="2700" dirty="0"/>
              <a:t>: </a:t>
            </a:r>
            <a:r>
              <a:rPr lang="en-US" sz="2700" dirty="0">
                <a:solidFill>
                  <a:schemeClr val="tx2"/>
                </a:solidFill>
              </a:rPr>
              <a:t>electronic devices</a:t>
            </a:r>
            <a:r>
              <a:rPr lang="en-US" sz="2700" dirty="0"/>
              <a:t> for </a:t>
            </a:r>
            <a:r>
              <a:rPr lang="en-US" sz="2700" dirty="0">
                <a:solidFill>
                  <a:schemeClr val="tx2"/>
                </a:solidFill>
              </a:rPr>
              <a:t>storing and processing data</a:t>
            </a:r>
            <a:r>
              <a:rPr lang="en-US" sz="2700" dirty="0"/>
              <a:t> according to </a:t>
            </a:r>
            <a:r>
              <a:rPr lang="en-US" sz="2700" dirty="0">
                <a:solidFill>
                  <a:schemeClr val="tx2"/>
                </a:solidFill>
              </a:rPr>
              <a:t>instructions</a:t>
            </a:r>
            <a:r>
              <a:rPr lang="en-US" sz="2700" dirty="0"/>
              <a:t> in a </a:t>
            </a:r>
            <a:r>
              <a:rPr lang="en-US" sz="2700" dirty="0">
                <a:solidFill>
                  <a:schemeClr val="tx2"/>
                </a:solidFill>
              </a:rPr>
              <a:t>program</a:t>
            </a:r>
            <a:endParaRPr lang="en-US" sz="2700" dirty="0"/>
          </a:p>
          <a:p>
            <a:pPr>
              <a:spcBef>
                <a:spcPts val="0"/>
              </a:spcBef>
              <a:spcAft>
                <a:spcPts val="600"/>
              </a:spcAft>
            </a:pPr>
            <a:r>
              <a:rPr lang="en-US" sz="2700" b="1" dirty="0"/>
              <a:t>Users </a:t>
            </a:r>
            <a:r>
              <a:rPr lang="en-US" sz="2700" dirty="0"/>
              <a:t>interact with Applications – high-level software.</a:t>
            </a:r>
          </a:p>
          <a:p>
            <a:pPr>
              <a:spcBef>
                <a:spcPts val="0"/>
              </a:spcBef>
              <a:spcAft>
                <a:spcPts val="600"/>
              </a:spcAft>
            </a:pPr>
            <a:r>
              <a:rPr lang="en-US" sz="2700" b="1" dirty="0"/>
              <a:t>Applications </a:t>
            </a:r>
            <a:r>
              <a:rPr lang="en-US" sz="2700" dirty="0"/>
              <a:t>interact with an </a:t>
            </a:r>
            <a:r>
              <a:rPr lang="en-US" sz="2700" dirty="0">
                <a:solidFill>
                  <a:schemeClr val="tx2"/>
                </a:solidFill>
              </a:rPr>
              <a:t>Operating System (OS)</a:t>
            </a:r>
            <a:endParaRPr lang="en-US" sz="2700" dirty="0"/>
          </a:p>
          <a:p>
            <a:pPr>
              <a:spcBef>
                <a:spcPts val="0"/>
              </a:spcBef>
              <a:spcAft>
                <a:spcPts val="600"/>
              </a:spcAft>
            </a:pPr>
            <a:r>
              <a:rPr lang="en-US" sz="2700" b="1" dirty="0"/>
              <a:t>OS</a:t>
            </a:r>
            <a:r>
              <a:rPr lang="en-US" sz="2700" dirty="0"/>
              <a:t>: low-level software interacts with Hardware</a:t>
            </a:r>
          </a:p>
          <a:p>
            <a:pPr>
              <a:spcBef>
                <a:spcPts val="0"/>
              </a:spcBef>
              <a:spcAft>
                <a:spcPts val="600"/>
              </a:spcAft>
            </a:pPr>
            <a:r>
              <a:rPr lang="en-US" sz="2700" b="1" dirty="0"/>
              <a:t>Hardware</a:t>
            </a:r>
            <a:r>
              <a:rPr lang="en-US" sz="2700" dirty="0"/>
              <a:t>: </a:t>
            </a:r>
            <a:r>
              <a:rPr lang="en-US" sz="2700" dirty="0">
                <a:solidFill>
                  <a:schemeClr val="tx2"/>
                </a:solidFill>
              </a:rPr>
              <a:t>physical devices</a:t>
            </a:r>
            <a:r>
              <a:rPr lang="en-US" sz="2700" dirty="0"/>
              <a:t> of a computer system controlled by an </a:t>
            </a:r>
            <a:r>
              <a:rPr lang="en-US" sz="2700" dirty="0">
                <a:solidFill>
                  <a:schemeClr val="tx2"/>
                </a:solidFill>
              </a:rPr>
              <a:t>OS. </a:t>
            </a:r>
            <a:endParaRPr lang="en-US" sz="2700" dirty="0"/>
          </a:p>
        </p:txBody>
      </p:sp>
      <p:sp>
        <p:nvSpPr>
          <p:cNvPr id="4" name="Title 1">
            <a:extLst>
              <a:ext uri="{FF2B5EF4-FFF2-40B4-BE49-F238E27FC236}">
                <a16:creationId xmlns:a16="http://schemas.microsoft.com/office/drawing/2014/main" id="{72CBF1EF-890E-468A-B593-36E2230EEE7B}"/>
              </a:ext>
            </a:extLst>
          </p:cNvPr>
          <p:cNvSpPr txBox="1">
            <a:spLocks/>
          </p:cNvSpPr>
          <p:nvPr/>
        </p:nvSpPr>
        <p:spPr>
          <a:xfrm>
            <a:off x="251520" y="244624"/>
            <a:ext cx="8658910"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CA" sz="2800" dirty="0"/>
              <a:t>Week 4: History and Types of Computers and Programming</a:t>
            </a:r>
          </a:p>
        </p:txBody>
      </p:sp>
    </p:spTree>
    <p:extLst>
      <p:ext uri="{BB962C8B-B14F-4D97-AF65-F5344CB8AC3E}">
        <p14:creationId xmlns:p14="http://schemas.microsoft.com/office/powerpoint/2010/main" val="2548092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082452"/>
            <a:ext cx="8588577" cy="3693000"/>
          </a:xfrm>
        </p:spPr>
        <p:txBody>
          <a:bodyPr>
            <a:normAutofit fontScale="77500" lnSpcReduction="20000"/>
          </a:bodyPr>
          <a:lstStyle/>
          <a:p>
            <a:pPr>
              <a:lnSpc>
                <a:spcPct val="120000"/>
              </a:lnSpc>
              <a:spcBef>
                <a:spcPts val="600"/>
              </a:spcBef>
            </a:pPr>
            <a:r>
              <a:rPr lang="en-US" dirty="0"/>
              <a:t>A </a:t>
            </a:r>
            <a:r>
              <a:rPr lang="en-US" dirty="0">
                <a:solidFill>
                  <a:schemeClr val="tx2"/>
                </a:solidFill>
              </a:rPr>
              <a:t>computer program</a:t>
            </a:r>
            <a:r>
              <a:rPr lang="en-US" dirty="0"/>
              <a:t> is a </a:t>
            </a:r>
            <a:r>
              <a:rPr lang="en-US" dirty="0">
                <a:solidFill>
                  <a:schemeClr val="tx2"/>
                </a:solidFill>
              </a:rPr>
              <a:t>list of instructions</a:t>
            </a:r>
            <a:r>
              <a:rPr lang="en-US" dirty="0"/>
              <a:t> telling a computer system (the 'machine') what to do. </a:t>
            </a:r>
          </a:p>
          <a:p>
            <a:pPr>
              <a:lnSpc>
                <a:spcPct val="120000"/>
              </a:lnSpc>
              <a:spcBef>
                <a:spcPts val="600"/>
              </a:spcBef>
            </a:pPr>
            <a:r>
              <a:rPr lang="en-US" dirty="0">
                <a:solidFill>
                  <a:schemeClr val="tx2"/>
                </a:solidFill>
              </a:rPr>
              <a:t>Computer programming</a:t>
            </a:r>
            <a:r>
              <a:rPr lang="en-US" dirty="0"/>
              <a:t> (now just 'programming') is </a:t>
            </a:r>
            <a:r>
              <a:rPr lang="en-US" dirty="0">
                <a:solidFill>
                  <a:schemeClr val="tx2"/>
                </a:solidFill>
              </a:rPr>
              <a:t>a process</a:t>
            </a:r>
            <a:r>
              <a:rPr lang="en-US" dirty="0"/>
              <a:t> that leads from the formulation of a problem to an executable solution. </a:t>
            </a:r>
          </a:p>
          <a:p>
            <a:pPr>
              <a:lnSpc>
                <a:spcPct val="120000"/>
              </a:lnSpc>
              <a:spcBef>
                <a:spcPts val="600"/>
              </a:spcBef>
            </a:pPr>
            <a:r>
              <a:rPr lang="en-US" dirty="0">
                <a:solidFill>
                  <a:schemeClr val="tx2"/>
                </a:solidFill>
              </a:rPr>
              <a:t>Source code</a:t>
            </a:r>
            <a:r>
              <a:rPr lang="en-US" dirty="0"/>
              <a:t> is a human readable </a:t>
            </a:r>
            <a:r>
              <a:rPr lang="en-US" dirty="0">
                <a:solidFill>
                  <a:schemeClr val="tx2"/>
                </a:solidFill>
              </a:rPr>
              <a:t>programming language compiled </a:t>
            </a:r>
            <a:r>
              <a:rPr lang="en-US" dirty="0"/>
              <a:t>into</a:t>
            </a:r>
            <a:r>
              <a:rPr lang="en-US" dirty="0">
                <a:solidFill>
                  <a:schemeClr val="tx2"/>
                </a:solidFill>
              </a:rPr>
              <a:t> software </a:t>
            </a:r>
            <a:r>
              <a:rPr lang="en-US" dirty="0"/>
              <a:t>that is now executable code.</a:t>
            </a:r>
          </a:p>
          <a:p>
            <a:pPr>
              <a:lnSpc>
                <a:spcPct val="120000"/>
              </a:lnSpc>
              <a:spcBef>
                <a:spcPts val="600"/>
              </a:spcBef>
            </a:pPr>
            <a:r>
              <a:rPr lang="en-CA" dirty="0"/>
              <a:t>Audio/Visual Learning: </a:t>
            </a:r>
            <a:r>
              <a:rPr lang="en-CA" dirty="0">
                <a:hlinkClick r:id="rId3"/>
              </a:rPr>
              <a:t>https://www.lynda.com/Programming-Foundations-tutorials/What-programming/83603/90430-4.html</a:t>
            </a:r>
            <a:endParaRPr lang="en-CA" dirty="0"/>
          </a:p>
          <a:p>
            <a:pPr>
              <a:lnSpc>
                <a:spcPct val="120000"/>
              </a:lnSpc>
              <a:spcBef>
                <a:spcPts val="600"/>
              </a:spcBef>
            </a:pPr>
            <a:r>
              <a:rPr lang="en-US" dirty="0"/>
              <a:t>W</a:t>
            </a:r>
            <a:r>
              <a:rPr lang="en-CA" dirty="0"/>
              <a:t>eek 4 provides history and context of the programming enviro.</a:t>
            </a:r>
          </a:p>
        </p:txBody>
      </p:sp>
      <p:sp>
        <p:nvSpPr>
          <p:cNvPr id="7" name="Title 1"/>
          <p:cNvSpPr>
            <a:spLocks noGrp="1"/>
          </p:cNvSpPr>
          <p:nvPr>
            <p:ph type="title"/>
          </p:nvPr>
        </p:nvSpPr>
        <p:spPr>
          <a:xfrm>
            <a:off x="457200" y="339502"/>
            <a:ext cx="8229600" cy="742950"/>
          </a:xfrm>
        </p:spPr>
        <p:txBody>
          <a:bodyPr>
            <a:noAutofit/>
          </a:bodyPr>
          <a:lstStyle/>
          <a:p>
            <a:r>
              <a:rPr lang="en-US" sz="2800" dirty="0"/>
              <a:t>Programming &amp; Programming Languages</a:t>
            </a:r>
          </a:p>
        </p:txBody>
      </p:sp>
    </p:spTree>
    <p:extLst>
      <p:ext uri="{BB962C8B-B14F-4D97-AF65-F5344CB8AC3E}">
        <p14:creationId xmlns:p14="http://schemas.microsoft.com/office/powerpoint/2010/main" val="2631354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11109"/>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Aft>
                <a:spcPts val="600"/>
              </a:spcAft>
              <a:buClr>
                <a:srgbClr val="2DA2BF"/>
              </a:buClr>
              <a:buSzPct val="68000"/>
            </a:pPr>
            <a:r>
              <a:rPr lang="en-US" sz="4400" dirty="0">
                <a:solidFill>
                  <a:prstClr val="black"/>
                </a:solidFill>
                <a:latin typeface="Lucida Sans Unicode"/>
              </a:rPr>
              <a:t>There are 10 types </a:t>
            </a:r>
            <a:br>
              <a:rPr lang="en-US" sz="4400" dirty="0">
                <a:solidFill>
                  <a:prstClr val="black"/>
                </a:solidFill>
                <a:latin typeface="Lucida Sans Unicode"/>
              </a:rPr>
            </a:br>
            <a:r>
              <a:rPr lang="en-US" sz="4400" dirty="0">
                <a:solidFill>
                  <a:prstClr val="black"/>
                </a:solidFill>
                <a:latin typeface="Lucida Sans Unicode"/>
              </a:rPr>
              <a:t>of people in the world:</a:t>
            </a:r>
          </a:p>
          <a:p>
            <a:pPr lvl="0" algn="ctr" fontAlgn="base">
              <a:spcAft>
                <a:spcPts val="600"/>
              </a:spcAft>
              <a:buClr>
                <a:srgbClr val="2DA2BF"/>
              </a:buClr>
              <a:buSzPct val="68000"/>
            </a:pPr>
            <a:r>
              <a:rPr lang="en-US" sz="4400" dirty="0">
                <a:solidFill>
                  <a:prstClr val="black"/>
                </a:solidFill>
                <a:latin typeface="Lucida Sans Unicode"/>
              </a:rPr>
              <a:t>01 Those who know binary</a:t>
            </a:r>
          </a:p>
          <a:p>
            <a:pPr lvl="0" algn="ctr" fontAlgn="base">
              <a:spcAft>
                <a:spcPts val="600"/>
              </a:spcAft>
              <a:buClr>
                <a:srgbClr val="2DA2BF"/>
              </a:buClr>
              <a:buSzPct val="68000"/>
            </a:pPr>
            <a:r>
              <a:rPr lang="en-US" sz="4400" dirty="0">
                <a:solidFill>
                  <a:prstClr val="black"/>
                </a:solidFill>
                <a:latin typeface="Lucida Sans Unicode"/>
              </a:rPr>
              <a:t>10 And the other nine</a:t>
            </a:r>
            <a:endParaRPr lang="en-CA" sz="4400" dirty="0">
              <a:solidFill>
                <a:prstClr val="black"/>
              </a:solidFill>
              <a:latin typeface="Lucida Sans Unicode"/>
            </a:endParaRPr>
          </a:p>
        </p:txBody>
      </p:sp>
      <p:sp>
        <p:nvSpPr>
          <p:cNvPr id="7" name="Title 1"/>
          <p:cNvSpPr>
            <a:spLocks noGrp="1"/>
          </p:cNvSpPr>
          <p:nvPr>
            <p:ph type="title"/>
          </p:nvPr>
        </p:nvSpPr>
        <p:spPr>
          <a:xfrm>
            <a:off x="457200" y="339502"/>
            <a:ext cx="8229600" cy="742950"/>
          </a:xfrm>
        </p:spPr>
        <p:txBody>
          <a:bodyPr>
            <a:noAutofit/>
          </a:bodyPr>
          <a:lstStyle/>
          <a:p>
            <a:r>
              <a:rPr lang="en-CA" sz="2800" dirty="0"/>
              <a:t>Week 5: Number Systems and Programming, Versioning</a:t>
            </a:r>
          </a:p>
        </p:txBody>
      </p:sp>
    </p:spTree>
    <p:extLst>
      <p:ext uri="{BB962C8B-B14F-4D97-AF65-F5344CB8AC3E}">
        <p14:creationId xmlns:p14="http://schemas.microsoft.com/office/powerpoint/2010/main" val="1805998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79512" y="1059582"/>
            <a:ext cx="8856984" cy="3960440"/>
          </a:xfrm>
        </p:spPr>
        <p:txBody>
          <a:bodyPr>
            <a:normAutofit/>
          </a:bodyPr>
          <a:lstStyle/>
          <a:p>
            <a:r>
              <a:rPr lang="en-CA" dirty="0"/>
              <a:t>A</a:t>
            </a:r>
            <a:r>
              <a:rPr lang="en-US" dirty="0"/>
              <a:t> number system </a:t>
            </a:r>
            <a:r>
              <a:rPr lang="en-US" dirty="0">
                <a:solidFill>
                  <a:schemeClr val="tx2"/>
                </a:solidFill>
              </a:rPr>
              <a:t>represents numeric values</a:t>
            </a:r>
            <a:r>
              <a:rPr lang="en-US" dirty="0"/>
              <a:t>. </a:t>
            </a:r>
          </a:p>
          <a:p>
            <a:pPr lvl="1"/>
            <a:r>
              <a:rPr lang="en-US" dirty="0"/>
              <a:t>Ten fingers </a:t>
            </a:r>
            <a:r>
              <a:rPr lang="en-US" dirty="0">
                <a:sym typeface="Wingdings" panose="05000000000000000000" pitchFamily="2" charset="2"/>
              </a:rPr>
              <a:t></a:t>
            </a:r>
            <a:r>
              <a:rPr lang="en-US" dirty="0"/>
              <a:t> base-10 </a:t>
            </a:r>
            <a:r>
              <a:rPr lang="en-US" dirty="0">
                <a:solidFill>
                  <a:schemeClr val="tx2"/>
                </a:solidFill>
              </a:rPr>
              <a:t>decimal with positional notation</a:t>
            </a:r>
          </a:p>
          <a:p>
            <a:pPr lvl="2"/>
            <a:r>
              <a:rPr lang="en-US" dirty="0">
                <a:solidFill>
                  <a:schemeClr val="tx2"/>
                </a:solidFill>
              </a:rPr>
              <a:t>Ones, Tens, Hundreds, Thousands, …</a:t>
            </a:r>
            <a:endParaRPr lang="en-US" dirty="0"/>
          </a:p>
          <a:p>
            <a:pPr lvl="1"/>
            <a:r>
              <a:rPr lang="en-US" dirty="0"/>
              <a:t>ICT uses base-2 </a:t>
            </a:r>
            <a:r>
              <a:rPr lang="en-US" dirty="0">
                <a:solidFill>
                  <a:schemeClr val="tx2"/>
                </a:solidFill>
              </a:rPr>
              <a:t>binary</a:t>
            </a:r>
            <a:r>
              <a:rPr lang="en-US" dirty="0"/>
              <a:t> and base-16 </a:t>
            </a:r>
            <a:r>
              <a:rPr lang="en-US" dirty="0">
                <a:solidFill>
                  <a:schemeClr val="tx2"/>
                </a:solidFill>
              </a:rPr>
              <a:t>hexadecimal</a:t>
            </a:r>
            <a:endParaRPr lang="en-US" dirty="0"/>
          </a:p>
          <a:p>
            <a:pPr lvl="2"/>
            <a:r>
              <a:rPr lang="en-US" dirty="0">
                <a:solidFill>
                  <a:schemeClr val="tx2"/>
                </a:solidFill>
              </a:rPr>
              <a:t>Ones, Twos, Fours, Eights, … 	 Ones, Sixteens, 256s, …</a:t>
            </a:r>
          </a:p>
          <a:p>
            <a:pPr lvl="1"/>
            <a:r>
              <a:rPr lang="en-US" dirty="0"/>
              <a:t>Decimal vs Binary – </a:t>
            </a:r>
            <a:r>
              <a:rPr lang="en-US" i="1" dirty="0"/>
              <a:t>significant implications for programmers</a:t>
            </a:r>
          </a:p>
          <a:p>
            <a:r>
              <a:rPr lang="en-US" dirty="0"/>
              <a:t>Software versioning is </a:t>
            </a:r>
            <a:r>
              <a:rPr lang="en-US" dirty="0">
                <a:solidFill>
                  <a:schemeClr val="tx2"/>
                </a:solidFill>
              </a:rPr>
              <a:t>the process</a:t>
            </a:r>
            <a:r>
              <a:rPr lang="en-US" dirty="0"/>
              <a:t> of assigning </a:t>
            </a:r>
            <a:r>
              <a:rPr lang="en-US" dirty="0">
                <a:solidFill>
                  <a:schemeClr val="tx2"/>
                </a:solidFill>
              </a:rPr>
              <a:t>unique version names or numbers</a:t>
            </a:r>
            <a:r>
              <a:rPr lang="en-US" dirty="0"/>
              <a:t> to states of computer software </a:t>
            </a:r>
            <a:r>
              <a:rPr lang="en-US" dirty="0">
                <a:solidFill>
                  <a:schemeClr val="tx2"/>
                </a:solidFill>
              </a:rPr>
              <a:t>development</a:t>
            </a:r>
            <a:r>
              <a:rPr lang="en-US" dirty="0"/>
              <a:t>.</a:t>
            </a:r>
            <a:endParaRPr lang="en-CA" dirty="0"/>
          </a:p>
        </p:txBody>
      </p:sp>
      <p:sp>
        <p:nvSpPr>
          <p:cNvPr id="7" name="Title 1"/>
          <p:cNvSpPr>
            <a:spLocks noGrp="1"/>
          </p:cNvSpPr>
          <p:nvPr>
            <p:ph type="title"/>
          </p:nvPr>
        </p:nvSpPr>
        <p:spPr>
          <a:xfrm>
            <a:off x="457200" y="339502"/>
            <a:ext cx="8229600" cy="742950"/>
          </a:xfrm>
        </p:spPr>
        <p:txBody>
          <a:bodyPr>
            <a:noAutofit/>
          </a:bodyPr>
          <a:lstStyle/>
          <a:p>
            <a:r>
              <a:rPr lang="en-US" sz="2800" dirty="0"/>
              <a:t>Number Systems &amp; Software Versioning</a:t>
            </a:r>
          </a:p>
        </p:txBody>
      </p:sp>
    </p:spTree>
    <p:extLst>
      <p:ext uri="{BB962C8B-B14F-4D97-AF65-F5344CB8AC3E}">
        <p14:creationId xmlns:p14="http://schemas.microsoft.com/office/powerpoint/2010/main" val="3600135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1520" y="1059582"/>
            <a:ext cx="8784976" cy="3693000"/>
          </a:xfrm>
        </p:spPr>
        <p:txBody>
          <a:bodyPr>
            <a:normAutofit/>
          </a:bodyPr>
          <a:lstStyle/>
          <a:p>
            <a:r>
              <a:rPr lang="en-US" dirty="0">
                <a:solidFill>
                  <a:schemeClr val="tx2"/>
                </a:solidFill>
              </a:rPr>
              <a:t>Version control</a:t>
            </a:r>
            <a:r>
              <a:rPr lang="en-US" dirty="0"/>
              <a:t>, revision control or source control, is the </a:t>
            </a:r>
            <a:r>
              <a:rPr lang="en-US" dirty="0">
                <a:solidFill>
                  <a:schemeClr val="tx2"/>
                </a:solidFill>
              </a:rPr>
              <a:t>management of changes</a:t>
            </a:r>
            <a:r>
              <a:rPr lang="en-US" dirty="0"/>
              <a:t> to software configurations, documents, computer programs, OS software, web sites, and other collections of information.</a:t>
            </a:r>
          </a:p>
          <a:p>
            <a:r>
              <a:rPr lang="en-CA" dirty="0"/>
              <a:t>Apache Subversion (SVN)</a:t>
            </a:r>
          </a:p>
          <a:p>
            <a:r>
              <a:rPr lang="en-US" dirty="0"/>
              <a:t>Git and GitHub (used in IPC144)</a:t>
            </a:r>
          </a:p>
        </p:txBody>
      </p:sp>
      <p:sp>
        <p:nvSpPr>
          <p:cNvPr id="7" name="Title 1"/>
          <p:cNvSpPr>
            <a:spLocks noGrp="1"/>
          </p:cNvSpPr>
          <p:nvPr>
            <p:ph type="title"/>
          </p:nvPr>
        </p:nvSpPr>
        <p:spPr>
          <a:xfrm>
            <a:off x="457200" y="339502"/>
            <a:ext cx="8229600" cy="742950"/>
          </a:xfrm>
        </p:spPr>
        <p:txBody>
          <a:bodyPr>
            <a:noAutofit/>
          </a:bodyPr>
          <a:lstStyle/>
          <a:p>
            <a:r>
              <a:rPr lang="en-US" sz="2800" dirty="0"/>
              <a:t>Software Version Control Systems</a:t>
            </a:r>
          </a:p>
        </p:txBody>
      </p:sp>
    </p:spTree>
    <p:extLst>
      <p:ext uri="{BB962C8B-B14F-4D97-AF65-F5344CB8AC3E}">
        <p14:creationId xmlns:p14="http://schemas.microsoft.com/office/powerpoint/2010/main" val="3227827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51520" y="339502"/>
            <a:ext cx="8496944" cy="864096"/>
          </a:xfrm>
        </p:spPr>
        <p:txBody>
          <a:bodyPr>
            <a:noAutofit/>
          </a:bodyPr>
          <a:lstStyle/>
          <a:p>
            <a:r>
              <a:rPr lang="en-CA" sz="2200" dirty="0"/>
              <a:t>Week 6 - </a:t>
            </a:r>
            <a:r>
              <a:rPr lang="en-CA" sz="2400" dirty="0"/>
              <a:t>Hardware + Software = Platform</a:t>
            </a:r>
            <a:br>
              <a:rPr lang="en-CA" sz="2400" dirty="0"/>
            </a:br>
            <a:r>
              <a:rPr lang="en-US" sz="2200" dirty="0"/>
              <a:t>System Terminology and Design</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9632" y="1419622"/>
            <a:ext cx="2370172" cy="350785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9992" y="1649549"/>
            <a:ext cx="3333750" cy="3048000"/>
          </a:xfrm>
          <a:prstGeom prst="rect">
            <a:avLst/>
          </a:prstGeom>
        </p:spPr>
      </p:pic>
    </p:spTree>
    <p:extLst>
      <p:ext uri="{BB962C8B-B14F-4D97-AF65-F5344CB8AC3E}">
        <p14:creationId xmlns:p14="http://schemas.microsoft.com/office/powerpoint/2010/main" val="712073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347614"/>
            <a:ext cx="8712968" cy="3693000"/>
          </a:xfrm>
        </p:spPr>
        <p:txBody>
          <a:bodyPr>
            <a:normAutofit fontScale="92500"/>
          </a:bodyPr>
          <a:lstStyle/>
          <a:p>
            <a:pPr>
              <a:spcBef>
                <a:spcPts val="600"/>
              </a:spcBef>
            </a:pPr>
            <a:r>
              <a:rPr lang="en-US" dirty="0"/>
              <a:t>System programming is </a:t>
            </a:r>
            <a:r>
              <a:rPr lang="en-US" dirty="0">
                <a:solidFill>
                  <a:schemeClr val="tx2"/>
                </a:solidFill>
              </a:rPr>
              <a:t>developing software that interacts directly with the computer system itself</a:t>
            </a:r>
            <a:r>
              <a:rPr lang="en-US" dirty="0"/>
              <a:t>.</a:t>
            </a:r>
          </a:p>
          <a:p>
            <a:pPr>
              <a:spcBef>
                <a:spcPts val="600"/>
              </a:spcBef>
            </a:pPr>
            <a:r>
              <a:rPr lang="en-US" dirty="0"/>
              <a:t>Software design principles: </a:t>
            </a:r>
            <a:r>
              <a:rPr lang="en-US" dirty="0">
                <a:solidFill>
                  <a:schemeClr val="tx2"/>
                </a:solidFill>
              </a:rPr>
              <a:t>architecture of Operating Systems</a:t>
            </a:r>
            <a:r>
              <a:rPr lang="en-US" dirty="0"/>
              <a:t> that makes programming easier and safer.</a:t>
            </a:r>
          </a:p>
          <a:p>
            <a:pPr>
              <a:spcBef>
                <a:spcPts val="600"/>
              </a:spcBef>
            </a:pPr>
            <a:r>
              <a:rPr lang="en-US" dirty="0"/>
              <a:t>Operating System (OS) is system software that supports a </a:t>
            </a:r>
            <a:r>
              <a:rPr lang="en-US" dirty="0">
                <a:solidFill>
                  <a:schemeClr val="tx2"/>
                </a:solidFill>
              </a:rPr>
              <a:t>computer's basic functions</a:t>
            </a:r>
            <a:r>
              <a:rPr lang="en-US" dirty="0"/>
              <a:t>, such as scheduling tasks, executing applications, and controlling memory, hardware, and peripheral devices.</a:t>
            </a:r>
          </a:p>
        </p:txBody>
      </p:sp>
      <p:sp>
        <p:nvSpPr>
          <p:cNvPr id="6" name="Title 1"/>
          <p:cNvSpPr>
            <a:spLocks noGrp="1"/>
          </p:cNvSpPr>
          <p:nvPr>
            <p:ph type="title"/>
          </p:nvPr>
        </p:nvSpPr>
        <p:spPr>
          <a:xfrm>
            <a:off x="352394" y="328274"/>
            <a:ext cx="8396069" cy="1163355"/>
          </a:xfrm>
        </p:spPr>
        <p:txBody>
          <a:bodyPr>
            <a:normAutofit/>
          </a:bodyPr>
          <a:lstStyle/>
          <a:p>
            <a:r>
              <a:rPr lang="en-CA" sz="2200" dirty="0"/>
              <a:t>Week 6 - </a:t>
            </a:r>
            <a:r>
              <a:rPr lang="en-CA" sz="2400" dirty="0"/>
              <a:t>Hardware + Software = Platform</a:t>
            </a:r>
            <a:br>
              <a:rPr lang="en-CA" sz="2400" dirty="0"/>
            </a:br>
            <a:r>
              <a:rPr lang="en-US" sz="2200" dirty="0"/>
              <a:t>System Terminology and Design</a:t>
            </a:r>
          </a:p>
        </p:txBody>
      </p:sp>
    </p:spTree>
    <p:extLst>
      <p:ext uri="{BB962C8B-B14F-4D97-AF65-F5344CB8AC3E}">
        <p14:creationId xmlns:p14="http://schemas.microsoft.com/office/powerpoint/2010/main" val="2750600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51520" y="339502"/>
            <a:ext cx="8784976" cy="720080"/>
          </a:xfrm>
        </p:spPr>
        <p:txBody>
          <a:bodyPr>
            <a:noAutofit/>
          </a:bodyPr>
          <a:lstStyle/>
          <a:p>
            <a:r>
              <a:rPr lang="en-CA" sz="3200" dirty="0"/>
              <a:t>Week 7: Clients, Servers, Networks, and Clouds</a:t>
            </a:r>
            <a:endParaRPr lang="en-US" sz="32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568" y="1923678"/>
            <a:ext cx="3769895" cy="2513263"/>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16016" y="1527634"/>
            <a:ext cx="3635373" cy="3291830"/>
          </a:xfrm>
          <a:prstGeom prst="rect">
            <a:avLst/>
          </a:prstGeom>
        </p:spPr>
      </p:pic>
    </p:spTree>
    <p:extLst>
      <p:ext uri="{BB962C8B-B14F-4D97-AF65-F5344CB8AC3E}">
        <p14:creationId xmlns:p14="http://schemas.microsoft.com/office/powerpoint/2010/main" val="1982642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347614"/>
            <a:ext cx="8712968" cy="3693000"/>
          </a:xfrm>
        </p:spPr>
        <p:txBody>
          <a:bodyPr>
            <a:normAutofit/>
          </a:bodyPr>
          <a:lstStyle/>
          <a:p>
            <a:pPr>
              <a:spcBef>
                <a:spcPts val="600"/>
              </a:spcBef>
            </a:pPr>
            <a:r>
              <a:rPr lang="en-US" dirty="0"/>
              <a:t>A computer network is </a:t>
            </a:r>
            <a:r>
              <a:rPr lang="en-US" dirty="0">
                <a:solidFill>
                  <a:schemeClr val="tx2"/>
                </a:solidFill>
              </a:rPr>
              <a:t>a set of computers connected together</a:t>
            </a:r>
            <a:r>
              <a:rPr lang="en-US" dirty="0"/>
              <a:t> for the purpose of </a:t>
            </a:r>
            <a:r>
              <a:rPr lang="en-US" dirty="0">
                <a:solidFill>
                  <a:schemeClr val="tx2"/>
                </a:solidFill>
              </a:rPr>
              <a:t>sharing resources</a:t>
            </a:r>
            <a:r>
              <a:rPr lang="en-US" dirty="0"/>
              <a:t>.</a:t>
            </a:r>
          </a:p>
          <a:p>
            <a:pPr>
              <a:spcBef>
                <a:spcPts val="600"/>
              </a:spcBef>
            </a:pPr>
            <a:r>
              <a:rPr lang="en-US" dirty="0"/>
              <a:t>The </a:t>
            </a:r>
            <a:r>
              <a:rPr lang="en-US" dirty="0">
                <a:solidFill>
                  <a:schemeClr val="tx2"/>
                </a:solidFill>
              </a:rPr>
              <a:t>Internet </a:t>
            </a:r>
            <a:r>
              <a:rPr lang="en-US" dirty="0"/>
              <a:t>is a </a:t>
            </a:r>
            <a:r>
              <a:rPr lang="en-US" dirty="0">
                <a:solidFill>
                  <a:schemeClr val="tx2"/>
                </a:solidFill>
              </a:rPr>
              <a:t>network of networks </a:t>
            </a:r>
            <a:r>
              <a:rPr lang="en-US" dirty="0"/>
              <a:t>sharing a </a:t>
            </a:r>
            <a:r>
              <a:rPr lang="en-CA" dirty="0"/>
              <a:t>vast range of information resources and services.</a:t>
            </a:r>
          </a:p>
          <a:p>
            <a:pPr>
              <a:spcBef>
                <a:spcPts val="600"/>
              </a:spcBef>
            </a:pPr>
            <a:r>
              <a:rPr lang="en-CA" dirty="0"/>
              <a:t>“I have a device in my pocket containing the sum of all human knowledge… I use it to view pictures of cats, and start arguments w strangers" – </a:t>
            </a:r>
            <a:r>
              <a:rPr lang="en-CA" dirty="0">
                <a:hlinkClick r:id="rId3"/>
              </a:rPr>
              <a:t>Phil Veal</a:t>
            </a:r>
            <a:endParaRPr lang="en-US" dirty="0"/>
          </a:p>
        </p:txBody>
      </p:sp>
      <p:sp>
        <p:nvSpPr>
          <p:cNvPr id="7" name="Title 1"/>
          <p:cNvSpPr>
            <a:spLocks noGrp="1"/>
          </p:cNvSpPr>
          <p:nvPr>
            <p:ph type="title"/>
          </p:nvPr>
        </p:nvSpPr>
        <p:spPr>
          <a:xfrm>
            <a:off x="457200" y="339502"/>
            <a:ext cx="8229600" cy="742950"/>
          </a:xfrm>
        </p:spPr>
        <p:txBody>
          <a:bodyPr>
            <a:noAutofit/>
          </a:bodyPr>
          <a:lstStyle/>
          <a:p>
            <a:r>
              <a:rPr lang="en-US" dirty="0"/>
              <a:t>Computer Networks</a:t>
            </a:r>
          </a:p>
        </p:txBody>
      </p:sp>
    </p:spTree>
    <p:extLst>
      <p:ext uri="{BB962C8B-B14F-4D97-AF65-F5344CB8AC3E}">
        <p14:creationId xmlns:p14="http://schemas.microsoft.com/office/powerpoint/2010/main" val="1479978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347614"/>
            <a:ext cx="8712968" cy="3693000"/>
          </a:xfrm>
        </p:spPr>
        <p:txBody>
          <a:bodyPr>
            <a:normAutofit/>
          </a:bodyPr>
          <a:lstStyle/>
          <a:p>
            <a:pPr>
              <a:lnSpc>
                <a:spcPct val="110000"/>
              </a:lnSpc>
              <a:spcBef>
                <a:spcPts val="600"/>
              </a:spcBef>
            </a:pPr>
            <a:r>
              <a:rPr lang="en-US" dirty="0"/>
              <a:t>Cloud Computing is the practice of </a:t>
            </a:r>
            <a:r>
              <a:rPr lang="en-US" dirty="0">
                <a:solidFill>
                  <a:schemeClr val="tx2"/>
                </a:solidFill>
              </a:rPr>
              <a:t>using remote servers via the Internet</a:t>
            </a:r>
            <a:r>
              <a:rPr lang="en-US" dirty="0"/>
              <a:t> to store, manage, and process data, rather than a local server.</a:t>
            </a:r>
          </a:p>
          <a:p>
            <a:pPr>
              <a:lnSpc>
                <a:spcPct val="110000"/>
              </a:lnSpc>
              <a:spcBef>
                <a:spcPts val="600"/>
              </a:spcBef>
            </a:pPr>
            <a:r>
              <a:rPr lang="en-CA" dirty="0"/>
              <a:t>Audio/Visual Learning: </a:t>
            </a:r>
            <a:r>
              <a:rPr lang="en-US" dirty="0">
                <a:hlinkClick r:id="rId3"/>
              </a:rPr>
              <a:t>https://www.lynda.com/Azure-tutorials/What-cloud-computing/128285/145485-4.html</a:t>
            </a:r>
            <a:endParaRPr lang="en-US" dirty="0"/>
          </a:p>
        </p:txBody>
      </p:sp>
      <p:sp>
        <p:nvSpPr>
          <p:cNvPr id="7" name="Title 1"/>
          <p:cNvSpPr>
            <a:spLocks noGrp="1"/>
          </p:cNvSpPr>
          <p:nvPr>
            <p:ph type="title"/>
          </p:nvPr>
        </p:nvSpPr>
        <p:spPr>
          <a:xfrm>
            <a:off x="457200" y="339502"/>
            <a:ext cx="8229600" cy="742950"/>
          </a:xfrm>
        </p:spPr>
        <p:txBody>
          <a:bodyPr>
            <a:noAutofit/>
          </a:bodyPr>
          <a:lstStyle/>
          <a:p>
            <a:r>
              <a:rPr lang="en-US" sz="3600" dirty="0"/>
              <a:t>Cloud Computing &amp; File Sharing</a:t>
            </a:r>
          </a:p>
        </p:txBody>
      </p:sp>
    </p:spTree>
    <p:extLst>
      <p:ext uri="{BB962C8B-B14F-4D97-AF65-F5344CB8AC3E}">
        <p14:creationId xmlns:p14="http://schemas.microsoft.com/office/powerpoint/2010/main" val="1370183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Quiz</a:t>
            </a:r>
          </a:p>
        </p:txBody>
      </p:sp>
      <p:sp>
        <p:nvSpPr>
          <p:cNvPr id="4" name="Content Placeholder 3"/>
          <p:cNvSpPr>
            <a:spLocks noGrp="1"/>
          </p:cNvSpPr>
          <p:nvPr>
            <p:ph idx="1"/>
          </p:nvPr>
        </p:nvSpPr>
        <p:spPr/>
        <p:txBody>
          <a:bodyPr/>
          <a:lstStyle/>
          <a:p>
            <a:endParaRPr lang="en-CA"/>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1060" y="1980878"/>
            <a:ext cx="1958066" cy="1959024"/>
          </a:xfrm>
          <a:prstGeom prst="rect">
            <a:avLst/>
          </a:prstGeom>
        </p:spPr>
      </p:pic>
    </p:spTree>
    <p:extLst>
      <p:ext uri="{BB962C8B-B14F-4D97-AF65-F5344CB8AC3E}">
        <p14:creationId xmlns:p14="http://schemas.microsoft.com/office/powerpoint/2010/main" val="1636610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457200" y="339502"/>
            <a:ext cx="8507288" cy="742950"/>
          </a:xfrm>
        </p:spPr>
        <p:txBody>
          <a:bodyPr>
            <a:normAutofit fontScale="90000"/>
          </a:bodyPr>
          <a:lstStyle/>
          <a:p>
            <a:r>
              <a:rPr lang="en-CA" dirty="0"/>
              <a:t>Week 8: User Interfaces, Time Management and </a:t>
            </a:r>
            <a:r>
              <a:rPr lang="en-CA" dirty="0" err="1"/>
              <a:t>Powershell</a:t>
            </a:r>
            <a:endParaRPr lang="en-US" sz="2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345497"/>
            <a:ext cx="2867025" cy="1590675"/>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936" y="2936172"/>
            <a:ext cx="3024336" cy="206119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0032" y="1851670"/>
            <a:ext cx="3254342" cy="2736304"/>
          </a:xfrm>
          <a:prstGeom prst="rect">
            <a:avLst/>
          </a:prstGeom>
        </p:spPr>
      </p:pic>
    </p:spTree>
    <p:extLst>
      <p:ext uri="{BB962C8B-B14F-4D97-AF65-F5344CB8AC3E}">
        <p14:creationId xmlns:p14="http://schemas.microsoft.com/office/powerpoint/2010/main" val="291946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5783" y="1561057"/>
            <a:ext cx="5112434" cy="3438112"/>
          </a:xfrm>
          <a:prstGeom prst="rect">
            <a:avLst/>
          </a:prstGeom>
        </p:spPr>
      </p:pic>
      <p:sp>
        <p:nvSpPr>
          <p:cNvPr id="4" name="TextBox 3"/>
          <p:cNvSpPr txBox="1"/>
          <p:nvPr/>
        </p:nvSpPr>
        <p:spPr>
          <a:xfrm>
            <a:off x="1711288" y="483518"/>
            <a:ext cx="5721424" cy="1077218"/>
          </a:xfrm>
          <a:prstGeom prst="rect">
            <a:avLst/>
          </a:prstGeom>
          <a:noFill/>
        </p:spPr>
        <p:txBody>
          <a:bodyPr wrap="square" rtlCol="0">
            <a:spAutoFit/>
          </a:bodyPr>
          <a:lstStyle/>
          <a:p>
            <a:r>
              <a:rPr lang="en-US" sz="3200" spc="-100" dirty="0">
                <a:solidFill>
                  <a:schemeClr val="tx2"/>
                </a:solidFill>
                <a:latin typeface="Franklin Gothic Demi" pitchFamily="34" charset="0"/>
                <a:ea typeface="+mj-ea"/>
                <a:cs typeface="+mj-cs"/>
              </a:rPr>
              <a:t>CLI – Command Line Interface </a:t>
            </a:r>
            <a:r>
              <a:rPr lang="en-US" sz="2400" i="1" spc="-100" dirty="0">
                <a:solidFill>
                  <a:schemeClr val="tx2"/>
                </a:solidFill>
                <a:latin typeface="Franklin Gothic Demi" pitchFamily="34" charset="0"/>
                <a:ea typeface="+mj-ea"/>
                <a:cs typeface="+mj-cs"/>
              </a:rPr>
              <a:t>or</a:t>
            </a:r>
            <a:r>
              <a:rPr lang="en-US" sz="3200" spc="-100" dirty="0">
                <a:solidFill>
                  <a:schemeClr val="tx2"/>
                </a:solidFill>
                <a:latin typeface="Franklin Gothic Demi" pitchFamily="34" charset="0"/>
                <a:ea typeface="+mj-ea"/>
                <a:cs typeface="+mj-cs"/>
              </a:rPr>
              <a:t> </a:t>
            </a:r>
            <a:br>
              <a:rPr lang="en-US" sz="3200" spc="-100" dirty="0">
                <a:solidFill>
                  <a:schemeClr val="tx2"/>
                </a:solidFill>
                <a:latin typeface="Franklin Gothic Demi" pitchFamily="34" charset="0"/>
                <a:ea typeface="+mj-ea"/>
                <a:cs typeface="+mj-cs"/>
              </a:rPr>
            </a:br>
            <a:r>
              <a:rPr lang="en-US" sz="3200" spc="-100" dirty="0">
                <a:solidFill>
                  <a:schemeClr val="tx2"/>
                </a:solidFill>
                <a:latin typeface="Franklin Gothic Demi" pitchFamily="34" charset="0"/>
                <a:ea typeface="+mj-ea"/>
                <a:cs typeface="+mj-cs"/>
              </a:rPr>
              <a:t>PTUI – Plain Text User Interface</a:t>
            </a:r>
            <a:endParaRPr lang="en-CA" sz="3200" spc="-100" dirty="0">
              <a:solidFill>
                <a:schemeClr val="tx2"/>
              </a:solidFill>
              <a:latin typeface="Franklin Gothic Demi" pitchFamily="34" charset="0"/>
              <a:ea typeface="+mj-ea"/>
              <a:cs typeface="+mj-cs"/>
            </a:endParaRPr>
          </a:p>
        </p:txBody>
      </p:sp>
    </p:spTree>
    <p:extLst>
      <p:ext uri="{BB962C8B-B14F-4D97-AF65-F5344CB8AC3E}">
        <p14:creationId xmlns:p14="http://schemas.microsoft.com/office/powerpoint/2010/main" val="2964950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262993"/>
            <a:ext cx="8676456" cy="4880507"/>
          </a:xfrm>
          <a:prstGeom prst="rect">
            <a:avLst/>
          </a:prstGeom>
        </p:spPr>
      </p:pic>
      <p:sp>
        <p:nvSpPr>
          <p:cNvPr id="2" name="Title 1"/>
          <p:cNvSpPr>
            <a:spLocks noGrp="1"/>
          </p:cNvSpPr>
          <p:nvPr>
            <p:ph type="title"/>
          </p:nvPr>
        </p:nvSpPr>
        <p:spPr>
          <a:xfrm>
            <a:off x="2968269" y="915566"/>
            <a:ext cx="1584176" cy="1296144"/>
          </a:xfrm>
          <a:solidFill>
            <a:schemeClr val="bg1"/>
          </a:solidFill>
          <a:ln w="63500">
            <a:solidFill>
              <a:schemeClr val="accent1"/>
            </a:solidFill>
          </a:ln>
        </p:spPr>
        <p:txBody>
          <a:bodyPr>
            <a:normAutofit/>
          </a:bodyPr>
          <a:lstStyle/>
          <a:p>
            <a:pPr algn="ctr"/>
            <a:r>
              <a:rPr lang="en-US" dirty="0"/>
              <a:t>GUI</a:t>
            </a:r>
            <a:endParaRPr lang="en-CA" dirty="0"/>
          </a:p>
        </p:txBody>
      </p:sp>
    </p:spTree>
    <p:extLst>
      <p:ext uri="{BB962C8B-B14F-4D97-AF65-F5344CB8AC3E}">
        <p14:creationId xmlns:p14="http://schemas.microsoft.com/office/powerpoint/2010/main" val="477776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059582"/>
            <a:ext cx="8712968" cy="3693000"/>
          </a:xfrm>
        </p:spPr>
        <p:txBody>
          <a:bodyPr>
            <a:normAutofit/>
          </a:bodyPr>
          <a:lstStyle/>
          <a:p>
            <a:r>
              <a:rPr lang="en-US" dirty="0"/>
              <a:t>HCI: what you </a:t>
            </a:r>
            <a:r>
              <a:rPr lang="en-US" dirty="0">
                <a:solidFill>
                  <a:schemeClr val="tx2"/>
                </a:solidFill>
              </a:rPr>
              <a:t>see and touch</a:t>
            </a:r>
            <a:r>
              <a:rPr lang="en-US" dirty="0"/>
              <a:t>, the </a:t>
            </a:r>
            <a:r>
              <a:rPr lang="en-US" dirty="0">
                <a:solidFill>
                  <a:schemeClr val="tx2"/>
                </a:solidFill>
              </a:rPr>
              <a:t>"look and feel".</a:t>
            </a:r>
            <a:endParaRPr lang="en-US" dirty="0"/>
          </a:p>
          <a:p>
            <a:r>
              <a:rPr lang="en-US" dirty="0"/>
              <a:t>CLI: Command Line Interface uses textual keyboard input and character output </a:t>
            </a:r>
            <a:r>
              <a:rPr lang="en-CA" dirty="0"/>
              <a:t>to control an OS</a:t>
            </a:r>
            <a:endParaRPr lang="en-US" dirty="0"/>
          </a:p>
          <a:p>
            <a:r>
              <a:rPr lang="en-US" dirty="0"/>
              <a:t>GUI: Graphical User Interface uses </a:t>
            </a:r>
            <a:r>
              <a:rPr lang="en-US" dirty="0">
                <a:solidFill>
                  <a:schemeClr val="tx2"/>
                </a:solidFill>
              </a:rPr>
              <a:t>graphical elements</a:t>
            </a:r>
            <a:r>
              <a:rPr lang="en-US" dirty="0"/>
              <a:t> such as windows, icons, and menus. GUI elements are manipulated </a:t>
            </a:r>
            <a:r>
              <a:rPr lang="en-US" dirty="0">
                <a:solidFill>
                  <a:schemeClr val="tx2"/>
                </a:solidFill>
              </a:rPr>
              <a:t>with pointing devices (e.g. mouse) and/or touch </a:t>
            </a:r>
            <a:r>
              <a:rPr lang="en-US" dirty="0"/>
              <a:t>in addition to keyboard input.</a:t>
            </a:r>
          </a:p>
        </p:txBody>
      </p:sp>
      <p:sp>
        <p:nvSpPr>
          <p:cNvPr id="7" name="Title 1"/>
          <p:cNvSpPr>
            <a:spLocks noGrp="1"/>
          </p:cNvSpPr>
          <p:nvPr>
            <p:ph type="title"/>
          </p:nvPr>
        </p:nvSpPr>
        <p:spPr>
          <a:xfrm>
            <a:off x="457200" y="339502"/>
            <a:ext cx="8229600" cy="742950"/>
          </a:xfrm>
        </p:spPr>
        <p:txBody>
          <a:bodyPr>
            <a:normAutofit/>
          </a:bodyPr>
          <a:lstStyle/>
          <a:p>
            <a:r>
              <a:rPr lang="en-US" dirty="0"/>
              <a:t>Human Computer Interaction</a:t>
            </a:r>
          </a:p>
        </p:txBody>
      </p:sp>
    </p:spTree>
    <p:extLst>
      <p:ext uri="{BB962C8B-B14F-4D97-AF65-F5344CB8AC3E}">
        <p14:creationId xmlns:p14="http://schemas.microsoft.com/office/powerpoint/2010/main" val="121212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15516" y="1146006"/>
            <a:ext cx="8712968" cy="3693000"/>
          </a:xfrm>
        </p:spPr>
        <p:txBody>
          <a:bodyPr>
            <a:normAutofit/>
          </a:bodyPr>
          <a:lstStyle/>
          <a:p>
            <a:r>
              <a:rPr lang="en-US" dirty="0"/>
              <a:t>Time management is the act or process of </a:t>
            </a:r>
            <a:r>
              <a:rPr lang="en-US" dirty="0">
                <a:solidFill>
                  <a:schemeClr val="tx2"/>
                </a:solidFill>
              </a:rPr>
              <a:t>planning and exercising conscious control over the amount of time</a:t>
            </a:r>
            <a:r>
              <a:rPr lang="en-US" dirty="0"/>
              <a:t> spent on specific activities, especially to </a:t>
            </a:r>
            <a:r>
              <a:rPr lang="en-US" dirty="0">
                <a:solidFill>
                  <a:schemeClr val="tx2"/>
                </a:solidFill>
              </a:rPr>
              <a:t>increase effectiveness, efficiency or productivity</a:t>
            </a:r>
            <a:r>
              <a:rPr lang="en-US" dirty="0"/>
              <a:t>.</a:t>
            </a:r>
          </a:p>
          <a:p>
            <a:r>
              <a:rPr lang="en-US" dirty="0"/>
              <a:t>Effective time management can help </a:t>
            </a:r>
            <a:r>
              <a:rPr lang="en-US" dirty="0">
                <a:solidFill>
                  <a:schemeClr val="tx2"/>
                </a:solidFill>
              </a:rPr>
              <a:t>increase productivity and reduce stress</a:t>
            </a:r>
            <a:r>
              <a:rPr lang="en-US" dirty="0"/>
              <a:t>. Increase your chance </a:t>
            </a:r>
            <a:r>
              <a:rPr lang="en-US" dirty="0">
                <a:solidFill>
                  <a:schemeClr val="tx2"/>
                </a:solidFill>
              </a:rPr>
              <a:t>to stay organized, keep a clear mind, and be more productive</a:t>
            </a:r>
            <a:r>
              <a:rPr lang="en-US" dirty="0"/>
              <a:t> (in work, study, and life.)</a:t>
            </a:r>
          </a:p>
        </p:txBody>
      </p:sp>
      <p:sp>
        <p:nvSpPr>
          <p:cNvPr id="7" name="Title 1"/>
          <p:cNvSpPr>
            <a:spLocks noGrp="1"/>
          </p:cNvSpPr>
          <p:nvPr>
            <p:ph type="title"/>
          </p:nvPr>
        </p:nvSpPr>
        <p:spPr>
          <a:xfrm>
            <a:off x="457200" y="339502"/>
            <a:ext cx="8229600" cy="742950"/>
          </a:xfrm>
        </p:spPr>
        <p:txBody>
          <a:bodyPr>
            <a:noAutofit/>
          </a:bodyPr>
          <a:lstStyle/>
          <a:p>
            <a:r>
              <a:rPr lang="en-US" dirty="0"/>
              <a:t>Time Management</a:t>
            </a:r>
          </a:p>
        </p:txBody>
      </p:sp>
    </p:spTree>
    <p:extLst>
      <p:ext uri="{BB962C8B-B14F-4D97-AF65-F5344CB8AC3E}">
        <p14:creationId xmlns:p14="http://schemas.microsoft.com/office/powerpoint/2010/main" val="1223520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457200" y="339502"/>
            <a:ext cx="8229600" cy="742950"/>
          </a:xfrm>
        </p:spPr>
        <p:txBody>
          <a:bodyPr>
            <a:noAutofit/>
          </a:bodyPr>
          <a:lstStyle/>
          <a:p>
            <a:r>
              <a:rPr lang="en-CA" sz="2800" dirty="0"/>
              <a:t>Week 9 - </a:t>
            </a:r>
            <a:r>
              <a:rPr lang="en-US" sz="2800" dirty="0"/>
              <a:t>File Compression and Backup</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1779662"/>
            <a:ext cx="3744416" cy="280831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2080" y="1782068"/>
            <a:ext cx="2772816" cy="2810119"/>
          </a:xfrm>
          <a:prstGeom prst="rect">
            <a:avLst/>
          </a:prstGeom>
        </p:spPr>
      </p:pic>
    </p:spTree>
    <p:extLst>
      <p:ext uri="{BB962C8B-B14F-4D97-AF65-F5344CB8AC3E}">
        <p14:creationId xmlns:p14="http://schemas.microsoft.com/office/powerpoint/2010/main" val="3202676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15516" y="1110998"/>
            <a:ext cx="8712968" cy="3693000"/>
          </a:xfrm>
        </p:spPr>
        <p:txBody>
          <a:bodyPr>
            <a:normAutofit/>
          </a:bodyPr>
          <a:lstStyle/>
          <a:p>
            <a:r>
              <a:rPr lang="en-US" dirty="0"/>
              <a:t>File compression is a process of </a:t>
            </a:r>
            <a:r>
              <a:rPr lang="en-US" dirty="0">
                <a:solidFill>
                  <a:schemeClr val="tx2"/>
                </a:solidFill>
              </a:rPr>
              <a:t>packaging</a:t>
            </a:r>
            <a:r>
              <a:rPr lang="en-US" dirty="0"/>
              <a:t> a file (or files) to use </a:t>
            </a:r>
            <a:r>
              <a:rPr lang="en-US" dirty="0">
                <a:solidFill>
                  <a:schemeClr val="tx2"/>
                </a:solidFill>
              </a:rPr>
              <a:t>less disk space </a:t>
            </a:r>
            <a:r>
              <a:rPr lang="en-US" dirty="0"/>
              <a:t>or bandwidth.</a:t>
            </a:r>
          </a:p>
          <a:p>
            <a:r>
              <a:rPr lang="en-US" dirty="0"/>
              <a:t>Backed up is </a:t>
            </a:r>
            <a:r>
              <a:rPr lang="en-CA" b="1" dirty="0"/>
              <a:t>two </a:t>
            </a:r>
            <a:r>
              <a:rPr lang="en-CA" dirty="0"/>
              <a:t>copies in </a:t>
            </a:r>
            <a:r>
              <a:rPr lang="en-CA" b="1" dirty="0"/>
              <a:t>geographically separate </a:t>
            </a:r>
            <a:r>
              <a:rPr lang="en-CA" dirty="0"/>
              <a:t>locations on </a:t>
            </a:r>
            <a:r>
              <a:rPr lang="en-CA" b="1" dirty="0"/>
              <a:t>independent </a:t>
            </a:r>
            <a:r>
              <a:rPr lang="en-CA" dirty="0"/>
              <a:t>systems.</a:t>
            </a:r>
          </a:p>
          <a:p>
            <a:r>
              <a:rPr lang="en-US" dirty="0"/>
              <a:t>Methods and disciplines of professional backup.</a:t>
            </a:r>
          </a:p>
          <a:p>
            <a:r>
              <a:rPr lang="en-US" dirty="0"/>
              <a:t>The punchline:	Backup doesn't matter.</a:t>
            </a:r>
            <a:br>
              <a:rPr lang="en-US" dirty="0"/>
            </a:br>
            <a:r>
              <a:rPr lang="en-US" dirty="0"/>
              <a:t>			Only Restore matters.</a:t>
            </a:r>
          </a:p>
        </p:txBody>
      </p:sp>
      <p:sp>
        <p:nvSpPr>
          <p:cNvPr id="7" name="Title 1"/>
          <p:cNvSpPr>
            <a:spLocks noGrp="1"/>
          </p:cNvSpPr>
          <p:nvPr>
            <p:ph type="title"/>
          </p:nvPr>
        </p:nvSpPr>
        <p:spPr>
          <a:xfrm>
            <a:off x="457200" y="339502"/>
            <a:ext cx="8229600" cy="742950"/>
          </a:xfrm>
        </p:spPr>
        <p:txBody>
          <a:bodyPr>
            <a:noAutofit/>
          </a:bodyPr>
          <a:lstStyle/>
          <a:p>
            <a:r>
              <a:rPr lang="en-US" dirty="0"/>
              <a:t>File Compression &amp; Backup</a:t>
            </a:r>
          </a:p>
        </p:txBody>
      </p:sp>
    </p:spTree>
    <p:extLst>
      <p:ext uri="{BB962C8B-B14F-4D97-AF65-F5344CB8AC3E}">
        <p14:creationId xmlns:p14="http://schemas.microsoft.com/office/powerpoint/2010/main" val="4209728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457200" y="339502"/>
            <a:ext cx="8229600" cy="742950"/>
          </a:xfrm>
        </p:spPr>
        <p:txBody>
          <a:bodyPr>
            <a:noAutofit/>
          </a:bodyPr>
          <a:lstStyle/>
          <a:p>
            <a:r>
              <a:rPr lang="en-CA" dirty="0"/>
              <a:t>Week 10: Authentication and Security</a:t>
            </a:r>
            <a:endParaRPr lang="en-US" sz="28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8940" y="1638836"/>
            <a:ext cx="4426120" cy="3069426"/>
          </a:xfrm>
          <a:prstGeom prst="rect">
            <a:avLst/>
          </a:prstGeom>
        </p:spPr>
      </p:pic>
    </p:spTree>
    <p:extLst>
      <p:ext uri="{BB962C8B-B14F-4D97-AF65-F5344CB8AC3E}">
        <p14:creationId xmlns:p14="http://schemas.microsoft.com/office/powerpoint/2010/main" val="508209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1520" y="1131590"/>
            <a:ext cx="8712968" cy="3693000"/>
          </a:xfrm>
        </p:spPr>
        <p:txBody>
          <a:bodyPr>
            <a:normAutofit/>
          </a:bodyPr>
          <a:lstStyle/>
          <a:p>
            <a:r>
              <a:rPr lang="en-US" dirty="0"/>
              <a:t>Authentication </a:t>
            </a:r>
            <a:r>
              <a:rPr lang="en-US" dirty="0">
                <a:solidFill>
                  <a:schemeClr val="tx2"/>
                </a:solidFill>
              </a:rPr>
              <a:t>verifies a user's identity</a:t>
            </a:r>
            <a:br>
              <a:rPr lang="en-US" dirty="0">
                <a:solidFill>
                  <a:schemeClr val="tx2"/>
                </a:solidFill>
              </a:rPr>
            </a:br>
            <a:r>
              <a:rPr lang="en-US" dirty="0"/>
              <a:t>e.g. with </a:t>
            </a:r>
            <a:r>
              <a:rPr lang="en-US" dirty="0" err="1"/>
              <a:t>email@address</a:t>
            </a:r>
            <a:r>
              <a:rPr lang="en-US" dirty="0"/>
              <a:t> and password</a:t>
            </a:r>
          </a:p>
          <a:p>
            <a:r>
              <a:rPr lang="en-US" dirty="0"/>
              <a:t>Authorization gives a user (or a program) </a:t>
            </a:r>
            <a:br>
              <a:rPr lang="en-US" dirty="0">
                <a:solidFill>
                  <a:schemeClr val="tx2"/>
                </a:solidFill>
              </a:rPr>
            </a:br>
            <a:r>
              <a:rPr lang="en-US" dirty="0">
                <a:solidFill>
                  <a:schemeClr val="tx2"/>
                </a:solidFill>
              </a:rPr>
              <a:t>permission to do or to access something</a:t>
            </a:r>
            <a:r>
              <a:rPr lang="en-US" dirty="0"/>
              <a:t>. </a:t>
            </a:r>
            <a:br>
              <a:rPr lang="en-US" dirty="0"/>
            </a:br>
            <a:r>
              <a:rPr lang="en-US" dirty="0"/>
              <a:t>e.g. open or change a file, read a directory</a:t>
            </a:r>
          </a:p>
          <a:p>
            <a:r>
              <a:rPr lang="en-US" dirty="0"/>
              <a:t>Password issues, problems, and safe storage</a:t>
            </a:r>
          </a:p>
          <a:p>
            <a:r>
              <a:rPr lang="en-US" dirty="0"/>
              <a:t>Security issues that might keep you up at night</a:t>
            </a:r>
          </a:p>
        </p:txBody>
      </p:sp>
      <p:sp>
        <p:nvSpPr>
          <p:cNvPr id="7" name="Title 1"/>
          <p:cNvSpPr>
            <a:spLocks noGrp="1"/>
          </p:cNvSpPr>
          <p:nvPr>
            <p:ph type="title"/>
          </p:nvPr>
        </p:nvSpPr>
        <p:spPr>
          <a:xfrm>
            <a:off x="457200" y="339502"/>
            <a:ext cx="8229600" cy="742950"/>
          </a:xfrm>
        </p:spPr>
        <p:txBody>
          <a:bodyPr>
            <a:noAutofit/>
          </a:bodyPr>
          <a:lstStyle/>
          <a:p>
            <a:r>
              <a:rPr lang="en-US" dirty="0"/>
              <a:t>Authentication &amp; Authorization</a:t>
            </a:r>
          </a:p>
        </p:txBody>
      </p:sp>
    </p:spTree>
    <p:extLst>
      <p:ext uri="{BB962C8B-B14F-4D97-AF65-F5344CB8AC3E}">
        <p14:creationId xmlns:p14="http://schemas.microsoft.com/office/powerpoint/2010/main" val="554540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457200" y="339502"/>
            <a:ext cx="8229600" cy="742950"/>
          </a:xfrm>
        </p:spPr>
        <p:txBody>
          <a:bodyPr>
            <a:noAutofit/>
          </a:bodyPr>
          <a:lstStyle/>
          <a:p>
            <a:r>
              <a:rPr lang="en-CA" sz="2800" dirty="0"/>
              <a:t>Week 11 - </a:t>
            </a:r>
            <a:r>
              <a:rPr lang="en-US" sz="2800" dirty="0"/>
              <a:t>IT Projects, IT Jobs, and Project Management</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560" y="1779662"/>
            <a:ext cx="3657077" cy="2742808"/>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1779662"/>
            <a:ext cx="4114800" cy="2743200"/>
          </a:xfrm>
          <a:prstGeom prst="rect">
            <a:avLst/>
          </a:prstGeom>
        </p:spPr>
      </p:pic>
    </p:spTree>
    <p:extLst>
      <p:ext uri="{BB962C8B-B14F-4D97-AF65-F5344CB8AC3E}">
        <p14:creationId xmlns:p14="http://schemas.microsoft.com/office/powerpoint/2010/main" val="2972439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News of the Week </a:t>
            </a:r>
            <a:r>
              <a:rPr lang="en-CA" sz="3200" dirty="0"/>
              <a:t>– </a:t>
            </a:r>
            <a:r>
              <a:rPr lang="en-US" sz="3200" dirty="0"/>
              <a:t>readable slide</a:t>
            </a:r>
            <a:endParaRPr lang="en-CA" sz="3200" dirty="0"/>
          </a:p>
        </p:txBody>
      </p:sp>
      <p:sp>
        <p:nvSpPr>
          <p:cNvPr id="6" name="Content Placeholder 5"/>
          <p:cNvSpPr>
            <a:spLocks noGrp="1"/>
          </p:cNvSpPr>
          <p:nvPr>
            <p:ph idx="1"/>
          </p:nvPr>
        </p:nvSpPr>
        <p:spPr/>
        <p:txBody>
          <a:bodyPr numCol="2"/>
          <a:lstStyle/>
          <a:p>
            <a:r>
              <a:rPr lang="en-US" dirty="0">
                <a:hlinkClick r:id="rId3"/>
              </a:rPr>
              <a:t>ICT NEWS</a:t>
            </a:r>
            <a:endParaRPr lang="en-US" dirty="0"/>
          </a:p>
          <a:p>
            <a:r>
              <a:rPr lang="en-CA" dirty="0">
                <a:hlinkClick r:id="rId4"/>
              </a:rPr>
              <a:t>CBC Tech</a:t>
            </a:r>
            <a:r>
              <a:rPr lang="en-CA" dirty="0"/>
              <a:t> </a:t>
            </a:r>
            <a:r>
              <a:rPr lang="en-CA" dirty="0">
                <a:hlinkClick r:id="rId5"/>
              </a:rPr>
              <a:t>Spark</a:t>
            </a:r>
            <a:r>
              <a:rPr lang="en-CA" dirty="0"/>
              <a:t> </a:t>
            </a:r>
          </a:p>
          <a:p>
            <a:r>
              <a:rPr lang="en-CA" dirty="0">
                <a:hlinkClick r:id="rId6"/>
              </a:rPr>
              <a:t>Globe and Mail Tech</a:t>
            </a:r>
            <a:endParaRPr lang="en-US" dirty="0"/>
          </a:p>
          <a:p>
            <a:r>
              <a:rPr lang="en-CA" dirty="0">
                <a:hlinkClick r:id="rId7"/>
              </a:rPr>
              <a:t>WWW Foundation</a:t>
            </a:r>
            <a:endParaRPr lang="en-US" dirty="0"/>
          </a:p>
          <a:p>
            <a:r>
              <a:rPr lang="en-US" dirty="0">
                <a:hlinkClick r:id="rId8"/>
              </a:rPr>
              <a:t>Mozilla</a:t>
            </a:r>
            <a:r>
              <a:rPr lang="en-US" dirty="0"/>
              <a:t> </a:t>
            </a:r>
            <a:r>
              <a:rPr lang="en-US" dirty="0">
                <a:hlinkClick r:id="rId9"/>
              </a:rPr>
              <a:t>internet citizen</a:t>
            </a:r>
            <a:r>
              <a:rPr lang="en-US" dirty="0"/>
              <a:t>  </a:t>
            </a:r>
          </a:p>
          <a:p>
            <a:r>
              <a:rPr lang="en-CA" dirty="0">
                <a:hlinkClick r:id="rId10"/>
              </a:rPr>
              <a:t>MIT Tech Review</a:t>
            </a:r>
            <a:endParaRPr lang="en-CA" dirty="0"/>
          </a:p>
          <a:p>
            <a:r>
              <a:rPr lang="en-CA" dirty="0">
                <a:hlinkClick r:id="rId11"/>
              </a:rPr>
              <a:t>IT World Canada</a:t>
            </a:r>
            <a:endParaRPr lang="en-CA" dirty="0"/>
          </a:p>
          <a:p>
            <a:r>
              <a:rPr lang="en-CA" dirty="0">
                <a:hlinkClick r:id="rId12"/>
              </a:rPr>
              <a:t>IT business</a:t>
            </a:r>
            <a:endParaRPr lang="en-CA" dirty="0"/>
          </a:p>
          <a:p>
            <a:r>
              <a:rPr lang="en-CA" dirty="0" err="1">
                <a:hlinkClick r:id="rId13"/>
              </a:rPr>
              <a:t>Techmeme</a:t>
            </a:r>
            <a:endParaRPr lang="en-CA" dirty="0"/>
          </a:p>
          <a:p>
            <a:r>
              <a:rPr lang="en-CA" dirty="0">
                <a:hlinkClick r:id="rId14"/>
              </a:rPr>
              <a:t>Slashdot</a:t>
            </a:r>
            <a:endParaRPr lang="en-CA" dirty="0"/>
          </a:p>
          <a:p>
            <a:endParaRPr lang="en-CA" dirty="0"/>
          </a:p>
          <a:p>
            <a:endParaRPr lang="en-US" dirty="0"/>
          </a:p>
          <a:p>
            <a:endParaRPr lang="en-CA" dirty="0"/>
          </a:p>
        </p:txBody>
      </p:sp>
      <p:pic>
        <p:nvPicPr>
          <p:cNvPr id="7" name="Picture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788024" y="2600697"/>
            <a:ext cx="2240096" cy="1851427"/>
          </a:xfrm>
          <a:prstGeom prst="rect">
            <a:avLst/>
          </a:prstGeom>
        </p:spPr>
      </p:pic>
    </p:spTree>
    <p:extLst>
      <p:ext uri="{BB962C8B-B14F-4D97-AF65-F5344CB8AC3E}">
        <p14:creationId xmlns:p14="http://schemas.microsoft.com/office/powerpoint/2010/main" val="608143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1520" y="1131590"/>
            <a:ext cx="8712968" cy="3693000"/>
          </a:xfrm>
        </p:spPr>
        <p:txBody>
          <a:bodyPr>
            <a:normAutofit/>
          </a:bodyPr>
          <a:lstStyle/>
          <a:p>
            <a:r>
              <a:rPr lang="en-CA" dirty="0"/>
              <a:t>Systems Analysis  – What's the problem?</a:t>
            </a:r>
          </a:p>
          <a:p>
            <a:r>
              <a:rPr lang="en-CA" dirty="0"/>
              <a:t>System Development – What's the solution?</a:t>
            </a:r>
          </a:p>
          <a:p>
            <a:pPr lvl="1"/>
            <a:r>
              <a:rPr lang="en-CA"/>
              <a:t>Programming </a:t>
            </a:r>
            <a:r>
              <a:rPr lang="en-CA" dirty="0"/>
              <a:t>or "Implementation</a:t>
            </a:r>
            <a:r>
              <a:rPr lang="en-CA"/>
              <a:t>" is part of this</a:t>
            </a:r>
            <a:endParaRPr lang="en-CA" dirty="0"/>
          </a:p>
          <a:p>
            <a:r>
              <a:rPr lang="en-CA" dirty="0"/>
              <a:t>Project Management – Make it happen!</a:t>
            </a:r>
            <a:endParaRPr lang="en-US" dirty="0"/>
          </a:p>
          <a:p>
            <a:pPr lvl="1"/>
            <a:r>
              <a:rPr lang="en-US" dirty="0"/>
              <a:t>the </a:t>
            </a:r>
            <a:r>
              <a:rPr lang="en-US" dirty="0">
                <a:solidFill>
                  <a:schemeClr val="tx2"/>
                </a:solidFill>
              </a:rPr>
              <a:t>discipline of initiating, planning, executing, controlling, and closing</a:t>
            </a:r>
            <a:r>
              <a:rPr lang="en-US" dirty="0"/>
              <a:t> the work of a team</a:t>
            </a:r>
          </a:p>
        </p:txBody>
      </p:sp>
      <p:sp>
        <p:nvSpPr>
          <p:cNvPr id="7" name="Title 1"/>
          <p:cNvSpPr>
            <a:spLocks noGrp="1"/>
          </p:cNvSpPr>
          <p:nvPr>
            <p:ph type="title"/>
          </p:nvPr>
        </p:nvSpPr>
        <p:spPr>
          <a:xfrm>
            <a:off x="251520" y="411510"/>
            <a:ext cx="8784976" cy="742950"/>
          </a:xfrm>
        </p:spPr>
        <p:txBody>
          <a:bodyPr>
            <a:noAutofit/>
          </a:bodyPr>
          <a:lstStyle/>
          <a:p>
            <a:r>
              <a:rPr lang="en-US" dirty="0"/>
              <a:t>IT Projects, Jobs, Project Management</a:t>
            </a:r>
          </a:p>
        </p:txBody>
      </p:sp>
    </p:spTree>
    <p:extLst>
      <p:ext uri="{BB962C8B-B14F-4D97-AF65-F5344CB8AC3E}">
        <p14:creationId xmlns:p14="http://schemas.microsoft.com/office/powerpoint/2010/main" val="269887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457200" y="339502"/>
            <a:ext cx="8229600" cy="742950"/>
          </a:xfrm>
        </p:spPr>
        <p:txBody>
          <a:bodyPr>
            <a:noAutofit/>
          </a:bodyPr>
          <a:lstStyle/>
          <a:p>
            <a:r>
              <a:rPr lang="en-CA" sz="2400" dirty="0"/>
              <a:t>Week 12: Software Licensing, Intellectual Property, Privacy</a:t>
            </a:r>
            <a:endParaRPr lang="en-US" sz="22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975" y="1931672"/>
            <a:ext cx="1669676" cy="260775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3926" y="1955203"/>
            <a:ext cx="2109667" cy="2475343"/>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29869" y="2067694"/>
            <a:ext cx="3156931" cy="2189269"/>
          </a:xfrm>
          <a:prstGeom prst="rect">
            <a:avLst/>
          </a:prstGeom>
        </p:spPr>
      </p:pic>
    </p:spTree>
    <p:extLst>
      <p:ext uri="{BB962C8B-B14F-4D97-AF65-F5344CB8AC3E}">
        <p14:creationId xmlns:p14="http://schemas.microsoft.com/office/powerpoint/2010/main" val="2453437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1520" y="1131590"/>
            <a:ext cx="8712968" cy="3693000"/>
          </a:xfrm>
        </p:spPr>
        <p:txBody>
          <a:bodyPr>
            <a:normAutofit fontScale="92500" lnSpcReduction="10000"/>
          </a:bodyPr>
          <a:lstStyle/>
          <a:p>
            <a:r>
              <a:rPr lang="en-US" dirty="0"/>
              <a:t>A software license is a legal instrument governing the use or redistribution of both Close and Open software.</a:t>
            </a:r>
          </a:p>
          <a:p>
            <a:r>
              <a:rPr lang="en-US" dirty="0"/>
              <a:t>Closed source (or proprietary software) means the source code is copyrighted, not published or shared. </a:t>
            </a:r>
          </a:p>
          <a:p>
            <a:pPr lvl="1"/>
            <a:r>
              <a:rPr lang="en-US" dirty="0"/>
              <a:t>Only compiled software is distributed under restrictive licensing</a:t>
            </a:r>
            <a:br>
              <a:rPr lang="en-US" dirty="0"/>
            </a:br>
            <a:r>
              <a:rPr lang="en-US" dirty="0"/>
              <a:t>e.g. IBM, Apple, Windows operating systems</a:t>
            </a:r>
          </a:p>
          <a:p>
            <a:r>
              <a:rPr lang="en-US" dirty="0"/>
              <a:t>Open-source software's source code is shared and developed in a collaborative public manner with copyleft or permissive licensing. </a:t>
            </a:r>
          </a:p>
        </p:txBody>
      </p:sp>
      <p:sp>
        <p:nvSpPr>
          <p:cNvPr id="7" name="Title 1"/>
          <p:cNvSpPr>
            <a:spLocks noGrp="1"/>
          </p:cNvSpPr>
          <p:nvPr>
            <p:ph type="title"/>
          </p:nvPr>
        </p:nvSpPr>
        <p:spPr>
          <a:xfrm>
            <a:off x="395536" y="411510"/>
            <a:ext cx="8229600" cy="742950"/>
          </a:xfrm>
        </p:spPr>
        <p:txBody>
          <a:bodyPr>
            <a:noAutofit/>
          </a:bodyPr>
          <a:lstStyle/>
          <a:p>
            <a:r>
              <a:rPr lang="en-US" dirty="0"/>
              <a:t>Closed vs Open Source, Licensing</a:t>
            </a:r>
          </a:p>
        </p:txBody>
      </p:sp>
    </p:spTree>
    <p:extLst>
      <p:ext uri="{BB962C8B-B14F-4D97-AF65-F5344CB8AC3E}">
        <p14:creationId xmlns:p14="http://schemas.microsoft.com/office/powerpoint/2010/main" val="4072230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1520" y="1491630"/>
            <a:ext cx="8712968" cy="3693000"/>
          </a:xfrm>
        </p:spPr>
        <p:txBody>
          <a:bodyPr>
            <a:normAutofit/>
          </a:bodyPr>
          <a:lstStyle/>
          <a:p>
            <a:r>
              <a:rPr lang="en-US" dirty="0"/>
              <a:t>Intellectual Property is a </a:t>
            </a:r>
            <a:r>
              <a:rPr lang="en-US" dirty="0">
                <a:solidFill>
                  <a:schemeClr val="tx2"/>
                </a:solidFill>
              </a:rPr>
              <a:t>work or invention</a:t>
            </a:r>
            <a:r>
              <a:rPr lang="en-US" dirty="0"/>
              <a:t> that is the result of creativity to which one has </a:t>
            </a:r>
            <a:r>
              <a:rPr lang="en-US" dirty="0">
                <a:solidFill>
                  <a:schemeClr val="tx2"/>
                </a:solidFill>
              </a:rPr>
              <a:t>rights</a:t>
            </a:r>
            <a:r>
              <a:rPr lang="en-US" dirty="0"/>
              <a:t>, and for which one may apply for a </a:t>
            </a:r>
            <a:r>
              <a:rPr lang="en-US" dirty="0">
                <a:solidFill>
                  <a:schemeClr val="tx2"/>
                </a:solidFill>
              </a:rPr>
              <a:t>patent </a:t>
            </a:r>
            <a:r>
              <a:rPr lang="en-US" dirty="0"/>
              <a:t>(new idea), </a:t>
            </a:r>
            <a:r>
              <a:rPr lang="en-US" dirty="0">
                <a:solidFill>
                  <a:schemeClr val="tx2"/>
                </a:solidFill>
              </a:rPr>
              <a:t>copyright </a:t>
            </a:r>
            <a:r>
              <a:rPr lang="en-US" dirty="0"/>
              <a:t>(expression of an idea), or </a:t>
            </a:r>
            <a:r>
              <a:rPr lang="en-US" dirty="0">
                <a:solidFill>
                  <a:schemeClr val="tx2"/>
                </a:solidFill>
              </a:rPr>
              <a:t>trademark </a:t>
            </a:r>
            <a:r>
              <a:rPr lang="en-US" dirty="0"/>
              <a:t>(icon of a unique concept, technology, or company).</a:t>
            </a:r>
          </a:p>
          <a:p>
            <a:r>
              <a:rPr lang="en-US" dirty="0"/>
              <a:t>Data Privacy: data belongs to the person, not the organization that collects it.</a:t>
            </a:r>
          </a:p>
        </p:txBody>
      </p:sp>
      <p:sp>
        <p:nvSpPr>
          <p:cNvPr id="7" name="Title 1"/>
          <p:cNvSpPr>
            <a:spLocks noGrp="1"/>
          </p:cNvSpPr>
          <p:nvPr>
            <p:ph type="title"/>
          </p:nvPr>
        </p:nvSpPr>
        <p:spPr>
          <a:xfrm>
            <a:off x="251520" y="411510"/>
            <a:ext cx="8784976" cy="742950"/>
          </a:xfrm>
        </p:spPr>
        <p:txBody>
          <a:bodyPr>
            <a:noAutofit/>
          </a:bodyPr>
          <a:lstStyle/>
          <a:p>
            <a:r>
              <a:rPr lang="en-US" dirty="0"/>
              <a:t>Intellectual Property and Related Rights, and Data Privacy in IT</a:t>
            </a:r>
          </a:p>
        </p:txBody>
      </p:sp>
    </p:spTree>
    <p:extLst>
      <p:ext uri="{BB962C8B-B14F-4D97-AF65-F5344CB8AC3E}">
        <p14:creationId xmlns:p14="http://schemas.microsoft.com/office/powerpoint/2010/main" val="3025187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sz="4400" dirty="0"/>
              <a:t>News of the Week </a:t>
            </a:r>
            <a:r>
              <a:rPr lang="en-CA" sz="3600" dirty="0"/>
              <a:t>– un</a:t>
            </a:r>
            <a:r>
              <a:rPr lang="en-US" sz="3600" dirty="0"/>
              <a:t>readable slide</a:t>
            </a:r>
            <a:endParaRPr lang="en-CA" sz="3600" dirty="0"/>
          </a:p>
        </p:txBody>
      </p:sp>
      <p:sp>
        <p:nvSpPr>
          <p:cNvPr id="6" name="Content Placeholder 5"/>
          <p:cNvSpPr>
            <a:spLocks noGrp="1"/>
          </p:cNvSpPr>
          <p:nvPr>
            <p:ph idx="1"/>
          </p:nvPr>
        </p:nvSpPr>
        <p:spPr>
          <a:xfrm>
            <a:off x="251520" y="1131590"/>
            <a:ext cx="3240360" cy="3960440"/>
          </a:xfrm>
        </p:spPr>
        <p:txBody>
          <a:bodyPr>
            <a:normAutofit fontScale="47500" lnSpcReduction="20000"/>
          </a:bodyPr>
          <a:lstStyle/>
          <a:p>
            <a:pPr marL="0" indent="0">
              <a:lnSpc>
                <a:spcPct val="120000"/>
              </a:lnSpc>
              <a:buNone/>
            </a:pPr>
            <a:r>
              <a:rPr lang="en-US" dirty="0"/>
              <a:t>Google: </a:t>
            </a:r>
            <a:r>
              <a:rPr lang="en-US" dirty="0">
                <a:hlinkClick r:id="rId3"/>
              </a:rPr>
              <a:t>ICT NEWS</a:t>
            </a:r>
            <a:endParaRPr lang="en-US" dirty="0"/>
          </a:p>
          <a:p>
            <a:pPr marL="0" indent="0">
              <a:lnSpc>
                <a:spcPct val="120000"/>
              </a:lnSpc>
              <a:buNone/>
            </a:pPr>
            <a:r>
              <a:rPr lang="en-CA" dirty="0">
                <a:hlinkClick r:id="rId4"/>
              </a:rPr>
              <a:t>https://www.quora.com/What-are-the-best-sources-for-tech-news</a:t>
            </a:r>
            <a:endParaRPr lang="en-US" dirty="0"/>
          </a:p>
          <a:p>
            <a:pPr>
              <a:lnSpc>
                <a:spcPct val="120000"/>
              </a:lnSpc>
            </a:pPr>
            <a:r>
              <a:rPr lang="en-CA" dirty="0">
                <a:hlinkClick r:id="rId5"/>
              </a:rPr>
              <a:t>http://www.itworldcanada.com/</a:t>
            </a:r>
            <a:r>
              <a:rPr lang="en-CA" dirty="0"/>
              <a:t> </a:t>
            </a:r>
          </a:p>
          <a:p>
            <a:pPr>
              <a:lnSpc>
                <a:spcPct val="120000"/>
              </a:lnSpc>
            </a:pPr>
            <a:r>
              <a:rPr lang="en-CA" dirty="0">
                <a:hlinkClick r:id="rId6"/>
              </a:rPr>
              <a:t>http://www.itworld.com/</a:t>
            </a:r>
            <a:r>
              <a:rPr lang="en-CA" dirty="0"/>
              <a:t> </a:t>
            </a:r>
          </a:p>
          <a:p>
            <a:pPr>
              <a:lnSpc>
                <a:spcPct val="120000"/>
              </a:lnSpc>
            </a:pPr>
            <a:r>
              <a:rPr lang="en-CA" dirty="0">
                <a:hlinkClick r:id="rId7"/>
              </a:rPr>
              <a:t>http://www.computerweekly.com/</a:t>
            </a:r>
            <a:r>
              <a:rPr lang="en-CA" dirty="0"/>
              <a:t> </a:t>
            </a:r>
          </a:p>
          <a:p>
            <a:pPr>
              <a:lnSpc>
                <a:spcPct val="120000"/>
              </a:lnSpc>
            </a:pPr>
            <a:r>
              <a:rPr lang="en-CA" dirty="0">
                <a:hlinkClick r:id="rId8"/>
              </a:rPr>
              <a:t>http://www.computerworld.com/</a:t>
            </a:r>
            <a:r>
              <a:rPr lang="en-CA" dirty="0"/>
              <a:t> </a:t>
            </a:r>
          </a:p>
          <a:p>
            <a:pPr>
              <a:lnSpc>
                <a:spcPct val="120000"/>
              </a:lnSpc>
            </a:pPr>
            <a:r>
              <a:rPr lang="en-CA" dirty="0">
                <a:hlinkClick r:id="rId9"/>
              </a:rPr>
              <a:t>https://blog.mozilla.org/internetcitizen/</a:t>
            </a:r>
            <a:r>
              <a:rPr lang="en-CA" dirty="0"/>
              <a:t> </a:t>
            </a:r>
          </a:p>
          <a:p>
            <a:pPr>
              <a:lnSpc>
                <a:spcPct val="120000"/>
              </a:lnSpc>
            </a:pPr>
            <a:r>
              <a:rPr lang="en-CA" dirty="0">
                <a:hlinkClick r:id="rId10"/>
              </a:rPr>
              <a:t>http://www.wired.com/</a:t>
            </a:r>
            <a:endParaRPr lang="en-CA" dirty="0"/>
          </a:p>
          <a:p>
            <a:pPr marL="0" indent="0">
              <a:lnSpc>
                <a:spcPct val="120000"/>
              </a:lnSpc>
              <a:buNone/>
            </a:pPr>
            <a:r>
              <a:rPr lang="en-CA" b="1" dirty="0"/>
              <a:t>News Aggregators</a:t>
            </a:r>
          </a:p>
          <a:p>
            <a:pPr>
              <a:lnSpc>
                <a:spcPct val="120000"/>
              </a:lnSpc>
            </a:pPr>
            <a:r>
              <a:rPr lang="en-CA" dirty="0" err="1"/>
              <a:t>Techmeme</a:t>
            </a:r>
            <a:r>
              <a:rPr lang="en-CA" dirty="0"/>
              <a:t> - </a:t>
            </a:r>
            <a:r>
              <a:rPr lang="en-CA" dirty="0">
                <a:hlinkClick r:id="rId11"/>
              </a:rPr>
              <a:t>http://www.techmeme.com</a:t>
            </a:r>
            <a:r>
              <a:rPr lang="en-CA" dirty="0"/>
              <a:t> </a:t>
            </a:r>
            <a:br>
              <a:rPr lang="en-CA" dirty="0"/>
            </a:br>
            <a:r>
              <a:rPr lang="en-CA" dirty="0"/>
              <a:t>(with human editing)</a:t>
            </a:r>
          </a:p>
          <a:p>
            <a:pPr>
              <a:lnSpc>
                <a:spcPct val="120000"/>
              </a:lnSpc>
            </a:pPr>
            <a:r>
              <a:rPr lang="en-CA" dirty="0"/>
              <a:t>Slashdot - </a:t>
            </a:r>
            <a:r>
              <a:rPr lang="en-CA" dirty="0">
                <a:hlinkClick r:id="rId12"/>
              </a:rPr>
              <a:t>http://slashdot.org/</a:t>
            </a:r>
            <a:r>
              <a:rPr lang="en-CA" dirty="0"/>
              <a:t> </a:t>
            </a:r>
            <a:br>
              <a:rPr lang="en-CA" dirty="0"/>
            </a:br>
            <a:r>
              <a:rPr lang="en-CA" dirty="0"/>
              <a:t>(with human editing)</a:t>
            </a:r>
          </a:p>
          <a:p>
            <a:pPr>
              <a:lnSpc>
                <a:spcPct val="120000"/>
              </a:lnSpc>
            </a:pPr>
            <a:r>
              <a:rPr lang="en-CA" dirty="0"/>
              <a:t>YC Hacker News - </a:t>
            </a:r>
            <a:r>
              <a:rPr lang="en-CA" dirty="0">
                <a:hlinkClick r:id="rId13"/>
              </a:rPr>
              <a:t>http://news.ycombinator.com</a:t>
            </a:r>
            <a:r>
              <a:rPr lang="en-CA" dirty="0"/>
              <a:t> </a:t>
            </a:r>
            <a:br>
              <a:rPr lang="en-CA" dirty="0"/>
            </a:br>
            <a:r>
              <a:rPr lang="en-CA" dirty="0"/>
              <a:t>(with voting)</a:t>
            </a:r>
          </a:p>
          <a:p>
            <a:pPr>
              <a:lnSpc>
                <a:spcPct val="120000"/>
              </a:lnSpc>
            </a:pPr>
            <a:r>
              <a:rPr lang="en-CA" dirty="0"/>
              <a:t>Hacker News - </a:t>
            </a:r>
            <a:r>
              <a:rPr lang="en-CA" dirty="0">
                <a:hlinkClick r:id="rId14"/>
              </a:rPr>
              <a:t>http://hackernews.org/</a:t>
            </a:r>
            <a:r>
              <a:rPr lang="en-CA" dirty="0"/>
              <a:t> </a:t>
            </a:r>
            <a:br>
              <a:rPr lang="en-CA" dirty="0"/>
            </a:br>
            <a:r>
              <a:rPr lang="en-CA" dirty="0"/>
              <a:t>(</a:t>
            </a:r>
            <a:r>
              <a:rPr lang="en-CA" dirty="0" err="1"/>
              <a:t>rss</a:t>
            </a:r>
            <a:r>
              <a:rPr lang="en-CA" dirty="0"/>
              <a:t> feeds)</a:t>
            </a:r>
          </a:p>
        </p:txBody>
      </p:sp>
      <p:pic>
        <p:nvPicPr>
          <p:cNvPr id="7" name="Picture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52328" y="1887674"/>
            <a:ext cx="1655367" cy="1368152"/>
          </a:xfrm>
          <a:prstGeom prst="rect">
            <a:avLst/>
          </a:prstGeom>
        </p:spPr>
      </p:pic>
      <p:sp>
        <p:nvSpPr>
          <p:cNvPr id="3" name="TextBox 2">
            <a:extLst>
              <a:ext uri="{FF2B5EF4-FFF2-40B4-BE49-F238E27FC236}">
                <a16:creationId xmlns:a16="http://schemas.microsoft.com/office/drawing/2014/main" id="{4D451FBD-DF88-4A53-BD88-5E60FB1F9AD6}"/>
              </a:ext>
            </a:extLst>
          </p:cNvPr>
          <p:cNvSpPr txBox="1"/>
          <p:nvPr/>
        </p:nvSpPr>
        <p:spPr>
          <a:xfrm>
            <a:off x="5868144" y="1201898"/>
            <a:ext cx="2954824" cy="3890131"/>
          </a:xfrm>
          <a:prstGeom prst="rect">
            <a:avLst/>
          </a:prstGeom>
          <a:noFill/>
        </p:spPr>
        <p:txBody>
          <a:bodyPr wrap="square" rtlCol="0">
            <a:normAutofit fontScale="62500" lnSpcReduction="20000"/>
          </a:bodyPr>
          <a:lstStyle/>
          <a:p>
            <a:pPr defTabSz="1390650">
              <a:lnSpc>
                <a:spcPct val="120000"/>
              </a:lnSpc>
              <a:tabLst>
                <a:tab pos="1339850" algn="l"/>
              </a:tabLst>
            </a:pPr>
            <a:r>
              <a:rPr lang="en-CA" b="1" dirty="0"/>
              <a:t>News Sources</a:t>
            </a:r>
          </a:p>
          <a:p>
            <a:pPr defTabSz="1390650">
              <a:tabLst>
                <a:tab pos="1339850" algn="l"/>
              </a:tabLst>
            </a:pPr>
            <a:r>
              <a:rPr lang="en-CA" dirty="0">
                <a:hlinkClick r:id="rId16"/>
              </a:rPr>
              <a:t>CBC Tech</a:t>
            </a:r>
            <a:r>
              <a:rPr lang="en-CA" dirty="0"/>
              <a:t> </a:t>
            </a:r>
            <a:r>
              <a:rPr lang="en-CA" dirty="0">
                <a:hlinkClick r:id="rId17"/>
              </a:rPr>
              <a:t>Spark</a:t>
            </a:r>
            <a:r>
              <a:rPr lang="en-CA" dirty="0"/>
              <a:t>	</a:t>
            </a:r>
            <a:r>
              <a:rPr lang="en-CA" dirty="0">
                <a:hlinkClick r:id="rId18"/>
              </a:rPr>
              <a:t>Globe and Mail Tech</a:t>
            </a:r>
            <a:endParaRPr lang="en-US" dirty="0"/>
          </a:p>
          <a:p>
            <a:pPr defTabSz="1390650">
              <a:tabLst>
                <a:tab pos="1339850" algn="l"/>
              </a:tabLst>
            </a:pPr>
            <a:r>
              <a:rPr lang="en-CA" dirty="0">
                <a:hlinkClick r:id="rId19"/>
              </a:rPr>
              <a:t>WWW Foundation</a:t>
            </a:r>
            <a:r>
              <a:rPr lang="en-CA" dirty="0"/>
              <a:t>	</a:t>
            </a:r>
            <a:r>
              <a:rPr lang="en-US" dirty="0">
                <a:hlinkClick r:id="rId20"/>
              </a:rPr>
              <a:t>Mozilla</a:t>
            </a:r>
            <a:r>
              <a:rPr lang="en-US" dirty="0"/>
              <a:t> </a:t>
            </a:r>
            <a:r>
              <a:rPr lang="en-US" dirty="0">
                <a:hlinkClick r:id="rId9"/>
              </a:rPr>
              <a:t>internet citizen</a:t>
            </a:r>
            <a:r>
              <a:rPr lang="en-US" dirty="0"/>
              <a:t>  </a:t>
            </a:r>
          </a:p>
          <a:p>
            <a:pPr defTabSz="1390650">
              <a:tabLst>
                <a:tab pos="1339850" algn="l"/>
              </a:tabLst>
            </a:pPr>
            <a:r>
              <a:rPr lang="en-CA" dirty="0">
                <a:hlinkClick r:id="rId21"/>
              </a:rPr>
              <a:t>MIT Tech Review</a:t>
            </a:r>
            <a:endParaRPr lang="en-CA" dirty="0"/>
          </a:p>
          <a:p>
            <a:pPr defTabSz="1390650">
              <a:lnSpc>
                <a:spcPct val="120000"/>
              </a:lnSpc>
              <a:tabLst>
                <a:tab pos="1339850" algn="l"/>
              </a:tabLst>
            </a:pPr>
            <a:endParaRPr lang="en-CA" dirty="0"/>
          </a:p>
          <a:p>
            <a:pPr defTabSz="1390650">
              <a:lnSpc>
                <a:spcPct val="120000"/>
              </a:lnSpc>
              <a:tabLst>
                <a:tab pos="1339850" algn="l"/>
              </a:tabLst>
            </a:pPr>
            <a:r>
              <a:rPr lang="en-CA" dirty="0"/>
              <a:t>Ars </a:t>
            </a:r>
            <a:r>
              <a:rPr lang="en-CA" dirty="0" err="1"/>
              <a:t>Technica</a:t>
            </a:r>
            <a:r>
              <a:rPr lang="en-CA" dirty="0"/>
              <a:t> - </a:t>
            </a:r>
            <a:r>
              <a:rPr lang="en-CA" dirty="0">
                <a:hlinkClick r:id="rId22"/>
              </a:rPr>
              <a:t>http://arstechnica.com/</a:t>
            </a:r>
            <a:endParaRPr lang="en-CA" dirty="0"/>
          </a:p>
          <a:p>
            <a:pPr defTabSz="1390650">
              <a:lnSpc>
                <a:spcPct val="120000"/>
              </a:lnSpc>
              <a:tabLst>
                <a:tab pos="1339850" algn="l"/>
              </a:tabLst>
            </a:pPr>
            <a:r>
              <a:rPr lang="en-CA" dirty="0"/>
              <a:t>CNET - </a:t>
            </a:r>
            <a:r>
              <a:rPr lang="en-CA" dirty="0">
                <a:hlinkClick r:id="rId23"/>
              </a:rPr>
              <a:t>http://www.cnet.com/</a:t>
            </a:r>
            <a:r>
              <a:rPr lang="en-CA" dirty="0"/>
              <a:t> </a:t>
            </a:r>
            <a:br>
              <a:rPr lang="en-CA" dirty="0"/>
            </a:br>
            <a:r>
              <a:rPr lang="en-CA" dirty="0"/>
              <a:t>ZDNet - </a:t>
            </a:r>
            <a:r>
              <a:rPr lang="en-CA" dirty="0">
                <a:hlinkClick r:id="rId24"/>
              </a:rPr>
              <a:t>http://www.zdnet.com/</a:t>
            </a:r>
            <a:endParaRPr lang="en-CA" dirty="0"/>
          </a:p>
          <a:p>
            <a:pPr defTabSz="1390650">
              <a:lnSpc>
                <a:spcPct val="120000"/>
              </a:lnSpc>
              <a:tabLst>
                <a:tab pos="1339850" algn="l"/>
              </a:tabLst>
            </a:pPr>
            <a:r>
              <a:rPr lang="en-CA" dirty="0"/>
              <a:t>Digital Trends - </a:t>
            </a:r>
            <a:r>
              <a:rPr lang="en-CA" dirty="0">
                <a:hlinkClick r:id="rId25"/>
              </a:rPr>
              <a:t>http://www.digitaltrends.com</a:t>
            </a:r>
            <a:endParaRPr lang="en-CA" dirty="0"/>
          </a:p>
          <a:p>
            <a:pPr defTabSz="1390650">
              <a:lnSpc>
                <a:spcPct val="120000"/>
              </a:lnSpc>
              <a:tabLst>
                <a:tab pos="1339850" algn="l"/>
              </a:tabLst>
            </a:pPr>
            <a:r>
              <a:rPr lang="en-CA" dirty="0" err="1"/>
              <a:t>Engadget</a:t>
            </a:r>
            <a:r>
              <a:rPr lang="en-CA" dirty="0"/>
              <a:t> - </a:t>
            </a:r>
            <a:r>
              <a:rPr lang="en-CA" dirty="0">
                <a:hlinkClick r:id="rId26"/>
              </a:rPr>
              <a:t>http://www.engadget.com/</a:t>
            </a:r>
            <a:endParaRPr lang="en-CA" dirty="0"/>
          </a:p>
          <a:p>
            <a:pPr defTabSz="1390650">
              <a:lnSpc>
                <a:spcPct val="120000"/>
              </a:lnSpc>
              <a:tabLst>
                <a:tab pos="1339850" algn="l"/>
              </a:tabLst>
            </a:pPr>
            <a:r>
              <a:rPr lang="en-US" dirty="0"/>
              <a:t>G</a:t>
            </a:r>
            <a:r>
              <a:rPr lang="en-CA" dirty="0" err="1"/>
              <a:t>uardian</a:t>
            </a:r>
            <a:r>
              <a:rPr lang="en-CA" dirty="0"/>
              <a:t> – </a:t>
            </a:r>
            <a:r>
              <a:rPr lang="en-CA" dirty="0">
                <a:hlinkClick r:id="rId27"/>
              </a:rPr>
              <a:t>International</a:t>
            </a:r>
            <a:r>
              <a:rPr lang="en-CA" dirty="0"/>
              <a:t> </a:t>
            </a:r>
            <a:r>
              <a:rPr lang="en-CA" dirty="0">
                <a:hlinkClick r:id="rId28"/>
              </a:rPr>
              <a:t>USA</a:t>
            </a:r>
            <a:r>
              <a:rPr lang="en-CA" dirty="0"/>
              <a:t> </a:t>
            </a:r>
          </a:p>
          <a:p>
            <a:pPr defTabSz="1390650">
              <a:lnSpc>
                <a:spcPct val="120000"/>
              </a:lnSpc>
              <a:tabLst>
                <a:tab pos="1339850" algn="l"/>
              </a:tabLst>
            </a:pPr>
            <a:r>
              <a:rPr lang="en-CA" dirty="0" err="1"/>
              <a:t>GigaOM</a:t>
            </a:r>
            <a:r>
              <a:rPr lang="en-CA" dirty="0"/>
              <a:t> - </a:t>
            </a:r>
            <a:r>
              <a:rPr lang="en-CA" dirty="0">
                <a:hlinkClick r:id="rId29"/>
              </a:rPr>
              <a:t>http://gigaom.com/</a:t>
            </a:r>
            <a:endParaRPr lang="en-CA" dirty="0"/>
          </a:p>
          <a:p>
            <a:pPr defTabSz="1390650">
              <a:lnSpc>
                <a:spcPct val="120000"/>
              </a:lnSpc>
              <a:tabLst>
                <a:tab pos="1339850" algn="l"/>
              </a:tabLst>
            </a:pPr>
            <a:r>
              <a:rPr lang="en-CA" dirty="0"/>
              <a:t>Gizmodo - </a:t>
            </a:r>
            <a:r>
              <a:rPr lang="en-CA" dirty="0">
                <a:hlinkClick r:id="rId30"/>
              </a:rPr>
              <a:t>http://gizmodo.com/</a:t>
            </a:r>
            <a:endParaRPr lang="en-CA" dirty="0"/>
          </a:p>
          <a:p>
            <a:pPr defTabSz="1390650">
              <a:lnSpc>
                <a:spcPct val="120000"/>
              </a:lnSpc>
              <a:tabLst>
                <a:tab pos="1339850" algn="l"/>
              </a:tabLst>
            </a:pPr>
            <a:r>
              <a:rPr lang="en-US" dirty="0"/>
              <a:t>HuffPost - </a:t>
            </a:r>
            <a:r>
              <a:rPr lang="en-US" dirty="0">
                <a:hlinkClick r:id="rId31"/>
              </a:rPr>
              <a:t>https://www.huffingtonpost.com/...</a:t>
            </a:r>
            <a:r>
              <a:rPr lang="en-US" dirty="0"/>
              <a:t> </a:t>
            </a:r>
            <a:endParaRPr lang="en-CA" dirty="0"/>
          </a:p>
          <a:p>
            <a:pPr defTabSz="1390650">
              <a:lnSpc>
                <a:spcPct val="120000"/>
              </a:lnSpc>
              <a:tabLst>
                <a:tab pos="1339850" algn="l"/>
              </a:tabLst>
            </a:pPr>
            <a:r>
              <a:rPr lang="en-CA" dirty="0"/>
              <a:t>Mashable - </a:t>
            </a:r>
            <a:r>
              <a:rPr lang="en-CA" dirty="0">
                <a:hlinkClick r:id="rId32"/>
              </a:rPr>
              <a:t>http://mashable.com/</a:t>
            </a:r>
            <a:endParaRPr lang="en-CA" dirty="0"/>
          </a:p>
          <a:p>
            <a:pPr defTabSz="1390650">
              <a:lnSpc>
                <a:spcPct val="120000"/>
              </a:lnSpc>
              <a:tabLst>
                <a:tab pos="1339850" algn="l"/>
              </a:tabLst>
            </a:pPr>
            <a:r>
              <a:rPr lang="en-CA" dirty="0" err="1"/>
              <a:t>ReadWrite</a:t>
            </a:r>
            <a:r>
              <a:rPr lang="en-CA" dirty="0"/>
              <a:t> - </a:t>
            </a:r>
            <a:r>
              <a:rPr lang="en-CA" dirty="0">
                <a:hlinkClick r:id="rId33"/>
              </a:rPr>
              <a:t>http://www.readwrite.com</a:t>
            </a:r>
            <a:endParaRPr lang="en-CA" dirty="0"/>
          </a:p>
          <a:p>
            <a:pPr defTabSz="1390650">
              <a:lnSpc>
                <a:spcPct val="120000"/>
              </a:lnSpc>
              <a:tabLst>
                <a:tab pos="1339850" algn="l"/>
              </a:tabLst>
            </a:pPr>
            <a:r>
              <a:rPr lang="en-CA" dirty="0"/>
              <a:t>The Next Web - </a:t>
            </a:r>
            <a:r>
              <a:rPr lang="en-CA" dirty="0">
                <a:hlinkClick r:id="rId34"/>
              </a:rPr>
              <a:t>http://thenextweb.com/</a:t>
            </a:r>
            <a:endParaRPr lang="en-CA" dirty="0"/>
          </a:p>
          <a:p>
            <a:pPr defTabSz="1390650">
              <a:lnSpc>
                <a:spcPct val="120000"/>
              </a:lnSpc>
              <a:tabLst>
                <a:tab pos="1339850" algn="l"/>
              </a:tabLst>
            </a:pPr>
            <a:r>
              <a:rPr lang="en-CA" dirty="0"/>
              <a:t>The Verge - </a:t>
            </a:r>
            <a:r>
              <a:rPr lang="en-CA" dirty="0">
                <a:hlinkClick r:id="rId35"/>
              </a:rPr>
              <a:t>http://www.theverge.com/</a:t>
            </a:r>
            <a:endParaRPr lang="en-CA" dirty="0"/>
          </a:p>
          <a:p>
            <a:pPr defTabSz="1390650">
              <a:lnSpc>
                <a:spcPct val="120000"/>
              </a:lnSpc>
              <a:tabLst>
                <a:tab pos="1339850" algn="l"/>
              </a:tabLst>
            </a:pPr>
            <a:r>
              <a:rPr lang="en-CA" dirty="0"/>
              <a:t>TechCrunch - </a:t>
            </a:r>
            <a:r>
              <a:rPr lang="en-CA" dirty="0">
                <a:hlinkClick r:id="rId36"/>
              </a:rPr>
              <a:t>http://techcrunch.com/</a:t>
            </a:r>
            <a:endParaRPr lang="en-CA" dirty="0"/>
          </a:p>
          <a:p>
            <a:pPr defTabSz="1390650">
              <a:lnSpc>
                <a:spcPct val="120000"/>
              </a:lnSpc>
              <a:tabLst>
                <a:tab pos="1339850" algn="l"/>
              </a:tabLst>
            </a:pPr>
            <a:r>
              <a:rPr lang="en-CA" dirty="0"/>
              <a:t>TechRadar - </a:t>
            </a:r>
            <a:r>
              <a:rPr lang="en-CA" dirty="0">
                <a:hlinkClick r:id="rId37"/>
              </a:rPr>
              <a:t>http://www.techradar.com/</a:t>
            </a:r>
            <a:endParaRPr lang="en-CA" dirty="0"/>
          </a:p>
          <a:p>
            <a:pPr defTabSz="1390650">
              <a:lnSpc>
                <a:spcPct val="120000"/>
              </a:lnSpc>
              <a:tabLst>
                <a:tab pos="1339850" algn="l"/>
              </a:tabLst>
            </a:pPr>
            <a:r>
              <a:rPr lang="en-CA" dirty="0" err="1"/>
              <a:t>Technowize</a:t>
            </a:r>
            <a:r>
              <a:rPr lang="en-CA" dirty="0"/>
              <a:t> - </a:t>
            </a:r>
            <a:r>
              <a:rPr lang="en-CA" dirty="0">
                <a:hlinkClick r:id="rId38"/>
              </a:rPr>
              <a:t>https://www.technowize.com/</a:t>
            </a:r>
            <a:endParaRPr lang="en-CA" dirty="0"/>
          </a:p>
        </p:txBody>
      </p:sp>
    </p:spTree>
    <p:extLst>
      <p:ext uri="{BB962C8B-B14F-4D97-AF65-F5344CB8AC3E}">
        <p14:creationId xmlns:p14="http://schemas.microsoft.com/office/powerpoint/2010/main" val="1135989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7494"/>
            <a:ext cx="8229600" cy="742950"/>
          </a:xfrm>
        </p:spPr>
        <p:txBody>
          <a:bodyPr/>
          <a:lstStyle/>
          <a:p>
            <a:r>
              <a:rPr lang="en-US" dirty="0"/>
              <a:t>Preview of the weeks to come</a:t>
            </a:r>
            <a:endParaRPr lang="en-CA" dirty="0"/>
          </a:p>
        </p:txBody>
      </p:sp>
      <p:sp>
        <p:nvSpPr>
          <p:cNvPr id="5" name="Content Placeholder 4"/>
          <p:cNvSpPr>
            <a:spLocks noGrp="1"/>
          </p:cNvSpPr>
          <p:nvPr>
            <p:ph idx="1"/>
          </p:nvPr>
        </p:nvSpPr>
        <p:spPr>
          <a:xfrm>
            <a:off x="539552" y="987574"/>
            <a:ext cx="7715200" cy="3657600"/>
          </a:xfrm>
        </p:spPr>
        <p:txBody>
          <a:bodyPr>
            <a:normAutofit fontScale="92500" lnSpcReduction="10000"/>
          </a:bodyPr>
          <a:lstStyle/>
          <a:p>
            <a:pPr marL="342900" lvl="2" indent="-342900">
              <a:spcBef>
                <a:spcPts val="600"/>
              </a:spcBef>
            </a:pPr>
            <a:r>
              <a:rPr lang="en-CA" sz="2000" dirty="0">
                <a:solidFill>
                  <a:schemeClr val="tx2"/>
                </a:solidFill>
              </a:rPr>
              <a:t>Week 4: History and Types of Computers and Programming</a:t>
            </a:r>
            <a:endParaRPr lang="en-US" sz="2000" dirty="0"/>
          </a:p>
          <a:p>
            <a:pPr marL="342900" lvl="2" indent="-342900">
              <a:spcBef>
                <a:spcPts val="600"/>
              </a:spcBef>
            </a:pPr>
            <a:r>
              <a:rPr lang="en-CA" sz="2000" dirty="0">
                <a:solidFill>
                  <a:schemeClr val="tx2"/>
                </a:solidFill>
              </a:rPr>
              <a:t>Week 5: Number Systems and Programming, Versioning</a:t>
            </a:r>
          </a:p>
          <a:p>
            <a:pPr marL="342900" lvl="2" indent="-342900">
              <a:spcBef>
                <a:spcPts val="600"/>
              </a:spcBef>
            </a:pPr>
            <a:r>
              <a:rPr lang="en-US" sz="2000" dirty="0">
                <a:solidFill>
                  <a:schemeClr val="tx2"/>
                </a:solidFill>
              </a:rPr>
              <a:t>Week 6: Hardware + Software = Platform</a:t>
            </a:r>
          </a:p>
          <a:p>
            <a:pPr marL="342900" lvl="2" indent="-342900">
              <a:spcBef>
                <a:spcPts val="600"/>
              </a:spcBef>
            </a:pPr>
            <a:r>
              <a:rPr lang="en-CA" sz="2000" dirty="0">
                <a:solidFill>
                  <a:schemeClr val="tx2"/>
                </a:solidFill>
              </a:rPr>
              <a:t>Week 7: Clients, Servers, Networks, and Clouds</a:t>
            </a:r>
          </a:p>
          <a:p>
            <a:pPr marL="342900" lvl="2" indent="-342900">
              <a:spcBef>
                <a:spcPts val="600"/>
              </a:spcBef>
            </a:pPr>
            <a:r>
              <a:rPr lang="en-CA" sz="2000" dirty="0">
                <a:solidFill>
                  <a:schemeClr val="tx2"/>
                </a:solidFill>
              </a:rPr>
              <a:t>Week 8: User Interfaces, Time Management and </a:t>
            </a:r>
            <a:r>
              <a:rPr lang="en-CA" sz="2000" dirty="0" err="1">
                <a:solidFill>
                  <a:schemeClr val="tx2"/>
                </a:solidFill>
              </a:rPr>
              <a:t>Powershell</a:t>
            </a:r>
            <a:endParaRPr lang="en-CA" sz="2000" dirty="0">
              <a:solidFill>
                <a:schemeClr val="tx2"/>
              </a:solidFill>
            </a:endParaRPr>
          </a:p>
          <a:p>
            <a:pPr marL="342900" lvl="2" indent="-342900">
              <a:spcBef>
                <a:spcPts val="600"/>
              </a:spcBef>
            </a:pPr>
            <a:r>
              <a:rPr lang="en-CA" sz="2000" dirty="0">
                <a:solidFill>
                  <a:schemeClr val="tx2"/>
                </a:solidFill>
              </a:rPr>
              <a:t>Week 9: File Compression and Backup</a:t>
            </a:r>
          </a:p>
          <a:p>
            <a:pPr marL="342900" lvl="2" indent="-342900">
              <a:spcBef>
                <a:spcPts val="600"/>
              </a:spcBef>
            </a:pPr>
            <a:r>
              <a:rPr lang="en-US" sz="2000" dirty="0">
                <a:solidFill>
                  <a:schemeClr val="tx2"/>
                </a:solidFill>
              </a:rPr>
              <a:t>Week 10: Authentication and Security</a:t>
            </a:r>
          </a:p>
          <a:p>
            <a:pPr marL="342900" lvl="2" indent="-342900">
              <a:spcBef>
                <a:spcPts val="600"/>
              </a:spcBef>
            </a:pPr>
            <a:r>
              <a:rPr lang="en-CA" sz="2000" dirty="0">
                <a:solidFill>
                  <a:schemeClr val="tx2"/>
                </a:solidFill>
              </a:rPr>
              <a:t>Week 11: Project Management, final project intro</a:t>
            </a:r>
          </a:p>
          <a:p>
            <a:pPr marL="342900" lvl="2" indent="-342900">
              <a:spcBef>
                <a:spcPts val="600"/>
              </a:spcBef>
            </a:pPr>
            <a:r>
              <a:rPr lang="en-CA" sz="2000" dirty="0">
                <a:solidFill>
                  <a:schemeClr val="tx2"/>
                </a:solidFill>
              </a:rPr>
              <a:t>Week 12: Software Licensing, Intellectual Property, Privacy</a:t>
            </a:r>
          </a:p>
          <a:p>
            <a:pPr marL="342900" lvl="2" indent="-342900">
              <a:spcBef>
                <a:spcPts val="600"/>
              </a:spcBef>
            </a:pPr>
            <a:r>
              <a:rPr lang="en-US" sz="2000" dirty="0">
                <a:solidFill>
                  <a:schemeClr val="tx2"/>
                </a:solidFill>
              </a:rPr>
              <a:t>Week 13: Final Project</a:t>
            </a:r>
          </a:p>
        </p:txBody>
      </p:sp>
    </p:spTree>
    <p:extLst>
      <p:ext uri="{BB962C8B-B14F-4D97-AF65-F5344CB8AC3E}">
        <p14:creationId xmlns:p14="http://schemas.microsoft.com/office/powerpoint/2010/main" val="1198030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Lecture Agenda and Activity</a:t>
            </a:r>
          </a:p>
        </p:txBody>
      </p:sp>
      <p:sp>
        <p:nvSpPr>
          <p:cNvPr id="5" name="Content Placeholder 4"/>
          <p:cNvSpPr>
            <a:spLocks noGrp="1"/>
          </p:cNvSpPr>
          <p:nvPr>
            <p:ph idx="1"/>
          </p:nvPr>
        </p:nvSpPr>
        <p:spPr>
          <a:xfrm>
            <a:off x="971600" y="1059582"/>
            <a:ext cx="7715200" cy="3657600"/>
          </a:xfrm>
        </p:spPr>
        <p:txBody>
          <a:bodyPr>
            <a:normAutofit/>
          </a:bodyPr>
          <a:lstStyle/>
          <a:p>
            <a:pPr marL="0" lvl="2" indent="0">
              <a:spcBef>
                <a:spcPts val="600"/>
              </a:spcBef>
              <a:buNone/>
            </a:pPr>
            <a:r>
              <a:rPr lang="en-US" sz="2000" dirty="0"/>
              <a:t>This week's activity is to </a:t>
            </a:r>
          </a:p>
          <a:p>
            <a:pPr marL="342900" lvl="2" indent="-342900">
              <a:spcBef>
                <a:spcPts val="600"/>
              </a:spcBef>
              <a:buClr>
                <a:srgbClr val="FDA023"/>
              </a:buClr>
            </a:pPr>
            <a:r>
              <a:rPr lang="en-CA" sz="2000" dirty="0">
                <a:solidFill>
                  <a:schemeClr val="tx2"/>
                </a:solidFill>
              </a:rPr>
              <a:t>Think about your professional destination</a:t>
            </a:r>
            <a:endParaRPr lang="en-US" sz="2000" dirty="0">
              <a:solidFill>
                <a:schemeClr val="tx2"/>
              </a:solidFill>
            </a:endParaRPr>
          </a:p>
          <a:p>
            <a:pPr marL="342900" lvl="2" indent="-342900">
              <a:spcBef>
                <a:spcPts val="600"/>
              </a:spcBef>
              <a:buClr>
                <a:srgbClr val="FDA023"/>
              </a:buClr>
            </a:pPr>
            <a:r>
              <a:rPr lang="en-US" sz="2000" dirty="0">
                <a:solidFill>
                  <a:schemeClr val="tx2"/>
                </a:solidFill>
              </a:rPr>
              <a:t>Investigate the News</a:t>
            </a:r>
          </a:p>
          <a:p>
            <a:pPr marL="0" lvl="2" indent="0" algn="ctr">
              <a:spcBef>
                <a:spcPts val="600"/>
              </a:spcBef>
              <a:buClr>
                <a:srgbClr val="FDA023"/>
              </a:buClr>
              <a:buNone/>
            </a:pPr>
            <a:r>
              <a:rPr lang="en-US" sz="2100" b="1" dirty="0">
                <a:highlight>
                  <a:srgbClr val="FFFF00"/>
                </a:highlight>
              </a:rPr>
              <a:t>Next week's quiz includes </a:t>
            </a:r>
            <a:br>
              <a:rPr lang="en-US" sz="2100" b="1" dirty="0">
                <a:highlight>
                  <a:srgbClr val="FFFF00"/>
                </a:highlight>
              </a:rPr>
            </a:br>
            <a:r>
              <a:rPr lang="en-US" sz="2100" b="1" dirty="0">
                <a:highlight>
                  <a:srgbClr val="FFFF00"/>
                </a:highlight>
              </a:rPr>
              <a:t>concepts and definitions </a:t>
            </a:r>
            <a:br>
              <a:rPr lang="en-US" sz="2100" b="1" dirty="0">
                <a:highlight>
                  <a:srgbClr val="FFFF00"/>
                </a:highlight>
              </a:rPr>
            </a:br>
            <a:r>
              <a:rPr lang="en-US" sz="2100" b="1" dirty="0">
                <a:highlight>
                  <a:srgbClr val="FFFF00"/>
                </a:highlight>
              </a:rPr>
              <a:t>found in these slides.</a:t>
            </a:r>
          </a:p>
          <a:p>
            <a:pPr marL="0" lvl="2" indent="0">
              <a:spcBef>
                <a:spcPts val="600"/>
              </a:spcBef>
              <a:buNone/>
            </a:pPr>
            <a:endParaRPr lang="en-US" sz="2000" dirty="0"/>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871" y="1232281"/>
            <a:ext cx="359863" cy="360040"/>
          </a:xfrm>
          <a:prstGeom prst="rect">
            <a:avLst/>
          </a:prstGeom>
        </p:spPr>
      </p:pic>
    </p:spTree>
    <p:extLst>
      <p:ext uri="{BB962C8B-B14F-4D97-AF65-F5344CB8AC3E}">
        <p14:creationId xmlns:p14="http://schemas.microsoft.com/office/powerpoint/2010/main" val="1275869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339502"/>
            <a:ext cx="7920880" cy="3168352"/>
          </a:xfrm>
        </p:spPr>
        <p:txBody>
          <a:bodyPr>
            <a:noAutofit/>
          </a:bodyPr>
          <a:lstStyle/>
          <a:p>
            <a:r>
              <a:rPr lang="en-US" dirty="0"/>
              <a:t>"Computers themselves, and software yet to be developed, will revolutionize the way we learn."</a:t>
            </a:r>
            <a:br>
              <a:rPr lang="en-US" dirty="0"/>
            </a:br>
            <a:r>
              <a:rPr lang="en-US" dirty="0"/>
              <a:t>--- Steve Jobs, Feb 1985</a:t>
            </a:r>
            <a:br>
              <a:rPr lang="en-US" dirty="0"/>
            </a:br>
            <a:endParaRPr lang="en-US" dirty="0"/>
          </a:p>
        </p:txBody>
      </p:sp>
      <p:sp>
        <p:nvSpPr>
          <p:cNvPr id="3" name="Text Placeholder 2"/>
          <p:cNvSpPr>
            <a:spLocks noGrp="1"/>
          </p:cNvSpPr>
          <p:nvPr>
            <p:ph type="body" idx="1"/>
          </p:nvPr>
        </p:nvSpPr>
        <p:spPr>
          <a:xfrm>
            <a:off x="611560" y="3651871"/>
            <a:ext cx="7920880" cy="1125140"/>
          </a:xfrm>
        </p:spPr>
        <p:txBody>
          <a:bodyPr>
            <a:normAutofit fontScale="85000" lnSpcReduction="20000"/>
          </a:bodyPr>
          <a:lstStyle/>
          <a:p>
            <a:r>
              <a:rPr lang="en-US" dirty="0"/>
              <a:t>I</a:t>
            </a:r>
            <a:r>
              <a:rPr lang="en-CA" dirty="0"/>
              <a:t>t has changed </a:t>
            </a:r>
            <a:r>
              <a:rPr lang="en-CA" i="1" dirty="0"/>
              <a:t>who </a:t>
            </a:r>
            <a:r>
              <a:rPr lang="en-CA" dirty="0"/>
              <a:t>we learn from (</a:t>
            </a:r>
            <a:r>
              <a:rPr lang="en-CA" dirty="0" err="1"/>
              <a:t>Youtube</a:t>
            </a:r>
            <a:r>
              <a:rPr lang="en-CA" dirty="0"/>
              <a:t>), </a:t>
            </a:r>
            <a:r>
              <a:rPr lang="en-CA" i="1" dirty="0"/>
              <a:t>where </a:t>
            </a:r>
            <a:r>
              <a:rPr lang="en-CA" dirty="0"/>
              <a:t>we learn (on smartphones not in libraries), </a:t>
            </a:r>
            <a:r>
              <a:rPr lang="en-CA" i="1" dirty="0"/>
              <a:t>what</a:t>
            </a:r>
            <a:r>
              <a:rPr lang="en-CA" dirty="0"/>
              <a:t> we learn (new skills, old substance)…but the </a:t>
            </a:r>
            <a:r>
              <a:rPr lang="en-CA" i="1" dirty="0"/>
              <a:t>way</a:t>
            </a:r>
            <a:r>
              <a:rPr lang="en-CA" dirty="0"/>
              <a:t> we learn, the </a:t>
            </a:r>
            <a:r>
              <a:rPr lang="en-CA" i="1" dirty="0"/>
              <a:t>how </a:t>
            </a:r>
            <a:r>
              <a:rPr lang="en-CA" dirty="0"/>
              <a:t>and </a:t>
            </a:r>
            <a:r>
              <a:rPr lang="en-CA" i="1" dirty="0"/>
              <a:t>why </a:t>
            </a:r>
            <a:r>
              <a:rPr lang="en-CA" dirty="0"/>
              <a:t>we learn? </a:t>
            </a:r>
            <a:br>
              <a:rPr lang="en-CA" dirty="0"/>
            </a:br>
            <a:r>
              <a:rPr lang="en-CA" dirty="0"/>
              <a:t>Don't confuse the medium for the message</a:t>
            </a:r>
            <a:endParaRPr lang="en-US" dirty="0"/>
          </a:p>
        </p:txBody>
      </p:sp>
    </p:spTree>
    <p:extLst>
      <p:ext uri="{BB962C8B-B14F-4D97-AF65-F5344CB8AC3E}">
        <p14:creationId xmlns:p14="http://schemas.microsoft.com/office/powerpoint/2010/main" val="69159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94F2F-93DE-408E-B682-2507F24F8A59}"/>
              </a:ext>
            </a:extLst>
          </p:cNvPr>
          <p:cNvSpPr>
            <a:spLocks noGrp="1"/>
          </p:cNvSpPr>
          <p:nvPr>
            <p:ph type="title"/>
          </p:nvPr>
        </p:nvSpPr>
        <p:spPr/>
        <p:txBody>
          <a:bodyPr/>
          <a:lstStyle/>
          <a:p>
            <a:r>
              <a:rPr lang="en-US" dirty="0"/>
              <a:t>New Technology: What and How</a:t>
            </a:r>
            <a:endParaRPr lang="en-CA" dirty="0"/>
          </a:p>
        </p:txBody>
      </p:sp>
      <p:sp>
        <p:nvSpPr>
          <p:cNvPr id="3" name="Content Placeholder 2">
            <a:extLst>
              <a:ext uri="{FF2B5EF4-FFF2-40B4-BE49-F238E27FC236}">
                <a16:creationId xmlns:a16="http://schemas.microsoft.com/office/drawing/2014/main" id="{B70B358F-EB2F-4EBC-8F82-D5720AF6AD7C}"/>
              </a:ext>
            </a:extLst>
          </p:cNvPr>
          <p:cNvSpPr>
            <a:spLocks noGrp="1"/>
          </p:cNvSpPr>
          <p:nvPr>
            <p:ph idx="1"/>
          </p:nvPr>
        </p:nvSpPr>
        <p:spPr/>
        <p:txBody>
          <a:bodyPr>
            <a:normAutofit/>
          </a:bodyPr>
          <a:lstStyle/>
          <a:p>
            <a:pPr marL="0" indent="0">
              <a:buNone/>
            </a:pPr>
            <a:r>
              <a:rPr lang="en-US" sz="2800" dirty="0"/>
              <a:t>What to do with new technology? </a:t>
            </a:r>
            <a:r>
              <a:rPr lang="en-US" sz="2000" dirty="0"/>
              <a:t>(besides social media)</a:t>
            </a:r>
            <a:endParaRPr lang="en-US" sz="2800" dirty="0"/>
          </a:p>
          <a:p>
            <a:r>
              <a:rPr lang="en-US" sz="2800" dirty="0"/>
              <a:t>AI, Blockchain, Smart Cities, Neural Nets, Qubits</a:t>
            </a:r>
          </a:p>
          <a:p>
            <a:r>
              <a:rPr lang="en-CA" sz="2800" dirty="0">
                <a:hlinkClick r:id="rId3"/>
              </a:rPr>
              <a:t>MIT</a:t>
            </a:r>
            <a:r>
              <a:rPr lang="en-CA" sz="2800" dirty="0"/>
              <a:t> </a:t>
            </a:r>
            <a:r>
              <a:rPr lang="en-CA" sz="2800" dirty="0">
                <a:hlinkClick r:id="rId3"/>
              </a:rPr>
              <a:t>Technology</a:t>
            </a:r>
            <a:r>
              <a:rPr lang="en-CA" sz="2800" dirty="0"/>
              <a:t> </a:t>
            </a:r>
            <a:r>
              <a:rPr lang="en-CA" sz="2800" dirty="0">
                <a:hlinkClick r:id="rId4"/>
              </a:rPr>
              <a:t>Review</a:t>
            </a:r>
            <a:r>
              <a:rPr lang="en-CA" sz="2800" dirty="0"/>
              <a:t>, </a:t>
            </a:r>
            <a:r>
              <a:rPr lang="en-CA" sz="2800" dirty="0">
                <a:hlinkClick r:id="rId5"/>
              </a:rPr>
              <a:t>SOSCIP</a:t>
            </a:r>
            <a:r>
              <a:rPr lang="en-CA" sz="2800" dirty="0"/>
              <a:t> </a:t>
            </a:r>
            <a:r>
              <a:rPr lang="en-CA" sz="2800" dirty="0">
                <a:hlinkClick r:id="rId6"/>
              </a:rPr>
              <a:t>Impact Stories</a:t>
            </a:r>
            <a:endParaRPr lang="en-CA" sz="2800" dirty="0"/>
          </a:p>
          <a:p>
            <a:pPr marL="0" indent="0">
              <a:buNone/>
            </a:pPr>
            <a:r>
              <a:rPr lang="en-US" sz="2800" dirty="0"/>
              <a:t>H</a:t>
            </a:r>
            <a:r>
              <a:rPr lang="en-CA" sz="2800" dirty="0"/>
              <a:t>ow to do new technology?</a:t>
            </a:r>
          </a:p>
          <a:p>
            <a:r>
              <a:rPr lang="en-US" sz="2800" dirty="0">
                <a:hlinkClick r:id="rId7"/>
              </a:rPr>
              <a:t>Open</a:t>
            </a:r>
            <a:r>
              <a:rPr lang="en-US" sz="2800" dirty="0"/>
              <a:t> </a:t>
            </a:r>
            <a:r>
              <a:rPr lang="en-US" sz="2800" dirty="0">
                <a:hlinkClick r:id="rId8"/>
              </a:rPr>
              <a:t>Source</a:t>
            </a:r>
            <a:r>
              <a:rPr lang="en-US" sz="2800" dirty="0"/>
              <a:t> </a:t>
            </a:r>
            <a:r>
              <a:rPr lang="en-US" sz="2800" dirty="0">
                <a:hlinkClick r:id="rId9"/>
              </a:rPr>
              <a:t>development</a:t>
            </a:r>
            <a:endParaRPr lang="en-US" sz="2800" dirty="0"/>
          </a:p>
          <a:p>
            <a:pPr lvl="1"/>
            <a:r>
              <a:rPr lang="en-US" sz="2400" dirty="0">
                <a:hlinkClick r:id="rId10"/>
              </a:rPr>
              <a:t>Linux</a:t>
            </a:r>
            <a:r>
              <a:rPr lang="en-US" sz="2400" dirty="0"/>
              <a:t>, </a:t>
            </a:r>
            <a:r>
              <a:rPr lang="en-US" sz="2400" dirty="0">
                <a:hlinkClick r:id="rId11"/>
              </a:rPr>
              <a:t>Apache</a:t>
            </a:r>
            <a:r>
              <a:rPr lang="en-US" sz="2400" dirty="0"/>
              <a:t>, </a:t>
            </a:r>
            <a:r>
              <a:rPr lang="en-US" sz="2400" dirty="0">
                <a:hlinkClick r:id="rId12"/>
              </a:rPr>
              <a:t>VLC</a:t>
            </a:r>
            <a:r>
              <a:rPr lang="en-US" sz="2400" dirty="0"/>
              <a:t>, </a:t>
            </a:r>
            <a:r>
              <a:rPr lang="en-US" sz="2400" dirty="0">
                <a:hlinkClick r:id="rId13"/>
              </a:rPr>
              <a:t>LibreOffice</a:t>
            </a:r>
            <a:r>
              <a:rPr lang="en-US" sz="2400" dirty="0"/>
              <a:t>, </a:t>
            </a:r>
            <a:r>
              <a:rPr lang="en-US" sz="2400" dirty="0">
                <a:hlinkClick r:id="rId14"/>
              </a:rPr>
              <a:t>Firefox</a:t>
            </a:r>
            <a:r>
              <a:rPr lang="en-US" sz="2400" dirty="0"/>
              <a:t>, </a:t>
            </a:r>
            <a:r>
              <a:rPr lang="en-US" sz="2400" dirty="0">
                <a:hlinkClick r:id="rId15"/>
              </a:rPr>
              <a:t>Android</a:t>
            </a:r>
            <a:endParaRPr lang="en-US" sz="2400" dirty="0">
              <a:hlinkClick r:id="rId16"/>
            </a:endParaRPr>
          </a:p>
          <a:p>
            <a:r>
              <a:rPr lang="en-US" sz="2800" dirty="0">
                <a:hlinkClick r:id="rId16"/>
              </a:rPr>
              <a:t>Ethical AI</a:t>
            </a:r>
            <a:r>
              <a:rPr lang="en-US" sz="2800" dirty="0"/>
              <a:t>, </a:t>
            </a:r>
            <a:r>
              <a:rPr lang="en-US" sz="2800" dirty="0">
                <a:hlinkClick r:id="rId17"/>
              </a:rPr>
              <a:t>Privacy by Design</a:t>
            </a:r>
            <a:r>
              <a:rPr lang="en-US" sz="2800" dirty="0"/>
              <a:t>, </a:t>
            </a:r>
            <a:r>
              <a:rPr lang="en-US" sz="2800" dirty="0">
                <a:hlinkClick r:id="rId18"/>
              </a:rPr>
              <a:t>Toronto Declaration</a:t>
            </a:r>
            <a:endParaRPr lang="en-CA" sz="2800" dirty="0"/>
          </a:p>
        </p:txBody>
      </p:sp>
    </p:spTree>
    <p:extLst>
      <p:ext uri="{BB962C8B-B14F-4D97-AF65-F5344CB8AC3E}">
        <p14:creationId xmlns:p14="http://schemas.microsoft.com/office/powerpoint/2010/main" val="1923070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51520" y="339502"/>
            <a:ext cx="8658910" cy="742950"/>
          </a:xfrm>
        </p:spPr>
        <p:txBody>
          <a:bodyPr>
            <a:noAutofit/>
          </a:bodyPr>
          <a:lstStyle/>
          <a:p>
            <a:r>
              <a:rPr lang="en-CA" sz="2800" dirty="0"/>
              <a:t>Week 4: History and Types of Computers and Programming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819796"/>
            <a:ext cx="2937933" cy="237626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1015" y="1851211"/>
            <a:ext cx="5559415" cy="2313434"/>
          </a:xfrm>
          <a:prstGeom prst="rect">
            <a:avLst/>
          </a:prstGeom>
        </p:spPr>
      </p:pic>
    </p:spTree>
    <p:extLst>
      <p:ext uri="{BB962C8B-B14F-4D97-AF65-F5344CB8AC3E}">
        <p14:creationId xmlns:p14="http://schemas.microsoft.com/office/powerpoint/2010/main" val="1235315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11074</TotalTime>
  <Words>2134</Words>
  <Application>Microsoft Office PowerPoint</Application>
  <PresentationFormat>On-screen Show (16:9)</PresentationFormat>
  <Paragraphs>327</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Franklin Gothic Demi</vt:lpstr>
      <vt:lpstr>Lucida Sans Unicode</vt:lpstr>
      <vt:lpstr>Webdings</vt:lpstr>
      <vt:lpstr>Wingdings</vt:lpstr>
      <vt:lpstr>Clarity</vt:lpstr>
      <vt:lpstr>Computer Principles for Programmers</vt:lpstr>
      <vt:lpstr>Quiz</vt:lpstr>
      <vt:lpstr>News of the Week – readable slide</vt:lpstr>
      <vt:lpstr>News of the Week – unreadable slide</vt:lpstr>
      <vt:lpstr>Preview of the weeks to come</vt:lpstr>
      <vt:lpstr>Lecture Agenda and Activity</vt:lpstr>
      <vt:lpstr>"Computers themselves, and software yet to be developed, will revolutionize the way we learn." --- Steve Jobs, Feb 1985 </vt:lpstr>
      <vt:lpstr>New Technology: What and How</vt:lpstr>
      <vt:lpstr>Week 4: History and Types of Computers and Programming</vt:lpstr>
      <vt:lpstr>PowerPoint Presentation</vt:lpstr>
      <vt:lpstr>Programming &amp; Programming Languages</vt:lpstr>
      <vt:lpstr>Week 5: Number Systems and Programming, Versioning</vt:lpstr>
      <vt:lpstr>Number Systems &amp; Software Versioning</vt:lpstr>
      <vt:lpstr>Software Version Control Systems</vt:lpstr>
      <vt:lpstr>Week 6 - Hardware + Software = Platform System Terminology and Design</vt:lpstr>
      <vt:lpstr>Week 6 - Hardware + Software = Platform System Terminology and Design</vt:lpstr>
      <vt:lpstr>Week 7: Clients, Servers, Networks, and Clouds</vt:lpstr>
      <vt:lpstr>Computer Networks</vt:lpstr>
      <vt:lpstr>Cloud Computing &amp; File Sharing</vt:lpstr>
      <vt:lpstr>Week 8: User Interfaces, Time Management and Powershell</vt:lpstr>
      <vt:lpstr>PowerPoint Presentation</vt:lpstr>
      <vt:lpstr>GUI</vt:lpstr>
      <vt:lpstr>Human Computer Interaction</vt:lpstr>
      <vt:lpstr>Time Management</vt:lpstr>
      <vt:lpstr>Week 9 - File Compression and Backup</vt:lpstr>
      <vt:lpstr>File Compression &amp; Backup</vt:lpstr>
      <vt:lpstr>Week 10: Authentication and Security</vt:lpstr>
      <vt:lpstr>Authentication &amp; Authorization</vt:lpstr>
      <vt:lpstr>Week 11 - IT Projects, IT Jobs, and Project Management</vt:lpstr>
      <vt:lpstr>IT Projects, Jobs, Project Management</vt:lpstr>
      <vt:lpstr>Week 12: Software Licensing, Intellectual Property, Privacy</vt:lpstr>
      <vt:lpstr>Closed vs Open Source, Licensing</vt:lpstr>
      <vt:lpstr>Intellectual Property and Related Rights, and Data Privacy in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Danny Roy</dc:creator>
  <cp:lastModifiedBy>Tim McKenna</cp:lastModifiedBy>
  <cp:revision>426</cp:revision>
  <dcterms:created xsi:type="dcterms:W3CDTF">2016-05-30T19:06:58Z</dcterms:created>
  <dcterms:modified xsi:type="dcterms:W3CDTF">2018-09-17T14:38:22Z</dcterms:modified>
</cp:coreProperties>
</file>