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7" r:id="rId2"/>
    <p:sldId id="258" r:id="rId3"/>
    <p:sldId id="259" r:id="rId4"/>
    <p:sldId id="260" r:id="rId5"/>
    <p:sldId id="351" r:id="rId6"/>
    <p:sldId id="517" r:id="rId7"/>
    <p:sldId id="518" r:id="rId8"/>
    <p:sldId id="367" r:id="rId9"/>
    <p:sldId id="365" r:id="rId10"/>
    <p:sldId id="343" r:id="rId11"/>
    <p:sldId id="497" r:id="rId12"/>
    <p:sldId id="513" r:id="rId13"/>
    <p:sldId id="512" r:id="rId14"/>
    <p:sldId id="369" r:id="rId15"/>
    <p:sldId id="370" r:id="rId16"/>
    <p:sldId id="371" r:id="rId17"/>
    <p:sldId id="372" r:id="rId18"/>
    <p:sldId id="514" r:id="rId19"/>
    <p:sldId id="516" r:id="rId20"/>
    <p:sldId id="519" r:id="rId21"/>
    <p:sldId id="364" r:id="rId22"/>
    <p:sldId id="520" r:id="rId23"/>
    <p:sldId id="366" r:id="rId24"/>
    <p:sldId id="325" r:id="rId25"/>
    <p:sldId id="312" r:id="rId26"/>
    <p:sldId id="350" r:id="rId27"/>
    <p:sldId id="328" r:id="rId28"/>
    <p:sldId id="362" r:id="rId29"/>
    <p:sldId id="340" r:id="rId30"/>
    <p:sldId id="336" r:id="rId31"/>
    <p:sldId id="337" r:id="rId32"/>
    <p:sldId id="319" r:id="rId33"/>
    <p:sldId id="346" r:id="rId34"/>
    <p:sldId id="368" r:id="rId35"/>
    <p:sldId id="373" r:id="rId36"/>
    <p:sldId id="357" r:id="rId37"/>
    <p:sldId id="317" r:id="rId38"/>
    <p:sldId id="374"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0000"/>
    <a:srgbClr val="AA0000"/>
    <a:srgbClr val="E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97" autoAdjust="0"/>
    <p:restoredTop sz="65977" autoAdjust="0"/>
  </p:normalViewPr>
  <p:slideViewPr>
    <p:cSldViewPr>
      <p:cViewPr varScale="1">
        <p:scale>
          <a:sx n="59" d="100"/>
          <a:sy n="59" d="100"/>
        </p:scale>
        <p:origin x="1374" y="72"/>
      </p:cViewPr>
      <p:guideLst>
        <p:guide orient="horz" pos="2160"/>
        <p:guide pos="2880"/>
      </p:guideLst>
    </p:cSldViewPr>
  </p:slideViewPr>
  <p:notesTextViewPr>
    <p:cViewPr>
      <p:scale>
        <a:sx n="1" d="1"/>
        <a:sy n="1" d="1"/>
      </p:scale>
      <p:origin x="0" y="0"/>
    </p:cViewPr>
  </p:notesTextViewPr>
  <p:sorterViewPr>
    <p:cViewPr>
      <p:scale>
        <a:sx n="150" d="100"/>
        <a:sy n="150" d="100"/>
      </p:scale>
      <p:origin x="0" y="-69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671482-D351-45F2-890A-68A4C5BAEF92}"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en-US"/>
        </a:p>
      </dgm:t>
    </dgm:pt>
    <dgm:pt modelId="{7046DAFD-F970-47AA-8BD9-9386CAB97A5F}">
      <dgm:prSet phldrT="[Text]"/>
      <dgm:spPr/>
      <dgm:t>
        <a:bodyPr/>
        <a:lstStyle/>
        <a:p>
          <a:r>
            <a:rPr lang="en-US" dirty="0"/>
            <a:t>Program</a:t>
          </a:r>
        </a:p>
      </dgm:t>
    </dgm:pt>
    <dgm:pt modelId="{9B8E3244-0B19-407F-974A-A42EC55A2324}" type="parTrans" cxnId="{4249D4E6-5F0E-4727-B34F-4F23BEE4777D}">
      <dgm:prSet/>
      <dgm:spPr/>
      <dgm:t>
        <a:bodyPr/>
        <a:lstStyle/>
        <a:p>
          <a:endParaRPr lang="en-US"/>
        </a:p>
      </dgm:t>
    </dgm:pt>
    <dgm:pt modelId="{E5181FE6-42CD-4DF2-A273-C92647BF3D1A}" type="sibTrans" cxnId="{4249D4E6-5F0E-4727-B34F-4F23BEE4777D}">
      <dgm:prSet/>
      <dgm:spPr/>
      <dgm:t>
        <a:bodyPr/>
        <a:lstStyle/>
        <a:p>
          <a:endParaRPr lang="en-US"/>
        </a:p>
      </dgm:t>
    </dgm:pt>
    <dgm:pt modelId="{95F2F94A-6FC7-4F19-A8DD-51DEE2D6938A}">
      <dgm:prSet phldrT="[Text]"/>
      <dgm:spPr/>
      <dgm:t>
        <a:bodyPr/>
        <a:lstStyle/>
        <a:p>
          <a:r>
            <a:rPr lang="en-US" dirty="0" err="1"/>
            <a:t>EXecutable</a:t>
          </a:r>
          <a:r>
            <a:rPr lang="en-US" dirty="0"/>
            <a:t> File (EXE)</a:t>
          </a:r>
          <a:br>
            <a:rPr lang="en-US" dirty="0"/>
          </a:br>
          <a:br>
            <a:rPr lang="en-US" dirty="0"/>
          </a:br>
          <a:br>
            <a:rPr lang="en-US" dirty="0"/>
          </a:br>
          <a:br>
            <a:rPr lang="en-US" dirty="0"/>
          </a:br>
          <a:r>
            <a:rPr lang="en-US" b="1" dirty="0"/>
            <a:t>MS Word</a:t>
          </a:r>
        </a:p>
      </dgm:t>
    </dgm:pt>
    <dgm:pt modelId="{B268043D-1163-4C9E-99C4-FD152D69F5DC}" type="parTrans" cxnId="{0D84D5B6-2601-4293-B041-9D30F80BEE76}">
      <dgm:prSet/>
      <dgm:spPr/>
      <dgm:t>
        <a:bodyPr/>
        <a:lstStyle/>
        <a:p>
          <a:endParaRPr lang="en-US"/>
        </a:p>
      </dgm:t>
    </dgm:pt>
    <dgm:pt modelId="{0A55DB21-9048-4082-8FC4-7F4ABF956B70}" type="sibTrans" cxnId="{0D84D5B6-2601-4293-B041-9D30F80BEE76}">
      <dgm:prSet/>
      <dgm:spPr/>
      <dgm:t>
        <a:bodyPr/>
        <a:lstStyle/>
        <a:p>
          <a:endParaRPr lang="en-US"/>
        </a:p>
      </dgm:t>
    </dgm:pt>
    <dgm:pt modelId="{0FCFF545-0745-4CF2-B33E-A89BFEF987E7}">
      <dgm:prSet phldrT="[Text]"/>
      <dgm:spPr/>
      <dgm:t>
        <a:bodyPr/>
        <a:lstStyle/>
        <a:p>
          <a:r>
            <a:rPr lang="en-US" dirty="0"/>
            <a:t>Process</a:t>
          </a:r>
        </a:p>
      </dgm:t>
    </dgm:pt>
    <dgm:pt modelId="{98826B7A-7C1F-4112-A902-6B3AEBBA25B1}" type="parTrans" cxnId="{04CE76D6-6478-4B95-83DD-638FAF8B83FD}">
      <dgm:prSet/>
      <dgm:spPr/>
      <dgm:t>
        <a:bodyPr/>
        <a:lstStyle/>
        <a:p>
          <a:endParaRPr lang="en-US"/>
        </a:p>
      </dgm:t>
    </dgm:pt>
    <dgm:pt modelId="{FAF26682-194E-4A69-B96E-7F615F98ABF4}" type="sibTrans" cxnId="{04CE76D6-6478-4B95-83DD-638FAF8B83FD}">
      <dgm:prSet/>
      <dgm:spPr/>
      <dgm:t>
        <a:bodyPr/>
        <a:lstStyle/>
        <a:p>
          <a:endParaRPr lang="en-US"/>
        </a:p>
      </dgm:t>
    </dgm:pt>
    <dgm:pt modelId="{C3E93B21-9C73-4C00-8BEB-D35C42C1B2A9}">
      <dgm:prSet phldrT="[Text]"/>
      <dgm:spPr/>
      <dgm:t>
        <a:bodyPr/>
        <a:lstStyle/>
        <a:p>
          <a:r>
            <a:rPr lang="en-US" dirty="0"/>
            <a:t>Program in execution (loaded in memory)</a:t>
          </a:r>
          <a:br>
            <a:rPr lang="en-US" dirty="0"/>
          </a:br>
          <a:br>
            <a:rPr lang="en-US" dirty="0"/>
          </a:br>
          <a:br>
            <a:rPr lang="en-US" dirty="0"/>
          </a:br>
          <a:r>
            <a:rPr lang="en-US" b="1" dirty="0"/>
            <a:t>WINWORD.EXE</a:t>
          </a:r>
        </a:p>
      </dgm:t>
    </dgm:pt>
    <dgm:pt modelId="{4B5B4469-2D8C-45AB-8AEB-AC65153AB20F}" type="parTrans" cxnId="{20709732-2275-4808-84CB-E2E77A5FC9B1}">
      <dgm:prSet/>
      <dgm:spPr/>
      <dgm:t>
        <a:bodyPr/>
        <a:lstStyle/>
        <a:p>
          <a:endParaRPr lang="en-US"/>
        </a:p>
      </dgm:t>
    </dgm:pt>
    <dgm:pt modelId="{7B3D5032-BCE1-4812-882E-54FD3494DB98}" type="sibTrans" cxnId="{20709732-2275-4808-84CB-E2E77A5FC9B1}">
      <dgm:prSet/>
      <dgm:spPr/>
      <dgm:t>
        <a:bodyPr/>
        <a:lstStyle/>
        <a:p>
          <a:endParaRPr lang="en-US"/>
        </a:p>
      </dgm:t>
    </dgm:pt>
    <dgm:pt modelId="{2BD7A7AB-A9D5-4EC4-9F6C-C1B29118891A}">
      <dgm:prSet phldrT="[Text]"/>
      <dgm:spPr/>
      <dgm:t>
        <a:bodyPr/>
        <a:lstStyle/>
        <a:p>
          <a:r>
            <a:rPr lang="en-US" dirty="0"/>
            <a:t>Threads</a:t>
          </a:r>
        </a:p>
      </dgm:t>
    </dgm:pt>
    <dgm:pt modelId="{469ABAD6-47E0-4025-B0E6-60C0D3792BF3}" type="parTrans" cxnId="{565D65C7-08B7-4810-8274-CB4D3DB5094F}">
      <dgm:prSet/>
      <dgm:spPr/>
      <dgm:t>
        <a:bodyPr/>
        <a:lstStyle/>
        <a:p>
          <a:endParaRPr lang="en-US"/>
        </a:p>
      </dgm:t>
    </dgm:pt>
    <dgm:pt modelId="{D489D731-C3EE-442B-9136-85AEF520CA2B}" type="sibTrans" cxnId="{565D65C7-08B7-4810-8274-CB4D3DB5094F}">
      <dgm:prSet/>
      <dgm:spPr/>
      <dgm:t>
        <a:bodyPr/>
        <a:lstStyle/>
        <a:p>
          <a:endParaRPr lang="en-US"/>
        </a:p>
      </dgm:t>
    </dgm:pt>
    <dgm:pt modelId="{FA8BE71D-82EA-49BC-A59A-67CBC5BF4F3E}">
      <dgm:prSet phldrT="[Text]"/>
      <dgm:spPr/>
      <dgm:t>
        <a:bodyPr/>
        <a:lstStyle/>
        <a:p>
          <a:r>
            <a:rPr lang="en-US" dirty="0"/>
            <a:t>Tasks performed inside the process </a:t>
          </a:r>
          <a:br>
            <a:rPr lang="en-US" dirty="0"/>
          </a:br>
          <a:br>
            <a:rPr lang="en-US" dirty="0"/>
          </a:br>
          <a:r>
            <a:rPr lang="en-US" b="1" dirty="0"/>
            <a:t>- mouse clicks</a:t>
          </a:r>
          <a:br>
            <a:rPr lang="en-US" b="1" dirty="0"/>
          </a:br>
          <a:r>
            <a:rPr lang="en-US" b="1" dirty="0"/>
            <a:t>- spell check</a:t>
          </a:r>
          <a:br>
            <a:rPr lang="en-US" b="1" dirty="0"/>
          </a:br>
          <a:r>
            <a:rPr lang="en-US" b="1" dirty="0"/>
            <a:t>- send to printer</a:t>
          </a:r>
        </a:p>
      </dgm:t>
    </dgm:pt>
    <dgm:pt modelId="{0CADA144-7363-4BC0-9851-70C0E7B74A04}" type="parTrans" cxnId="{56105566-F80E-47E9-837A-4C75B13DD08F}">
      <dgm:prSet/>
      <dgm:spPr/>
      <dgm:t>
        <a:bodyPr/>
        <a:lstStyle/>
        <a:p>
          <a:endParaRPr lang="en-US"/>
        </a:p>
      </dgm:t>
    </dgm:pt>
    <dgm:pt modelId="{14E829DB-13BE-4799-8D5B-8C639EDB95FC}" type="sibTrans" cxnId="{56105566-F80E-47E9-837A-4C75B13DD08F}">
      <dgm:prSet/>
      <dgm:spPr/>
      <dgm:t>
        <a:bodyPr/>
        <a:lstStyle/>
        <a:p>
          <a:endParaRPr lang="en-US"/>
        </a:p>
      </dgm:t>
    </dgm:pt>
    <dgm:pt modelId="{79F854B9-1276-4682-BC26-126AFB7AE99B}" type="pres">
      <dgm:prSet presAssocID="{0A671482-D351-45F2-890A-68A4C5BAEF92}" presName="Name0" presStyleCnt="0">
        <dgm:presLayoutVars>
          <dgm:chMax val="5"/>
          <dgm:chPref val="5"/>
          <dgm:dir/>
          <dgm:animLvl val="lvl"/>
        </dgm:presLayoutVars>
      </dgm:prSet>
      <dgm:spPr/>
    </dgm:pt>
    <dgm:pt modelId="{24349427-A2BA-4C89-840F-D8FA706A466B}" type="pres">
      <dgm:prSet presAssocID="{7046DAFD-F970-47AA-8BD9-9386CAB97A5F}" presName="parentText1" presStyleLbl="node1" presStyleIdx="0" presStyleCnt="3">
        <dgm:presLayoutVars>
          <dgm:chMax/>
          <dgm:chPref val="3"/>
          <dgm:bulletEnabled val="1"/>
        </dgm:presLayoutVars>
      </dgm:prSet>
      <dgm:spPr/>
    </dgm:pt>
    <dgm:pt modelId="{DD6DAD26-0127-496D-A4B9-19649BADA9B4}" type="pres">
      <dgm:prSet presAssocID="{7046DAFD-F970-47AA-8BD9-9386CAB97A5F}" presName="childText1" presStyleLbl="solidAlignAcc1" presStyleIdx="0" presStyleCnt="3">
        <dgm:presLayoutVars>
          <dgm:chMax val="0"/>
          <dgm:chPref val="0"/>
          <dgm:bulletEnabled val="1"/>
        </dgm:presLayoutVars>
      </dgm:prSet>
      <dgm:spPr/>
    </dgm:pt>
    <dgm:pt modelId="{FC24BA1C-C7FB-45DD-A73C-B36212911E01}" type="pres">
      <dgm:prSet presAssocID="{0FCFF545-0745-4CF2-B33E-A89BFEF987E7}" presName="parentText2" presStyleLbl="node1" presStyleIdx="1" presStyleCnt="3">
        <dgm:presLayoutVars>
          <dgm:chMax/>
          <dgm:chPref val="3"/>
          <dgm:bulletEnabled val="1"/>
        </dgm:presLayoutVars>
      </dgm:prSet>
      <dgm:spPr/>
    </dgm:pt>
    <dgm:pt modelId="{6F3D0ECD-F0EC-40C1-9EDB-8AE7FC21C752}" type="pres">
      <dgm:prSet presAssocID="{0FCFF545-0745-4CF2-B33E-A89BFEF987E7}" presName="childText2" presStyleLbl="solidAlignAcc1" presStyleIdx="1" presStyleCnt="3">
        <dgm:presLayoutVars>
          <dgm:chMax val="0"/>
          <dgm:chPref val="0"/>
          <dgm:bulletEnabled val="1"/>
        </dgm:presLayoutVars>
      </dgm:prSet>
      <dgm:spPr/>
    </dgm:pt>
    <dgm:pt modelId="{5F1750A6-F9CC-4DA6-B4FD-2C200D86A93A}" type="pres">
      <dgm:prSet presAssocID="{2BD7A7AB-A9D5-4EC4-9F6C-C1B29118891A}" presName="parentText3" presStyleLbl="node1" presStyleIdx="2" presStyleCnt="3">
        <dgm:presLayoutVars>
          <dgm:chMax/>
          <dgm:chPref val="3"/>
          <dgm:bulletEnabled val="1"/>
        </dgm:presLayoutVars>
      </dgm:prSet>
      <dgm:spPr/>
    </dgm:pt>
    <dgm:pt modelId="{6998E097-3BA6-4866-A748-11579549BDDD}" type="pres">
      <dgm:prSet presAssocID="{2BD7A7AB-A9D5-4EC4-9F6C-C1B29118891A}" presName="childText3" presStyleLbl="solidAlignAcc1" presStyleIdx="2" presStyleCnt="3">
        <dgm:presLayoutVars>
          <dgm:chMax val="0"/>
          <dgm:chPref val="0"/>
          <dgm:bulletEnabled val="1"/>
        </dgm:presLayoutVars>
      </dgm:prSet>
      <dgm:spPr/>
    </dgm:pt>
  </dgm:ptLst>
  <dgm:cxnLst>
    <dgm:cxn modelId="{91D5A118-464C-4D5D-A7B3-9BAF5A43DF40}" type="presOf" srcId="{FA8BE71D-82EA-49BC-A59A-67CBC5BF4F3E}" destId="{6998E097-3BA6-4866-A748-11579549BDDD}" srcOrd="0" destOrd="0" presId="urn:microsoft.com/office/officeart/2009/3/layout/IncreasingArrowsProcess"/>
    <dgm:cxn modelId="{A5A8C328-2A31-44A1-B00C-CFACEA6BB911}" type="presOf" srcId="{0FCFF545-0745-4CF2-B33E-A89BFEF987E7}" destId="{FC24BA1C-C7FB-45DD-A73C-B36212911E01}" srcOrd="0" destOrd="0" presId="urn:microsoft.com/office/officeart/2009/3/layout/IncreasingArrowsProcess"/>
    <dgm:cxn modelId="{CA71A92E-1FFA-44E4-B657-6D877896094F}" type="presOf" srcId="{2BD7A7AB-A9D5-4EC4-9F6C-C1B29118891A}" destId="{5F1750A6-F9CC-4DA6-B4FD-2C200D86A93A}" srcOrd="0" destOrd="0" presId="urn:microsoft.com/office/officeart/2009/3/layout/IncreasingArrowsProcess"/>
    <dgm:cxn modelId="{20709732-2275-4808-84CB-E2E77A5FC9B1}" srcId="{0FCFF545-0745-4CF2-B33E-A89BFEF987E7}" destId="{C3E93B21-9C73-4C00-8BEB-D35C42C1B2A9}" srcOrd="0" destOrd="0" parTransId="{4B5B4469-2D8C-45AB-8AEB-AC65153AB20F}" sibTransId="{7B3D5032-BCE1-4812-882E-54FD3494DB98}"/>
    <dgm:cxn modelId="{56105566-F80E-47E9-837A-4C75B13DD08F}" srcId="{2BD7A7AB-A9D5-4EC4-9F6C-C1B29118891A}" destId="{FA8BE71D-82EA-49BC-A59A-67CBC5BF4F3E}" srcOrd="0" destOrd="0" parTransId="{0CADA144-7363-4BC0-9851-70C0E7B74A04}" sibTransId="{14E829DB-13BE-4799-8D5B-8C639EDB95FC}"/>
    <dgm:cxn modelId="{2F64DB6A-C2DA-4968-B3A5-A2E333A9F372}" type="presOf" srcId="{0A671482-D351-45F2-890A-68A4C5BAEF92}" destId="{79F854B9-1276-4682-BC26-126AFB7AE99B}" srcOrd="0" destOrd="0" presId="urn:microsoft.com/office/officeart/2009/3/layout/IncreasingArrowsProcess"/>
    <dgm:cxn modelId="{0D84D5B6-2601-4293-B041-9D30F80BEE76}" srcId="{7046DAFD-F970-47AA-8BD9-9386CAB97A5F}" destId="{95F2F94A-6FC7-4F19-A8DD-51DEE2D6938A}" srcOrd="0" destOrd="0" parTransId="{B268043D-1163-4C9E-99C4-FD152D69F5DC}" sibTransId="{0A55DB21-9048-4082-8FC4-7F4ABF956B70}"/>
    <dgm:cxn modelId="{CA8C90BA-3D68-42F0-94BF-E3E69F6E8B1C}" type="presOf" srcId="{7046DAFD-F970-47AA-8BD9-9386CAB97A5F}" destId="{24349427-A2BA-4C89-840F-D8FA706A466B}" srcOrd="0" destOrd="0" presId="urn:microsoft.com/office/officeart/2009/3/layout/IncreasingArrowsProcess"/>
    <dgm:cxn modelId="{48AE4EBE-3402-402A-B552-B71A6A0FE1F1}" type="presOf" srcId="{95F2F94A-6FC7-4F19-A8DD-51DEE2D6938A}" destId="{DD6DAD26-0127-496D-A4B9-19649BADA9B4}" srcOrd="0" destOrd="0" presId="urn:microsoft.com/office/officeart/2009/3/layout/IncreasingArrowsProcess"/>
    <dgm:cxn modelId="{565D65C7-08B7-4810-8274-CB4D3DB5094F}" srcId="{0A671482-D351-45F2-890A-68A4C5BAEF92}" destId="{2BD7A7AB-A9D5-4EC4-9F6C-C1B29118891A}" srcOrd="2" destOrd="0" parTransId="{469ABAD6-47E0-4025-B0E6-60C0D3792BF3}" sibTransId="{D489D731-C3EE-442B-9136-85AEF520CA2B}"/>
    <dgm:cxn modelId="{19FB3BCC-4282-4D22-953B-CF8AB1354C47}" type="presOf" srcId="{C3E93B21-9C73-4C00-8BEB-D35C42C1B2A9}" destId="{6F3D0ECD-F0EC-40C1-9EDB-8AE7FC21C752}" srcOrd="0" destOrd="0" presId="urn:microsoft.com/office/officeart/2009/3/layout/IncreasingArrowsProcess"/>
    <dgm:cxn modelId="{04CE76D6-6478-4B95-83DD-638FAF8B83FD}" srcId="{0A671482-D351-45F2-890A-68A4C5BAEF92}" destId="{0FCFF545-0745-4CF2-B33E-A89BFEF987E7}" srcOrd="1" destOrd="0" parTransId="{98826B7A-7C1F-4112-A902-6B3AEBBA25B1}" sibTransId="{FAF26682-194E-4A69-B96E-7F615F98ABF4}"/>
    <dgm:cxn modelId="{4249D4E6-5F0E-4727-B34F-4F23BEE4777D}" srcId="{0A671482-D351-45F2-890A-68A4C5BAEF92}" destId="{7046DAFD-F970-47AA-8BD9-9386CAB97A5F}" srcOrd="0" destOrd="0" parTransId="{9B8E3244-0B19-407F-974A-A42EC55A2324}" sibTransId="{E5181FE6-42CD-4DF2-A273-C92647BF3D1A}"/>
    <dgm:cxn modelId="{E5257CE7-4381-4373-96BC-709A288D5FE1}" type="presParOf" srcId="{79F854B9-1276-4682-BC26-126AFB7AE99B}" destId="{24349427-A2BA-4C89-840F-D8FA706A466B}" srcOrd="0" destOrd="0" presId="urn:microsoft.com/office/officeart/2009/3/layout/IncreasingArrowsProcess"/>
    <dgm:cxn modelId="{D7EBB17E-3C42-481A-AB52-E208D8A501FB}" type="presParOf" srcId="{79F854B9-1276-4682-BC26-126AFB7AE99B}" destId="{DD6DAD26-0127-496D-A4B9-19649BADA9B4}" srcOrd="1" destOrd="0" presId="urn:microsoft.com/office/officeart/2009/3/layout/IncreasingArrowsProcess"/>
    <dgm:cxn modelId="{761DDD94-F919-4AE7-97E6-3A3612A6367D}" type="presParOf" srcId="{79F854B9-1276-4682-BC26-126AFB7AE99B}" destId="{FC24BA1C-C7FB-45DD-A73C-B36212911E01}" srcOrd="2" destOrd="0" presId="urn:microsoft.com/office/officeart/2009/3/layout/IncreasingArrowsProcess"/>
    <dgm:cxn modelId="{B1DB579A-FED8-4F34-8F27-7B379A81920E}" type="presParOf" srcId="{79F854B9-1276-4682-BC26-126AFB7AE99B}" destId="{6F3D0ECD-F0EC-40C1-9EDB-8AE7FC21C752}" srcOrd="3" destOrd="0" presId="urn:microsoft.com/office/officeart/2009/3/layout/IncreasingArrowsProcess"/>
    <dgm:cxn modelId="{319A2CD4-8DA6-4E06-97B6-BAC083A93FE1}" type="presParOf" srcId="{79F854B9-1276-4682-BC26-126AFB7AE99B}" destId="{5F1750A6-F9CC-4DA6-B4FD-2C200D86A93A}" srcOrd="4" destOrd="0" presId="urn:microsoft.com/office/officeart/2009/3/layout/IncreasingArrowsProcess"/>
    <dgm:cxn modelId="{E61DF182-2D61-46F4-B1F9-2C4405E2BE92}" type="presParOf" srcId="{79F854B9-1276-4682-BC26-126AFB7AE99B}" destId="{6998E097-3BA6-4866-A748-11579549BDDD}" srcOrd="5"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349427-A2BA-4C89-840F-D8FA706A466B}">
      <dsp:nvSpPr>
        <dsp:cNvPr id="0" name=""/>
        <dsp:cNvSpPr/>
      </dsp:nvSpPr>
      <dsp:spPr>
        <a:xfrm>
          <a:off x="0" y="606671"/>
          <a:ext cx="5867399" cy="854517"/>
        </a:xfrm>
        <a:prstGeom prst="rightArrow">
          <a:avLst>
            <a:gd name="adj1" fmla="val 50000"/>
            <a:gd name="adj2" fmla="val 5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254000" bIns="135655" numCol="1" spcCol="1270" anchor="ctr" anchorCtr="0">
          <a:noAutofit/>
        </a:bodyPr>
        <a:lstStyle/>
        <a:p>
          <a:pPr marL="0" lvl="0" indent="0" algn="l" defTabSz="755650">
            <a:lnSpc>
              <a:spcPct val="90000"/>
            </a:lnSpc>
            <a:spcBef>
              <a:spcPct val="0"/>
            </a:spcBef>
            <a:spcAft>
              <a:spcPct val="35000"/>
            </a:spcAft>
            <a:buNone/>
          </a:pPr>
          <a:r>
            <a:rPr lang="en-US" sz="1700" kern="1200" dirty="0"/>
            <a:t>Program</a:t>
          </a:r>
        </a:p>
      </dsp:txBody>
      <dsp:txXfrm>
        <a:off x="0" y="820300"/>
        <a:ext cx="5653770" cy="427259"/>
      </dsp:txXfrm>
    </dsp:sp>
    <dsp:sp modelId="{DD6DAD26-0127-496D-A4B9-19649BADA9B4}">
      <dsp:nvSpPr>
        <dsp:cNvPr id="0" name=""/>
        <dsp:cNvSpPr/>
      </dsp:nvSpPr>
      <dsp:spPr>
        <a:xfrm>
          <a:off x="0" y="1265627"/>
          <a:ext cx="1807159" cy="1646114"/>
        </a:xfrm>
        <a:prstGeom prst="rect">
          <a:avLst/>
        </a:prstGeom>
        <a:solidFill>
          <a:schemeClr val="l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err="1"/>
            <a:t>EXecutable</a:t>
          </a:r>
          <a:r>
            <a:rPr lang="en-US" sz="1600" kern="1200" dirty="0"/>
            <a:t> File (EXE)</a:t>
          </a:r>
          <a:br>
            <a:rPr lang="en-US" sz="1600" kern="1200" dirty="0"/>
          </a:br>
          <a:br>
            <a:rPr lang="en-US" sz="1600" kern="1200" dirty="0"/>
          </a:br>
          <a:br>
            <a:rPr lang="en-US" sz="1600" kern="1200" dirty="0"/>
          </a:br>
          <a:br>
            <a:rPr lang="en-US" sz="1600" kern="1200" dirty="0"/>
          </a:br>
          <a:r>
            <a:rPr lang="en-US" sz="1600" b="1" kern="1200" dirty="0"/>
            <a:t>MS Word</a:t>
          </a:r>
        </a:p>
      </dsp:txBody>
      <dsp:txXfrm>
        <a:off x="0" y="1265627"/>
        <a:ext cx="1807159" cy="1646114"/>
      </dsp:txXfrm>
    </dsp:sp>
    <dsp:sp modelId="{FC24BA1C-C7FB-45DD-A73C-B36212911E01}">
      <dsp:nvSpPr>
        <dsp:cNvPr id="0" name=""/>
        <dsp:cNvSpPr/>
      </dsp:nvSpPr>
      <dsp:spPr>
        <a:xfrm>
          <a:off x="1807159" y="891510"/>
          <a:ext cx="4060240" cy="854517"/>
        </a:xfrm>
        <a:prstGeom prst="rightArrow">
          <a:avLst>
            <a:gd name="adj1" fmla="val 50000"/>
            <a:gd name="adj2" fmla="val 5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254000" bIns="135655" numCol="1" spcCol="1270" anchor="ctr" anchorCtr="0">
          <a:noAutofit/>
        </a:bodyPr>
        <a:lstStyle/>
        <a:p>
          <a:pPr marL="0" lvl="0" indent="0" algn="l" defTabSz="755650">
            <a:lnSpc>
              <a:spcPct val="90000"/>
            </a:lnSpc>
            <a:spcBef>
              <a:spcPct val="0"/>
            </a:spcBef>
            <a:spcAft>
              <a:spcPct val="35000"/>
            </a:spcAft>
            <a:buNone/>
          </a:pPr>
          <a:r>
            <a:rPr lang="en-US" sz="1700" kern="1200" dirty="0"/>
            <a:t>Process</a:t>
          </a:r>
        </a:p>
      </dsp:txBody>
      <dsp:txXfrm>
        <a:off x="1807159" y="1105139"/>
        <a:ext cx="3846611" cy="427259"/>
      </dsp:txXfrm>
    </dsp:sp>
    <dsp:sp modelId="{6F3D0ECD-F0EC-40C1-9EDB-8AE7FC21C752}">
      <dsp:nvSpPr>
        <dsp:cNvPr id="0" name=""/>
        <dsp:cNvSpPr/>
      </dsp:nvSpPr>
      <dsp:spPr>
        <a:xfrm>
          <a:off x="1807159" y="1550466"/>
          <a:ext cx="1807159" cy="1646114"/>
        </a:xfrm>
        <a:prstGeom prst="rect">
          <a:avLst/>
        </a:prstGeom>
        <a:solidFill>
          <a:schemeClr val="l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Program in execution (loaded in memory)</a:t>
          </a:r>
          <a:br>
            <a:rPr lang="en-US" sz="1600" kern="1200" dirty="0"/>
          </a:br>
          <a:br>
            <a:rPr lang="en-US" sz="1600" kern="1200" dirty="0"/>
          </a:br>
          <a:br>
            <a:rPr lang="en-US" sz="1600" kern="1200" dirty="0"/>
          </a:br>
          <a:r>
            <a:rPr lang="en-US" sz="1600" b="1" kern="1200" dirty="0"/>
            <a:t>WINWORD.EXE</a:t>
          </a:r>
        </a:p>
      </dsp:txBody>
      <dsp:txXfrm>
        <a:off x="1807159" y="1550466"/>
        <a:ext cx="1807159" cy="1646114"/>
      </dsp:txXfrm>
    </dsp:sp>
    <dsp:sp modelId="{5F1750A6-F9CC-4DA6-B4FD-2C200D86A93A}">
      <dsp:nvSpPr>
        <dsp:cNvPr id="0" name=""/>
        <dsp:cNvSpPr/>
      </dsp:nvSpPr>
      <dsp:spPr>
        <a:xfrm>
          <a:off x="3614318" y="1176349"/>
          <a:ext cx="2253081" cy="854517"/>
        </a:xfrm>
        <a:prstGeom prst="rightArrow">
          <a:avLst>
            <a:gd name="adj1" fmla="val 50000"/>
            <a:gd name="adj2" fmla="val 5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254000" bIns="135655" numCol="1" spcCol="1270" anchor="ctr" anchorCtr="0">
          <a:noAutofit/>
        </a:bodyPr>
        <a:lstStyle/>
        <a:p>
          <a:pPr marL="0" lvl="0" indent="0" algn="l" defTabSz="755650">
            <a:lnSpc>
              <a:spcPct val="90000"/>
            </a:lnSpc>
            <a:spcBef>
              <a:spcPct val="0"/>
            </a:spcBef>
            <a:spcAft>
              <a:spcPct val="35000"/>
            </a:spcAft>
            <a:buNone/>
          </a:pPr>
          <a:r>
            <a:rPr lang="en-US" sz="1700" kern="1200" dirty="0"/>
            <a:t>Threads</a:t>
          </a:r>
        </a:p>
      </dsp:txBody>
      <dsp:txXfrm>
        <a:off x="3614318" y="1389978"/>
        <a:ext cx="2039452" cy="427259"/>
      </dsp:txXfrm>
    </dsp:sp>
    <dsp:sp modelId="{6998E097-3BA6-4866-A748-11579549BDDD}">
      <dsp:nvSpPr>
        <dsp:cNvPr id="0" name=""/>
        <dsp:cNvSpPr/>
      </dsp:nvSpPr>
      <dsp:spPr>
        <a:xfrm>
          <a:off x="3614318" y="1835305"/>
          <a:ext cx="1807159" cy="1622023"/>
        </a:xfrm>
        <a:prstGeom prst="rect">
          <a:avLst/>
        </a:prstGeom>
        <a:solidFill>
          <a:schemeClr val="l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Tasks performed inside the process </a:t>
          </a:r>
          <a:br>
            <a:rPr lang="en-US" sz="1600" kern="1200" dirty="0"/>
          </a:br>
          <a:br>
            <a:rPr lang="en-US" sz="1600" kern="1200" dirty="0"/>
          </a:br>
          <a:r>
            <a:rPr lang="en-US" sz="1600" b="1" kern="1200" dirty="0"/>
            <a:t>- mouse clicks</a:t>
          </a:r>
          <a:br>
            <a:rPr lang="en-US" sz="1600" b="1" kern="1200" dirty="0"/>
          </a:br>
          <a:r>
            <a:rPr lang="en-US" sz="1600" b="1" kern="1200" dirty="0"/>
            <a:t>- spell check</a:t>
          </a:r>
          <a:br>
            <a:rPr lang="en-US" sz="1600" b="1" kern="1200" dirty="0"/>
          </a:br>
          <a:r>
            <a:rPr lang="en-US" sz="1600" b="1" kern="1200" dirty="0"/>
            <a:t>- send to printer</a:t>
          </a:r>
        </a:p>
      </dsp:txBody>
      <dsp:txXfrm>
        <a:off x="3614318" y="1835305"/>
        <a:ext cx="1807159" cy="1622023"/>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2E2844-0427-4426-88C0-1616DDA01F56}" type="datetimeFigureOut">
              <a:rPr lang="en-US" smtClean="0"/>
              <a:t>10/10/2018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C9F2AC-98D8-4317-B2FF-F9AFC647C4AC}" type="slidenum">
              <a:rPr lang="en-US" smtClean="0"/>
              <a:t>‹#›</a:t>
            </a:fld>
            <a:endParaRPr lang="en-US"/>
          </a:p>
        </p:txBody>
      </p:sp>
    </p:spTree>
    <p:extLst>
      <p:ext uri="{BB962C8B-B14F-4D97-AF65-F5344CB8AC3E}">
        <p14:creationId xmlns:p14="http://schemas.microsoft.com/office/powerpoint/2010/main" val="2593041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youtube.com/watch?v=s7wmiS2mSXY"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8" Type="http://schemas.openxmlformats.org/officeDocument/2006/relationships/hyperlink" Target="https://en.wikipedia.org/wiki/BIOS" TargetMode="External"/><Relationship Id="rId3" Type="http://schemas.openxmlformats.org/officeDocument/2006/relationships/hyperlink" Target="https://en.wikipedia.org/wiki/Dynamic_random-access_memory" TargetMode="External"/><Relationship Id="rId7" Type="http://schemas.openxmlformats.org/officeDocument/2006/relationships/hyperlink" Target="https://en.wikipedia.org/wiki/Firmware" TargetMode="External"/><Relationship Id="rId12" Type="http://schemas.openxmlformats.org/officeDocument/2006/relationships/hyperlink" Target="https://en.wikipedia.org/wiki/High_fidelity" TargetMode="External"/><Relationship Id="rId2" Type="http://schemas.openxmlformats.org/officeDocument/2006/relationships/slide" Target="../slides/slide35.xml"/><Relationship Id="rId1" Type="http://schemas.openxmlformats.org/officeDocument/2006/relationships/notesMaster" Target="../notesMasters/notesMaster1.xml"/><Relationship Id="rId6" Type="http://schemas.openxmlformats.org/officeDocument/2006/relationships/hyperlink" Target="https://en.wikipedia.org/wiki/Operating_system" TargetMode="External"/><Relationship Id="rId11" Type="http://schemas.openxmlformats.org/officeDocument/2006/relationships/hyperlink" Target="https://en.wikipedia.org/wiki/Pun" TargetMode="External"/><Relationship Id="rId5" Type="http://schemas.openxmlformats.org/officeDocument/2006/relationships/hyperlink" Target="https://en.wikipedia.org/wiki/Interface_(computer_science)" TargetMode="External"/><Relationship Id="rId10" Type="http://schemas.openxmlformats.org/officeDocument/2006/relationships/hyperlink" Target="https://en.wikipedia.org/wiki/Personal_computer" TargetMode="External"/><Relationship Id="rId4" Type="http://schemas.openxmlformats.org/officeDocument/2006/relationships/hyperlink" Target="https://en.wikipedia.org/wiki/Specification" TargetMode="External"/><Relationship Id="rId9" Type="http://schemas.openxmlformats.org/officeDocument/2006/relationships/hyperlink" Target="https://en.wikipedia.org/wiki/IBM_PC_compatible"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en.wikipedia.org/wiki/Unix" TargetMode="External"/><Relationship Id="rId2" Type="http://schemas.openxmlformats.org/officeDocument/2006/relationships/slide" Target="../slides/slide37.xml"/><Relationship Id="rId1" Type="http://schemas.openxmlformats.org/officeDocument/2006/relationships/notesMaster" Target="../notesMasters/notesMaster1.xml"/><Relationship Id="rId5" Type="http://schemas.openxmlformats.org/officeDocument/2006/relationships/hyperlink" Target="https://en.wikipedia.org/wiki/Dennis_Ritchie" TargetMode="External"/><Relationship Id="rId4" Type="http://schemas.openxmlformats.org/officeDocument/2006/relationships/hyperlink" Target="https://en.wikipedia.org/wiki/Ken_Thompson" TargetMode="Externa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Z/O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en.wikipedia.org/wiki/Internetworking" TargetMode="External"/><Relationship Id="rId13" Type="http://schemas.openxmlformats.org/officeDocument/2006/relationships/hyperlink" Target="https://en.wikipedia.org/wiki/Sensor" TargetMode="External"/><Relationship Id="rId3" Type="http://schemas.openxmlformats.org/officeDocument/2006/relationships/hyperlink" Target="https://en.wikipedia.org/wiki/Computer_hardware" TargetMode="External"/><Relationship Id="rId7" Type="http://schemas.openxmlformats.org/officeDocument/2006/relationships/hyperlink" Target="https://en.wikipedia.org/wiki/Real-time_computing#cite_note-1" TargetMode="External"/><Relationship Id="rId12" Type="http://schemas.openxmlformats.org/officeDocument/2006/relationships/hyperlink" Target="https://en.wikipedia.org/wiki/Software"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en.wikipedia.org/wiki/Event_(computing)" TargetMode="External"/><Relationship Id="rId11" Type="http://schemas.openxmlformats.org/officeDocument/2006/relationships/hyperlink" Target="https://en.wikipedia.org/wiki/Electronics" TargetMode="External"/><Relationship Id="rId5" Type="http://schemas.openxmlformats.org/officeDocument/2006/relationships/hyperlink" Target="https://en.wikipedia.org/wiki/Event_(synchronization_primitive)" TargetMode="External"/><Relationship Id="rId15" Type="http://schemas.openxmlformats.org/officeDocument/2006/relationships/hyperlink" Target="https://www.rs-online.com/designspark/eleven-internet-of-things-iot-protocols-you-need-to-know-about" TargetMode="External"/><Relationship Id="rId10" Type="http://schemas.openxmlformats.org/officeDocument/2006/relationships/hyperlink" Target="https://en.wikipedia.org/wiki/Embedded_system" TargetMode="External"/><Relationship Id="rId4" Type="http://schemas.openxmlformats.org/officeDocument/2006/relationships/hyperlink" Target="https://en.wikipedia.org/wiki/Computer_software" TargetMode="External"/><Relationship Id="rId9" Type="http://schemas.openxmlformats.org/officeDocument/2006/relationships/hyperlink" Target="https://en.wikipedia.org/wiki/Smart_device" TargetMode="External"/><Relationship Id="rId14" Type="http://schemas.openxmlformats.org/officeDocument/2006/relationships/hyperlink" Target="https://en.wikipedia.org/wiki/Internet_access"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b="0"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 Overview of OS and </a:t>
            </a:r>
            <a:r>
              <a:rPr lang="en-CA" sz="1200" b="0" i="0" u="none" strike="noStrike" kern="1200" baseline="0">
                <a:solidFill>
                  <a:schemeClr val="tx1"/>
                </a:solidFill>
                <a:latin typeface="+mn-lt"/>
                <a:ea typeface="+mn-ea"/>
                <a:cs typeface="+mn-cs"/>
              </a:rPr>
              <a:t>software development</a:t>
            </a:r>
            <a:r>
              <a:rPr lang="en-CA" sz="1200" b="0" i="0" u="none" strike="noStrike" kern="1200" baseline="0" dirty="0">
                <a:solidFill>
                  <a:schemeClr val="tx1"/>
                </a:solidFill>
                <a:latin typeface="+mn-lt"/>
                <a:ea typeface="+mn-ea"/>
                <a:cs typeface="+mn-cs"/>
              </a:rPr>
              <a:t>	</a:t>
            </a:r>
          </a:p>
          <a:p>
            <a:endParaRPr lang="en-CA" dirty="0"/>
          </a:p>
        </p:txBody>
      </p:sp>
      <p:sp>
        <p:nvSpPr>
          <p:cNvPr id="4" name="Slide Number Placeholder 3"/>
          <p:cNvSpPr>
            <a:spLocks noGrp="1"/>
          </p:cNvSpPr>
          <p:nvPr>
            <p:ph type="sldNum" sz="quarter" idx="10"/>
          </p:nvPr>
        </p:nvSpPr>
        <p:spPr/>
        <p:txBody>
          <a:bodyPr/>
          <a:lstStyle/>
          <a:p>
            <a:fld id="{01C9F2AC-98D8-4317-B2FF-F9AFC647C4AC}" type="slidenum">
              <a:rPr lang="en-US" smtClean="0"/>
              <a:t>1</a:t>
            </a:fld>
            <a:endParaRPr lang="en-US"/>
          </a:p>
        </p:txBody>
      </p:sp>
    </p:spTree>
    <p:extLst>
      <p:ext uri="{BB962C8B-B14F-4D97-AF65-F5344CB8AC3E}">
        <p14:creationId xmlns:p14="http://schemas.microsoft.com/office/powerpoint/2010/main" val="3075850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.NET platform can create local standalone applications deployed to a single PC (</a:t>
            </a:r>
            <a:r>
              <a:rPr lang="en-US" i="1" dirty="0"/>
              <a:t>Windows Forms</a:t>
            </a:r>
            <a:r>
              <a:rPr lang="en-US" dirty="0"/>
              <a:t>) although the browser with its JavaScript engine is now the default User Interface platform.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ASP – Active Server Pages aspect of .NET interacts with Microsoft’s web server, IIS - </a:t>
            </a:r>
            <a:r>
              <a:rPr lang="en-CA" dirty="0"/>
              <a:t>Internet Information Services</a:t>
            </a:r>
            <a:r>
              <a:rPr lang="en-US" dirty="0"/>
              <a:t>, to run applications via a client’s browser.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courses using this platform in the School of ICT.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Programs written in any language for .NET Framework execute in a software environment named Common Language Runtime (CLR), an application </a:t>
            </a:r>
            <a:r>
              <a:rPr lang="en-CA" b="1" dirty="0"/>
              <a:t>virtual machine </a:t>
            </a:r>
            <a:r>
              <a:rPr lang="en-CA" dirty="0"/>
              <a:t>that provides services such as security, memory management, and exception handling. This is similar to the Java Virtual Machine concept.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The Model-View-Controller (MVC) architectural pattern is commonly used by most object oriented development platforms. MVC separates an application into three main components: the model (data domain), the view (User Interface), and the controller (handle user interaction, work with the model, and ultimately select a view to render that displays UI). This pattern is used in most object oriented development platforms. In theory, the same controller could use a browser/web view, a different view for a local application on a desktop's big screen display, keyboard, and mouse and a different view for a smartphone. The same controller talks to a model where the underlying data store could be changed from a traditional relational DB (e.g. Oracle or IBM's DB2) to a </a:t>
            </a:r>
            <a:r>
              <a:rPr lang="en-CA" dirty="0" err="1"/>
              <a:t>noSQL</a:t>
            </a:r>
            <a:r>
              <a:rPr lang="en-CA" dirty="0"/>
              <a:t> DB (e.g. MongoDB). ADO.NET allows programmers to access data and data services from any type of database. Data stores and SQL access are abstracted away from the application into a data Model.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https://msdn.microsoft.com/en-us/library/dd381412(v=vs.108).aspx  </a:t>
            </a:r>
            <a:r>
              <a:rPr lang="en-CA" b="1" dirty="0"/>
              <a:t>ASP.NET MVC Overview</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https://msdn.microsoft.com/en-us/library/ff649643.aspx (identified as "</a:t>
            </a:r>
            <a:r>
              <a:rPr lang="en-CA" dirty="0"/>
              <a:t>Retired Content" but a good explanation of MVC concepts)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https://msdn.microsoft.com/en-us/magazine/mt842512.aspx  </a:t>
            </a:r>
            <a:r>
              <a:rPr lang="en-CA" b="1" dirty="0"/>
              <a:t>Simpler ASP.NET MVC Apps with Razor Pages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Web programming experts know the info here –&gt; https://codeburst.io/how-browsers-work-6350a4234634</a:t>
            </a:r>
          </a:p>
        </p:txBody>
      </p:sp>
      <p:sp>
        <p:nvSpPr>
          <p:cNvPr id="4" name="Slide Number Placeholder 3"/>
          <p:cNvSpPr>
            <a:spLocks noGrp="1"/>
          </p:cNvSpPr>
          <p:nvPr>
            <p:ph type="sldNum" sz="quarter" idx="10"/>
          </p:nvPr>
        </p:nvSpPr>
        <p:spPr/>
        <p:txBody>
          <a:bodyPr/>
          <a:lstStyle/>
          <a:p>
            <a:fld id="{314F67C4-4AAE-4E12-A8E7-F5B8FF9C811E}" type="slidenum">
              <a:rPr lang="en-US" smtClean="0"/>
              <a:t>10</a:t>
            </a:fld>
            <a:endParaRPr lang="en-US"/>
          </a:p>
        </p:txBody>
      </p:sp>
    </p:spTree>
    <p:extLst>
      <p:ext uri="{BB962C8B-B14F-4D97-AF65-F5344CB8AC3E}">
        <p14:creationId xmlns:p14="http://schemas.microsoft.com/office/powerpoint/2010/main" val="3138986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quote Homer Simpson: </a:t>
            </a:r>
            <a:r>
              <a:rPr lang="en-US" b="1" dirty="0" err="1"/>
              <a:t>D'oh</a:t>
            </a:r>
            <a:r>
              <a:rPr lang="en-US" b="1" dirty="0"/>
              <a:t>!</a:t>
            </a:r>
            <a:r>
              <a:rPr lang="en-US" dirty="0"/>
              <a:t> This last step is easy to forget and sometimes hard to foresee. </a:t>
            </a:r>
          </a:p>
          <a:p>
            <a:r>
              <a:rPr lang="en-US" b="0" dirty="0"/>
              <a:t>Accomplishing future maintenance and supporting users is an ongoing and frequently long lived process. That process should be designed into the solution. E.g. Version </a:t>
            </a:r>
            <a:r>
              <a:rPr lang="en-US" b="0"/>
              <a:t>Control System (see below)</a:t>
            </a:r>
            <a:endParaRPr lang="en-US" b="0" dirty="0"/>
          </a:p>
          <a:p>
            <a:endParaRPr lang="en-US" dirty="0"/>
          </a:p>
          <a:p>
            <a:r>
              <a:rPr lang="en-US" dirty="0"/>
              <a:t>There are many ways to describe the SDLC and its stages and phases but they all have the same ideas and sequence. Some methodologies will do these stages once for the entire project’s scope (called Waterfall) and others will do it iteratively for sub-stages of the project (e.g. Agile). There are many other methodologies. </a:t>
            </a:r>
          </a:p>
          <a:p>
            <a:endParaRPr lang="en-US" dirty="0"/>
          </a:p>
          <a:p>
            <a:r>
              <a:rPr lang="en-US" dirty="0"/>
              <a:t>https://en.wikipedia.org/wiki/D%27oh!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https://en.wikipedia.org/wiki/Systems_development_life_cycle</a:t>
            </a:r>
          </a:p>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11</a:t>
            </a:fld>
            <a:endParaRPr lang="en-US"/>
          </a:p>
        </p:txBody>
      </p:sp>
    </p:spTree>
    <p:extLst>
      <p:ext uri="{BB962C8B-B14F-4D97-AF65-F5344CB8AC3E}">
        <p14:creationId xmlns:p14="http://schemas.microsoft.com/office/powerpoint/2010/main" val="2165079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Courses in your program to support the SDLC</a:t>
            </a:r>
          </a:p>
          <a:p>
            <a:r>
              <a:rPr lang="en-US" dirty="0"/>
              <a:t>CPD &amp; CPA</a:t>
            </a:r>
          </a:p>
          <a:p>
            <a:r>
              <a:rPr lang="en-US" dirty="0"/>
              <a:t>https://ict.senecacollege.ca/course/sys366</a:t>
            </a:r>
          </a:p>
          <a:p>
            <a:r>
              <a:rPr lang="en-US" dirty="0"/>
              <a:t>https://ict.senecacollege.ca/course/sys466</a:t>
            </a:r>
          </a:p>
          <a:p>
            <a:r>
              <a:rPr lang="en-US" dirty="0"/>
              <a:t>https://ict.senecacollege.ca/course/prj566</a:t>
            </a:r>
          </a:p>
          <a:p>
            <a:r>
              <a:rPr lang="en-US" dirty="0"/>
              <a:t>https://ict.senecacollege.ca/course/prj666</a:t>
            </a:r>
          </a:p>
          <a:p>
            <a:endParaRPr lang="en-US" dirty="0"/>
          </a:p>
          <a:p>
            <a:r>
              <a:rPr lang="en-US" dirty="0"/>
              <a:t>BSD</a:t>
            </a:r>
          </a:p>
          <a:p>
            <a:r>
              <a:rPr lang="en-US" dirty="0"/>
              <a:t>https://ict.senecacollege.ca/course/bts330</a:t>
            </a:r>
          </a:p>
          <a:p>
            <a:r>
              <a:rPr lang="en-US" dirty="0"/>
              <a:t>https://ict.senecacollege.ca/course/bts430</a:t>
            </a:r>
          </a:p>
          <a:p>
            <a:r>
              <a:rPr lang="en-US" dirty="0"/>
              <a:t>https://ict.senecacollege.ca/course/bts530</a:t>
            </a:r>
          </a:p>
          <a:p>
            <a:r>
              <a:rPr lang="en-US" dirty="0"/>
              <a:t>https://ict.senecacollege.ca/course/bts630</a:t>
            </a:r>
          </a:p>
        </p:txBody>
      </p:sp>
      <p:sp>
        <p:nvSpPr>
          <p:cNvPr id="4" name="Slide Number Placeholder 3"/>
          <p:cNvSpPr>
            <a:spLocks noGrp="1"/>
          </p:cNvSpPr>
          <p:nvPr>
            <p:ph type="sldNum" sz="quarter" idx="10"/>
          </p:nvPr>
        </p:nvSpPr>
        <p:spPr/>
        <p:txBody>
          <a:bodyPr/>
          <a:lstStyle/>
          <a:p>
            <a:fld id="{6CE49CAB-11E7-4E46-B3A8-B9759289B5BF}" type="slidenum">
              <a:rPr lang="en-US" smtClean="0"/>
              <a:t>12</a:t>
            </a:fld>
            <a:endParaRPr lang="en-US"/>
          </a:p>
        </p:txBody>
      </p:sp>
    </p:spTree>
    <p:extLst>
      <p:ext uri="{BB962C8B-B14F-4D97-AF65-F5344CB8AC3E}">
        <p14:creationId xmlns:p14="http://schemas.microsoft.com/office/powerpoint/2010/main" val="3660754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1" i="0" kern="1200" dirty="0">
                <a:solidFill>
                  <a:schemeClr val="tx1"/>
                </a:solidFill>
                <a:effectLst/>
                <a:latin typeface="+mn-lt"/>
                <a:ea typeface="+mn-ea"/>
                <a:cs typeface="+mn-cs"/>
              </a:rPr>
              <a:t>Customer needs more throughput and this is what they asked for. Nobody likes admitting they have a problem that they don't know what to do about; thus they would like you to focus on their solution idea, not belabor their problems.</a:t>
            </a:r>
          </a:p>
          <a:p>
            <a:pPr marL="228600" indent="-228600">
              <a:buAutoNum type="arabicPeriod"/>
            </a:pPr>
            <a:r>
              <a:rPr lang="en-US" sz="1200" b="1" i="0" kern="1200" dirty="0">
                <a:solidFill>
                  <a:schemeClr val="tx1"/>
                </a:solidFill>
                <a:effectLst/>
                <a:latin typeface="+mn-lt"/>
                <a:ea typeface="+mn-ea"/>
                <a:cs typeface="+mn-cs"/>
              </a:rPr>
              <a:t>It should have a wide scope and improve all branches of the customer's business</a:t>
            </a:r>
          </a:p>
          <a:p>
            <a:pPr marL="228600" indent="-228600">
              <a:buAutoNum type="arabicPeriod"/>
            </a:pPr>
            <a:r>
              <a:rPr lang="en-US" sz="1200" b="1" i="0" kern="1200" dirty="0">
                <a:solidFill>
                  <a:schemeClr val="tx1"/>
                </a:solidFill>
                <a:effectLst/>
                <a:latin typeface="+mn-lt"/>
                <a:ea typeface="+mn-ea"/>
                <a:cs typeface="+mn-cs"/>
              </a:rPr>
              <a:t>OK, if that's the way you want it, we will focus on the branches</a:t>
            </a:r>
          </a:p>
          <a:p>
            <a:pPr marL="228600" indent="-228600">
              <a:buAutoNum type="arabicPeriod"/>
            </a:pPr>
            <a:r>
              <a:rPr lang="en-US" sz="1200" b="1" i="0" kern="1200" dirty="0">
                <a:solidFill>
                  <a:schemeClr val="tx1"/>
                </a:solidFill>
                <a:effectLst/>
                <a:latin typeface="+mn-lt"/>
                <a:ea typeface="+mn-ea"/>
                <a:cs typeface="+mn-cs"/>
              </a:rPr>
              <a:t>"A swing tied to a tree." That's what you asked for, that's what you got. And now, you don't like it? You know doing it over again means it will cost more and take longer. We'll try to reuse some of the code.</a:t>
            </a:r>
          </a:p>
          <a:p>
            <a:pPr marL="228600" indent="-228600">
              <a:buAutoNum type="arabicPeriod"/>
            </a:pPr>
            <a:r>
              <a:rPr lang="en-US" sz="1200" b="1" i="0" kern="1200" dirty="0">
                <a:solidFill>
                  <a:schemeClr val="tx1"/>
                </a:solidFill>
                <a:effectLst/>
                <a:latin typeface="+mn-lt"/>
                <a:ea typeface="+mn-ea"/>
                <a:cs typeface="+mn-cs"/>
              </a:rPr>
              <a:t>We all wish it could be that way: comfortable, surrounded by sweetness and light. The sales people not only wish it, they believe it. Everything is easy for those who are not doing the work of implementing and deploying, </a:t>
            </a:r>
          </a:p>
          <a:p>
            <a:pPr marL="228600" indent="-228600">
              <a:buAutoNum type="arabicPeriod"/>
            </a:pPr>
            <a:r>
              <a:rPr lang="en-US" sz="1200" b="1" i="0" kern="1200" dirty="0">
                <a:solidFill>
                  <a:schemeClr val="tx1"/>
                </a:solidFill>
                <a:effectLst/>
                <a:latin typeface="+mn-lt"/>
                <a:ea typeface="+mn-ea"/>
                <a:cs typeface="+mn-cs"/>
              </a:rPr>
              <a:t>Nobody knew what was going on anyway.</a:t>
            </a:r>
          </a:p>
          <a:p>
            <a:pPr marL="228600" indent="-228600">
              <a:buAutoNum type="arabicPeriod"/>
            </a:pPr>
            <a:r>
              <a:rPr lang="en-US" sz="1200" b="1" i="0" kern="1200" dirty="0">
                <a:solidFill>
                  <a:schemeClr val="tx1"/>
                </a:solidFill>
                <a:effectLst/>
                <a:latin typeface="+mn-lt"/>
                <a:ea typeface="+mn-ea"/>
                <a:cs typeface="+mn-cs"/>
              </a:rPr>
              <a:t>It's the best we could do given the timeframe and resources available. Given a few procedural changes, it will work </a:t>
            </a:r>
            <a:r>
              <a:rPr lang="en-US" sz="1200" b="1" i="1" kern="1200" dirty="0">
                <a:solidFill>
                  <a:schemeClr val="tx1"/>
                </a:solidFill>
                <a:effectLst/>
                <a:latin typeface="+mn-lt"/>
                <a:ea typeface="+mn-ea"/>
                <a:cs typeface="+mn-cs"/>
              </a:rPr>
              <a:t>like </a:t>
            </a:r>
            <a:r>
              <a:rPr lang="en-US" sz="1200" b="1" i="0" kern="1200" dirty="0">
                <a:solidFill>
                  <a:schemeClr val="tx1"/>
                </a:solidFill>
                <a:effectLst/>
                <a:latin typeface="+mn-lt"/>
                <a:ea typeface="+mn-ea"/>
                <a:cs typeface="+mn-cs"/>
              </a:rPr>
              <a:t>a swing.</a:t>
            </a:r>
          </a:p>
          <a:p>
            <a:pPr marL="228600" indent="-228600">
              <a:buAutoNum type="arabicPeriod"/>
            </a:pPr>
            <a:r>
              <a:rPr lang="en-US" sz="1200" b="1" i="0" kern="1200" dirty="0">
                <a:solidFill>
                  <a:schemeClr val="tx1"/>
                </a:solidFill>
                <a:effectLst/>
                <a:latin typeface="+mn-lt"/>
                <a:ea typeface="+mn-ea"/>
                <a:cs typeface="+mn-cs"/>
              </a:rPr>
              <a:t>A lot of time and materials went into this project and the invoices reflect that.</a:t>
            </a:r>
          </a:p>
          <a:p>
            <a:pPr marL="228600" indent="-228600">
              <a:buAutoNum type="arabicPeriod"/>
            </a:pPr>
            <a:r>
              <a:rPr lang="en-US" sz="1200" b="1" i="0" kern="1200" dirty="0">
                <a:solidFill>
                  <a:schemeClr val="tx1"/>
                </a:solidFill>
                <a:effectLst/>
                <a:latin typeface="+mn-lt"/>
                <a:ea typeface="+mn-ea"/>
                <a:cs typeface="+mn-cs"/>
              </a:rPr>
              <a:t>After looking at the issues log, this seemed the best approach (most merciful solution). </a:t>
            </a:r>
          </a:p>
          <a:p>
            <a:pPr marL="228600" indent="-228600">
              <a:buAutoNum type="arabicPeriod"/>
            </a:pPr>
            <a:r>
              <a:rPr lang="en-US" sz="1200" b="1" i="0" kern="1200" dirty="0">
                <a:solidFill>
                  <a:schemeClr val="tx1"/>
                </a:solidFill>
                <a:effectLst/>
                <a:latin typeface="+mn-lt"/>
                <a:ea typeface="+mn-ea"/>
                <a:cs typeface="+mn-cs"/>
              </a:rPr>
              <a:t>Oh, well. Lesson learned. On to the next project…</a:t>
            </a:r>
          </a:p>
          <a:p>
            <a:pPr marL="228600" indent="-228600">
              <a:buAutoNum type="arabicPeriod"/>
            </a:pPr>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The classic original version</a:t>
            </a:r>
            <a:endParaRPr lang="en-CA" sz="1200" b="1" i="0" kern="1200" dirty="0">
              <a:solidFill>
                <a:schemeClr val="tx1"/>
              </a:solidFill>
              <a:effectLst/>
              <a:latin typeface="+mn-lt"/>
              <a:ea typeface="+mn-ea"/>
              <a:cs typeface="+mn-cs"/>
            </a:endParaRPr>
          </a:p>
          <a:p>
            <a:r>
              <a:rPr lang="en-CA" sz="1200" b="1" i="0" kern="1200" dirty="0">
                <a:solidFill>
                  <a:schemeClr val="tx1"/>
                </a:solidFill>
                <a:effectLst/>
                <a:latin typeface="+mn-lt"/>
                <a:ea typeface="+mn-ea"/>
                <a:cs typeface="+mn-cs"/>
              </a:rPr>
              <a:t>http://www.projectcartoon.com/cartoon/3</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Expanded version: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http://www.projectcartoon.com/cartoon/2096040</a:t>
            </a:r>
          </a:p>
          <a:p>
            <a:endParaRPr lang="en-US" sz="1200" b="1" i="0" kern="1200" dirty="0">
              <a:solidFill>
                <a:schemeClr val="tx1"/>
              </a:solidFill>
              <a:effectLst/>
              <a:latin typeface="+mn-lt"/>
              <a:ea typeface="+mn-ea"/>
              <a:cs typeface="+mn-cs"/>
            </a:endParaRPr>
          </a:p>
          <a:p>
            <a:r>
              <a:rPr lang="en-CA" b="1" dirty="0"/>
              <a:t>Software development consulting</a:t>
            </a:r>
          </a:p>
          <a:p>
            <a:r>
              <a:rPr lang="en-CA" b="1" dirty="0"/>
              <a:t>http://www.projectcartoon.com/cartoon/1078</a:t>
            </a:r>
          </a:p>
          <a:p>
            <a:r>
              <a:rPr lang="en-CA" dirty="0"/>
              <a:t>The life cycle of a software development project with a consulting organization.</a:t>
            </a:r>
          </a:p>
          <a:p>
            <a:endParaRPr lang="en-CA"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13</a:t>
            </a:fld>
            <a:endParaRPr lang="en-US"/>
          </a:p>
        </p:txBody>
      </p:sp>
    </p:spTree>
    <p:extLst>
      <p:ext uri="{BB962C8B-B14F-4D97-AF65-F5344CB8AC3E}">
        <p14:creationId xmlns:p14="http://schemas.microsoft.com/office/powerpoint/2010/main" val="3209893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happens when you don't keep your patches up to date? </a:t>
            </a:r>
          </a:p>
          <a:p>
            <a:r>
              <a:rPr lang="en-US" dirty="0"/>
              <a:t>Google: Equifax data breach</a:t>
            </a:r>
          </a:p>
          <a:p>
            <a:endParaRPr lang="en-US" dirty="0"/>
          </a:p>
          <a:p>
            <a:r>
              <a:rPr lang="en-US" dirty="0"/>
              <a:t>Unless you really NEED a new major release, wait. </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14</a:t>
            </a:fld>
            <a:endParaRPr lang="en-US"/>
          </a:p>
        </p:txBody>
      </p:sp>
    </p:spTree>
    <p:extLst>
      <p:ext uri="{BB962C8B-B14F-4D97-AF65-F5344CB8AC3E}">
        <p14:creationId xmlns:p14="http://schemas.microsoft.com/office/powerpoint/2010/main" val="378100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slide indicates a typical revision schedule for software</a:t>
            </a:r>
          </a:p>
          <a:p>
            <a:endParaRPr lang="en-US" baseline="0" dirty="0"/>
          </a:p>
          <a:p>
            <a:r>
              <a:rPr lang="en-US" baseline="0" dirty="0"/>
              <a:t>In the development stage, only a two numbering system is used: 0.1, 0.2, etc. Each number indicates a new build of the software. </a:t>
            </a:r>
          </a:p>
          <a:p>
            <a:endParaRPr lang="en-US" baseline="0" dirty="0"/>
          </a:p>
          <a:p>
            <a:r>
              <a:rPr lang="en-US" baseline="0" dirty="0"/>
              <a:t>When the software project is complete, the numbering of 1.0 is given, and the word Alpha is appended. This means that the software is not stable and has major bugs, preventing some of its features from working. The Alpha number is increased to indicate revisions in the code – usually bug fixes which improve functionality or performance.</a:t>
            </a:r>
          </a:p>
          <a:p>
            <a:endParaRPr lang="en-US" baseline="0" dirty="0"/>
          </a:p>
          <a:p>
            <a:r>
              <a:rPr lang="en-US" baseline="0" dirty="0"/>
              <a:t>After the major bugs have been fixed and the software is stable, the Beta phase is commenced. Notice that the numbering is still 1.0 throughout this timeframe.</a:t>
            </a:r>
          </a:p>
          <a:p>
            <a:endParaRPr lang="en-US" baseline="0" dirty="0"/>
          </a:p>
          <a:p>
            <a:r>
              <a:rPr lang="en-US" baseline="0" dirty="0"/>
              <a:t>When all of the known bugs have been dealt with and the software now performs as expected, the Release Candidate phase is begun. This phase provides an opportunity for selected public members to download the software and try it out. During this phase, bugs are usually discovered as well as compatibility issues due to specific system configurations. This gives software developers a method to test the software in a real world environment, but without the pressure of officially launching the software. During this phase changes are made to fix configuration issues and bugs.</a:t>
            </a:r>
          </a:p>
          <a:p>
            <a:endParaRPr lang="en-US" baseline="0" dirty="0"/>
          </a:p>
          <a:p>
            <a:r>
              <a:rPr lang="en-US" baseline="0" dirty="0"/>
              <a:t>When the software is really for public release and announced as a finished product, it is given the numbering of 1.0.0 (typically the last number if it is a 0 is not written, i.e. 1.0)</a:t>
            </a:r>
          </a:p>
          <a:p>
            <a:endParaRPr lang="en-US" baseline="0" dirty="0"/>
          </a:p>
          <a:p>
            <a:r>
              <a:rPr lang="en-US" baseline="0" dirty="0"/>
              <a:t>1.0.2 – announces bug fixes from 1.0.1 and is backward compatible with 1.0.1 and forward compatible with 1.1.0.</a:t>
            </a:r>
          </a:p>
          <a:p>
            <a:endParaRPr lang="en-US" baseline="0" dirty="0"/>
          </a:p>
          <a:p>
            <a:r>
              <a:rPr lang="en-US" baseline="0" dirty="0"/>
              <a:t>1.1.1 – is backward compatible with 1.1.0, but is not forward compatible with 1.2.0 because of new features or formats.</a:t>
            </a:r>
          </a:p>
          <a:p>
            <a:endParaRPr lang="en-US" baseline="0" dirty="0"/>
          </a:p>
          <a:p>
            <a:r>
              <a:rPr lang="en-US" baseline="0" dirty="0"/>
              <a:t>2.0 – is not backward compatible with 1.2.1, and will not be compatible with 2.1, when it is developed.</a:t>
            </a:r>
            <a:endParaRPr lang="en-US" dirty="0"/>
          </a:p>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15</a:t>
            </a:fld>
            <a:endParaRPr lang="en-US"/>
          </a:p>
        </p:txBody>
      </p:sp>
    </p:spTree>
    <p:extLst>
      <p:ext uri="{BB962C8B-B14F-4D97-AF65-F5344CB8AC3E}">
        <p14:creationId xmlns:p14="http://schemas.microsoft.com/office/powerpoint/2010/main" val="30691436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Backward compatibility allows for interoperability with an older legacy system, or with input designed for such a system, especially in telecommunications and computing.</a:t>
            </a:r>
          </a:p>
          <a:p>
            <a:r>
              <a:rPr lang="en-US" dirty="0"/>
              <a:t>e</a:t>
            </a:r>
            <a:r>
              <a:rPr lang="en-CA" dirty="0"/>
              <a:t>.g. plug a 50 year old analog rotary (pulse) dial telephone into a land line wall jack…will work if the digital telephone system with tone dialing is still backward compatible. New telephone systems were backward compatible for decades with old equipment, both internally within their own systems as well as at the handset end. But your new VoIP box is not backward compatible with your old dial phone.</a:t>
            </a:r>
          </a:p>
          <a:p>
            <a:r>
              <a:rPr lang="en-US" dirty="0"/>
              <a:t>e</a:t>
            </a:r>
            <a:r>
              <a:rPr lang="en-CA" dirty="0"/>
              <a:t>.g. software that can read old file formats such as early versions of jpeg or PDF files.</a:t>
            </a:r>
          </a:p>
          <a:p>
            <a:r>
              <a:rPr lang="en-US" dirty="0"/>
              <a:t>e</a:t>
            </a:r>
            <a:r>
              <a:rPr lang="en-CA" dirty="0"/>
              <a:t>.g. software that works with old hardware devices </a:t>
            </a:r>
            <a:r>
              <a:rPr lang="en-US" dirty="0"/>
              <a:t>…there is a limit. Are any OS backward compatible with punch card readers or tape drives anymore?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new game controller may be designed to be backward compatible so that older versions of game software and game consoles can be forward compatible.</a:t>
            </a:r>
          </a:p>
          <a:p>
            <a:endParaRPr lang="en-US" dirty="0"/>
          </a:p>
          <a:p>
            <a:r>
              <a:rPr lang="en-US" dirty="0"/>
              <a:t>Forward compatibility can be designed into a standard. ISO standard PDF/A is a future-proof PDF file format. </a:t>
            </a:r>
          </a:p>
          <a:p>
            <a:r>
              <a:rPr lang="en-CA" sz="1200" b="0" i="0" kern="1200" dirty="0">
                <a:solidFill>
                  <a:schemeClr val="tx1"/>
                </a:solidFill>
                <a:effectLst/>
                <a:latin typeface="+mn-lt"/>
                <a:ea typeface="+mn-ea"/>
                <a:cs typeface="+mn-cs"/>
              </a:rPr>
              <a:t>From https://www.pdfa.org/pdfa-faq/</a:t>
            </a:r>
            <a:br>
              <a:rPr lang="en-CA" sz="1200" b="0" i="0" kern="1200" dirty="0">
                <a:solidFill>
                  <a:schemeClr val="tx1"/>
                </a:solidFill>
                <a:effectLst/>
                <a:latin typeface="+mn-lt"/>
                <a:ea typeface="+mn-ea"/>
                <a:cs typeface="+mn-cs"/>
              </a:rPr>
            </a:br>
            <a:r>
              <a:rPr lang="en-CA" sz="1200" b="0" i="0" kern="1200" dirty="0">
                <a:solidFill>
                  <a:schemeClr val="tx1"/>
                </a:solidFill>
                <a:effectLst/>
                <a:latin typeface="+mn-lt"/>
                <a:ea typeface="+mn-ea"/>
                <a:cs typeface="+mn-cs"/>
              </a:rPr>
              <a:t>Will future developments to the PDF/A standard make current PDF/A versions obsolete?</a:t>
            </a:r>
          </a:p>
          <a:p>
            <a:r>
              <a:rPr lang="en-CA" sz="1200" b="0" i="0" kern="1200" dirty="0">
                <a:solidFill>
                  <a:schemeClr val="tx1"/>
                </a:solidFill>
                <a:effectLst/>
                <a:latin typeface="+mn-lt"/>
                <a:ea typeface="+mn-ea"/>
                <a:cs typeface="+mn-cs"/>
              </a:rPr>
              <a:t>The ISO standard requires that future PDF viewing applications must be backward compatible, so that they are capable of correctly displaying older versions of PDF/A.</a:t>
            </a:r>
          </a:p>
          <a:p>
            <a:endParaRPr lang="en-US" dirty="0"/>
          </a:p>
          <a:p>
            <a:r>
              <a:rPr lang="en-US" dirty="0"/>
              <a:t>E.g. HTML tags are meant to be forward compatible. </a:t>
            </a:r>
          </a:p>
          <a:p>
            <a:r>
              <a:rPr lang="en-US" dirty="0"/>
              <a:t>A &lt;P&gt; tag will always mean paragraph tag.</a:t>
            </a:r>
          </a:p>
          <a:p>
            <a:r>
              <a:rPr lang="en-US" dirty="0"/>
              <a:t>&lt;P align=center&gt; </a:t>
            </a:r>
            <a:r>
              <a:rPr lang="en-CA" sz="1200" b="0" i="0" kern="1200" dirty="0">
                <a:solidFill>
                  <a:schemeClr val="tx1"/>
                </a:solidFill>
                <a:effectLst/>
                <a:latin typeface="+mn-lt"/>
                <a:ea typeface="+mn-ea"/>
                <a:cs typeface="+mn-cs"/>
              </a:rPr>
              <a:t>The align </a:t>
            </a:r>
            <a:r>
              <a:rPr lang="en-CA" sz="1200" b="1" i="0" kern="1200" dirty="0">
                <a:solidFill>
                  <a:schemeClr val="tx1"/>
                </a:solidFill>
                <a:effectLst/>
                <a:latin typeface="+mn-lt"/>
                <a:ea typeface="+mn-ea"/>
                <a:cs typeface="+mn-cs"/>
              </a:rPr>
              <a:t>attribute</a:t>
            </a:r>
            <a:r>
              <a:rPr lang="en-CA" sz="1200" b="0" i="0" kern="1200" dirty="0">
                <a:solidFill>
                  <a:schemeClr val="tx1"/>
                </a:solidFill>
                <a:effectLst/>
                <a:latin typeface="+mn-lt"/>
                <a:ea typeface="+mn-ea"/>
                <a:cs typeface="+mn-cs"/>
              </a:rPr>
              <a:t> is not forward compatible with </a:t>
            </a:r>
            <a:r>
              <a:rPr lang="en-CA" sz="1200" b="1" i="0" kern="1200" dirty="0">
                <a:solidFill>
                  <a:schemeClr val="tx1"/>
                </a:solidFill>
                <a:effectLst/>
                <a:latin typeface="+mn-lt"/>
                <a:ea typeface="+mn-ea"/>
                <a:cs typeface="+mn-cs"/>
              </a:rPr>
              <a:t>HTML5</a:t>
            </a:r>
            <a:r>
              <a:rPr lang="en-CA" sz="1200" b="0" i="0" kern="1200" dirty="0">
                <a:solidFill>
                  <a:schemeClr val="tx1"/>
                </a:solidFill>
                <a:effectLst/>
                <a:latin typeface="+mn-lt"/>
                <a:ea typeface="+mn-ea"/>
                <a:cs typeface="+mn-cs"/>
              </a:rPr>
              <a:t>, is </a:t>
            </a:r>
            <a:r>
              <a:rPr lang="en-US" dirty="0"/>
              <a:t>compatible with HTML4, is not backward compatible with very old HTML.</a:t>
            </a:r>
          </a:p>
          <a:p>
            <a:r>
              <a:rPr lang="en-US" dirty="0"/>
              <a:t>Browsers are usually forward and backward compatible:</a:t>
            </a:r>
          </a:p>
          <a:p>
            <a:r>
              <a:rPr lang="en-CA" sz="1200" b="0" i="0" kern="1200" dirty="0">
                <a:solidFill>
                  <a:schemeClr val="tx1"/>
                </a:solidFill>
                <a:effectLst/>
                <a:latin typeface="+mn-lt"/>
                <a:ea typeface="+mn-ea"/>
                <a:cs typeface="+mn-cs"/>
              </a:rPr>
              <a:t>A browser is forward compatible if it will not break when displaying a newer version of HTML, it should gracefully glide over tags and attributes it does not recognize.</a:t>
            </a:r>
          </a:p>
          <a:p>
            <a:r>
              <a:rPr lang="en-CA" sz="1200" b="0" i="0" kern="1200" dirty="0">
                <a:solidFill>
                  <a:schemeClr val="tx1"/>
                </a:solidFill>
                <a:effectLst/>
                <a:latin typeface="+mn-lt"/>
                <a:ea typeface="+mn-ea"/>
                <a:cs typeface="+mn-cs"/>
              </a:rPr>
              <a:t>A browser is backward compatible if it supports all older versions of HTML including deprecated tags.</a:t>
            </a:r>
          </a:p>
          <a:p>
            <a:r>
              <a:rPr lang="en-CA" sz="1200" b="0" i="0" kern="1200" dirty="0">
                <a:solidFill>
                  <a:schemeClr val="tx1"/>
                </a:solidFill>
                <a:effectLst/>
                <a:latin typeface="+mn-lt"/>
                <a:ea typeface="+mn-ea"/>
                <a:cs typeface="+mn-cs"/>
              </a:rPr>
              <a:t>"Deprecated" tags and attributes are those that have been replaced by other, newer, HTML constructs. Deprecated tags are still included in the HTML draft or recommendation but are clearly marked as deprecated. Once deprecated, tags may well become obsolete. The draft "strongly urges" the non-use of deprecated tags. Deprecation is the process of gently moving from old to new standards. Programmers creating new code are expected to avoid using deprecated items and if maintaining old code, to convert deprecated items.</a:t>
            </a:r>
            <a:endParaRPr lang="en-US" sz="1200" b="0" i="0" kern="1200" dirty="0">
              <a:solidFill>
                <a:schemeClr val="tx1"/>
              </a:solidFill>
              <a:effectLst/>
              <a:latin typeface="+mn-lt"/>
              <a:ea typeface="+mn-ea"/>
              <a:cs typeface="+mn-cs"/>
            </a:endParaRPr>
          </a:p>
          <a:p>
            <a:endParaRPr lang="en-US" dirty="0"/>
          </a:p>
          <a:p>
            <a:r>
              <a:rPr lang="en-US" dirty="0"/>
              <a:t>https://simplicable.com/new/backward-compatibility-vs-forward-compatibility</a:t>
            </a:r>
          </a:p>
          <a:p>
            <a:endParaRPr lang="en-US" dirty="0"/>
          </a:p>
          <a:p>
            <a:endParaRPr lang="en-US" dirty="0"/>
          </a:p>
          <a:p>
            <a:r>
              <a:rPr lang="en-US" dirty="0"/>
              <a:t>The</a:t>
            </a:r>
            <a:r>
              <a:rPr lang="en-US" baseline="0" dirty="0"/>
              <a:t> three tier numbering system is a convention adopted by software vendors. The purpose of the numbering system is twofold:</a:t>
            </a:r>
          </a:p>
          <a:p>
            <a:pPr marL="228600" indent="-228600">
              <a:buFont typeface="+mj-lt"/>
              <a:buAutoNum type="arabicPeriod"/>
            </a:pPr>
            <a:r>
              <a:rPr lang="en-US" baseline="0" dirty="0"/>
              <a:t>To communicate the order of the releases so you can track the software’s development over time.</a:t>
            </a:r>
          </a:p>
          <a:p>
            <a:pPr marL="228600" indent="-228600">
              <a:buFont typeface="+mj-lt"/>
              <a:buAutoNum type="arabicPeriod"/>
            </a:pPr>
            <a:r>
              <a:rPr lang="en-US" baseline="0" dirty="0"/>
              <a:t>To communicate clearly the nature and degree of changes in each release.</a:t>
            </a:r>
          </a:p>
          <a:p>
            <a:pPr marL="228600" indent="-228600">
              <a:buFont typeface="+mj-lt"/>
              <a:buAutoNum type="arabicPeriod"/>
            </a:pPr>
            <a:endParaRPr lang="en-US" baseline="0" dirty="0"/>
          </a:p>
          <a:p>
            <a:pPr marL="0" indent="0">
              <a:buFont typeface="+mj-lt"/>
              <a:buNone/>
            </a:pPr>
            <a:r>
              <a:rPr lang="en-US" dirty="0"/>
              <a:t>Release numbers are groups</a:t>
            </a:r>
            <a:r>
              <a:rPr lang="en-US" baseline="0" dirty="0"/>
              <a:t> of numbers separated by dots – the dots are not decimals, merely separators.</a:t>
            </a:r>
          </a:p>
          <a:p>
            <a:pPr marL="0" indent="0">
              <a:buFont typeface="+mj-lt"/>
              <a:buNone/>
            </a:pPr>
            <a:endParaRPr lang="en-US" baseline="0" dirty="0"/>
          </a:p>
          <a:p>
            <a:pPr marL="0" indent="0">
              <a:buFont typeface="+mj-lt"/>
              <a:buNone/>
            </a:pPr>
            <a:r>
              <a:rPr lang="en-US" dirty="0"/>
              <a:t>The</a:t>
            </a:r>
            <a:r>
              <a:rPr lang="en-US" baseline="0" dirty="0"/>
              <a:t> number on the right indicates micro changes to the code base. These are typically bug fixes.</a:t>
            </a:r>
          </a:p>
          <a:p>
            <a:pPr marL="0" indent="0">
              <a:buFont typeface="+mj-lt"/>
              <a:buNone/>
            </a:pPr>
            <a:r>
              <a:rPr lang="en-US" baseline="0" dirty="0"/>
              <a:t>Micro revisions are defined as changes which are forward and backward compatible.</a:t>
            </a:r>
          </a:p>
          <a:p>
            <a:pPr marL="0" indent="0">
              <a:buFont typeface="+mj-lt"/>
              <a:buNone/>
            </a:pPr>
            <a:r>
              <a:rPr lang="en-US" baseline="0" dirty="0"/>
              <a:t>This means that 3.4.2 is backward compatible with 3.4.1. Forward compatibility means that customers who install 3.5.0 should not have any compatibility problems with 3.4.2 clients, except that clients with 3.4.2 will not have the features of the 3.5.0 clients. If there are compatibility issues then it is not a micro change and the minor revision number needs to be incremented.</a:t>
            </a:r>
          </a:p>
          <a:p>
            <a:pPr marL="0" indent="0">
              <a:buFont typeface="+mj-lt"/>
              <a:buNone/>
            </a:pPr>
            <a:endParaRPr lang="en-US" baseline="0" dirty="0"/>
          </a:p>
          <a:p>
            <a:pPr marL="0" indent="0">
              <a:buFont typeface="+mj-lt"/>
              <a:buNone/>
            </a:pPr>
            <a:r>
              <a:rPr lang="en-US" baseline="0" dirty="0"/>
              <a:t>The minor revision number is typically used to introduce new product features of the software. Changes here must be backward compatible, but not forward compatible. For example, clients who upgraded to 3.4.2 will have no compatibility issues with 3.3.0 clients. The 3.4.2 software can read 3.3.0 files, but may silently change the format to something that the 3.3.0 clients can not be able to read in order to gain new features. Thus, minor changes are always backward compatible, but not forward compatible.</a:t>
            </a:r>
          </a:p>
          <a:p>
            <a:pPr marL="0" indent="0">
              <a:buFont typeface="+mj-lt"/>
              <a:buNone/>
            </a:pPr>
            <a:endParaRPr lang="en-US" baseline="0" dirty="0"/>
          </a:p>
          <a:p>
            <a:pPr marL="0" indent="0">
              <a:buFont typeface="+mj-lt"/>
              <a:buNone/>
            </a:pPr>
            <a:r>
              <a:rPr lang="en-US" baseline="0" dirty="0"/>
              <a:t>Major changes mark compatibility boundaries. A new major release will have new feature sets or require hardware changes. Thus, a new major release can be forward and backward </a:t>
            </a:r>
            <a:r>
              <a:rPr lang="en-US" b="1" baseline="0" dirty="0"/>
              <a:t>in</a:t>
            </a:r>
            <a:r>
              <a:rPr lang="en-US" baseline="0" dirty="0"/>
              <a:t>compatible. However, i</a:t>
            </a:r>
            <a:r>
              <a:rPr lang="en-US" sz="1200" dirty="0">
                <a:solidFill>
                  <a:schemeClr val="tx2"/>
                </a:solidFill>
              </a:rPr>
              <a:t>f underlying architecture has not changed, the Major release may retain forward and/or backward compatibility with previous releases. E.g. a new release may occur due to a radical change in the User Interface but be compatible with existing/future hardware, OS, and data file formats. </a:t>
            </a:r>
            <a:r>
              <a:rPr lang="en-US" baseline="0" dirty="0"/>
              <a:t>Clients who upgrade to 3.0.0 from 2.2.2, for example, will have compatibility issues due to reengineered file formats or incompatible hardware. Or, 4.0 clients will have compatibility issues with 3.4.2 clients because of the new hardware or the new way the software works.</a:t>
            </a:r>
          </a:p>
          <a:p>
            <a:pPr marL="0" indent="0">
              <a:buFont typeface="+mj-lt"/>
              <a:buNone/>
            </a:pPr>
            <a:endParaRPr lang="en-US" baseline="0" dirty="0"/>
          </a:p>
          <a:p>
            <a:pPr marL="0" indent="0">
              <a:buFont typeface="+mj-lt"/>
              <a:buNone/>
            </a:pPr>
            <a:r>
              <a:rPr lang="en-US" baseline="0" dirty="0"/>
              <a:t>https://en.wikipedia.org/wiki/Software_versioning</a:t>
            </a:r>
          </a:p>
          <a:p>
            <a:pPr marL="0" indent="0">
              <a:buFont typeface="+mj-lt"/>
              <a:buNone/>
            </a:pPr>
            <a:r>
              <a:rPr lang="en-US" baseline="0" dirty="0"/>
              <a:t>Note: Microsoft uses build numbering; see the wiki article.</a:t>
            </a:r>
          </a:p>
          <a:p>
            <a:pPr marL="0" indent="0">
              <a:buFont typeface="+mj-lt"/>
              <a:buNone/>
            </a:pPr>
            <a:r>
              <a:rPr lang="en-US" baseline="0" dirty="0"/>
              <a:t>https://www.w3.org/People/Bos/DesignGuide/compatibility.html</a:t>
            </a:r>
          </a:p>
        </p:txBody>
      </p:sp>
      <p:sp>
        <p:nvSpPr>
          <p:cNvPr id="4" name="Slide Number Placeholder 3"/>
          <p:cNvSpPr>
            <a:spLocks noGrp="1"/>
          </p:cNvSpPr>
          <p:nvPr>
            <p:ph type="sldNum" sz="quarter" idx="10"/>
          </p:nvPr>
        </p:nvSpPr>
        <p:spPr/>
        <p:txBody>
          <a:bodyPr/>
          <a:lstStyle/>
          <a:p>
            <a:fld id="{6CE49CAB-11E7-4E46-B3A8-B9759289B5BF}" type="slidenum">
              <a:rPr lang="en-US" smtClean="0"/>
              <a:t>16</a:t>
            </a:fld>
            <a:endParaRPr lang="en-US"/>
          </a:p>
        </p:txBody>
      </p:sp>
    </p:spTree>
    <p:extLst>
      <p:ext uri="{BB962C8B-B14F-4D97-AF65-F5344CB8AC3E}">
        <p14:creationId xmlns:p14="http://schemas.microsoft.com/office/powerpoint/2010/main" val="5373726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Practice software versioning by writing a program in stages, building up its functionality.</a:t>
            </a:r>
          </a:p>
          <a:p>
            <a:r>
              <a:rPr lang="en-CA" sz="1200" kern="1200" dirty="0">
                <a:solidFill>
                  <a:schemeClr val="tx1"/>
                </a:solidFill>
                <a:effectLst/>
                <a:latin typeface="+mn-lt"/>
                <a:ea typeface="+mn-ea"/>
                <a:cs typeface="+mn-cs"/>
              </a:rPr>
              <a:t>Write the comments first!</a:t>
            </a:r>
          </a:p>
          <a:p>
            <a:r>
              <a:rPr lang="en-CA" sz="1200" kern="1200" dirty="0">
                <a:solidFill>
                  <a:schemeClr val="tx1"/>
                </a:solidFill>
                <a:effectLst/>
                <a:latin typeface="+mn-lt"/>
                <a:ea typeface="+mn-ea"/>
                <a:cs typeface="+mn-cs"/>
              </a:rPr>
              <a:t>satisfy the mythical DOWIM compiler (DO What I Mean -- compiler ignores the code and compiles your comments)</a:t>
            </a:r>
          </a:p>
          <a:p>
            <a:r>
              <a:rPr lang="en-CA" sz="1200" kern="1200" dirty="0">
                <a:solidFill>
                  <a:schemeClr val="tx1"/>
                </a:solidFill>
                <a:effectLst/>
                <a:latin typeface="+mn-lt"/>
                <a:ea typeface="+mn-ea"/>
                <a:cs typeface="+mn-cs"/>
              </a:rPr>
              <a:t>programs do what you code, not what you mean.</a:t>
            </a:r>
          </a:p>
          <a:p>
            <a:r>
              <a:rPr lang="en-CA" sz="1200" kern="1200" dirty="0">
                <a:solidFill>
                  <a:schemeClr val="tx1"/>
                </a:solidFill>
                <a:effectLst/>
                <a:latin typeface="+mn-lt"/>
                <a:ea typeface="+mn-ea"/>
                <a:cs typeface="+mn-cs"/>
              </a:rPr>
              <a:t>what do your comments say the code should do?</a:t>
            </a:r>
          </a:p>
          <a:p>
            <a:r>
              <a:rPr lang="en-CA" sz="1200" kern="1200" dirty="0">
                <a:solidFill>
                  <a:schemeClr val="tx1"/>
                </a:solidFill>
                <a:effectLst/>
                <a:latin typeface="+mn-lt"/>
                <a:ea typeface="+mn-ea"/>
                <a:cs typeface="+mn-cs"/>
              </a:rPr>
              <a:t>You don't have comments? How do you know what you mean?</a:t>
            </a:r>
            <a:br>
              <a:rPr lang="en-CA" sz="1200" kern="1200" dirty="0">
                <a:solidFill>
                  <a:schemeClr val="tx1"/>
                </a:solidFill>
                <a:effectLst/>
                <a:latin typeface="+mn-lt"/>
                <a:ea typeface="+mn-ea"/>
                <a:cs typeface="+mn-cs"/>
              </a:rPr>
            </a:br>
            <a:r>
              <a:rPr lang="en-CA" sz="1200" kern="1200" dirty="0">
                <a:solidFill>
                  <a:schemeClr val="tx1"/>
                </a:solidFill>
                <a:effectLst/>
                <a:latin typeface="+mn-lt"/>
                <a:ea typeface="+mn-ea"/>
                <a:cs typeface="+mn-cs"/>
              </a:rPr>
              <a:t>If you can't explain it, how can you code it?</a:t>
            </a:r>
          </a:p>
          <a:p>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How do you eat an elephant? One bite at a time.</a:t>
            </a:r>
          </a:p>
          <a:p>
            <a:r>
              <a:rPr lang="en-US" sz="1200" kern="1200" dirty="0">
                <a:solidFill>
                  <a:schemeClr val="tx1"/>
                </a:solidFill>
                <a:effectLst/>
                <a:latin typeface="+mn-lt"/>
                <a:ea typeface="+mn-ea"/>
                <a:cs typeface="+mn-cs"/>
              </a:rPr>
              <a:t>Break the program into bite-sized chunks that can work on their own or with the previously debugged code. Add one part at a time.</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Debugging:</a:t>
            </a:r>
          </a:p>
          <a:p>
            <a:r>
              <a:rPr lang="en-CA" sz="1200" kern="1200" dirty="0">
                <a:solidFill>
                  <a:schemeClr val="tx1"/>
                </a:solidFill>
                <a:effectLst/>
                <a:latin typeface="+mn-lt"/>
                <a:ea typeface="+mn-ea"/>
                <a:cs typeface="+mn-cs"/>
              </a:rPr>
              <a:t>Leave the problem alone for a while and come back later. A good night's sleep is often the best help you can give yourself. After midnight, problems can take hours to solve. In the morning, they usually take minutes.</a:t>
            </a:r>
          </a:p>
          <a:p>
            <a:r>
              <a:rPr lang="en-CA" sz="1200" kern="1200" dirty="0">
                <a:solidFill>
                  <a:schemeClr val="tx1"/>
                </a:solidFill>
                <a:effectLst/>
                <a:latin typeface="+mn-lt"/>
                <a:ea typeface="+mn-ea"/>
                <a:cs typeface="+mn-cs"/>
              </a:rPr>
              <a:t>Show a colleague your problem. Another pair of eyes can often spot what you can no longer see. Also, explaining things out loud to someone else can often reveal the problem's cause. (Thinking too much can result in infinite loops.)</a:t>
            </a:r>
          </a:p>
          <a:p>
            <a:r>
              <a:rPr lang="en-US" sz="1200" kern="1200" dirty="0">
                <a:solidFill>
                  <a:schemeClr val="tx1"/>
                </a:solidFill>
                <a:effectLst/>
                <a:latin typeface="+mn-lt"/>
                <a:ea typeface="+mn-ea"/>
                <a:cs typeface="+mn-cs"/>
              </a:rPr>
              <a:t>When testing your logic, make one change at a time and re-test. Making too many changes at once can complicate debugging. When you are all done, re-test everything to make sure a fix did not "unfix" something else.</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17</a:t>
            </a:fld>
            <a:endParaRPr lang="en-US"/>
          </a:p>
        </p:txBody>
      </p:sp>
    </p:spTree>
    <p:extLst>
      <p:ext uri="{BB962C8B-B14F-4D97-AF65-F5344CB8AC3E}">
        <p14:creationId xmlns:p14="http://schemas.microsoft.com/office/powerpoint/2010/main" val="251861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that the Software server environments follow the SDLC's Design, Develop, Deliver, and Deploy phases.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Hypervisors are sometimes used to host these four separate servers on the same hardware. Movement of files and data between the virtual servers is done at server hardware speed (instead of competing for bandwidth on a real network linking separate server hardware).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authority = user can change source code, compile, alter database structure, alter data in DB tables.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authority = user can compile promoted source code, alter database structure, alter data in DB tables.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Application authority = user can do only what application software allows. Alteration of data in DB tables strictly controlled; i.e. other than by applications. E.g. SQL </a:t>
            </a:r>
            <a:r>
              <a:rPr lang="en-CA" dirty="0"/>
              <a:t>CREATE and DROP to create and </a:t>
            </a:r>
            <a:r>
              <a:rPr lang="en-CA" b="0" dirty="0"/>
              <a:t>delete </a:t>
            </a:r>
            <a:r>
              <a:rPr lang="en-CA" dirty="0"/>
              <a:t>tables. </a:t>
            </a:r>
            <a:r>
              <a:rPr lang="en-US" dirty="0"/>
              <a:t>INSERT, UPDATE or DELETE data (rows).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READ ONLY authority = user cannot run programs or change data. Can only run Queries to analyze data. Can inspect properties of objects and files.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Software server environments AKA </a:t>
            </a:r>
            <a:r>
              <a:rPr lang="en-CA" b="1" dirty="0"/>
              <a:t>Deployment environments</a:t>
            </a:r>
          </a:p>
          <a:p>
            <a:r>
              <a:rPr lang="en-US" dirty="0"/>
              <a:t>https://en.wikipedia.org/wiki/Deployment_environment</a:t>
            </a:r>
          </a:p>
          <a:p>
            <a:endParaRPr lang="en-US" dirty="0"/>
          </a:p>
          <a:p>
            <a:r>
              <a:rPr lang="en-CA" dirty="0"/>
              <a:t>Environment/Tier Name 		Description </a:t>
            </a:r>
          </a:p>
          <a:p>
            <a:r>
              <a:rPr lang="en-CA" dirty="0"/>
              <a:t>Local 			Developer's desktop/workstation </a:t>
            </a:r>
          </a:p>
          <a:p>
            <a:r>
              <a:rPr lang="en-CA" dirty="0"/>
              <a:t>Development			Development server. where unit testing is performed by the developer. </a:t>
            </a:r>
          </a:p>
          <a:p>
            <a:r>
              <a:rPr lang="en-CA" dirty="0"/>
              <a:t>Integration 			System build. For developer testing of side effects of program change in context of existing system, and for technical system testing.</a:t>
            </a:r>
          </a:p>
          <a:p>
            <a:r>
              <a:rPr lang="en-CA" dirty="0"/>
              <a:t>Test/QA/Internal Acceptance 		business system testing. Quality assurance team make sure that the new code will not have any impact on the existing functionality and they test major functionalities of the system 			once after deploying the new code in their respective environment(e.g. QA environment) </a:t>
            </a:r>
          </a:p>
          <a:p>
            <a:r>
              <a:rPr lang="en-CA" dirty="0"/>
              <a:t>Stage/Pre-production</a:t>
            </a:r>
            <a:br>
              <a:rPr lang="en-CA" dirty="0"/>
            </a:br>
            <a:r>
              <a:rPr lang="en-CA" dirty="0"/>
              <a:t>/External-Client Acceptance 		User Acceptance Testing (UAT) in a mirror of production environment with proposed changes. Also used for user education and training.</a:t>
            </a:r>
          </a:p>
          <a:p>
            <a:r>
              <a:rPr lang="en-CA" dirty="0"/>
              <a:t>Production/Live 		Serves end-users/clients </a:t>
            </a:r>
          </a:p>
          <a:p>
            <a:endParaRPr lang="en-US" dirty="0"/>
          </a:p>
          <a:p>
            <a:endParaRPr lang="en-CA" dirty="0"/>
          </a:p>
        </p:txBody>
      </p:sp>
      <p:sp>
        <p:nvSpPr>
          <p:cNvPr id="4" name="Slide Number Placeholder 3"/>
          <p:cNvSpPr>
            <a:spLocks noGrp="1"/>
          </p:cNvSpPr>
          <p:nvPr>
            <p:ph type="sldNum" sz="quarter" idx="10"/>
          </p:nvPr>
        </p:nvSpPr>
        <p:spPr/>
        <p:txBody>
          <a:bodyPr/>
          <a:lstStyle/>
          <a:p>
            <a:fld id="{01C9F2AC-98D8-4317-B2FF-F9AFC647C4AC}" type="slidenum">
              <a:rPr lang="en-US" smtClean="0"/>
              <a:t>18</a:t>
            </a:fld>
            <a:endParaRPr lang="en-US"/>
          </a:p>
        </p:txBody>
      </p:sp>
    </p:spTree>
    <p:extLst>
      <p:ext uri="{BB962C8B-B14F-4D97-AF65-F5344CB8AC3E}">
        <p14:creationId xmlns:p14="http://schemas.microsoft.com/office/powerpoint/2010/main" val="1204902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 to maintain history of source code, files, and documents? The traditional approach is shown in this slide.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t>
            </a:r>
            <a:r>
              <a:rPr lang="en-CA" dirty="0"/>
              <a:t>he programmer "</a:t>
            </a:r>
            <a:r>
              <a:rPr lang="en-CA" b="1" dirty="0"/>
              <a:t>checks out</a:t>
            </a:r>
            <a:r>
              <a:rPr lang="en-CA" dirty="0"/>
              <a:t>" a file/program source from the Production level to a Development system, changes are made to the </a:t>
            </a:r>
            <a:r>
              <a:rPr lang="en-CA" b="1" dirty="0"/>
              <a:t>working copy </a:t>
            </a:r>
            <a:r>
              <a:rPr lang="en-CA" dirty="0"/>
              <a:t>and unit tested, then the file/program source is "</a:t>
            </a:r>
            <a:r>
              <a:rPr lang="en-CA" b="1" dirty="0"/>
              <a:t>checked in</a:t>
            </a:r>
            <a:r>
              <a:rPr lang="en-CA" dirty="0"/>
              <a:t>" to the next development level, </a:t>
            </a:r>
            <a:r>
              <a:rPr lang="en-US" sz="1200" dirty="0"/>
              <a:t>Integration &amp; Testing. System testing is done and file/program source is </a:t>
            </a:r>
            <a:r>
              <a:rPr lang="en-US" sz="1200" b="1" dirty="0"/>
              <a:t>promoted</a:t>
            </a:r>
            <a:r>
              <a:rPr lang="en-US" sz="1200" dirty="0"/>
              <a:t> to the next level, Staging. After UAT, it is </a:t>
            </a:r>
            <a:r>
              <a:rPr lang="en-US" sz="1200" b="1" dirty="0"/>
              <a:t>released to Production </a:t>
            </a:r>
            <a:r>
              <a:rPr lang="en-US" sz="1200" dirty="0"/>
              <a:t>and becomes the current version. Note that source is checked out from the next highest level so all in-progress changes are preserved. </a:t>
            </a:r>
            <a:r>
              <a:rPr lang="en-US" sz="1200" b="1" dirty="0"/>
              <a:t>Changes are made ONLY at the Development level.</a:t>
            </a:r>
            <a:endParaRPr lang="en-CA" sz="1200" b="1" dirty="0"/>
          </a:p>
          <a:p>
            <a:endParaRPr lang="en-CA" dirty="0"/>
          </a:p>
          <a:p>
            <a:r>
              <a:rPr lang="en-CA" dirty="0"/>
              <a:t>Version control systems, also called subversion control or revision control, are integral to building software. They combine your repository of project files with a history of all your code changes, making it easy to edit and understand your code over time. Version control helps large projects from spinning out of control by letting individual programmers, writers, or project managers tackle a project from different angles without getting in each other’s way and without doing damage that can’t be undone. </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t>
            </a:r>
            <a:r>
              <a:rPr lang="en-CA" dirty="0" err="1"/>
              <a:t>ug</a:t>
            </a:r>
            <a:r>
              <a:rPr lang="en-CA" dirty="0"/>
              <a:t> fixes to current version (1.0.</a:t>
            </a:r>
            <a:r>
              <a:rPr lang="en-CA" b="1" u="sng" dirty="0"/>
              <a:t>n</a:t>
            </a:r>
            <a:r>
              <a:rPr lang="en-CA" dirty="0"/>
              <a:t>) are in </a:t>
            </a:r>
            <a:r>
              <a:rPr lang="en-CA" dirty="0" err="1"/>
              <a:t>progess</a:t>
            </a:r>
            <a:r>
              <a:rPr lang="en-CA" dirty="0"/>
              <a:t> with feature enhancement (1.</a:t>
            </a:r>
            <a:r>
              <a:rPr lang="en-CA" b="1" u="sng" dirty="0"/>
              <a:t>n</a:t>
            </a:r>
            <a:r>
              <a:rPr lang="en-CA" dirty="0"/>
              <a:t>.0) in progress with major application architecture changes (</a:t>
            </a:r>
            <a:r>
              <a:rPr lang="en-CA" b="1" u="sng" dirty="0"/>
              <a:t>n</a:t>
            </a:r>
            <a:r>
              <a:rPr lang="en-CA" dirty="0"/>
              <a:t>.0.0)</a:t>
            </a:r>
          </a:p>
          <a:p>
            <a:r>
              <a:rPr lang="en-CA" dirty="0"/>
              <a:t>https://dltj.org/article/software-development-practice/</a:t>
            </a:r>
          </a:p>
          <a:p>
            <a:endParaRPr lang="en-CA" dirty="0"/>
          </a:p>
          <a:p>
            <a:r>
              <a:rPr lang="en-CA" dirty="0"/>
              <a:t>RCS to CVS to SVN to Git</a:t>
            </a:r>
          </a:p>
          <a:p>
            <a:r>
              <a:rPr lang="en-CA" dirty="0"/>
              <a:t>RCS was developed to version individual files in a single project on a single server.</a:t>
            </a:r>
          </a:p>
          <a:p>
            <a:pPr marL="171450" indent="-171450">
              <a:buFont typeface="Arial" panose="020B0604020202020204" pitchFamily="34" charset="0"/>
              <a:buChar char="•"/>
            </a:pPr>
            <a:r>
              <a:rPr lang="en-CA" dirty="0"/>
              <a:t>Like individual short stories that you can check out of a library and modify. There is only ONE copy of the short story leant to one programmer.</a:t>
            </a:r>
          </a:p>
          <a:p>
            <a:pPr marL="628650" lvl="1" indent="-171450">
              <a:buFont typeface="Arial" panose="020B0604020202020204" pitchFamily="34" charset="0"/>
              <a:buChar char="•"/>
            </a:pPr>
            <a:r>
              <a:rPr lang="en-US" dirty="0"/>
              <a:t>B</a:t>
            </a:r>
            <a:r>
              <a:rPr lang="en-CA" dirty="0" err="1"/>
              <a:t>ig</a:t>
            </a:r>
            <a:r>
              <a:rPr lang="en-CA" dirty="0"/>
              <a:t> problems if those short stories are actually related chapters in a novel.</a:t>
            </a:r>
          </a:p>
          <a:p>
            <a:pPr marL="171450" indent="-171450">
              <a:buFont typeface="Arial" panose="020B0604020202020204" pitchFamily="34" charset="0"/>
              <a:buChar char="•"/>
            </a:pPr>
            <a:r>
              <a:rPr lang="en-CA" dirty="0"/>
              <a:t>Strict file locking and mandatory check out</a:t>
            </a:r>
          </a:p>
          <a:p>
            <a:pPr marL="171450" indent="-171450">
              <a:buFont typeface="Arial" panose="020B0604020202020204" pitchFamily="34" charset="0"/>
              <a:buChar char="•"/>
            </a:pPr>
            <a:r>
              <a:rPr lang="en-CA" dirty="0"/>
              <a:t>No central repository. Original source code location is the repository. A working directory is used for changes in progress.</a:t>
            </a:r>
          </a:p>
          <a:p>
            <a:pPr marL="171450" indent="-171450">
              <a:buFont typeface="Arial" panose="020B0604020202020204" pitchFamily="34" charset="0"/>
              <a:buChar char="•"/>
            </a:pPr>
            <a:r>
              <a:rPr lang="en-US" dirty="0"/>
              <a:t>O</a:t>
            </a:r>
            <a:r>
              <a:rPr lang="en-CA" dirty="0"/>
              <a:t>K when all development is done on the production server (not at good idea anymore).</a:t>
            </a:r>
          </a:p>
          <a:p>
            <a:pPr marL="171450" indent="-171450">
              <a:buFont typeface="Arial" panose="020B0604020202020204" pitchFamily="34" charset="0"/>
              <a:buChar char="•"/>
            </a:pPr>
            <a:r>
              <a:rPr lang="en-CA" dirty="0"/>
              <a:t>Serial, sequential and hierarchical program changes: </a:t>
            </a:r>
          </a:p>
          <a:p>
            <a:pPr marL="628650" lvl="1" indent="-171450">
              <a:buFont typeface="Arial" panose="020B0604020202020204" pitchFamily="34" charset="0"/>
              <a:buChar char="•"/>
            </a:pPr>
            <a:r>
              <a:rPr lang="en-CA" dirty="0"/>
              <a:t>bug fix 1 must be checked in and committed before bug fix 2.</a:t>
            </a:r>
          </a:p>
          <a:p>
            <a:pPr marL="628650" lvl="1" indent="-171450">
              <a:buFont typeface="Arial" panose="020B0604020202020204" pitchFamily="34" charset="0"/>
              <a:buChar char="•"/>
            </a:pPr>
            <a:r>
              <a:rPr lang="en-US" dirty="0"/>
              <a:t>Version</a:t>
            </a:r>
            <a:r>
              <a:rPr lang="en-CA" dirty="0"/>
              <a:t> 2 must be checked in and committed before Version 3</a:t>
            </a:r>
          </a:p>
          <a:p>
            <a:endParaRPr lang="en-CA" dirty="0"/>
          </a:p>
          <a:p>
            <a:r>
              <a:rPr lang="en-CA" dirty="0"/>
              <a:t>CVS tracks versions of your project. Can handle multiple projects</a:t>
            </a:r>
          </a:p>
          <a:p>
            <a:pPr marL="171450" indent="-171450">
              <a:buFont typeface="Arial" panose="020B0604020202020204" pitchFamily="34" charset="0"/>
              <a:buChar char="•"/>
            </a:pPr>
            <a:r>
              <a:rPr lang="en-CA" dirty="0"/>
              <a:t>Like individual short stories that you can check out of a library and modify but with multiple copies of the same story</a:t>
            </a:r>
          </a:p>
          <a:p>
            <a:pPr marL="171450" indent="-171450">
              <a:buFont typeface="Arial" panose="020B0604020202020204" pitchFamily="34" charset="0"/>
              <a:buChar char="•"/>
            </a:pPr>
            <a:r>
              <a:rPr lang="en-CA" dirty="0"/>
              <a:t>CONCURRENT Version System was build on top of RCS</a:t>
            </a:r>
          </a:p>
          <a:p>
            <a:pPr marL="628650" lvl="1" indent="-171450">
              <a:buFont typeface="Arial" panose="020B0604020202020204" pitchFamily="34" charset="0"/>
              <a:buChar char="•"/>
            </a:pPr>
            <a:r>
              <a:rPr lang="en-US" dirty="0"/>
              <a:t>A</a:t>
            </a:r>
            <a:r>
              <a:rPr lang="en-CA" dirty="0" err="1"/>
              <a:t>llows</a:t>
            </a:r>
            <a:r>
              <a:rPr lang="en-CA" dirty="0"/>
              <a:t> multiple bug fixes or version enhancements to be developed in parallel and merged later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a:t>
            </a:r>
            <a:r>
              <a:rPr lang="en-CA" dirty="0"/>
              <a:t>here is only one canonical version of the repository code with changes pending</a:t>
            </a:r>
          </a:p>
          <a:p>
            <a:pPr marL="171450" indent="-171450">
              <a:buFont typeface="Arial" panose="020B0604020202020204" pitchFamily="34" charset="0"/>
              <a:buChar char="•"/>
            </a:pPr>
            <a:r>
              <a:rPr lang="en-CA" dirty="0"/>
              <a:t>Added a central repository separate from source code libraries that RCS did not have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sequential and hierarchical program changes with </a:t>
            </a:r>
            <a:r>
              <a:rPr lang="en-US" dirty="0"/>
              <a:t>ability to merge separate changes that have occurred in parallel (thus the name Concurrent)</a:t>
            </a:r>
          </a:p>
          <a:p>
            <a:pPr marL="628650" lvl="1" indent="-171450">
              <a:buFont typeface="Arial" panose="020B0604020202020204" pitchFamily="34" charset="0"/>
              <a:buChar char="•"/>
            </a:pPr>
            <a:r>
              <a:rPr lang="en-CA" dirty="0"/>
              <a:t>Several developers may work on the same project concurrently, each one editing files within their own "working copy" of the project, and sending (or </a:t>
            </a:r>
            <a:r>
              <a:rPr lang="en-CA" i="1" dirty="0"/>
              <a:t>checking in</a:t>
            </a:r>
            <a:r>
              <a:rPr lang="en-CA" dirty="0"/>
              <a:t>) their modifications to the server. To avoid conflicts, the server only accepts changes made to the most recent version of a file. Developers are therefore expected to keep their working copy up-to-date by incorporating other people's changes on a regular basis. </a:t>
            </a:r>
          </a:p>
          <a:p>
            <a:pPr marL="171450" indent="-171450">
              <a:buFont typeface="Arial" panose="020B0604020202020204" pitchFamily="34" charset="0"/>
              <a:buChar char="•"/>
            </a:pPr>
            <a:r>
              <a:rPr lang="en-CA" dirty="0"/>
              <a:t>CVS assigns sequential version numbers (1.1, 1.2, 1.3, ...) to each file.</a:t>
            </a:r>
          </a:p>
          <a:p>
            <a:pPr marL="171450" indent="-171450">
              <a:buFont typeface="Arial" panose="020B0604020202020204" pitchFamily="34" charset="0"/>
              <a:buChar char="•"/>
            </a:pPr>
            <a:r>
              <a:rPr lang="en-CA" dirty="0"/>
              <a:t>easily check out only a subset of the repository.</a:t>
            </a:r>
          </a:p>
          <a:p>
            <a:pPr marL="171450" indent="-171450">
              <a:buFont typeface="Arial" panose="020B0604020202020204" pitchFamily="34" charset="0"/>
              <a:buChar char="•"/>
            </a:pPr>
            <a:r>
              <a:rPr lang="en-CA" dirty="0"/>
              <a:t>CVS lets you expand version numbers into each file when checking it out, making it easy to identify which version a file is without reference to the repository it came from.</a:t>
            </a:r>
          </a:p>
          <a:p>
            <a:pPr marL="171450" indent="-171450">
              <a:buFont typeface="Arial" panose="020B0604020202020204" pitchFamily="34" charset="0"/>
              <a:buChar char="•"/>
            </a:pPr>
            <a:r>
              <a:rPr lang="en-CA" dirty="0"/>
              <a:t>convenient when the repository is a collection of largely unrelated files, need to track changes on individual files</a:t>
            </a:r>
          </a:p>
          <a:p>
            <a:pPr marL="0" indent="0">
              <a:buFont typeface="Arial" panose="020B0604020202020204" pitchFamily="34" charset="0"/>
              <a:buNone/>
            </a:pPr>
            <a:r>
              <a:rPr lang="en-US" dirty="0"/>
              <a:t>S</a:t>
            </a:r>
            <a:r>
              <a:rPr lang="en-CA" dirty="0"/>
              <a:t>VN</a:t>
            </a:r>
          </a:p>
          <a:p>
            <a:pPr marL="171450" indent="-171450">
              <a:buFont typeface="Arial" panose="020B0604020202020204" pitchFamily="34" charset="0"/>
              <a:buChar char="•"/>
            </a:pPr>
            <a:r>
              <a:rPr lang="en-CA" dirty="0"/>
              <a:t>It’s like a library where you get to change and add chapters in books.</a:t>
            </a:r>
          </a:p>
          <a:p>
            <a:pPr marL="171450" indent="-171450">
              <a:buFont typeface="Arial" panose="020B0604020202020204" pitchFamily="34" charset="0"/>
              <a:buChar char="•"/>
            </a:pPr>
            <a:r>
              <a:rPr lang="en-US" dirty="0"/>
              <a:t>M</a:t>
            </a:r>
            <a:r>
              <a:rPr lang="en-CA" dirty="0"/>
              <a:t>ore comprehensive in scope and function than CVS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dependent on a central repository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a:t>
            </a:r>
            <a:r>
              <a:rPr lang="en-CA" dirty="0"/>
              <a:t>here is only one canonical version of the repository code with changes pending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Atomic commit: a set of interrelated changes can be applied affecting multiple files. E.g. changes to </a:t>
            </a:r>
            <a:r>
              <a:rPr lang="en-CA" dirty="0" err="1"/>
              <a:t>ProgramX</a:t>
            </a:r>
            <a:r>
              <a:rPr lang="en-CA" dirty="0"/>
              <a:t> require concurrent changes to file/</a:t>
            </a:r>
            <a:r>
              <a:rPr lang="en-CA" dirty="0" err="1"/>
              <a:t>tableY</a:t>
            </a:r>
            <a:r>
              <a:rPr lang="en-CA" dirty="0"/>
              <a:t> (e.g. add a data field or column)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a:t>
            </a:r>
            <a:r>
              <a:rPr lang="en-CA" dirty="0" err="1"/>
              <a:t>etter</a:t>
            </a:r>
            <a:r>
              <a:rPr lang="en-CA" dirty="0"/>
              <a:t> collision management with merging multiple versions of a single source file.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an improvement on CVS</a:t>
            </a:r>
          </a:p>
          <a:p>
            <a:pPr marL="171450" indent="-171450">
              <a:buFont typeface="Arial" panose="020B0604020202020204" pitchFamily="34" charset="0"/>
              <a:buChar char="•"/>
            </a:pPr>
            <a:r>
              <a:rPr lang="en-CA" dirty="0"/>
              <a:t>revision numbers are sequential across the entire repository; a given number applies to the entire repository, not just a single file</a:t>
            </a:r>
          </a:p>
          <a:p>
            <a:pPr marL="171450" indent="-171450">
              <a:buFont typeface="Arial" panose="020B0604020202020204" pitchFamily="34" charset="0"/>
              <a:buChar char="•"/>
            </a:pPr>
            <a:r>
              <a:rPr lang="en-CA" dirty="0"/>
              <a:t>Used when many source files used to build a single program or library; need a coherent history for the project as a whole.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G</a:t>
            </a:r>
            <a:r>
              <a:rPr lang="en-CA" dirty="0"/>
              <a:t>it is distributed source control, GitHub is the platform for Git providing management and collaboration.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It’s like a library where you get to change and add to the library: short stories, chapters in books, books.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a:t>
            </a:r>
            <a:r>
              <a:rPr lang="en-CA" dirty="0"/>
              <a:t>here can be multiple versions of the project on standalone machines – no need for a central server…so where does the code </a:t>
            </a:r>
            <a:r>
              <a:rPr lang="en-CA" dirty="0" err="1"/>
              <a:t>comefrom</a:t>
            </a:r>
            <a:r>
              <a:rPr lang="en-CA"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G</a:t>
            </a:r>
            <a:r>
              <a:rPr lang="en-CA" dirty="0" err="1"/>
              <a:t>itHub</a:t>
            </a:r>
            <a:r>
              <a:rPr lang="en-CA" dirty="0"/>
              <a:t> is the central place to share software development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Disparate changes are easily merged. Has tools for managing possibly conflicting changes from multiple developers</a:t>
            </a:r>
          </a:p>
          <a:p>
            <a:pPr marL="0" indent="0">
              <a:buFont typeface="Arial" panose="020B0604020202020204" pitchFamily="34" charset="0"/>
              <a:buNone/>
            </a:pPr>
            <a:endParaRPr lang="en-CA" dirty="0"/>
          </a:p>
          <a:p>
            <a:pPr marL="0" indent="0">
              <a:buFont typeface="Arial" panose="020B0604020202020204" pitchFamily="34" charset="0"/>
              <a:buNone/>
            </a:pPr>
            <a:r>
              <a:rPr lang="en-CA" dirty="0"/>
              <a:t>https://subversion.apache.org/quick-start</a:t>
            </a:r>
          </a:p>
          <a:p>
            <a:pPr marL="0" indent="0">
              <a:buFont typeface="Arial" panose="020B0604020202020204" pitchFamily="34" charset="0"/>
              <a:buNone/>
            </a:pPr>
            <a:r>
              <a:rPr lang="en-CA" dirty="0"/>
              <a:t>https://blog.codecentric.de/en/2016/11/a-short-history-in-version-control-systems-rcs-clearcase-svn-git/</a:t>
            </a:r>
          </a:p>
          <a:p>
            <a:pPr marL="0" indent="0">
              <a:buFont typeface="Arial" panose="020B0604020202020204" pitchFamily="34" charset="0"/>
              <a:buNone/>
            </a:pPr>
            <a:r>
              <a:rPr lang="en-CA" dirty="0"/>
              <a:t>https://dzone.com/articles/version-control-git-vs-svn</a:t>
            </a:r>
          </a:p>
          <a:p>
            <a:r>
              <a:rPr lang="en-CA" dirty="0"/>
              <a:t>https://biz30.timedoctor.com/git-mecurial-and-cvs-comparison-of-svn-software/</a:t>
            </a:r>
          </a:p>
          <a:p>
            <a:r>
              <a:rPr lang="en-CA" dirty="0"/>
              <a:t>https://betterexplained.com/articles/a-visual-guide-to-version-control/</a:t>
            </a:r>
          </a:p>
          <a:p>
            <a:r>
              <a:rPr lang="en-CA" dirty="0"/>
              <a:t>https://betterexplained.com/articles/intro-to-distributed-version-control-illustrated/</a:t>
            </a:r>
          </a:p>
          <a:p>
            <a:r>
              <a:rPr lang="en-CA" dirty="0"/>
              <a:t>https://en.wikipedia.org/wiki/Software_configuration_management</a:t>
            </a:r>
          </a:p>
          <a:p>
            <a:r>
              <a:rPr lang="en-CA" dirty="0"/>
              <a:t>https://en.wikipedia.org/wiki/Version_control</a:t>
            </a:r>
          </a:p>
          <a:p>
            <a:r>
              <a:rPr lang="en-CA" dirty="0"/>
              <a:t>https://en.wikipedia.org/wiki/Revision_Control_System</a:t>
            </a:r>
          </a:p>
          <a:p>
            <a:r>
              <a:rPr lang="en-CA" dirty="0"/>
              <a:t>https://en.wikipedia.org/wiki/Concurrent_Versions_System</a:t>
            </a:r>
          </a:p>
          <a:p>
            <a:r>
              <a:rPr lang="en-CA" dirty="0"/>
              <a:t>https://en.wikipedia.org/wiki/Apache_Subversion</a:t>
            </a:r>
          </a:p>
          <a:p>
            <a:endParaRPr lang="en-CA" dirty="0"/>
          </a:p>
          <a:p>
            <a:r>
              <a:rPr lang="en-CA" dirty="0"/>
              <a:t>https://en.wikipedia.org/wiki/Capability_Maturity_Model</a:t>
            </a:r>
          </a:p>
          <a:p>
            <a:r>
              <a:rPr lang="en-CA" dirty="0"/>
              <a:t>https://en.wikipedia.org/wiki/Capability_Immaturity_Model</a:t>
            </a:r>
          </a:p>
          <a:p>
            <a:r>
              <a:rPr lang="en-CA" dirty="0"/>
              <a:t>http://zo-d.com/blog/Project_Management_-_Immaturity_Model_v3.pdf</a:t>
            </a:r>
          </a:p>
          <a:p>
            <a:endParaRPr lang="en-CA" dirty="0"/>
          </a:p>
        </p:txBody>
      </p:sp>
      <p:sp>
        <p:nvSpPr>
          <p:cNvPr id="4" name="Slide Number Placeholder 3"/>
          <p:cNvSpPr>
            <a:spLocks noGrp="1"/>
          </p:cNvSpPr>
          <p:nvPr>
            <p:ph type="sldNum" sz="quarter" idx="10"/>
          </p:nvPr>
        </p:nvSpPr>
        <p:spPr/>
        <p:txBody>
          <a:bodyPr/>
          <a:lstStyle/>
          <a:p>
            <a:fld id="{01C9F2AC-98D8-4317-B2FF-F9AFC647C4AC}" type="slidenum">
              <a:rPr lang="en-US" smtClean="0"/>
              <a:t>19</a:t>
            </a:fld>
            <a:endParaRPr lang="en-US"/>
          </a:p>
        </p:txBody>
      </p:sp>
    </p:spTree>
    <p:extLst>
      <p:ext uri="{BB962C8B-B14F-4D97-AF65-F5344CB8AC3E}">
        <p14:creationId xmlns:p14="http://schemas.microsoft.com/office/powerpoint/2010/main" val="1474668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1C9F2AC-98D8-4317-B2FF-F9AFC647C4AC}" type="slidenum">
              <a:rPr lang="en-US" smtClean="0"/>
              <a:t>2</a:t>
            </a:fld>
            <a:endParaRPr lang="en-US"/>
          </a:p>
        </p:txBody>
      </p:sp>
    </p:spTree>
    <p:extLst>
      <p:ext uri="{BB962C8B-B14F-4D97-AF65-F5344CB8AC3E}">
        <p14:creationId xmlns:p14="http://schemas.microsoft.com/office/powerpoint/2010/main" val="20584128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SVN relies on a </a:t>
            </a:r>
            <a:r>
              <a:rPr lang="en-CA" b="1" dirty="0"/>
              <a:t>centralized</a:t>
            </a:r>
            <a:r>
              <a:rPr lang="en-CA" dirty="0"/>
              <a:t> </a:t>
            </a:r>
            <a:r>
              <a:rPr lang="en-CA" b="1" dirty="0"/>
              <a:t>system for version management. </a:t>
            </a:r>
            <a:r>
              <a:rPr lang="en-CA" dirty="0"/>
              <a:t>Simply put, this means there’s a valid directory (repository) which all users can access. Given that changes to files and documents aren’t linked with one another, this system prevents two users from simultaneously editing the same file. Following this set-up, the first user who accesses a file also presides over its editing rights, rendering it unavailable to other users to work on. Apache Subversion is also capable of allowing any </a:t>
            </a:r>
            <a:r>
              <a:rPr lang="en-CA" dirty="0" err="1"/>
              <a:t>subpath</a:t>
            </a:r>
            <a:r>
              <a:rPr lang="en-CA" dirty="0"/>
              <a:t> to be downloaded and edited independently from the rest of its corresponding directory tree. This flexibility allows different users to be allocated varying read and write permissions for all paths. </a:t>
            </a:r>
          </a:p>
          <a:p>
            <a:endParaRPr lang="en-US" dirty="0"/>
          </a:p>
          <a:p>
            <a:r>
              <a:rPr lang="en-CA" dirty="0"/>
              <a:t>Git is supported by a </a:t>
            </a:r>
            <a:r>
              <a:rPr lang="en-CA" b="1" dirty="0"/>
              <a:t>distributed version control system</a:t>
            </a:r>
            <a:r>
              <a:rPr lang="en-CA" dirty="0"/>
              <a:t>. And while there’s a central repository into which all changes flow, all users are still able to download their own working copies. This gives users access to the entire repository, including the history, and frees them from having to maintain a constant connection to the network. What’s more, changes are quickly transferred into the main repository. In accordance with this setup, Git doesn’t offer a lock system; instead, each user generates its own branches that are then uploaded into the main repository. </a:t>
            </a:r>
          </a:p>
        </p:txBody>
      </p:sp>
      <p:sp>
        <p:nvSpPr>
          <p:cNvPr id="4" name="Slide Number Placeholder 3"/>
          <p:cNvSpPr>
            <a:spLocks noGrp="1"/>
          </p:cNvSpPr>
          <p:nvPr>
            <p:ph type="sldNum" sz="quarter" idx="10"/>
          </p:nvPr>
        </p:nvSpPr>
        <p:spPr/>
        <p:txBody>
          <a:bodyPr/>
          <a:lstStyle/>
          <a:p>
            <a:fld id="{01C9F2AC-98D8-4317-B2FF-F9AFC647C4AC}" type="slidenum">
              <a:rPr lang="en-US" smtClean="0"/>
              <a:t>20</a:t>
            </a:fld>
            <a:endParaRPr lang="en-US"/>
          </a:p>
        </p:txBody>
      </p:sp>
    </p:spTree>
    <p:extLst>
      <p:ext uri="{BB962C8B-B14F-4D97-AF65-F5344CB8AC3E}">
        <p14:creationId xmlns:p14="http://schemas.microsoft.com/office/powerpoint/2010/main" val="13842470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65FC648-1F58-4487-94F1-D84682C1775B}" type="slidenum">
              <a:rPr lang="en-US" smtClean="0"/>
              <a:pPr eaLnBrk="1" hangingPunct="1"/>
              <a:t>21</a:t>
            </a:fld>
            <a:endParaRPr lang="en-US" dirty="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sz="1200" dirty="0"/>
              <a:t>APIs are the glue between the OS and Apps. Your app wants to prompt the user to open or save a file. The programmer does not want to know how to navigate the storage hardware or the directory tables to hardware addresses or even the dialog box that the user sees. Press Ctrl-O in Word or PowerPoint. Do you want to write that? And do it again for each platform? Not any more. We use APIs. An API is, loosely, a procedure call with parameters. </a:t>
            </a:r>
            <a:r>
              <a:rPr lang="en-US" sz="1200" dirty="0" err="1"/>
              <a:t>E.g.call</a:t>
            </a:r>
            <a:r>
              <a:rPr lang="en-US" sz="1200" dirty="0"/>
              <a:t> </a:t>
            </a:r>
            <a:r>
              <a:rPr lang="en-US" sz="1200" dirty="0" err="1"/>
              <a:t>OpenFile</a:t>
            </a:r>
            <a:r>
              <a:rPr lang="en-US" sz="1200" dirty="0"/>
              <a:t>([path\]</a:t>
            </a:r>
            <a:r>
              <a:rPr lang="en-US" sz="1200" dirty="0" err="1"/>
              <a:t>fileName</a:t>
            </a:r>
            <a:r>
              <a:rPr lang="en-US" sz="1200" dirty="0"/>
              <a:t>, </a:t>
            </a:r>
            <a:r>
              <a:rPr lang="en-US" sz="1200" dirty="0" err="1"/>
              <a:t>fileHandle</a:t>
            </a:r>
            <a:r>
              <a:rPr lang="en-US" sz="1200" dirty="0"/>
              <a:t>). Your program asks the OS for a file by name, the system sends back a “handle” which is an OS reference to that file, now opened and allocated to your program. Your program uses the handle to read and write the file, and finally close it.</a:t>
            </a:r>
          </a:p>
          <a:p>
            <a:pPr eaLnBrk="1" hangingPunct="1">
              <a:lnSpc>
                <a:spcPct val="80000"/>
              </a:lnSpc>
            </a:pPr>
            <a:endParaRPr lang="en-US" sz="1200" dirty="0"/>
          </a:p>
          <a:p>
            <a:pPr marL="0" marR="0" lvl="0" indent="0" algn="l" defTabSz="914400" rtl="0" eaLnBrk="1" fontAlgn="auto" latinLnBrk="0" hangingPunct="1">
              <a:lnSpc>
                <a:spcPct val="80000"/>
              </a:lnSpc>
              <a:spcBef>
                <a:spcPts val="0"/>
              </a:spcBef>
              <a:spcAft>
                <a:spcPts val="0"/>
              </a:spcAft>
              <a:buClrTx/>
              <a:buSzTx/>
              <a:buFontTx/>
              <a:buNone/>
              <a:tabLst/>
              <a:defRPr/>
            </a:pPr>
            <a:r>
              <a:rPr lang="en-US" sz="1200" dirty="0"/>
              <a:t>The benefit is that a single API makes the applications more “portable”. For example, an application written for a Windows PC, could work on Surface Tablets, Windows Phones (not too many of those), Xbox, and Windows Server. The local implementation of the API will be different depending on the platform, but your program will not know the difference.</a:t>
            </a:r>
          </a:p>
          <a:p>
            <a:pPr marL="0" marR="0" lvl="0" indent="0" algn="l" defTabSz="914400" rtl="0" eaLnBrk="1" fontAlgn="auto" latinLnBrk="0" hangingPunct="1">
              <a:lnSpc>
                <a:spcPct val="8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80000"/>
              </a:lnSpc>
              <a:spcBef>
                <a:spcPts val="0"/>
              </a:spcBef>
              <a:spcAft>
                <a:spcPts val="0"/>
              </a:spcAft>
              <a:buClrTx/>
              <a:buSzTx/>
              <a:buFontTx/>
              <a:buNone/>
              <a:tabLst/>
              <a:defRPr/>
            </a:pPr>
            <a:r>
              <a:rPr lang="en-US" sz="1200" dirty="0"/>
              <a:t>The disadvantage of this approach is that the APIs must be </a:t>
            </a:r>
            <a:r>
              <a:rPr lang="en-US" sz="1200" b="1" dirty="0"/>
              <a:t>rigidly defined</a:t>
            </a:r>
            <a:r>
              <a:rPr lang="en-US" sz="1200" dirty="0"/>
              <a:t> and adhered to which can limit programming flexibility.</a:t>
            </a:r>
            <a:r>
              <a:rPr lang="en-US" sz="1200" baseline="0" dirty="0"/>
              <a:t> </a:t>
            </a:r>
            <a:r>
              <a:rPr lang="en-US" sz="1200" dirty="0"/>
              <a:t>Advantage is… changes to an OS or hardware can be made without changing the API interface. The OS or hardware can be overhauled and improved without breaking application software because the API remains the same.</a:t>
            </a:r>
          </a:p>
          <a:p>
            <a:pPr eaLnBrk="1" hangingPunct="1">
              <a:lnSpc>
                <a:spcPct val="80000"/>
              </a:lnSpc>
            </a:pPr>
            <a:endParaRPr lang="en-US" sz="1200" dirty="0"/>
          </a:p>
          <a:p>
            <a:pPr eaLnBrk="1" hangingPunct="1">
              <a:lnSpc>
                <a:spcPct val="80000"/>
              </a:lnSpc>
            </a:pPr>
            <a:r>
              <a:rPr lang="en-US" sz="1200" dirty="0"/>
              <a:t>See </a:t>
            </a:r>
            <a:r>
              <a:rPr lang="en-CA" sz="1200" u="sng" kern="1200" dirty="0">
                <a:solidFill>
                  <a:schemeClr val="tx1"/>
                </a:solidFill>
                <a:effectLst/>
                <a:latin typeface="+mn-lt"/>
                <a:ea typeface="+mn-ea"/>
                <a:cs typeface="+mn-cs"/>
                <a:hlinkClick r:id="rId3"/>
              </a:rPr>
              <a:t>https://www.youtube.com/watch?v=s7wmiS2mSXY</a:t>
            </a:r>
            <a:r>
              <a:rPr lang="en-CA" sz="1200" u="sng" kern="1200" dirty="0">
                <a:solidFill>
                  <a:schemeClr val="tx1"/>
                </a:solidFill>
                <a:effectLst/>
                <a:latin typeface="+mn-lt"/>
                <a:ea typeface="+mn-ea"/>
                <a:cs typeface="+mn-cs"/>
              </a:rPr>
              <a:t> </a:t>
            </a:r>
            <a:r>
              <a:rPr lang="en-CA" dirty="0"/>
              <a:t>in this week’s activity.</a:t>
            </a:r>
            <a:endParaRPr lang="en-US" sz="1200" dirty="0"/>
          </a:p>
          <a:p>
            <a:pPr eaLnBrk="1" hangingPunct="1">
              <a:lnSpc>
                <a:spcPct val="80000"/>
              </a:lnSpc>
            </a:pPr>
            <a:endParaRPr lang="en-US" sz="1200" dirty="0"/>
          </a:p>
          <a:p>
            <a:pPr eaLnBrk="1" hangingPunct="1">
              <a:lnSpc>
                <a:spcPct val="80000"/>
              </a:lnSpc>
            </a:pPr>
            <a:endParaRPr lang="en-US" sz="1200" dirty="0"/>
          </a:p>
          <a:p>
            <a:pPr eaLnBrk="1" hangingPunct="1">
              <a:lnSpc>
                <a:spcPct val="80000"/>
              </a:lnSpc>
            </a:pPr>
            <a:endParaRPr lang="en-US" sz="1200" dirty="0"/>
          </a:p>
        </p:txBody>
      </p:sp>
    </p:spTree>
    <p:extLst>
      <p:ext uri="{BB962C8B-B14F-4D97-AF65-F5344CB8AC3E}">
        <p14:creationId xmlns:p14="http://schemas.microsoft.com/office/powerpoint/2010/main" val="7169923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Inside the LAMP stack.</a:t>
            </a:r>
          </a:p>
          <a:p>
            <a:r>
              <a:rPr lang="en-US" dirty="0"/>
              <a:t>CGI - </a:t>
            </a:r>
            <a:r>
              <a:rPr lang="en-CA" dirty="0"/>
              <a:t>Common Gateway Interface, a standard for dynamic generation of web pages by a web server. Allows a web page to call a program.</a:t>
            </a:r>
          </a:p>
          <a:p>
            <a:r>
              <a:rPr lang="en-US" dirty="0"/>
              <a:t>P</a:t>
            </a:r>
            <a:r>
              <a:rPr lang="en-CA" dirty="0"/>
              <a:t>HP - PHP originally stood for Personal Home Page, but it now stands for the recursive acronym </a:t>
            </a:r>
            <a:r>
              <a:rPr lang="en-CA" u="sng" dirty="0"/>
              <a:t>P</a:t>
            </a:r>
            <a:r>
              <a:rPr lang="en-CA" dirty="0"/>
              <a:t>HP: </a:t>
            </a:r>
            <a:r>
              <a:rPr lang="en-CA" u="sng" dirty="0"/>
              <a:t>H</a:t>
            </a:r>
            <a:r>
              <a:rPr lang="en-CA" dirty="0"/>
              <a:t>ypertext </a:t>
            </a:r>
            <a:r>
              <a:rPr lang="en-CA" u="sng" dirty="0"/>
              <a:t>P</a:t>
            </a:r>
            <a:r>
              <a:rPr lang="en-CA" dirty="0"/>
              <a:t>reprocessor.</a:t>
            </a:r>
          </a:p>
          <a:p>
            <a:r>
              <a:rPr lang="en-US" dirty="0"/>
              <a:t>G</a:t>
            </a:r>
            <a:r>
              <a:rPr lang="en-CA" dirty="0"/>
              <a:t>NU: GNU's Not Unix (another clever recursive acronym…and RMS is clever. Google: RMS GNU)</a:t>
            </a:r>
          </a:p>
        </p:txBody>
      </p:sp>
      <p:sp>
        <p:nvSpPr>
          <p:cNvPr id="4" name="Slide Number Placeholder 3"/>
          <p:cNvSpPr>
            <a:spLocks noGrp="1"/>
          </p:cNvSpPr>
          <p:nvPr>
            <p:ph type="sldNum" sz="quarter" idx="10"/>
          </p:nvPr>
        </p:nvSpPr>
        <p:spPr/>
        <p:txBody>
          <a:bodyPr/>
          <a:lstStyle/>
          <a:p>
            <a:fld id="{01C9F2AC-98D8-4317-B2FF-F9AFC647C4AC}" type="slidenum">
              <a:rPr lang="en-US" smtClean="0"/>
              <a:t>23</a:t>
            </a:fld>
            <a:endParaRPr lang="en-US"/>
          </a:p>
        </p:txBody>
      </p:sp>
    </p:spTree>
    <p:extLst>
      <p:ext uri="{BB962C8B-B14F-4D97-AF65-F5344CB8AC3E}">
        <p14:creationId xmlns:p14="http://schemas.microsoft.com/office/powerpoint/2010/main" val="16242756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Program – a program is an application in an executable file, commonly with an EXE and/or DLL (Dynamic Linked Library) file extension. For example MS Word’s WINWORD.EXE. It is a file on a drive ready to be executed, i.e. run.</a:t>
            </a:r>
          </a:p>
          <a:p>
            <a:endParaRPr lang="en-US" baseline="0" dirty="0"/>
          </a:p>
          <a:p>
            <a:r>
              <a:rPr lang="en-US" baseline="0" dirty="0"/>
              <a:t>When a program file is run, the OS creates a </a:t>
            </a:r>
            <a:r>
              <a:rPr lang="en-US" b="1" baseline="0" dirty="0"/>
              <a:t>process</a:t>
            </a:r>
            <a:r>
              <a:rPr lang="en-US" baseline="0" dirty="0"/>
              <a:t>. Unique resources are reserved and memory addresses allocated for each process. </a:t>
            </a:r>
          </a:p>
          <a:p>
            <a:r>
              <a:rPr lang="en-US" baseline="0" dirty="0"/>
              <a:t>Some programs like PowerPoint will have a single process with one or more threads (AKA child process or sub-process) for each PPT file being edited. Other programs will have separate processes for each task, e.g. Chrome.</a:t>
            </a:r>
            <a:br>
              <a:rPr lang="en-US" baseline="0" dirty="0"/>
            </a:br>
            <a:r>
              <a:rPr lang="en-US" b="1" baseline="0" dirty="0"/>
              <a:t>[ use Task Manager to show WINWORD.EXE as the process for MS WORD ] </a:t>
            </a:r>
          </a:p>
          <a:p>
            <a:endParaRPr lang="en-US" baseline="0" dirty="0"/>
          </a:p>
          <a:p>
            <a:r>
              <a:rPr lang="en-US" baseline="0" dirty="0"/>
              <a:t>Inside a process, a specific action is performed in a “thread”. More than one thread can run concurrently. For example, a thread listens for a mouse click, another thread waits for you to finish typing a word and spell checks it. You can print a document and immediately continue using Word while the printing thread runs in the background.</a:t>
            </a:r>
          </a:p>
          <a:p>
            <a:endParaRPr lang="en-US" baseline="0" dirty="0"/>
          </a:p>
          <a:p>
            <a:r>
              <a:rPr lang="en-US" baseline="0" dirty="0"/>
              <a:t>Programming with threads is covered in our object oriented programming classes using C++, C# or Java.</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About Processes and Threads</a:t>
            </a:r>
          </a:p>
          <a:p>
            <a:r>
              <a:rPr lang="en-US" dirty="0"/>
              <a:t>https://msdn.microsoft.com/en-us/library/windows/desktop/ms681917(v=vs.85).aspx</a:t>
            </a:r>
          </a:p>
          <a:p>
            <a:r>
              <a:rPr lang="en-CA" dirty="0"/>
              <a:t>"Each </a:t>
            </a:r>
            <a:r>
              <a:rPr lang="en-CA" i="1" dirty="0"/>
              <a:t>process</a:t>
            </a:r>
            <a:r>
              <a:rPr lang="en-CA" dirty="0"/>
              <a:t> provides the resources needed to execute a program. A process has a virtual address space, executable code, open handles to system objects, a security context, a unique process identifier, environment variables, a priority class, minimum and maximum working set sizes, and at least one thread of execution. Each process is started with a single thread, often called the </a:t>
            </a:r>
            <a:r>
              <a:rPr lang="en-CA" i="1" dirty="0"/>
              <a:t>primary thread</a:t>
            </a:r>
            <a:r>
              <a:rPr lang="en-CA" dirty="0"/>
              <a:t>, but can create additional threads from any of its threads.</a:t>
            </a:r>
          </a:p>
          <a:p>
            <a:r>
              <a:rPr lang="en-CA" dirty="0"/>
              <a:t>A </a:t>
            </a:r>
            <a:r>
              <a:rPr lang="en-CA" i="1" dirty="0"/>
              <a:t>thread</a:t>
            </a:r>
            <a:r>
              <a:rPr lang="en-CA" dirty="0"/>
              <a:t> is the entity within a process that can be scheduled for execution. All threads of a process share its virtual address space and system resources. In addition, each thread maintains exception handlers, a scheduling priority, thread local storage, a unique thread identifier, and a set of structures the system will use to save the thread context until it is scheduled. The </a:t>
            </a:r>
            <a:r>
              <a:rPr lang="en-CA" i="1" dirty="0"/>
              <a:t>thread context</a:t>
            </a:r>
            <a:r>
              <a:rPr lang="en-CA" dirty="0"/>
              <a:t> includes the thread's set of machine registers, the kernel stack, a thread environment block, and a user stack in the address space of the thread's process. </a:t>
            </a:r>
            <a:r>
              <a:rPr lang="en-US" dirty="0"/>
              <a:t>"</a:t>
            </a:r>
            <a:endParaRPr lang="en-CA" dirty="0"/>
          </a:p>
        </p:txBody>
      </p:sp>
      <p:sp>
        <p:nvSpPr>
          <p:cNvPr id="4" name="Slide Number Placeholder 3"/>
          <p:cNvSpPr>
            <a:spLocks noGrp="1"/>
          </p:cNvSpPr>
          <p:nvPr>
            <p:ph type="sldNum" sz="quarter" idx="10"/>
          </p:nvPr>
        </p:nvSpPr>
        <p:spPr/>
        <p:txBody>
          <a:bodyPr/>
          <a:lstStyle/>
          <a:p>
            <a:fld id="{314F67C4-4AAE-4E12-A8E7-F5B8FF9C811E}" type="slidenum">
              <a:rPr lang="en-US" smtClean="0"/>
              <a:t>24</a:t>
            </a:fld>
            <a:endParaRPr lang="en-US" dirty="0"/>
          </a:p>
        </p:txBody>
      </p:sp>
    </p:spTree>
    <p:extLst>
      <p:ext uri="{BB962C8B-B14F-4D97-AF65-F5344CB8AC3E}">
        <p14:creationId xmlns:p14="http://schemas.microsoft.com/office/powerpoint/2010/main" val="34835892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4F67C4-4AAE-4E12-A8E7-F5B8FF9C811E}" type="slidenum">
              <a:rPr lang="en-US" smtClean="0"/>
              <a:t>25</a:t>
            </a:fld>
            <a:endParaRPr lang="en-US" dirty="0"/>
          </a:p>
        </p:txBody>
      </p:sp>
    </p:spTree>
    <p:extLst>
      <p:ext uri="{BB962C8B-B14F-4D97-AF65-F5344CB8AC3E}">
        <p14:creationId xmlns:p14="http://schemas.microsoft.com/office/powerpoint/2010/main" val="13121636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Users use Apps but they don’t change them.</a:t>
            </a:r>
          </a:p>
          <a:p>
            <a:r>
              <a:rPr lang="en-US" dirty="0"/>
              <a:t>Programmers create Apps and use System Services through APIs (more about that in a moment)</a:t>
            </a:r>
          </a:p>
          <a:p>
            <a:r>
              <a:rPr lang="en-US" dirty="0"/>
              <a:t>Software Engineers and computer scientists create services and high level Operating System functions that humans see and interact with.</a:t>
            </a:r>
          </a:p>
          <a:p>
            <a:r>
              <a:rPr lang="en-US" dirty="0"/>
              <a:t>Hardware (Electrical and Computer) Engineers design the hardware and low level system software that lets an operating system talk to the hardware.</a:t>
            </a:r>
            <a:endParaRPr lang="en-CA" dirty="0"/>
          </a:p>
        </p:txBody>
      </p:sp>
      <p:sp>
        <p:nvSpPr>
          <p:cNvPr id="4" name="Slide Number Placeholder 3"/>
          <p:cNvSpPr>
            <a:spLocks noGrp="1"/>
          </p:cNvSpPr>
          <p:nvPr>
            <p:ph type="sldNum" sz="quarter" idx="10"/>
          </p:nvPr>
        </p:nvSpPr>
        <p:spPr/>
        <p:txBody>
          <a:bodyPr/>
          <a:lstStyle/>
          <a:p>
            <a:fld id="{01C9F2AC-98D8-4317-B2FF-F9AFC647C4AC}" type="slidenum">
              <a:rPr lang="en-US" smtClean="0"/>
              <a:t>26</a:t>
            </a:fld>
            <a:endParaRPr lang="en-US"/>
          </a:p>
        </p:txBody>
      </p:sp>
    </p:spTree>
    <p:extLst>
      <p:ext uri="{BB962C8B-B14F-4D97-AF65-F5344CB8AC3E}">
        <p14:creationId xmlns:p14="http://schemas.microsoft.com/office/powerpoint/2010/main" val="18244165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 modular operating system has</a:t>
            </a:r>
            <a:r>
              <a:rPr lang="en-US" baseline="0" dirty="0"/>
              <a:t> a c</a:t>
            </a:r>
            <a:r>
              <a:rPr lang="en-US" dirty="0"/>
              <a:t>lear delineation</a:t>
            </a:r>
            <a:r>
              <a:rPr lang="en-US" baseline="0" dirty="0"/>
              <a:t> of functions such as Task Management, File Management, Device Management and a GUI interface. Each function operations as a “stand-a-lone” program, called a service.  Each service runs in its own memory space. This makes it easier to update modules without having to change the whole system. It also makes programming easier by defining the function components and “abstracting” them or hiding the details from the programmer.</a:t>
            </a:r>
            <a:endParaRPr lang="en-CA"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	The opposite approach is to design a monolithic system which provides the same services, but the relationship between the components is not as clear. Consequently, a simple change in one service, could have a “ripple” effect throughout the operating system. For example, a change in hardware could mean that the operating system must be recompiled to incorporate the new device driver in order for the hardware to work.</a:t>
            </a:r>
            <a:endParaRPr lang="en-US" dirty="0"/>
          </a:p>
          <a:p>
            <a:r>
              <a:rPr lang="en-US" dirty="0"/>
              <a:t>	In a monolithic kernel OS, the program runs  as a single large static binary file process running entirely in a single address space. Basic OS services such as task management, file management, and device management all run in same memory space. Entire services are loaded on boot up and reside in memory and work is done using system calls.</a:t>
            </a:r>
          </a:p>
        </p:txBody>
      </p:sp>
      <p:sp>
        <p:nvSpPr>
          <p:cNvPr id="4" name="Slide Number Placeholder 3"/>
          <p:cNvSpPr>
            <a:spLocks noGrp="1"/>
          </p:cNvSpPr>
          <p:nvPr>
            <p:ph type="sldNum" sz="quarter" idx="10"/>
          </p:nvPr>
        </p:nvSpPr>
        <p:spPr/>
        <p:txBody>
          <a:bodyPr/>
          <a:lstStyle/>
          <a:p>
            <a:fld id="{314F67C4-4AAE-4E12-A8E7-F5B8FF9C811E}" type="slidenum">
              <a:rPr lang="en-US" smtClean="0"/>
              <a:t>27</a:t>
            </a:fld>
            <a:endParaRPr lang="en-US"/>
          </a:p>
        </p:txBody>
      </p:sp>
    </p:spTree>
    <p:extLst>
      <p:ext uri="{BB962C8B-B14F-4D97-AF65-F5344CB8AC3E}">
        <p14:creationId xmlns:p14="http://schemas.microsoft.com/office/powerpoint/2010/main" val="763548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OS is not better than the other, just different. The question is which one is best for your circumstances, tasks, software availability.</a:t>
            </a:r>
            <a:endParaRPr lang="en-CA" dirty="0"/>
          </a:p>
        </p:txBody>
      </p:sp>
      <p:sp>
        <p:nvSpPr>
          <p:cNvPr id="4" name="Slide Number Placeholder 3"/>
          <p:cNvSpPr>
            <a:spLocks noGrp="1"/>
          </p:cNvSpPr>
          <p:nvPr>
            <p:ph type="sldNum" sz="quarter" idx="10"/>
          </p:nvPr>
        </p:nvSpPr>
        <p:spPr/>
        <p:txBody>
          <a:bodyPr/>
          <a:lstStyle/>
          <a:p>
            <a:fld id="{01C9F2AC-98D8-4317-B2FF-F9AFC647C4AC}" type="slidenum">
              <a:rPr lang="en-US" smtClean="0"/>
              <a:t>28</a:t>
            </a:fld>
            <a:endParaRPr lang="en-US"/>
          </a:p>
        </p:txBody>
      </p:sp>
    </p:spTree>
    <p:extLst>
      <p:ext uri="{BB962C8B-B14F-4D97-AF65-F5344CB8AC3E}">
        <p14:creationId xmlns:p14="http://schemas.microsoft.com/office/powerpoint/2010/main" val="39129089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a:t>
            </a:r>
            <a:r>
              <a:rPr lang="en-US" baseline="0" dirty="0"/>
              <a:t> operating system to be more reliable, memory must be protected from bad programs or bad hardware.</a:t>
            </a:r>
          </a:p>
          <a:p>
            <a:r>
              <a:rPr lang="en-US" baseline="0" dirty="0"/>
              <a:t>increased memory protection can also provide increased security. </a:t>
            </a:r>
          </a:p>
          <a:p>
            <a:r>
              <a:rPr lang="en-US" baseline="0" dirty="0"/>
              <a:t>Thus the system is more reliable because </a:t>
            </a:r>
            <a:r>
              <a:rPr lang="en-US" baseline="0"/>
              <a:t>an application program </a:t>
            </a:r>
            <a:r>
              <a:rPr lang="en-US" baseline="0" dirty="0"/>
              <a:t>has no direct access to memory, resources or hardware. It only has the ability to </a:t>
            </a:r>
            <a:r>
              <a:rPr lang="en-US" i="1" baseline="0" dirty="0"/>
              <a:t>request </a:t>
            </a:r>
            <a:r>
              <a:rPr lang="en-US" baseline="0" dirty="0"/>
              <a:t>access. The request is done through an API (Application Program Interface – more on next slide), the operating system service will contact the kernel executive services which will make a system hardware call to perform the appropriate action. When the action is completed, a reply is sent back through the stack to the application program that called the API.</a:t>
            </a:r>
            <a:endParaRPr lang="en-US" dirty="0"/>
          </a:p>
        </p:txBody>
      </p:sp>
      <p:sp>
        <p:nvSpPr>
          <p:cNvPr id="4" name="Slide Number Placeholder 3"/>
          <p:cNvSpPr>
            <a:spLocks noGrp="1"/>
          </p:cNvSpPr>
          <p:nvPr>
            <p:ph type="sldNum" sz="quarter" idx="10"/>
          </p:nvPr>
        </p:nvSpPr>
        <p:spPr/>
        <p:txBody>
          <a:bodyPr/>
          <a:lstStyle/>
          <a:p>
            <a:fld id="{314F67C4-4AAE-4E12-A8E7-F5B8FF9C811E}" type="slidenum">
              <a:rPr lang="en-US" smtClean="0"/>
              <a:t>29</a:t>
            </a:fld>
            <a:endParaRPr lang="en-US" dirty="0"/>
          </a:p>
        </p:txBody>
      </p:sp>
    </p:spTree>
    <p:extLst>
      <p:ext uri="{BB962C8B-B14F-4D97-AF65-F5344CB8AC3E}">
        <p14:creationId xmlns:p14="http://schemas.microsoft.com/office/powerpoint/2010/main" val="39628917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a:t>
            </a:r>
            <a:r>
              <a:rPr lang="en-US" baseline="0" dirty="0"/>
              <a:t> the beginning of operating systems users have wanted to do multiple tasks at the same time and have the ability to switch between running applications. Now, it is considered normal, not so in the early days.</a:t>
            </a:r>
          </a:p>
          <a:p>
            <a:r>
              <a:rPr lang="en-CA" dirty="0"/>
              <a:t>Multitasking uses a single CPU but switches in time slices between tasks (task=application or process).</a:t>
            </a:r>
          </a:p>
          <a:p>
            <a:r>
              <a:rPr lang="en-CA" dirty="0"/>
              <a:t>Multiprocessing means true parallel execution of multiple but separate processes on separate CPUs within a system. </a:t>
            </a:r>
          </a:p>
          <a:p>
            <a:r>
              <a:rPr lang="en-CA" sz="1200" kern="1200" dirty="0">
                <a:solidFill>
                  <a:schemeClr val="tx1"/>
                </a:solidFill>
                <a:latin typeface="+mn-lt"/>
                <a:ea typeface="+mn-ea"/>
                <a:cs typeface="+mn-cs"/>
              </a:rPr>
              <a:t>Parallel processing </a:t>
            </a:r>
            <a:r>
              <a:rPr lang="en-CA" dirty="0"/>
              <a:t>means a single process or task using multiple CPUs simultaneously; </a:t>
            </a:r>
            <a:r>
              <a:rPr lang="en-CA" b="1" dirty="0"/>
              <a:t>this requires specific application programming or an OS which carefully manages a single process's threads to avoid race conditions.</a:t>
            </a:r>
          </a:p>
          <a:p>
            <a:r>
              <a:rPr lang="en-US" sz="1200" kern="1200" dirty="0">
                <a:solidFill>
                  <a:schemeClr val="tx1"/>
                </a:solidFill>
                <a:latin typeface="+mn-lt"/>
                <a:ea typeface="+mn-ea"/>
                <a:cs typeface="+mn-cs"/>
              </a:rPr>
              <a:t>T</a:t>
            </a:r>
            <a:r>
              <a:rPr lang="en-CA" sz="1200" kern="1200" dirty="0" err="1">
                <a:solidFill>
                  <a:schemeClr val="tx1"/>
                </a:solidFill>
                <a:latin typeface="+mn-lt"/>
                <a:ea typeface="+mn-ea"/>
                <a:cs typeface="+mn-cs"/>
              </a:rPr>
              <a:t>hese</a:t>
            </a:r>
            <a:r>
              <a:rPr lang="en-CA" sz="1200" kern="1200" dirty="0">
                <a:solidFill>
                  <a:schemeClr val="tx1"/>
                </a:solidFill>
                <a:latin typeface="+mn-lt"/>
                <a:ea typeface="+mn-ea"/>
                <a:cs typeface="+mn-cs"/>
              </a:rPr>
              <a:t> three types of processing can all occur within the same system. The Operating System controls access to shared memory and peripherals and schedules tasks among CPUs. All contemporary PCs, tablets and smartphones have multiple CPU "cores" on a single chip.</a:t>
            </a:r>
            <a:endParaRPr lang="en-US" sz="1200" kern="1200" dirty="0">
              <a:solidFill>
                <a:schemeClr val="tx1"/>
              </a:solidFill>
              <a:latin typeface="+mn-lt"/>
              <a:ea typeface="+mn-ea"/>
              <a:cs typeface="+mn-cs"/>
            </a:endParaRPr>
          </a:p>
          <a:p>
            <a:endParaRPr lang="en-US" baseline="0" dirty="0"/>
          </a:p>
          <a:p>
            <a:r>
              <a:rPr lang="en-US" baseline="0" dirty="0"/>
              <a:t>Why multitasking? CPU + RAM are fast, I/O is slow.</a:t>
            </a:r>
          </a:p>
          <a:p>
            <a:r>
              <a:rPr lang="en-US" baseline="0" dirty="0"/>
              <a:t>MS-Word is formatting your document for printing by sending it to the print spooler which uses a holding area on secondary storage (a drive) to buffer the even slower device.</a:t>
            </a:r>
          </a:p>
          <a:p>
            <a:r>
              <a:rPr lang="en-US" baseline="0" dirty="0"/>
              <a:t>You’ve asked Outlook to check your email while that happens. But it is slow due to network bandwidth constraints and traffic on your </a:t>
            </a:r>
            <a:r>
              <a:rPr lang="en-US" b="1" baseline="0" dirty="0"/>
              <a:t>intranet</a:t>
            </a:r>
            <a:r>
              <a:rPr lang="en-US" baseline="0" dirty="0"/>
              <a:t>.</a:t>
            </a:r>
          </a:p>
          <a:p>
            <a:r>
              <a:rPr lang="en-US" baseline="0" dirty="0"/>
              <a:t>So you open a tab in your browser and begin that big download to your USB drive which takes time. Your </a:t>
            </a:r>
            <a:r>
              <a:rPr lang="en-US" b="1" baseline="0" dirty="0"/>
              <a:t>internet</a:t>
            </a:r>
            <a:r>
              <a:rPr lang="en-US" b="0" baseline="0" dirty="0"/>
              <a:t> connection is fast (for an outside network connection) and you are using a USB 3.0 device but your older computer has only USB 2.0 ports so the throughput to the your USB drive will be slow. But is the write speed slower than the internet connection? Maybe not.</a:t>
            </a:r>
          </a:p>
          <a:p>
            <a:r>
              <a:rPr lang="en-US" b="0" baseline="0" dirty="0"/>
              <a:t>So you start playing Solitaire. It runs in fast CPU + ram but the I/O to the mouse and screen is slow. Nevertheless, the mouse and screen I/O is usually faster than you can move your hand or read.</a:t>
            </a:r>
          </a:p>
          <a:p>
            <a:r>
              <a:rPr lang="en-US" b="0" baseline="0" dirty="0"/>
              <a:t>Finally, the printer spits out your document, you have new email from your course instructor, the download is finally complete…but you are still playing Solitaire.</a:t>
            </a:r>
          </a:p>
          <a:p>
            <a:endParaRPr lang="en-US" b="0" baseline="0" dirty="0"/>
          </a:p>
          <a:p>
            <a:endParaRPr lang="en-US" b="0" baseline="0" dirty="0"/>
          </a:p>
        </p:txBody>
      </p:sp>
      <p:sp>
        <p:nvSpPr>
          <p:cNvPr id="4" name="Slide Number Placeholder 3"/>
          <p:cNvSpPr>
            <a:spLocks noGrp="1"/>
          </p:cNvSpPr>
          <p:nvPr>
            <p:ph type="sldNum" sz="quarter" idx="10"/>
          </p:nvPr>
        </p:nvSpPr>
        <p:spPr/>
        <p:txBody>
          <a:bodyPr/>
          <a:lstStyle/>
          <a:p>
            <a:fld id="{314F67C4-4AAE-4E12-A8E7-F5B8FF9C811E}" type="slidenum">
              <a:rPr lang="en-US" smtClean="0"/>
              <a:t>30</a:t>
            </a:fld>
            <a:endParaRPr lang="en-US" dirty="0"/>
          </a:p>
        </p:txBody>
      </p:sp>
    </p:spTree>
    <p:extLst>
      <p:ext uri="{BB962C8B-B14F-4D97-AF65-F5344CB8AC3E}">
        <p14:creationId xmlns:p14="http://schemas.microsoft.com/office/powerpoint/2010/main" val="155236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01C9F2AC-98D8-4317-B2FF-F9AFC647C4AC}" type="slidenum">
              <a:rPr lang="en-US" smtClean="0"/>
              <a:t>3</a:t>
            </a:fld>
            <a:endParaRPr lang="en-US"/>
          </a:p>
        </p:txBody>
      </p:sp>
    </p:spTree>
    <p:extLst>
      <p:ext uri="{BB962C8B-B14F-4D97-AF65-F5344CB8AC3E}">
        <p14:creationId xmlns:p14="http://schemas.microsoft.com/office/powerpoint/2010/main" val="25900323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There are many strategies to multitasking depending the needs of the system. Some aspects of the operating system get priority over applications. A PC running your applications treats most apps equally. Your phone pays a little more attention to incoming signals (someone is calling you, a text arrives) than you punching numbers into the calculator app but you don’t notice because you are slowest thing running.</a:t>
            </a:r>
          </a:p>
          <a:p>
            <a:endParaRPr lang="en-US" baseline="0" dirty="0"/>
          </a:p>
          <a:p>
            <a:r>
              <a:rPr lang="en-US" baseline="0" dirty="0"/>
              <a:t>A computer controlling a robot pays attention in “real-time”, i.e. the robot always comes first, its interrupt signals are processed with higher priority than other OS tasks. </a:t>
            </a:r>
            <a:r>
              <a:rPr lang="en-CA" sz="1200" b="0" i="0" kern="1200" dirty="0">
                <a:solidFill>
                  <a:schemeClr val="tx1"/>
                </a:solidFill>
                <a:effectLst/>
                <a:latin typeface="+mn-lt"/>
                <a:ea typeface="+mn-ea"/>
                <a:cs typeface="+mn-cs"/>
              </a:rPr>
              <a:t>Real-time responses are often understood to be in the order of milliseconds, and sometimes microseconds. E.g. fly-by-wire aircraft controls, anti-lock brakes in a car. The computer checks for signals from the outside world, from outside its “system boundary”, so frequently that, to a human or the robot, it appears to be operating continuously in human perceived real time. As far as the robot knows, the computer system is always available to process the robot's output and does not delay in directing the robot's next action. In "real-time", the computer is always waiting on the robot, the robot is never waiting for the computer.</a:t>
            </a:r>
            <a:endParaRPr lang="en-US" baseline="0" dirty="0"/>
          </a:p>
          <a:p>
            <a:endParaRPr lang="en-US" baseline="0" dirty="0"/>
          </a:p>
          <a:p>
            <a:r>
              <a:rPr lang="en-CA" baseline="0" dirty="0"/>
              <a:t>https://en.wikipedia.org/wiki/Human_multitasking</a:t>
            </a:r>
            <a:br>
              <a:rPr lang="en-CA" baseline="0" dirty="0"/>
            </a:br>
            <a:r>
              <a:rPr lang="en-CA" baseline="0" dirty="0"/>
              <a:t>Human multitasking is an apparent human ability to perform more than one task, or activity, over a short period (1 hour). An example of multitasking is taking phone calls while typing an email and reading a book. Multitasking can result in time wasted due to human context switching and apparently causing more errors due to insufficient attention. Studies have shown that it is impossible to focus on more than one task at a time. However, if one is proficient at one of the tasks at hand, then it is possible to do these tasks.</a:t>
            </a:r>
            <a:endParaRPr lang="en-US" baseline="0" dirty="0"/>
          </a:p>
        </p:txBody>
      </p:sp>
      <p:sp>
        <p:nvSpPr>
          <p:cNvPr id="4" name="Slide Number Placeholder 3"/>
          <p:cNvSpPr>
            <a:spLocks noGrp="1"/>
          </p:cNvSpPr>
          <p:nvPr>
            <p:ph type="sldNum" sz="quarter" idx="10"/>
          </p:nvPr>
        </p:nvSpPr>
        <p:spPr/>
        <p:txBody>
          <a:bodyPr/>
          <a:lstStyle/>
          <a:p>
            <a:fld id="{314F67C4-4AAE-4E12-A8E7-F5B8FF9C811E}" type="slidenum">
              <a:rPr lang="en-US" smtClean="0"/>
              <a:t>31</a:t>
            </a:fld>
            <a:endParaRPr lang="en-US"/>
          </a:p>
        </p:txBody>
      </p:sp>
    </p:spTree>
    <p:extLst>
      <p:ext uri="{BB962C8B-B14F-4D97-AF65-F5344CB8AC3E}">
        <p14:creationId xmlns:p14="http://schemas.microsoft.com/office/powerpoint/2010/main" val="22755802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Why can a 32 bit process can access only 2GB of RAM? A 32 bit unsigned integer can address 4GB (long </a:t>
            </a:r>
            <a:r>
              <a:rPr lang="en-CA" dirty="0" err="1"/>
              <a:t>int</a:t>
            </a:r>
            <a:r>
              <a:rPr lang="en-CA" dirty="0"/>
              <a:t> data types).</a:t>
            </a:r>
            <a:br>
              <a:rPr lang="en-CA" dirty="0"/>
            </a:br>
            <a:r>
              <a:rPr lang="en-US" dirty="0"/>
              <a:t>https://superuser.com/questions/1163749/why-do-32-bit-processes-have-a-2gb-ram-limit</a:t>
            </a:r>
            <a:br>
              <a:rPr lang="en-US" dirty="0"/>
            </a:br>
            <a:r>
              <a:rPr lang="en-US" dirty="0"/>
              <a:t>"</a:t>
            </a:r>
            <a:r>
              <a:rPr lang="en-CA" sz="1200" b="0" i="0" kern="1200" dirty="0">
                <a:solidFill>
                  <a:schemeClr val="tx1"/>
                </a:solidFill>
                <a:effectLst/>
                <a:latin typeface="+mn-lt"/>
                <a:ea typeface="+mn-ea"/>
                <a:cs typeface="+mn-cs"/>
              </a:rPr>
              <a:t>In the NT platform the 4 GB virtual address space is by default divided into 2 parts, the lower 2 GB for process address space and the upper 2 GB for system use."</a:t>
            </a:r>
            <a:endParaRPr lang="en-US" dirty="0"/>
          </a:p>
          <a:p>
            <a:endParaRPr lang="en-US" dirty="0"/>
          </a:p>
          <a:p>
            <a:r>
              <a:rPr lang="en-US" dirty="0"/>
              <a:t>Virtual memory and caching are memory management techniques developed for multiprocessing operating systems.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Virtual memory is a separate memory space for each program, all programs running may, in total, need more than the actual physical RAM (main memory) capacity. The OS manages this overallocation of physical memory by using slower secondary storage as if it was primary storage. The operating system “swaps” data between these fast and slow areas as needed by the applications running; the applications do not know the difference. </a:t>
            </a:r>
            <a:r>
              <a:rPr lang="en-US" dirty="0"/>
              <a:t>To the application, it looks like it has the system to itself with as much memory as it needs. "I</a:t>
            </a:r>
            <a:r>
              <a:rPr lang="en-CA" sz="1200" b="0" i="0" kern="1200" dirty="0">
                <a:solidFill>
                  <a:schemeClr val="tx1"/>
                </a:solidFill>
                <a:effectLst/>
                <a:latin typeface="+mn-lt"/>
                <a:ea typeface="+mn-ea"/>
                <a:cs typeface="+mn-cs"/>
              </a:rPr>
              <a:t>n the interests of performance, security, and reliability, each process has it's own private 2 GB address space but there is only one system address space. Processes are isolated in their own private address space and cannot see others. System address space is off limits to normal processes and is accessible only to kernel level components such as the OS itself and device drivers. If a process goes astray it can only hurt itself, other processes and the OS are unaffected."</a:t>
            </a:r>
            <a:endParaRPr lang="en-US" dirty="0"/>
          </a:p>
          <a:p>
            <a:endParaRPr lang="en-US" dirty="0"/>
          </a:p>
          <a:p>
            <a:r>
              <a:rPr lang="en-US" dirty="0"/>
              <a:t>Caching is storing the most frequently used data in the fastest memory. There is expensive, very fast cache memory between the CPU and slower RAM. Available physical RAM is allocated to cache data going to and from slow I/O devices. HDDs have their own caching. Embedded cache on the HDD captures write operations quickly allowing the program to continue asap while the HDD cache and hardware independently perform the slow physical write operations.</a:t>
            </a:r>
          </a:p>
          <a:p>
            <a:endParaRPr lang="en-US" dirty="0"/>
          </a:p>
          <a:p>
            <a:r>
              <a:rPr lang="en-US" dirty="0"/>
              <a:t>Systems that employ virtual memory use hardware more efficiently than systems without virtual memory</a:t>
            </a:r>
            <a:r>
              <a:rPr lang="en-US" baseline="0" dirty="0"/>
              <a:t> and </a:t>
            </a:r>
            <a:r>
              <a:rPr lang="en-US" dirty="0"/>
              <a:t>make programming of applications easier. Operating systems have sophisticated algorithms to manage virtual memory and caching. The programmer rarely has to worry whether their executable program with its variables and data buffers will ‘fit’ into physical memory. To the program, it looks like it has the entire system to itself with as much memory as it needs.</a:t>
            </a:r>
          </a:p>
          <a:p>
            <a:endParaRPr lang="en-US" dirty="0"/>
          </a:p>
          <a:p>
            <a:r>
              <a:rPr lang="en-US" dirty="0"/>
              <a:t>https://en.wikipedia.org/wiki/Thrashing_(computer_science)</a:t>
            </a:r>
            <a:br>
              <a:rPr lang="en-US" dirty="0"/>
            </a:br>
            <a:r>
              <a:rPr lang="en-US" dirty="0"/>
              <a:t>T</a:t>
            </a:r>
            <a:r>
              <a:rPr lang="en-CA" dirty="0" err="1"/>
              <a:t>hrashing</a:t>
            </a:r>
            <a:r>
              <a:rPr lang="en-CA" dirty="0"/>
              <a:t> occurs when a computer's virtual memory subsystem is in a constant state of paging, rapidly exchanging data in memory for data on disk, to the exclusion of most application-level processing. This causes the performance of the computer to degrade or collapse. The situation may continue indefinitely until the underlying cause is addressed</a:t>
            </a:r>
            <a:endParaRPr lang="en-US" dirty="0"/>
          </a:p>
        </p:txBody>
      </p:sp>
      <p:sp>
        <p:nvSpPr>
          <p:cNvPr id="4" name="Slide Number Placeholder 3"/>
          <p:cNvSpPr>
            <a:spLocks noGrp="1"/>
          </p:cNvSpPr>
          <p:nvPr>
            <p:ph type="sldNum" sz="quarter" idx="10"/>
          </p:nvPr>
        </p:nvSpPr>
        <p:spPr/>
        <p:txBody>
          <a:bodyPr/>
          <a:lstStyle/>
          <a:p>
            <a:fld id="{314F67C4-4AAE-4E12-A8E7-F5B8FF9C811E}" type="slidenum">
              <a:rPr lang="en-US" smtClean="0"/>
              <a:t>32</a:t>
            </a:fld>
            <a:endParaRPr lang="en-US" dirty="0"/>
          </a:p>
        </p:txBody>
      </p:sp>
    </p:spTree>
    <p:extLst>
      <p:ext uri="{BB962C8B-B14F-4D97-AF65-F5344CB8AC3E}">
        <p14:creationId xmlns:p14="http://schemas.microsoft.com/office/powerpoint/2010/main" val="7403932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 strong trend in business today is system virtualization. VMware has built a huge business doing this on the Intel platform. IBM did it long before on mainframes and Power System-</a:t>
            </a:r>
            <a:r>
              <a:rPr lang="en-US" dirty="0" err="1"/>
              <a:t>i</a:t>
            </a:r>
            <a:r>
              <a:rPr lang="en-US" dirty="0"/>
              <a:t>.  Because </a:t>
            </a:r>
            <a:r>
              <a:rPr lang="en-US" baseline="0" dirty="0"/>
              <a:t>CPUs are grossly under utilized, system virtualization allows businesses to run multiple instances of the same or different operating systems on the same hardware to better utilize its resources. This saves money on buying more machines, the space needed to house those machines, and the electricity to power and cool those machines. Secondly, on the Intel x86 platform, different types software rarely played well together; the web service stole memory from the database service and neither liked the accounting system which clogged the I/O channels. By virtualizing, each major application/service got its own (virtual) machine and communicated through a (virtual) network as if between different servers.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Each “guest” OS is managed by a Virtual Machine (VM) that</a:t>
            </a:r>
            <a:r>
              <a:rPr lang="en-US" baseline="0" dirty="0"/>
              <a:t> simulates a complete hardware platform, known as a partition. The VM and IT administrator </a:t>
            </a:r>
            <a:r>
              <a:rPr lang="en-US" dirty="0"/>
              <a:t>controls how much CPU, memory, and storage is allocated to each partition.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u="none" strike="noStrike" kern="1200" dirty="0">
                <a:solidFill>
                  <a:schemeClr val="tx1"/>
                </a:solidFill>
                <a:effectLst/>
                <a:latin typeface="+mn-lt"/>
                <a:ea typeface="+mn-ea"/>
                <a:cs typeface="+mn-cs"/>
              </a:rPr>
              <a:t>Linux is increasingly being run on mainframes and midrange servers in virtualized partitions – because it is cheaper to do that rather than run server farms of white boxes.</a:t>
            </a:r>
            <a:endParaRPr lang="en-CA"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14F67C4-4AAE-4E12-A8E7-F5B8FF9C811E}" type="slidenum">
              <a:rPr lang="en-US" smtClean="0"/>
              <a:t>33</a:t>
            </a:fld>
            <a:endParaRPr lang="en-US"/>
          </a:p>
        </p:txBody>
      </p:sp>
    </p:spTree>
    <p:extLst>
      <p:ext uri="{BB962C8B-B14F-4D97-AF65-F5344CB8AC3E}">
        <p14:creationId xmlns:p14="http://schemas.microsoft.com/office/powerpoint/2010/main" val="33846140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Programmers are encouraged to write small modules of code with contained structures (Do loops, If statements) so the code fits in L</a:t>
            </a:r>
            <a:r>
              <a:rPr lang="en-US" i="1" dirty="0"/>
              <a:t>n</a:t>
            </a:r>
            <a:r>
              <a:rPr lang="en-US" dirty="0"/>
              <a:t> cache: it runs faster and has less chance of being swapped out.</a:t>
            </a:r>
          </a:p>
          <a:p>
            <a:r>
              <a:rPr lang="en-CA" dirty="0"/>
              <a:t>http://www.new-npac.org/projects/cdroms/cewes-1999-06-vol1/nhse/hpccsurvey/orgs/sgi/bentley.html</a:t>
            </a:r>
          </a:p>
          <a:p>
            <a:endParaRPr lang="en-CA" dirty="0"/>
          </a:p>
          <a:p>
            <a:r>
              <a:rPr lang="en-CA" dirty="0"/>
              <a:t>Intel® Hyper-Threading Technology (Intel® HT Technology) uses processor resources more efficiently, enabling multiple threads to run on each core. As a performance feature, it also increases processor throughput, improving </a:t>
            </a:r>
          </a:p>
          <a:p>
            <a:r>
              <a:rPr lang="en-CA" dirty="0"/>
              <a:t>overall performance on threaded software.</a:t>
            </a:r>
          </a:p>
          <a:p>
            <a:r>
              <a:rPr lang="en-CA" dirty="0"/>
              <a:t>https://www.intel.com/content/www/us/en/architecture-and-technology/hyper-threading/hyper-threading-technology.html</a:t>
            </a:r>
          </a:p>
          <a:p>
            <a:endParaRPr lang="en-US" dirty="0"/>
          </a:p>
          <a:p>
            <a:r>
              <a:rPr lang="en-CA" dirty="0"/>
              <a:t>The logical processors in a hyper-threaded core share the execution resources. These resources include the execution engine, caches, and system bus interface; the sharing of resources allows two logical processors to work with each other more efficiently, and allows a logical processor to borrow resources from a stalled logical core (assuming both logical cores are associated with the same physical core). A processor stalls when it is waiting for data it has sent for so it can finish processing the present thread. https://en.wikipedia.org/wiki/Hyper-threading</a:t>
            </a:r>
          </a:p>
        </p:txBody>
      </p:sp>
      <p:sp>
        <p:nvSpPr>
          <p:cNvPr id="4" name="Slide Number Placeholder 3"/>
          <p:cNvSpPr>
            <a:spLocks noGrp="1"/>
          </p:cNvSpPr>
          <p:nvPr>
            <p:ph type="sldNum" sz="quarter" idx="10"/>
          </p:nvPr>
        </p:nvSpPr>
        <p:spPr/>
        <p:txBody>
          <a:bodyPr/>
          <a:lstStyle/>
          <a:p>
            <a:fld id="{01C9F2AC-98D8-4317-B2FF-F9AFC647C4AC}" type="slidenum">
              <a:rPr lang="en-US" smtClean="0"/>
              <a:t>34</a:t>
            </a:fld>
            <a:endParaRPr lang="en-US"/>
          </a:p>
        </p:txBody>
      </p:sp>
    </p:spTree>
    <p:extLst>
      <p:ext uri="{BB962C8B-B14F-4D97-AF65-F5344CB8AC3E}">
        <p14:creationId xmlns:p14="http://schemas.microsoft.com/office/powerpoint/2010/main" val="39343152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ym typeface="Wingdings" panose="05000000000000000000" pitchFamily="2" charset="2"/>
              </a:rPr>
              <a:t></a:t>
            </a:r>
            <a:r>
              <a:rPr lang="en-CA" dirty="0">
                <a:sym typeface="Wingdings" panose="05000000000000000000" pitchFamily="2" charset="2"/>
              </a:rPr>
              <a:t> </a:t>
            </a:r>
            <a:r>
              <a:rPr lang="en-CA" b="1" dirty="0">
                <a:sym typeface="Wingdings" panose="05000000000000000000" pitchFamily="2" charset="2"/>
              </a:rPr>
              <a:t>These will not be on the quiz.</a:t>
            </a:r>
            <a:endParaRPr lang="en-CA" b="1" dirty="0"/>
          </a:p>
          <a:p>
            <a:endParaRPr lang="en-US" sz="1200" b="1" i="0" kern="1200" dirty="0">
              <a:solidFill>
                <a:schemeClr val="tx1"/>
              </a:solidFill>
              <a:effectLst/>
              <a:latin typeface="+mn-lt"/>
              <a:ea typeface="+mn-ea"/>
              <a:cs typeface="+mn-cs"/>
            </a:endParaRPr>
          </a:p>
          <a:p>
            <a:r>
              <a:rPr lang="en-US" sz="1200" b="1" i="0" kern="1200" dirty="0" err="1">
                <a:solidFill>
                  <a:schemeClr val="tx1"/>
                </a:solidFill>
                <a:effectLst/>
                <a:latin typeface="+mn-lt"/>
                <a:ea typeface="+mn-ea"/>
                <a:cs typeface="+mn-cs"/>
              </a:rPr>
              <a:t>MO</a:t>
            </a:r>
            <a:r>
              <a:rPr lang="en-US" sz="1200" b="0" i="0" kern="1200" dirty="0" err="1">
                <a:solidFill>
                  <a:schemeClr val="tx1"/>
                </a:solidFill>
                <a:effectLst/>
                <a:latin typeface="+mn-lt"/>
                <a:ea typeface="+mn-ea"/>
                <a:cs typeface="+mn-cs"/>
              </a:rPr>
              <a:t>ther</a:t>
            </a:r>
            <a:r>
              <a:rPr lang="en-US" sz="1200" b="1" i="0" kern="1200" dirty="0" err="1">
                <a:solidFill>
                  <a:schemeClr val="tx1"/>
                </a:solidFill>
                <a:effectLst/>
                <a:latin typeface="+mn-lt"/>
                <a:ea typeface="+mn-ea"/>
                <a:cs typeface="+mn-cs"/>
              </a:rPr>
              <a:t>BO</a:t>
            </a:r>
            <a:r>
              <a:rPr lang="en-US" sz="1200" b="0" i="0" kern="1200" dirty="0" err="1">
                <a:solidFill>
                  <a:schemeClr val="tx1"/>
                </a:solidFill>
                <a:effectLst/>
                <a:latin typeface="+mn-lt"/>
                <a:ea typeface="+mn-ea"/>
                <a:cs typeface="+mn-cs"/>
              </a:rPr>
              <a:t>ard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Machine – what geeks call computers</a:t>
            </a:r>
          </a:p>
          <a:p>
            <a:r>
              <a:rPr lang="en-US" sz="1200" b="0" i="0" kern="1200" dirty="0">
                <a:solidFill>
                  <a:schemeClr val="tx1"/>
                </a:solidFill>
                <a:effectLst/>
                <a:latin typeface="+mn-lt"/>
                <a:ea typeface="+mn-ea"/>
                <a:cs typeface="+mn-cs"/>
              </a:rPr>
              <a:t>Central / Floating-point / Graphics Processing Unit, </a:t>
            </a:r>
            <a:r>
              <a:rPr lang="en-CA" sz="1200" b="1" i="0" kern="1200" dirty="0">
                <a:solidFill>
                  <a:schemeClr val="tx1"/>
                </a:solidFill>
                <a:effectLst/>
                <a:latin typeface="+mn-lt"/>
                <a:ea typeface="+mn-ea"/>
                <a:cs typeface="+mn-cs"/>
              </a:rPr>
              <a:t>Arithmetic Logic Unit </a:t>
            </a:r>
            <a:r>
              <a:rPr lang="en-CA" sz="1200" b="0" i="0" kern="1200" dirty="0">
                <a:solidFill>
                  <a:schemeClr val="tx1"/>
                </a:solidFill>
                <a:effectLst/>
                <a:latin typeface="+mn-lt"/>
                <a:ea typeface="+mn-ea"/>
                <a:cs typeface="+mn-cs"/>
              </a:rPr>
              <a:t>performs </a:t>
            </a:r>
            <a:r>
              <a:rPr lang="en-CA" sz="1200" b="0" i="0" kern="1200" dirty="0" err="1">
                <a:solidFill>
                  <a:schemeClr val="tx1"/>
                </a:solidFill>
                <a:effectLst/>
                <a:latin typeface="+mn-lt"/>
                <a:ea typeface="+mn-ea"/>
                <a:cs typeface="+mn-cs"/>
              </a:rPr>
              <a:t>calcs</a:t>
            </a:r>
            <a:r>
              <a:rPr lang="en-CA" sz="1200" b="0" i="0" kern="1200" dirty="0">
                <a:solidFill>
                  <a:schemeClr val="tx1"/>
                </a:solidFill>
                <a:effectLst/>
                <a:latin typeface="+mn-lt"/>
                <a:ea typeface="+mn-ea"/>
                <a:cs typeface="+mn-cs"/>
              </a:rPr>
              <a:t> on integer binary numbers.</a:t>
            </a:r>
            <a:endParaRPr lang="en-CA" sz="1200" b="1" i="0" kern="1200" dirty="0">
              <a:solidFill>
                <a:schemeClr val="tx1"/>
              </a:solidFill>
              <a:effectLst/>
              <a:latin typeface="+mn-lt"/>
              <a:ea typeface="+mn-ea"/>
              <a:cs typeface="+mn-cs"/>
            </a:endParaRPr>
          </a:p>
          <a:p>
            <a:r>
              <a:rPr lang="en-CA" sz="1200" b="1" i="0" kern="1200" dirty="0">
                <a:solidFill>
                  <a:schemeClr val="tx1"/>
                </a:solidFill>
                <a:effectLst/>
                <a:latin typeface="+mn-lt"/>
                <a:ea typeface="+mn-ea"/>
                <a:cs typeface="+mn-cs"/>
              </a:rPr>
              <a:t>Synchronous Dynamic Random-Access Memory</a:t>
            </a:r>
            <a:r>
              <a:rPr lang="en-CA" sz="1200" b="0" i="0" kern="1200" dirty="0">
                <a:solidFill>
                  <a:schemeClr val="tx1"/>
                </a:solidFill>
                <a:effectLst/>
                <a:latin typeface="+mn-lt"/>
                <a:ea typeface="+mn-ea"/>
                <a:cs typeface="+mn-cs"/>
              </a:rPr>
              <a:t> (</a:t>
            </a:r>
            <a:r>
              <a:rPr lang="en-CA" sz="1200" b="1" i="0" kern="1200" dirty="0">
                <a:solidFill>
                  <a:schemeClr val="tx1"/>
                </a:solidFill>
                <a:effectLst/>
                <a:latin typeface="+mn-lt"/>
                <a:ea typeface="+mn-ea"/>
                <a:cs typeface="+mn-cs"/>
              </a:rPr>
              <a:t>SDRAM</a:t>
            </a:r>
            <a:r>
              <a:rPr lang="en-CA" sz="1200" b="0" i="0" kern="1200" dirty="0">
                <a:solidFill>
                  <a:schemeClr val="tx1"/>
                </a:solidFill>
                <a:effectLst/>
                <a:latin typeface="+mn-lt"/>
                <a:ea typeface="+mn-ea"/>
                <a:cs typeface="+mn-cs"/>
              </a:rPr>
              <a:t>) is any </a:t>
            </a:r>
            <a:r>
              <a:rPr lang="en-CA" sz="1200" b="0" i="0" u="none" strike="noStrike" kern="1200" dirty="0">
                <a:solidFill>
                  <a:schemeClr val="tx1"/>
                </a:solidFill>
                <a:effectLst/>
                <a:latin typeface="+mn-lt"/>
                <a:ea typeface="+mn-ea"/>
                <a:cs typeface="+mn-cs"/>
                <a:hlinkClick r:id="rId3" tooltip="Dynamic random-access memory"/>
              </a:rPr>
              <a:t>Dynamic Random-Access Memory</a:t>
            </a:r>
            <a:r>
              <a:rPr lang="en-CA" sz="1200" b="0" i="0" kern="1200" dirty="0">
                <a:solidFill>
                  <a:schemeClr val="tx1"/>
                </a:solidFill>
                <a:effectLst/>
                <a:latin typeface="+mn-lt"/>
                <a:ea typeface="+mn-ea"/>
                <a:cs typeface="+mn-cs"/>
              </a:rPr>
              <a:t> (DRAM)</a:t>
            </a:r>
          </a:p>
          <a:p>
            <a:r>
              <a:rPr lang="en-US" sz="1200" b="0" i="0" kern="1200" dirty="0">
                <a:solidFill>
                  <a:schemeClr val="tx1"/>
                </a:solidFill>
                <a:effectLst/>
                <a:latin typeface="+mn-lt"/>
                <a:ea typeface="+mn-ea"/>
                <a:cs typeface="+mn-cs"/>
              </a:rPr>
              <a:t>D</a:t>
            </a:r>
            <a:r>
              <a:rPr lang="en-CA" sz="1200" b="0" i="0" kern="1200" dirty="0">
                <a:solidFill>
                  <a:schemeClr val="tx1"/>
                </a:solidFill>
                <a:effectLst/>
                <a:latin typeface="+mn-lt"/>
                <a:ea typeface="+mn-ea"/>
                <a:cs typeface="+mn-cs"/>
              </a:rPr>
              <a:t>DR - Double data rate synchronous dynamic random-access memory (DDR SDRAM), DDR versions 1 - 4</a:t>
            </a:r>
          </a:p>
          <a:p>
            <a:r>
              <a:rPr lang="en-US" sz="1200" b="0" i="0" kern="1200" dirty="0">
                <a:solidFill>
                  <a:schemeClr val="tx1"/>
                </a:solidFill>
                <a:effectLst/>
                <a:latin typeface="+mn-lt"/>
                <a:ea typeface="+mn-ea"/>
                <a:cs typeface="+mn-cs"/>
              </a:rPr>
              <a:t>B</a:t>
            </a:r>
            <a:r>
              <a:rPr lang="en-CA" sz="1200" b="0" i="0" kern="1200" dirty="0">
                <a:solidFill>
                  <a:schemeClr val="tx1"/>
                </a:solidFill>
                <a:effectLst/>
                <a:latin typeface="+mn-lt"/>
                <a:ea typeface="+mn-ea"/>
                <a:cs typeface="+mn-cs"/>
              </a:rPr>
              <a:t>IOS – Basic Input/</a:t>
            </a:r>
            <a:r>
              <a:rPr lang="en-CA" sz="1200" b="0" i="0" kern="1200" dirty="0" err="1">
                <a:solidFill>
                  <a:schemeClr val="tx1"/>
                </a:solidFill>
                <a:effectLst/>
                <a:latin typeface="+mn-lt"/>
                <a:ea typeface="+mn-ea"/>
                <a:cs typeface="+mn-cs"/>
              </a:rPr>
              <a:t>Ouput</a:t>
            </a:r>
            <a:r>
              <a:rPr lang="en-CA" sz="1200" b="0" i="0" kern="1200" dirty="0">
                <a:solidFill>
                  <a:schemeClr val="tx1"/>
                </a:solidFill>
                <a:effectLst/>
                <a:latin typeface="+mn-lt"/>
                <a:ea typeface="+mn-ea"/>
                <a:cs typeface="+mn-cs"/>
              </a:rPr>
              <a:t> System that boots up a computer from an EEPROM Electrically Erasable Programmable Read Only Memory </a:t>
            </a:r>
          </a:p>
          <a:p>
            <a:r>
              <a:rPr lang="en-CA" dirty="0"/>
              <a:t>UEFI -  </a:t>
            </a:r>
            <a:r>
              <a:rPr lang="en-CA" b="1" dirty="0"/>
              <a:t>Unified Extensible Firmware Interface</a:t>
            </a:r>
            <a:r>
              <a:rPr lang="en-CA" dirty="0"/>
              <a:t> (</a:t>
            </a:r>
            <a:r>
              <a:rPr lang="en-CA" b="1" dirty="0"/>
              <a:t>UEFI</a:t>
            </a:r>
            <a:r>
              <a:rPr lang="en-CA" dirty="0"/>
              <a:t>) is a </a:t>
            </a:r>
            <a:r>
              <a:rPr lang="en-CA" dirty="0">
                <a:hlinkClick r:id="rId4" tooltip="Specification"/>
              </a:rPr>
              <a:t>specification</a:t>
            </a:r>
            <a:r>
              <a:rPr lang="en-CA" dirty="0"/>
              <a:t> that defines a software </a:t>
            </a:r>
            <a:r>
              <a:rPr lang="en-CA" dirty="0">
                <a:hlinkClick r:id="rId5" tooltip="Interface (computer science)"/>
              </a:rPr>
              <a:t>interface</a:t>
            </a:r>
            <a:r>
              <a:rPr lang="en-CA" dirty="0"/>
              <a:t> between an </a:t>
            </a:r>
            <a:r>
              <a:rPr lang="en-CA" dirty="0">
                <a:hlinkClick r:id="rId6" tooltip="Operating system"/>
              </a:rPr>
              <a:t>operating system</a:t>
            </a:r>
            <a:r>
              <a:rPr lang="en-CA" dirty="0"/>
              <a:t> and platform </a:t>
            </a:r>
            <a:r>
              <a:rPr lang="en-CA" dirty="0">
                <a:hlinkClick r:id="rId7" tooltip="Firmware"/>
              </a:rPr>
              <a:t>firmware</a:t>
            </a:r>
            <a:r>
              <a:rPr lang="en-CA" dirty="0"/>
              <a:t>. </a:t>
            </a:r>
            <a:br>
              <a:rPr lang="en-CA" dirty="0"/>
            </a:br>
            <a:r>
              <a:rPr lang="en-CA" dirty="0"/>
              <a:t>UEFI replaces the Basic </a:t>
            </a:r>
            <a:r>
              <a:rPr lang="en-CA" dirty="0" err="1"/>
              <a:t>Input/Output</a:t>
            </a:r>
            <a:r>
              <a:rPr lang="en-CA" dirty="0"/>
              <a:t> System (</a:t>
            </a:r>
            <a:r>
              <a:rPr lang="en-CA" dirty="0">
                <a:hlinkClick r:id="rId8" tooltip="BIOS"/>
              </a:rPr>
              <a:t>BIOS</a:t>
            </a:r>
            <a:r>
              <a:rPr lang="en-CA" dirty="0"/>
              <a:t>) firmware interface originally present in all </a:t>
            </a:r>
            <a:r>
              <a:rPr lang="en-CA" dirty="0">
                <a:hlinkClick r:id="rId9" tooltip="IBM PC compatible"/>
              </a:rPr>
              <a:t>IBM PC-compatible</a:t>
            </a:r>
            <a:r>
              <a:rPr lang="en-CA" dirty="0"/>
              <a:t> </a:t>
            </a:r>
            <a:r>
              <a:rPr lang="en-CA" dirty="0">
                <a:hlinkClick r:id="rId10" tooltip="Personal computer"/>
              </a:rPr>
              <a:t>personal computers</a:t>
            </a:r>
            <a:r>
              <a:rPr lang="en-CA" dirty="0"/>
              <a:t>,</a:t>
            </a:r>
            <a:endParaRPr lang="en-CA" sz="1200" b="0" i="0" kern="1200" dirty="0">
              <a:solidFill>
                <a:schemeClr val="tx1"/>
              </a:solidFill>
              <a:effectLst/>
              <a:latin typeface="+mn-lt"/>
              <a:ea typeface="+mn-ea"/>
              <a:cs typeface="+mn-cs"/>
            </a:endParaRPr>
          </a:p>
          <a:p>
            <a:r>
              <a:rPr lang="en-CA" sz="1200" b="1" i="0" kern="1200" dirty="0">
                <a:solidFill>
                  <a:schemeClr val="tx1"/>
                </a:solidFill>
                <a:effectLst/>
                <a:latin typeface="+mn-lt"/>
                <a:ea typeface="+mn-ea"/>
                <a:cs typeface="+mn-cs"/>
              </a:rPr>
              <a:t>SSD solid-state drive</a:t>
            </a:r>
            <a:r>
              <a:rPr lang="en-CA" sz="1200" b="0" i="0" kern="1200" dirty="0">
                <a:solidFill>
                  <a:schemeClr val="tx1"/>
                </a:solidFill>
                <a:effectLst/>
                <a:latin typeface="+mn-lt"/>
                <a:ea typeface="+mn-ea"/>
                <a:cs typeface="+mn-cs"/>
              </a:rPr>
              <a:t> , Hard Disk Drive, Compact Disc-Read Only Memory, Floppy Disc Drive</a:t>
            </a:r>
          </a:p>
          <a:p>
            <a:r>
              <a:rPr lang="en-US" sz="1200" b="0" i="0" kern="1200" dirty="0">
                <a:solidFill>
                  <a:schemeClr val="tx1"/>
                </a:solidFill>
                <a:effectLst/>
                <a:latin typeface="+mn-lt"/>
                <a:ea typeface="+mn-ea"/>
                <a:cs typeface="+mn-cs"/>
              </a:rPr>
              <a:t>USB – Universal Serial Bus, </a:t>
            </a:r>
            <a:r>
              <a:rPr lang="en-CA" sz="1200" b="1" i="0" u="none" strike="noStrike" kern="1200" dirty="0">
                <a:solidFill>
                  <a:schemeClr val="tx1"/>
                </a:solidFill>
                <a:effectLst/>
                <a:latin typeface="+mn-lt"/>
                <a:ea typeface="+mn-ea"/>
                <a:cs typeface="+mn-cs"/>
              </a:rPr>
              <a:t>Secure Digital Card (SD card)</a:t>
            </a:r>
          </a:p>
          <a:p>
            <a:r>
              <a:rPr lang="en-CA" dirty="0"/>
              <a:t>SIM (Subscriber Identity Module) </a:t>
            </a:r>
          </a:p>
          <a:p>
            <a:r>
              <a:rPr lang="en-US" dirty="0"/>
              <a:t>N</a:t>
            </a:r>
            <a:r>
              <a:rPr lang="en-CA" dirty="0"/>
              <a:t>IC – Network Interface Card</a:t>
            </a:r>
          </a:p>
          <a:p>
            <a:r>
              <a:rPr lang="en-CA" sz="1200" b="0" i="0" kern="1200" dirty="0">
                <a:solidFill>
                  <a:schemeClr val="tx1"/>
                </a:solidFill>
                <a:effectLst/>
                <a:latin typeface="+mn-lt"/>
                <a:ea typeface="+mn-ea"/>
                <a:cs typeface="+mn-cs"/>
              </a:rPr>
              <a:t>Wi-Fi =  Wi-Fi Alliance hired Interbrand to create a name that was "a little catchier than ''IEEE 802.11b Direct Sequence.'  </a:t>
            </a:r>
            <a:r>
              <a:rPr lang="en-CA" sz="1200" b="0" i="1" kern="1200" dirty="0">
                <a:solidFill>
                  <a:schemeClr val="tx1"/>
                </a:solidFill>
                <a:effectLst/>
                <a:latin typeface="+mn-lt"/>
                <a:ea typeface="+mn-ea"/>
                <a:cs typeface="+mn-cs"/>
              </a:rPr>
              <a:t>Wi-Fi</a:t>
            </a:r>
            <a:r>
              <a:rPr lang="en-CA" sz="1200" b="0" i="0" kern="1200" dirty="0">
                <a:solidFill>
                  <a:schemeClr val="tx1"/>
                </a:solidFill>
                <a:effectLst/>
                <a:latin typeface="+mn-lt"/>
                <a:ea typeface="+mn-ea"/>
                <a:cs typeface="+mn-cs"/>
              </a:rPr>
              <a:t> is a word invented </a:t>
            </a:r>
            <a:r>
              <a:rPr lang="en-CA" dirty="0"/>
              <a:t>as a </a:t>
            </a:r>
            <a:r>
              <a:rPr lang="en-CA" dirty="0">
                <a:hlinkClick r:id="rId11" tooltip="Pun"/>
              </a:rPr>
              <a:t>pun</a:t>
            </a:r>
            <a:r>
              <a:rPr lang="en-CA" dirty="0"/>
              <a:t> upon the word </a:t>
            </a:r>
            <a:r>
              <a:rPr lang="en-CA" dirty="0">
                <a:hlinkClick r:id="rId12" tooltip="High fidelity"/>
              </a:rPr>
              <a:t>hi-fi</a:t>
            </a:r>
            <a:r>
              <a:rPr lang="en-CA" dirty="0"/>
              <a:t>.</a:t>
            </a:r>
          </a:p>
        </p:txBody>
      </p:sp>
      <p:sp>
        <p:nvSpPr>
          <p:cNvPr id="4" name="Slide Number Placeholder 3"/>
          <p:cNvSpPr>
            <a:spLocks noGrp="1"/>
          </p:cNvSpPr>
          <p:nvPr>
            <p:ph type="sldNum" sz="quarter" idx="10"/>
          </p:nvPr>
        </p:nvSpPr>
        <p:spPr/>
        <p:txBody>
          <a:bodyPr/>
          <a:lstStyle/>
          <a:p>
            <a:fld id="{01C9F2AC-98D8-4317-B2FF-F9AFC647C4AC}" type="slidenum">
              <a:rPr lang="en-US" smtClean="0"/>
              <a:t>35</a:t>
            </a:fld>
            <a:endParaRPr lang="en-US"/>
          </a:p>
        </p:txBody>
      </p:sp>
    </p:spTree>
    <p:extLst>
      <p:ext uri="{BB962C8B-B14F-4D97-AF65-F5344CB8AC3E}">
        <p14:creationId xmlns:p14="http://schemas.microsoft.com/office/powerpoint/2010/main" val="22225575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on the quiz…</a:t>
            </a:r>
            <a:endParaRPr lang="en-CA" dirty="0"/>
          </a:p>
        </p:txBody>
      </p:sp>
      <p:sp>
        <p:nvSpPr>
          <p:cNvPr id="4" name="Slide Number Placeholder 3"/>
          <p:cNvSpPr>
            <a:spLocks noGrp="1"/>
          </p:cNvSpPr>
          <p:nvPr>
            <p:ph type="sldNum" sz="quarter" idx="10"/>
          </p:nvPr>
        </p:nvSpPr>
        <p:spPr/>
        <p:txBody>
          <a:bodyPr/>
          <a:lstStyle/>
          <a:p>
            <a:fld id="{01C9F2AC-98D8-4317-B2FF-F9AFC647C4AC}" type="slidenum">
              <a:rPr lang="en-US" smtClean="0"/>
              <a:t>36</a:t>
            </a:fld>
            <a:endParaRPr lang="en-US"/>
          </a:p>
        </p:txBody>
      </p:sp>
    </p:spTree>
    <p:extLst>
      <p:ext uri="{BB962C8B-B14F-4D97-AF65-F5344CB8AC3E}">
        <p14:creationId xmlns:p14="http://schemas.microsoft.com/office/powerpoint/2010/main" val="24196159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1964, a project called “</a:t>
            </a:r>
            <a:r>
              <a:rPr lang="en-US" b="0" dirty="0" err="1"/>
              <a:t>Multics</a:t>
            </a:r>
            <a:r>
              <a:rPr lang="en-US" b="0" dirty="0"/>
              <a:t>” (Multiplexed Information and Computing</a:t>
            </a:r>
            <a:r>
              <a:rPr lang="en-US" b="0" baseline="0" dirty="0"/>
              <a:t> Service) </a:t>
            </a:r>
            <a:r>
              <a:rPr lang="en-US" b="0" dirty="0"/>
              <a:t>was launched. This was the first open source project to </a:t>
            </a:r>
            <a:r>
              <a:rPr lang="en-US" b="0" baseline="0" dirty="0"/>
              <a:t>develop a multiuser, multiprocessor  OS. ( the term open source had not been developed yet) </a:t>
            </a:r>
            <a:r>
              <a:rPr lang="en-US" baseline="0" dirty="0"/>
              <a:t>The project leader was MIT with major contributors from General Electric, and Bell Labs </a:t>
            </a:r>
            <a:r>
              <a:rPr lang="en-US" dirty="0"/>
              <a:t>(the research division of AT&amp;T).  See https://en.wikipedia.org/wiki/Multics</a:t>
            </a:r>
            <a:endParaRPr lang="en-US" b="0" baseline="0" dirty="0"/>
          </a:p>
          <a:p>
            <a:endParaRPr lang="en-US" baseline="0" dirty="0"/>
          </a:p>
          <a:p>
            <a:r>
              <a:rPr lang="en-US" i="1" baseline="0" dirty="0"/>
              <a:t>Multics was not a success.</a:t>
            </a:r>
            <a:r>
              <a:rPr lang="en-US" i="1" dirty="0"/>
              <a:t> However, the ideas in Multics went on to be very successful.</a:t>
            </a:r>
          </a:p>
          <a:p>
            <a:endParaRPr lang="en-US" dirty="0"/>
          </a:p>
          <a:p>
            <a:r>
              <a:rPr lang="en-CA" sz="1200" b="0" i="0" kern="1200" dirty="0">
                <a:solidFill>
                  <a:schemeClr val="tx1"/>
                </a:solidFill>
                <a:effectLst/>
                <a:latin typeface="+mn-lt"/>
                <a:ea typeface="+mn-ea"/>
                <a:cs typeface="+mn-cs"/>
              </a:rPr>
              <a:t>The design and features of Multics greatly influenced the </a:t>
            </a:r>
            <a:r>
              <a:rPr lang="en-CA" sz="1200" b="0" i="0" u="none" strike="noStrike" kern="1200" dirty="0">
                <a:solidFill>
                  <a:schemeClr val="tx1"/>
                </a:solidFill>
                <a:effectLst/>
                <a:latin typeface="+mn-lt"/>
                <a:ea typeface="+mn-ea"/>
                <a:cs typeface="+mn-cs"/>
                <a:hlinkClick r:id="rId3" tooltip="Unix"/>
              </a:rPr>
              <a:t>Unix</a:t>
            </a:r>
            <a:r>
              <a:rPr lang="en-CA" sz="1200" b="0" i="0" kern="1200" dirty="0">
                <a:solidFill>
                  <a:schemeClr val="tx1"/>
                </a:solidFill>
                <a:effectLst/>
                <a:latin typeface="+mn-lt"/>
                <a:ea typeface="+mn-ea"/>
                <a:cs typeface="+mn-cs"/>
              </a:rPr>
              <a:t> operating system, which was originally written by two ex-programmers from the older project, </a:t>
            </a:r>
            <a:r>
              <a:rPr lang="en-CA" sz="1200" b="0" i="0" u="none" strike="noStrike" kern="1200" dirty="0">
                <a:solidFill>
                  <a:schemeClr val="tx1"/>
                </a:solidFill>
                <a:effectLst/>
                <a:latin typeface="+mn-lt"/>
                <a:ea typeface="+mn-ea"/>
                <a:cs typeface="+mn-cs"/>
                <a:hlinkClick r:id="rId4" tooltip="Ken Thompson"/>
              </a:rPr>
              <a:t>Ken Thompson</a:t>
            </a:r>
            <a:r>
              <a:rPr lang="en-CA" sz="1200" b="0" i="0" kern="1200" dirty="0">
                <a:solidFill>
                  <a:schemeClr val="tx1"/>
                </a:solidFill>
                <a:effectLst/>
                <a:latin typeface="+mn-lt"/>
                <a:ea typeface="+mn-ea"/>
                <a:cs typeface="+mn-cs"/>
              </a:rPr>
              <a:t> and </a:t>
            </a:r>
            <a:r>
              <a:rPr lang="en-CA" sz="1200" b="0" i="0" u="none" strike="noStrike" kern="1200" dirty="0">
                <a:solidFill>
                  <a:schemeClr val="tx1"/>
                </a:solidFill>
                <a:effectLst/>
                <a:latin typeface="+mn-lt"/>
                <a:ea typeface="+mn-ea"/>
                <a:cs typeface="+mn-cs"/>
                <a:hlinkClick r:id="rId5" tooltip="Dennis Ritchie"/>
              </a:rPr>
              <a:t>Dennis Ritchie</a:t>
            </a:r>
            <a:r>
              <a:rPr lang="en-CA" sz="1200" b="0" i="0" kern="1200" dirty="0">
                <a:solidFill>
                  <a:schemeClr val="tx1"/>
                </a:solidFill>
                <a:effectLst/>
                <a:latin typeface="+mn-lt"/>
                <a:ea typeface="+mn-ea"/>
                <a:cs typeface="+mn-cs"/>
              </a:rPr>
              <a:t>. Ritchie developed C to develop UNIX. The name </a:t>
            </a:r>
            <a:r>
              <a:rPr lang="en-CA" sz="1200" b="0" i="1" kern="1200" dirty="0">
                <a:solidFill>
                  <a:schemeClr val="tx1"/>
                </a:solidFill>
                <a:effectLst/>
                <a:latin typeface="+mn-lt"/>
                <a:ea typeface="+mn-ea"/>
                <a:cs typeface="+mn-cs"/>
              </a:rPr>
              <a:t>Unix</a:t>
            </a:r>
            <a:r>
              <a:rPr lang="en-CA" sz="1200" b="0" i="0" kern="1200" dirty="0">
                <a:solidFill>
                  <a:schemeClr val="tx1"/>
                </a:solidFill>
                <a:effectLst/>
                <a:latin typeface="+mn-lt"/>
                <a:ea typeface="+mn-ea"/>
                <a:cs typeface="+mn-cs"/>
              </a:rPr>
              <a:t> (originally </a:t>
            </a:r>
            <a:r>
              <a:rPr lang="en-CA" sz="1200" b="0" i="0" kern="1200" dirty="0" err="1">
                <a:solidFill>
                  <a:schemeClr val="tx1"/>
                </a:solidFill>
                <a:effectLst/>
                <a:latin typeface="+mn-lt"/>
                <a:ea typeface="+mn-ea"/>
                <a:cs typeface="+mn-cs"/>
              </a:rPr>
              <a:t>Unics</a:t>
            </a:r>
            <a:r>
              <a:rPr lang="en-CA" sz="1200" b="0" i="0" kern="1200" dirty="0">
                <a:solidFill>
                  <a:schemeClr val="tx1"/>
                </a:solidFill>
                <a:effectLst/>
                <a:latin typeface="+mn-lt"/>
                <a:ea typeface="+mn-ea"/>
                <a:cs typeface="+mn-cs"/>
              </a:rPr>
              <a:t>) is itself a pun on </a:t>
            </a:r>
            <a:r>
              <a:rPr lang="en-CA" sz="1200" b="0" i="1" kern="1200" dirty="0">
                <a:solidFill>
                  <a:schemeClr val="tx1"/>
                </a:solidFill>
                <a:effectLst/>
                <a:latin typeface="+mn-lt"/>
                <a:ea typeface="+mn-ea"/>
                <a:cs typeface="+mn-cs"/>
              </a:rPr>
              <a:t>Multics</a:t>
            </a:r>
            <a:r>
              <a:rPr lang="en-CA" sz="1200" b="0" i="0" kern="1200" dirty="0">
                <a:solidFill>
                  <a:schemeClr val="tx1"/>
                </a:solidFill>
                <a:effectLst/>
                <a:latin typeface="+mn-lt"/>
                <a:ea typeface="+mn-ea"/>
                <a:cs typeface="+mn-cs"/>
              </a:rPr>
              <a:t>. The C language allowed the OS to be very portable (unlike the Assembler of Multics) requiring only a relatively small amount of machine-dependent code to be replaced when porting Unix to other computing platforms. This greatly contributed to its success.</a:t>
            </a:r>
          </a:p>
          <a:p>
            <a:endParaRPr lang="en-US" b="0" baseline="0" dirty="0"/>
          </a:p>
          <a:p>
            <a:r>
              <a:rPr lang="en-US" b="0" baseline="0" dirty="0"/>
              <a:t>UNIX was designed by computer scientists for computer scientists to conduct research. </a:t>
            </a:r>
            <a:r>
              <a:rPr lang="en-CA" b="0" baseline="0" dirty="0"/>
              <a:t>The earliest distributions of Unix from Bell Labs in the 1970s included the source code to the operating system, allowing researchers at universities to modify and extend Unix</a:t>
            </a:r>
            <a:r>
              <a:rPr lang="en-US" b="0" baseline="0" dirty="0"/>
              <a:t>.</a:t>
            </a:r>
            <a:r>
              <a:rPr lang="en-US" baseline="0" dirty="0"/>
              <a:t> As the project matured, some of the contributors to the project decided in 1983 to create commercial versions of the OS, System V (five) </a:t>
            </a:r>
            <a:r>
              <a:rPr lang="en-US" i="1" baseline="0" dirty="0"/>
              <a:t>-- which is why today there are many different versions of UNIX IBM AIX, HP/X, Solaris. </a:t>
            </a:r>
            <a:r>
              <a:rPr lang="en-US" baseline="0" dirty="0"/>
              <a:t>Through the 1970s and into the 1980s, the University of California at Berkeley continued to share its version of UNIX, known as the Berkeley Standard Distribution (BSD).  </a:t>
            </a:r>
          </a:p>
          <a:p>
            <a:endParaRPr lang="en-US" baseline="0" dirty="0"/>
          </a:p>
          <a:p>
            <a:r>
              <a:rPr lang="en-US" baseline="0" dirty="0"/>
              <a:t>Subsequently, many lawyers became rich sorting out whose UNIX intellectual property was whose.  </a:t>
            </a:r>
            <a:r>
              <a:rPr lang="en-CA" baseline="0" dirty="0"/>
              <a:t>The 1992 lawsuit and injunction on distribution slowed development of the free-software descendants of BSD. Linus Torvalds has said that if 386BSD or the GNU kernel had been available at the time, he probably would not have created Linux.</a:t>
            </a:r>
            <a:endParaRPr lang="en-US" baseline="0" dirty="0"/>
          </a:p>
          <a:p>
            <a:endParaRPr lang="en-US" baseline="0" dirty="0"/>
          </a:p>
          <a:p>
            <a:r>
              <a:rPr lang="en-US" baseline="0" dirty="0"/>
              <a:t>OpenBSD descended from BSD after the lawsuit dust settled. It is important as an OS because it has different goals than Linux. The MAC Leopard OS and iOS are a BSD-based variants.</a:t>
            </a:r>
          </a:p>
          <a:p>
            <a:endParaRPr lang="en-US" baseline="0" dirty="0"/>
          </a:p>
          <a:p>
            <a:r>
              <a:rPr lang="en-US" baseline="0" dirty="0"/>
              <a:t>VMS operating systems was developed by DEC (Digital Equipment Corporation) for its VAX line of computers and in the 80’s the VAX was the most  popular minicomputer </a:t>
            </a:r>
            <a:r>
              <a:rPr lang="en-US" i="1" baseline="0" dirty="0"/>
              <a:t>(small mainframe, VAX is also in common use today along with the IBM iSeries or </a:t>
            </a:r>
            <a:r>
              <a:rPr lang="en-US" i="1" baseline="0" dirty="0" err="1"/>
              <a:t>PowerServer</a:t>
            </a:r>
            <a:r>
              <a:rPr lang="en-US" i="1" baseline="0" dirty="0"/>
              <a:t> with IBM-</a:t>
            </a:r>
            <a:r>
              <a:rPr lang="en-US" i="1" baseline="0" dirty="0" err="1"/>
              <a:t>i</a:t>
            </a:r>
            <a:r>
              <a:rPr lang="en-US" i="1" baseline="0" dirty="0"/>
              <a:t> or the original AS-400 which is taught at Seneca)</a:t>
            </a:r>
            <a:r>
              <a:rPr lang="en-US" baseline="0" dirty="0"/>
              <a:t> and is still in common use today. </a:t>
            </a:r>
          </a:p>
          <a:p>
            <a:endParaRPr lang="en-US" baseline="0" dirty="0"/>
          </a:p>
          <a:p>
            <a:r>
              <a:rPr lang="en-US" baseline="0" dirty="0"/>
              <a:t>VMS is important for 2 reasons:</a:t>
            </a:r>
          </a:p>
          <a:p>
            <a:pPr marL="228600" indent="-228600">
              <a:buFont typeface="+mj-lt"/>
              <a:buAutoNum type="arabicPeriod"/>
            </a:pPr>
            <a:r>
              <a:rPr lang="en-US" baseline="0" dirty="0"/>
              <a:t> it was the first to develop the use of Virtual memory which is now a standard feature of all operating systems.</a:t>
            </a:r>
          </a:p>
          <a:p>
            <a:pPr marL="228600" indent="-228600">
              <a:buFont typeface="+mj-lt"/>
              <a:buAutoNum type="arabicPeriod"/>
            </a:pPr>
            <a:r>
              <a:rPr lang="en-US" baseline="0" dirty="0"/>
              <a:t> the project leader for VMS was a man by the name of Dave Cutler, who had worked on both </a:t>
            </a:r>
            <a:r>
              <a:rPr lang="en-US" baseline="0" dirty="0" err="1"/>
              <a:t>Multics</a:t>
            </a:r>
            <a:r>
              <a:rPr lang="en-US" baseline="0" dirty="0"/>
              <a:t> and UNIX projects.</a:t>
            </a:r>
          </a:p>
          <a:p>
            <a:endParaRPr lang="en-US" baseline="0" dirty="0"/>
          </a:p>
          <a:p>
            <a:r>
              <a:rPr lang="en-US" baseline="0" dirty="0"/>
              <a:t>DEC was purchased by HP and today, HP is project leader for OpenVMS (the latter is not open source, but uses open standards)</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CP/M stands for Control Programming Module. </a:t>
            </a:r>
            <a:r>
              <a:rPr lang="en-US" i="1" baseline="0" dirty="0"/>
              <a:t>It was designed by Gary </a:t>
            </a:r>
            <a:r>
              <a:rPr lang="en-US" i="1" baseline="0" dirty="0" err="1"/>
              <a:t>Kildall</a:t>
            </a:r>
            <a:r>
              <a:rPr lang="en-US" i="1" baseline="0" dirty="0"/>
              <a:t> when he worked for Intel</a:t>
            </a:r>
            <a:r>
              <a:rPr lang="en-US" baseline="0" dirty="0"/>
              <a:t>.</a:t>
            </a:r>
            <a:r>
              <a:rPr lang="en-US" i="1" baseline="0" dirty="0"/>
              <a:t> He left Intel and formed a company called Digital Research Inc (DRI)</a:t>
            </a:r>
            <a:r>
              <a:rPr lang="en-US" baseline="0" dirty="0"/>
              <a:t> </a:t>
            </a:r>
            <a:r>
              <a:rPr lang="en-US" i="1" baseline="0" dirty="0"/>
              <a:t>Unlike UNIX, CP/M is a single user, single task operating system</a:t>
            </a:r>
            <a:r>
              <a:rPr lang="en-US" baseline="0" dirty="0"/>
              <a:t>. CP/M is important because it was the first operating system designed for the new microcomputer (PC).  </a:t>
            </a:r>
            <a:r>
              <a:rPr lang="en-US" i="1" baseline="0" dirty="0"/>
              <a:t>IBM had developed the PC hardware but it not have an operating system. IBM failed to come to licensing terms with DRI and turned to a new company called Microsoft to develop the OS. Microsoft did not actually have or own what it sold to IBM at the time of the deal. Microsoft later bought all rights to a clone of CP/M called QDOS (Quick and Dirty Operating System) for $75,000 and </a:t>
            </a:r>
            <a:r>
              <a:rPr lang="en-US" baseline="0" dirty="0"/>
              <a:t>renamed it PC-DOS for IBM, the Personal Computer Disk Operating System. Bill Gates wisely negotiated a non-exclusive arrangement with IBM so Microsoft could sell MS-DOS. Because everything in the IBM PC was off-the-shelf components except for the BIOS, the clone computer market could flourish. MS-DOS was the basis of the Microsoft residential code base for the Windows 9x operating systems (Windows 95, 98 and Me). </a:t>
            </a:r>
          </a:p>
          <a:p>
            <a:endParaRPr lang="en-US" baseline="0" dirty="0"/>
          </a:p>
          <a:p>
            <a:r>
              <a:rPr lang="en-US" baseline="0" dirty="0"/>
              <a:t>Microsoft wanted to develop a new operating system that could be used for large commercial enterprises. </a:t>
            </a:r>
            <a:r>
              <a:rPr lang="en-US" dirty="0">
                <a:effectLst/>
              </a:rPr>
              <a:t>In 1988, Microsoft formed what would become the development team for the Microsoft Windows NT® product. </a:t>
            </a:r>
            <a:r>
              <a:rPr lang="en-US" i="1" dirty="0">
                <a:effectLst/>
              </a:rPr>
              <a:t>The team's goal was to develop a 32-bit, multi-user, multi-process operating system that was better than UNIX. </a:t>
            </a:r>
            <a:r>
              <a:rPr lang="en-US" i="1" baseline="0" dirty="0"/>
              <a:t>At the same time, DEC had cut back on Dave Cutlets project to build an more efficient OS, not based on UNIX design. Discouraged by DEC ‘s decision, Microsoft was able to hire Dave Cutler and most of his programming team to develop this more efficient OS which became known as NT (New Technology AKA Not Today).</a:t>
            </a:r>
            <a:r>
              <a:rPr lang="en-US" dirty="0"/>
              <a:t> </a:t>
            </a:r>
            <a:r>
              <a:rPr lang="en-US" i="1" dirty="0"/>
              <a:t>DEC also believed Cutler brought source code to Microsoft and sued. Microsoft eventually paid US$150 million and agreed to support DEC's Alpha CPU chip on NT. </a:t>
            </a:r>
          </a:p>
          <a:p>
            <a:endParaRPr lang="en-US" i="1" dirty="0"/>
          </a:p>
          <a:p>
            <a:r>
              <a:rPr lang="en-US" i="1" dirty="0"/>
              <a:t>https://superuser.com/questions/1163749/why-do-32-bit-processes-have-a-2gb-ram-limit</a:t>
            </a:r>
          </a:p>
          <a:p>
            <a:r>
              <a:rPr lang="en-US" dirty="0"/>
              <a:t>"</a:t>
            </a:r>
            <a:r>
              <a:rPr lang="en-CA" sz="1200" b="0" i="0" kern="1200" dirty="0">
                <a:solidFill>
                  <a:schemeClr val="tx1"/>
                </a:solidFill>
                <a:effectLst/>
                <a:latin typeface="+mn-lt"/>
                <a:ea typeface="+mn-ea"/>
                <a:cs typeface="+mn-cs"/>
              </a:rPr>
              <a:t>In the NT platform the 4 GB virtual address space is by default divided into 2 parts, the lower 2 GB for process address space and the upper 2 GB for system use."</a:t>
            </a:r>
          </a:p>
          <a:p>
            <a:r>
              <a:rPr lang="en-CA" sz="1200" b="0" i="0" kern="1200" dirty="0">
                <a:solidFill>
                  <a:schemeClr val="tx1"/>
                </a:solidFill>
                <a:effectLst/>
                <a:latin typeface="+mn-lt"/>
                <a:ea typeface="+mn-ea"/>
                <a:cs typeface="+mn-cs"/>
              </a:rPr>
              <a:t>This was a design decision made in the interests of performance, security, and reliability. Each process has it's own private 2 GB address space but there is only one system address space. Processes are isolated in their own private address space and cannot even see others. There is provision for sharing address among 2 or more processes when necessary. System address space is off limits to normal processes and is accessible only to kernel level components such as the OS itself and device drivers. If a process goes astray it can only hurt itself, other processes and the OS are unaffected.</a:t>
            </a:r>
            <a:endParaRPr lang="en-US" i="1" dirty="0"/>
          </a:p>
        </p:txBody>
      </p:sp>
      <p:sp>
        <p:nvSpPr>
          <p:cNvPr id="4" name="Slide Number Placeholder 3"/>
          <p:cNvSpPr>
            <a:spLocks noGrp="1"/>
          </p:cNvSpPr>
          <p:nvPr>
            <p:ph type="sldNum" sz="quarter" idx="10"/>
          </p:nvPr>
        </p:nvSpPr>
        <p:spPr/>
        <p:txBody>
          <a:bodyPr/>
          <a:lstStyle/>
          <a:p>
            <a:fld id="{314F67C4-4AAE-4E12-A8E7-F5B8FF9C811E}" type="slidenum">
              <a:rPr lang="en-US" smtClean="0"/>
              <a:t>37</a:t>
            </a:fld>
            <a:endParaRPr lang="en-US"/>
          </a:p>
        </p:txBody>
      </p:sp>
    </p:spTree>
    <p:extLst>
      <p:ext uri="{BB962C8B-B14F-4D97-AF65-F5344CB8AC3E}">
        <p14:creationId xmlns:p14="http://schemas.microsoft.com/office/powerpoint/2010/main" val="749749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Illustration source from http://theoatmeal.com/blog/fix_computer</a:t>
            </a:r>
            <a:endParaRPr lang="en-US" b="1" dirty="0"/>
          </a:p>
          <a:p>
            <a:endParaRPr lang="en-US" b="1" dirty="0"/>
          </a:p>
          <a:p>
            <a:r>
              <a:rPr lang="en-US" b="1" dirty="0"/>
              <a:t>The age old debate Windows vs Apple. And then there is Linux.</a:t>
            </a:r>
          </a:p>
          <a:p>
            <a:r>
              <a:rPr lang="en-CA" sz="1200" b="0" i="0" kern="1200" dirty="0">
                <a:solidFill>
                  <a:schemeClr val="tx1"/>
                </a:solidFill>
                <a:effectLst/>
                <a:latin typeface="+mn-lt"/>
                <a:ea typeface="+mn-ea"/>
                <a:cs typeface="+mn-cs"/>
              </a:rPr>
              <a:t>Microsoft designed its operating systems to be compatible with hardware created by a wide range of computer companies allowing for broad distribution. Apple didn’t. The downside for Microsoft was allowing the world’s most complex OS at the time, Windows 95 with 15 million lines of code, to run on the world’s cheapest hardware garnering a reputation for crashing. (Tim McKenna’s personal record to lock up Win95 was 45 seconds after beginning to use a freshly booted machine with a new image.) However, if you ran a Microsoft OS on an IBM PC, it was fine but only if you ran every </a:t>
            </a:r>
            <a:r>
              <a:rPr lang="en-CA" sz="1200" b="0" i="1" kern="1200" dirty="0">
                <a:solidFill>
                  <a:schemeClr val="tx1"/>
                </a:solidFill>
                <a:effectLst/>
                <a:latin typeface="+mn-lt"/>
                <a:ea typeface="+mn-ea"/>
                <a:cs typeface="+mn-cs"/>
              </a:rPr>
              <a:t>other</a:t>
            </a:r>
            <a:r>
              <a:rPr lang="en-CA" sz="1200" b="0" i="0" kern="1200" dirty="0">
                <a:solidFill>
                  <a:schemeClr val="tx1"/>
                </a:solidFill>
                <a:effectLst/>
                <a:latin typeface="+mn-lt"/>
                <a:ea typeface="+mn-ea"/>
                <a:cs typeface="+mn-cs"/>
              </a:rPr>
              <a:t> version of the OS. (DOS 1, 3, 5 were fine. 2, 4, 6 were stinkers. Windows 95, XP, 7 were OK. 98/ME and Vista were stinkers. Windows 8 and 10 are the only even numbered versions that were not total stinkers.) So Microsoft themselves were half of their own reputation problem. Combine that with people running Microsoft on </a:t>
            </a:r>
            <a:r>
              <a:rPr lang="en-CA" sz="1200" b="0" i="0" kern="1200" dirty="0" err="1">
                <a:solidFill>
                  <a:schemeClr val="tx1"/>
                </a:solidFill>
                <a:effectLst/>
                <a:latin typeface="+mn-lt"/>
                <a:ea typeface="+mn-ea"/>
                <a:cs typeface="+mn-cs"/>
              </a:rPr>
              <a:t>cheaped</a:t>
            </a:r>
            <a:r>
              <a:rPr lang="en-CA" sz="1200" b="0" i="0" kern="1200" dirty="0">
                <a:solidFill>
                  <a:schemeClr val="tx1"/>
                </a:solidFill>
                <a:effectLst/>
                <a:latin typeface="+mn-lt"/>
                <a:ea typeface="+mn-ea"/>
                <a:cs typeface="+mn-cs"/>
              </a:rPr>
              <a:t>-out hardware and it’s no wonder Windows has the reputation it does. Despite that, they have 90% of the small computer market. Go figure.</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Macs were not perfect either but no one heard about Mac crashes because there were so few to hear about. Human beings are terrible at thinking statistically and without bias. (</a:t>
            </a:r>
            <a:r>
              <a:rPr lang="en-CA" sz="1200" b="0" i="0" kern="1200" dirty="0" err="1">
                <a:solidFill>
                  <a:schemeClr val="tx1"/>
                </a:solidFill>
                <a:effectLst/>
                <a:latin typeface="+mn-lt"/>
                <a:ea typeface="+mn-ea"/>
                <a:cs typeface="+mn-cs"/>
              </a:rPr>
              <a:t>Kahneman</a:t>
            </a:r>
            <a:r>
              <a:rPr lang="en-CA" sz="1200" b="0" i="0" kern="1200" dirty="0">
                <a:solidFill>
                  <a:schemeClr val="tx1"/>
                </a:solidFill>
                <a:effectLst/>
                <a:latin typeface="+mn-lt"/>
                <a:ea typeface="+mn-ea"/>
                <a:cs typeface="+mn-cs"/>
              </a:rPr>
              <a:t>, 2011. </a:t>
            </a:r>
            <a:r>
              <a:rPr lang="en-CA" sz="1200" b="0" i="1" kern="1200" dirty="0">
                <a:solidFill>
                  <a:schemeClr val="tx1"/>
                </a:solidFill>
                <a:effectLst/>
                <a:latin typeface="+mn-lt"/>
                <a:ea typeface="+mn-ea"/>
                <a:cs typeface="+mn-cs"/>
              </a:rPr>
              <a:t>Thinking, Fast and Slow</a:t>
            </a:r>
            <a:r>
              <a:rPr lang="en-CA" sz="1200" b="0" i="0" kern="1200" dirty="0">
                <a:solidFill>
                  <a:schemeClr val="tx1"/>
                </a:solidFill>
                <a:effectLst/>
                <a:latin typeface="+mn-lt"/>
                <a:ea typeface="+mn-ea"/>
                <a:cs typeface="+mn-cs"/>
              </a:rPr>
              <a:t>) They pay attention to what they notice most often.</a:t>
            </a:r>
            <a:endParaRPr lang="en-US" b="1" dirty="0"/>
          </a:p>
          <a:p>
            <a:endParaRPr lang="en-US" b="1" dirty="0"/>
          </a:p>
          <a:p>
            <a:r>
              <a:rPr lang="en-CA" sz="1200" b="0" i="0" kern="1200" dirty="0">
                <a:solidFill>
                  <a:schemeClr val="tx1"/>
                </a:solidFill>
                <a:effectLst/>
                <a:latin typeface="+mn-lt"/>
                <a:ea typeface="+mn-ea"/>
                <a:cs typeface="+mn-cs"/>
              </a:rPr>
              <a:t>“Operating systems are like underwear — nobody really wants to look at them.” – said by Bill Joy who wrote BSD </a:t>
            </a:r>
            <a:r>
              <a:rPr lang="en-CA" sz="1200" b="0" i="0" kern="1200" dirty="0" err="1">
                <a:solidFill>
                  <a:schemeClr val="tx1"/>
                </a:solidFill>
                <a:effectLst/>
                <a:latin typeface="+mn-lt"/>
                <a:ea typeface="+mn-ea"/>
                <a:cs typeface="+mn-cs"/>
              </a:rPr>
              <a:t>unix</a:t>
            </a:r>
            <a:r>
              <a:rPr lang="en-CA" sz="1200" b="0" i="0" kern="1200" dirty="0">
                <a:solidFill>
                  <a:schemeClr val="tx1"/>
                </a:solidFill>
                <a:effectLst/>
                <a:latin typeface="+mn-lt"/>
                <a:ea typeface="+mn-ea"/>
                <a:cs typeface="+mn-cs"/>
              </a:rPr>
              <a:t>, the vi editor, and much else.  https://en.wikipedia.org/wiki/Bill_Joy</a:t>
            </a:r>
          </a:p>
          <a:p>
            <a:r>
              <a:rPr lang="en-CA" sz="1200" b="0" i="0" kern="1200" dirty="0">
                <a:solidFill>
                  <a:schemeClr val="tx1"/>
                </a:solidFill>
                <a:effectLst/>
                <a:latin typeface="+mn-lt"/>
                <a:ea typeface="+mn-ea"/>
                <a:cs typeface="+mn-cs"/>
              </a:rPr>
              <a:t>An operating system should be like underwear: clean, comfortable, and does the job without you or anyone else noticing it. </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U</a:t>
            </a:r>
            <a:r>
              <a:rPr lang="en-CA" sz="1200" b="0" i="0" kern="1200" dirty="0">
                <a:solidFill>
                  <a:schemeClr val="tx1"/>
                </a:solidFill>
                <a:effectLst/>
                <a:latin typeface="+mn-lt"/>
                <a:ea typeface="+mn-ea"/>
                <a:cs typeface="+mn-cs"/>
              </a:rPr>
              <a:t>se whatever OS/platform you like. These days, no OS is </a:t>
            </a:r>
            <a:r>
              <a:rPr lang="en-CA" sz="1200" b="0" i="1" kern="1200" dirty="0">
                <a:solidFill>
                  <a:schemeClr val="tx1"/>
                </a:solidFill>
                <a:effectLst/>
                <a:latin typeface="+mn-lt"/>
                <a:ea typeface="+mn-ea"/>
                <a:cs typeface="+mn-cs"/>
              </a:rPr>
              <a:t>better </a:t>
            </a:r>
            <a:r>
              <a:rPr lang="en-CA" sz="1200" b="0" i="0" kern="1200" dirty="0">
                <a:solidFill>
                  <a:schemeClr val="tx1"/>
                </a:solidFill>
                <a:effectLst/>
                <a:latin typeface="+mn-lt"/>
                <a:ea typeface="+mn-ea"/>
                <a:cs typeface="+mn-cs"/>
              </a:rPr>
              <a:t>than the other, only different. Apple and Linux are no more resistant to viruses and attacks than Windows; today Macs are potentially more vulnerable because there are now enough Macs out there to make them a worthwhile target (having clawed their way from 5% up to 9% market share in 2016), Mac users also have the most money (or had until they bought an Apple product), and many Mac users still think they are immune from malware which is the real problem. Linux, etc. is open source so vulnerabilities can be seen—it’s a race between the Black Hats and the White Hats. Microsoft has many APIs to make the platform customizable for businesses and those APIs can allow holes but Microsoft does have an effective update process.</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Apple has better hardware and stability if you compare a Mac to a cheap PC; and a Mercedes car is better than a Kia but no one blames Kia for not being as good as Mercedes. Windows running on quality hardware is as reliable—and as expensive—as a Mac.</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The real platform issue for businesses is Total Cost of Ownership, tech support, and compatibility with everyone else in the company. </a:t>
            </a:r>
          </a:p>
          <a:p>
            <a:endParaRPr lang="en-US" dirty="0"/>
          </a:p>
          <a:p>
            <a:r>
              <a:rPr lang="en-CA" sz="1200" b="0" i="1" kern="1200" dirty="0">
                <a:solidFill>
                  <a:schemeClr val="tx1"/>
                </a:solidFill>
                <a:effectLst/>
                <a:latin typeface="+mn-lt"/>
                <a:ea typeface="+mn-ea"/>
                <a:cs typeface="+mn-cs"/>
              </a:rPr>
              <a:t>Somebody dies and goes to heaven. On arrival, St. Peter gives him the quick tour of the place. As they go through heaven from place to place, they look at the mall, the school, the park … and they keep seeing a high wall on one side or the other. Finally, the new arrival can’t resist asking: “What’s with the wall?” St. Peter Answers: “That’s where we keep the Mac users. They like to think they’re the only ones here.”</a:t>
            </a:r>
          </a:p>
          <a:p>
            <a:endParaRPr lang="en-US" sz="1200" b="0" i="1" kern="1200" dirty="0">
              <a:solidFill>
                <a:schemeClr val="tx1"/>
              </a:solidFill>
              <a:effectLst/>
              <a:latin typeface="+mn-lt"/>
              <a:ea typeface="+mn-ea"/>
              <a:cs typeface="+mn-cs"/>
            </a:endParaRPr>
          </a:p>
          <a:p>
            <a:r>
              <a:rPr lang="en-US" dirty="0"/>
              <a:t>http://www.macworld.co.uk/feature/mac/mac-or-pc-ten-reasons-why-macs-are-better-pcs-2015-3493363/</a:t>
            </a:r>
          </a:p>
          <a:p>
            <a:r>
              <a:rPr lang="en-US" dirty="0"/>
              <a:t>http://www.pcadvisor.co.uk/videos/3493092/5-reasons-why-pcs-are-better-than-macs-mac-vs-windows-pc--which-is-best/</a:t>
            </a:r>
          </a:p>
          <a:p>
            <a:endParaRPr lang="en-US" dirty="0"/>
          </a:p>
          <a:p>
            <a:r>
              <a:rPr lang="en-US" dirty="0"/>
              <a:t>https://xkcd.com/934/</a:t>
            </a:r>
          </a:p>
          <a:p>
            <a:r>
              <a:rPr lang="en-CA" dirty="0"/>
              <a:t>http://www.cashen.com/html/os_quotes.html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Complete 66 Mac vs PC ads</a:t>
            </a:r>
          </a:p>
          <a:p>
            <a:r>
              <a:rPr lang="en-CA" dirty="0"/>
              <a:t>https://www.youtube.com/watch?v=0eEG5LVXdKo&amp;t=107s</a:t>
            </a:r>
          </a:p>
          <a:p>
            <a:endParaRPr lang="en-CA" dirty="0"/>
          </a:p>
          <a:p>
            <a:r>
              <a:rPr lang="en-US" dirty="0"/>
              <a:t>iPad vs Surface</a:t>
            </a:r>
            <a:endParaRPr lang="en-CA" dirty="0"/>
          </a:p>
          <a:p>
            <a:r>
              <a:rPr lang="en-CA" dirty="0"/>
              <a:t>https://www.youtube.com/watch?v=0NwkczSuwL8</a:t>
            </a:r>
          </a:p>
          <a:p>
            <a:endParaRPr lang="en-US" dirty="0"/>
          </a:p>
          <a:p>
            <a:r>
              <a:rPr lang="en-US" dirty="0"/>
              <a:t>A</a:t>
            </a:r>
            <a:r>
              <a:rPr lang="en-CA" dirty="0" err="1"/>
              <a:t>pple</a:t>
            </a:r>
            <a:r>
              <a:rPr lang="en-CA" dirty="0"/>
              <a:t> being honest https://www.youtube.com/watch?v=e67OCOMaXXA</a:t>
            </a:r>
          </a:p>
          <a:p>
            <a:endParaRPr lang="en-US" dirty="0"/>
          </a:p>
          <a:p>
            <a:r>
              <a:rPr lang="en-US" dirty="0"/>
              <a:t>M</a:t>
            </a:r>
            <a:r>
              <a:rPr lang="en-CA" dirty="0" err="1"/>
              <a:t>icrosoft</a:t>
            </a:r>
            <a:r>
              <a:rPr lang="en-CA" dirty="0"/>
              <a:t> being honest https://www.youtube.com/watch?v=HU2aLZF3k_0</a:t>
            </a:r>
          </a:p>
          <a:p>
            <a:endParaRPr lang="en-CA" dirty="0"/>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38</a:t>
            </a:fld>
            <a:endParaRPr lang="en-US"/>
          </a:p>
        </p:txBody>
      </p:sp>
    </p:spTree>
    <p:extLst>
      <p:ext uri="{BB962C8B-B14F-4D97-AF65-F5344CB8AC3E}">
        <p14:creationId xmlns:p14="http://schemas.microsoft.com/office/powerpoint/2010/main" val="2265892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01C9F2AC-98D8-4317-B2FF-F9AFC647C4AC}" type="slidenum">
              <a:rPr lang="en-US" smtClean="0"/>
              <a:t>4</a:t>
            </a:fld>
            <a:endParaRPr lang="en-US"/>
          </a:p>
        </p:txBody>
      </p:sp>
    </p:spTree>
    <p:extLst>
      <p:ext uri="{BB962C8B-B14F-4D97-AF65-F5344CB8AC3E}">
        <p14:creationId xmlns:p14="http://schemas.microsoft.com/office/powerpoint/2010/main" val="1483749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Server and small systems market share: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OS - A low level program that allows end user devices like keyboards, mice, and screens to communicate with computer hardware and controls the execution of application programs.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TUX is the Linux mascot.  “(</a:t>
            </a:r>
            <a:r>
              <a:rPr lang="en-CA" sz="1200" b="1" i="0" kern="1200" dirty="0">
                <a:solidFill>
                  <a:schemeClr val="tx1"/>
                </a:solidFill>
                <a:effectLst/>
                <a:latin typeface="+mn-lt"/>
                <a:ea typeface="+mn-ea"/>
                <a:cs typeface="+mn-cs"/>
              </a:rPr>
              <a:t>T</a:t>
            </a:r>
            <a:r>
              <a:rPr lang="en-CA" sz="1200" b="0" i="0" kern="1200" dirty="0">
                <a:solidFill>
                  <a:schemeClr val="tx1"/>
                </a:solidFill>
                <a:effectLst/>
                <a:latin typeface="+mn-lt"/>
                <a:ea typeface="+mn-ea"/>
                <a:cs typeface="+mn-cs"/>
              </a:rPr>
              <a:t>)</a:t>
            </a:r>
            <a:r>
              <a:rPr lang="en-CA" sz="1200" b="0" i="0" kern="1200" dirty="0" err="1">
                <a:solidFill>
                  <a:schemeClr val="tx1"/>
                </a:solidFill>
                <a:effectLst/>
                <a:latin typeface="+mn-lt"/>
                <a:ea typeface="+mn-ea"/>
                <a:cs typeface="+mn-cs"/>
              </a:rPr>
              <a:t>orvalds</a:t>
            </a:r>
            <a:r>
              <a:rPr lang="en-CA" sz="1200" b="0" i="0" kern="1200" dirty="0">
                <a:solidFill>
                  <a:schemeClr val="tx1"/>
                </a:solidFill>
                <a:effectLst/>
                <a:latin typeface="+mn-lt"/>
                <a:ea typeface="+mn-ea"/>
                <a:cs typeface="+mn-cs"/>
              </a:rPr>
              <a:t> (</a:t>
            </a:r>
            <a:r>
              <a:rPr lang="en-CA" sz="1200" b="1" i="0" kern="1200" dirty="0">
                <a:solidFill>
                  <a:schemeClr val="tx1"/>
                </a:solidFill>
                <a:effectLst/>
                <a:latin typeface="+mn-lt"/>
                <a:ea typeface="+mn-ea"/>
                <a:cs typeface="+mn-cs"/>
              </a:rPr>
              <a:t>U</a:t>
            </a:r>
            <a:r>
              <a:rPr lang="en-CA" sz="1200" b="0" i="0" kern="1200" dirty="0">
                <a:solidFill>
                  <a:schemeClr val="tx1"/>
                </a:solidFill>
                <a:effectLst/>
                <a:latin typeface="+mn-lt"/>
                <a:ea typeface="+mn-ea"/>
                <a:cs typeface="+mn-cs"/>
              </a:rPr>
              <a:t>)</a:t>
            </a:r>
            <a:r>
              <a:rPr lang="en-CA" sz="1200" b="0" i="0" kern="1200" dirty="0" err="1">
                <a:solidFill>
                  <a:schemeClr val="tx1"/>
                </a:solidFill>
                <a:effectLst/>
                <a:latin typeface="+mn-lt"/>
                <a:ea typeface="+mn-ea"/>
                <a:cs typeface="+mn-cs"/>
              </a:rPr>
              <a:t>ni</a:t>
            </a:r>
            <a:r>
              <a:rPr lang="en-CA" sz="1200" b="0" i="0" kern="1200" dirty="0">
                <a:solidFill>
                  <a:schemeClr val="tx1"/>
                </a:solidFill>
                <a:effectLst/>
                <a:latin typeface="+mn-lt"/>
                <a:ea typeface="+mn-ea"/>
                <a:cs typeface="+mn-cs"/>
              </a:rPr>
              <a:t>(</a:t>
            </a:r>
            <a:r>
              <a:rPr lang="en-CA" sz="1200" b="1" i="0" kern="1200" dirty="0">
                <a:solidFill>
                  <a:schemeClr val="tx1"/>
                </a:solidFill>
                <a:effectLst/>
                <a:latin typeface="+mn-lt"/>
                <a:ea typeface="+mn-ea"/>
                <a:cs typeface="+mn-cs"/>
              </a:rPr>
              <a:t>X</a:t>
            </a:r>
            <a:r>
              <a:rPr lang="en-CA" sz="1200" b="0"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b="0" dirty="0"/>
              <a:t>https://en.wikipedia.org/wiki/Usage_share_of_operating_systems#Desktop_and_laptop_computers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Application Software, including Web Apps, is the primary focus of the School of ICT’s software development programs.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https://www.techopedia.com/definition/3411/platform</a:t>
            </a:r>
            <a:endParaRPr lang="en-US" dirty="0"/>
          </a:p>
          <a:p>
            <a:r>
              <a:rPr lang="en-CA" b="1" dirty="0"/>
              <a:t>Platform </a:t>
            </a:r>
            <a:r>
              <a:rPr lang="en-CA" dirty="0"/>
              <a:t>is a combination of </a:t>
            </a:r>
            <a:r>
              <a:rPr lang="en-US" altLang="en-US" dirty="0"/>
              <a:t>hardware + OS. E.g. “Wintel” which is Windows running on Intel CPU/hardware. macOS used to run on PowerPC architecture, now runs on Intel x86-64. Linux runs on almost anything. IBM has z (mainframe), Power servers running IBM </a:t>
            </a:r>
            <a:r>
              <a:rPr lang="en-US" altLang="en-US" dirty="0" err="1"/>
              <a:t>i</a:t>
            </a:r>
            <a:r>
              <a:rPr lang="en-US" altLang="en-US" dirty="0"/>
              <a:t>, AIX, Linux. https://www.youtube.com/watch?v=I0bBXPP5iWI</a:t>
            </a:r>
          </a:p>
          <a:p>
            <a:r>
              <a:rPr lang="en-US" altLang="en-US" dirty="0"/>
              <a:t>https://www.forbes.com/sites/patrickmoorhead/2018/03/19/headed-into-its-fifth-year-openpower-has-momentum-into-the-power9-generation/#65b93ef578a8</a:t>
            </a:r>
          </a:p>
          <a:p>
            <a:r>
              <a:rPr lang="en-US" altLang="en-US" dirty="0"/>
              <a:t>https://www.fool.com/investing/2018/03/22/googles-data-centers-now-have-ibm-inside.aspx</a:t>
            </a:r>
          </a:p>
          <a:p>
            <a:endParaRPr lang="en-US" altLang="en-US" dirty="0"/>
          </a:p>
          <a:p>
            <a:r>
              <a:rPr lang="en-CA" sz="1200" b="1" i="0" kern="1200" dirty="0">
                <a:solidFill>
                  <a:schemeClr val="tx1"/>
                </a:solidFill>
                <a:effectLst/>
                <a:latin typeface="+mn-lt"/>
                <a:ea typeface="+mn-ea"/>
                <a:cs typeface="+mn-cs"/>
              </a:rPr>
              <a:t>What are other platforms?</a:t>
            </a:r>
            <a:r>
              <a:rPr lang="en-CA" sz="1200" b="0" i="0" kern="1200" dirty="0">
                <a:solidFill>
                  <a:schemeClr val="tx1"/>
                </a:solidFill>
                <a:effectLst/>
                <a:latin typeface="+mn-lt"/>
                <a:ea typeface="+mn-ea"/>
                <a:cs typeface="+mn-cs"/>
              </a:rPr>
              <a:t> iOS + Android tablets &amp; smartphones (increasing shipments), Desktop + laptop PCs (declining shipments); in 2011 sales of mobile devices exceeded PCs. The big three personal computing platforms are Apple mac &amp; iOS, Android, and Windows. Apple has 13.7% of smartphone market share in 2017Q1 but all of the profits. Android platforms have the rest of market share but little of the profit. Blackberry in-service devices are fading fast and their market share was zero in 2016Q4. </a:t>
            </a:r>
            <a:r>
              <a:rPr lang="en-CA" dirty="0"/>
              <a:t>The iOS App Store earned 75 percent more revenue than the Google Play Store in 2015 despite Apple's much smaller number of devices in service. Apple iOS users spend more than four dollars for every Android dollar on all purchases made through mobile devices.</a:t>
            </a:r>
            <a:endParaRPr lang="en-CA" sz="1200" b="0" i="0" kern="1200" dirty="0">
              <a:solidFill>
                <a:schemeClr val="tx1"/>
              </a:solidFill>
              <a:effectLst/>
              <a:latin typeface="+mn-lt"/>
              <a:ea typeface="+mn-ea"/>
              <a:cs typeface="+mn-cs"/>
            </a:endParaRP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The server market platforms: The most common operating system for mainframes is IBM's </a:t>
            </a:r>
            <a:r>
              <a:rPr lang="en-CA" sz="1200" b="0" i="0" u="none" strike="noStrike" kern="1200" dirty="0">
                <a:solidFill>
                  <a:schemeClr val="tx1"/>
                </a:solidFill>
                <a:effectLst/>
                <a:latin typeface="+mn-lt"/>
                <a:ea typeface="+mn-ea"/>
                <a:cs typeface="+mn-cs"/>
                <a:hlinkClick r:id="rId3" tooltip="Z/OS"/>
              </a:rPr>
              <a:t>z/OS</a:t>
            </a:r>
            <a:r>
              <a:rPr lang="en-CA" sz="1200" b="0" i="0" u="none" strike="noStrike" kern="1200" dirty="0">
                <a:solidFill>
                  <a:schemeClr val="tx1"/>
                </a:solidFill>
                <a:effectLst/>
                <a:latin typeface="+mn-lt"/>
                <a:ea typeface="+mn-ea"/>
                <a:cs typeface="+mn-cs"/>
              </a:rPr>
              <a:t>. In The midrange market is IBM Power Systems running AIX (UNIX) and IBM </a:t>
            </a:r>
            <a:r>
              <a:rPr lang="en-CA" sz="1200" b="0" i="0" u="none" strike="noStrike" kern="1200" dirty="0" err="1">
                <a:solidFill>
                  <a:schemeClr val="tx1"/>
                </a:solidFill>
                <a:effectLst/>
                <a:latin typeface="+mn-lt"/>
                <a:ea typeface="+mn-ea"/>
                <a:cs typeface="+mn-cs"/>
              </a:rPr>
              <a:t>i</a:t>
            </a:r>
            <a:r>
              <a:rPr lang="en-CA" sz="1200" b="0" i="0" u="none" strike="noStrike" kern="1200" dirty="0">
                <a:solidFill>
                  <a:schemeClr val="tx1"/>
                </a:solidFill>
                <a:effectLst/>
                <a:latin typeface="+mn-lt"/>
                <a:ea typeface="+mn-ea"/>
                <a:cs typeface="+mn-cs"/>
              </a:rPr>
              <a:t>/OS. The small server market includes Windows server and Linux servers.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a:t>
            </a:r>
            <a:r>
              <a:rPr lang="en-CA" sz="1200" b="0" i="0" u="none" strike="noStrike" kern="1200" dirty="0" err="1">
                <a:solidFill>
                  <a:schemeClr val="tx1"/>
                </a:solidFill>
                <a:effectLst/>
                <a:latin typeface="+mn-lt"/>
                <a:ea typeface="+mn-ea"/>
                <a:cs typeface="+mn-cs"/>
              </a:rPr>
              <a:t>oftware</a:t>
            </a:r>
            <a:r>
              <a:rPr lang="en-CA" sz="1200" b="0" i="0" u="none" strike="noStrike" kern="1200" dirty="0">
                <a:solidFill>
                  <a:schemeClr val="tx1"/>
                </a:solidFill>
                <a:effectLst/>
                <a:latin typeface="+mn-lt"/>
                <a:ea typeface="+mn-ea"/>
                <a:cs typeface="+mn-cs"/>
              </a:rPr>
              <a:t> Development "stacks" include LAMP (see later slide), Microsoft .NET deployed on Azure cloud, Visual Studio supports various stacks for mobile, web, and other development including the WIMP stack: Windows, Internet Information Services, MySQL , PHP, Python</a:t>
            </a:r>
          </a:p>
        </p:txBody>
      </p:sp>
      <p:sp>
        <p:nvSpPr>
          <p:cNvPr id="4" name="Slide Number Placeholder 3"/>
          <p:cNvSpPr>
            <a:spLocks noGrp="1"/>
          </p:cNvSpPr>
          <p:nvPr>
            <p:ph type="sldNum" sz="quarter" idx="10"/>
          </p:nvPr>
        </p:nvSpPr>
        <p:spPr/>
        <p:txBody>
          <a:bodyPr/>
          <a:lstStyle/>
          <a:p>
            <a:fld id="{01C9F2AC-98D8-4317-B2FF-F9AFC647C4AC}" type="slidenum">
              <a:rPr lang="en-US" smtClean="0"/>
              <a:t>5</a:t>
            </a:fld>
            <a:endParaRPr lang="en-US"/>
          </a:p>
        </p:txBody>
      </p:sp>
    </p:spTree>
    <p:extLst>
      <p:ext uri="{BB962C8B-B14F-4D97-AF65-F5344CB8AC3E}">
        <p14:creationId xmlns:p14="http://schemas.microsoft.com/office/powerpoint/2010/main" val="3311901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https://en.wikipedia.org/wiki/Operating_system</a:t>
            </a:r>
          </a:p>
          <a:p>
            <a:r>
              <a:rPr lang="en-US" dirty="0"/>
              <a:t>Hypervisor can create virtual machines where multiple OSs share a portion of the same hardware. Large applications like database systems, web servers, ERP (Enterprise Resource Planning) run best on their own machine. The host OS is not struggling to balance competing resources as when all these complex systems are run within the same OS instance. It also makes vendor support for these large software packages easier (fewer run time variables) and harder for the vendor to blame a problem on another software package. Web servers talk to the DB servers through a virtual network linkage. There are numerous other reasons to run VMs such as running disparate OSs, experimentation, sandboxing experimental software, hosting an obsolete version of an OS to support an old but still useful application. </a:t>
            </a:r>
          </a:p>
          <a:p>
            <a:endParaRPr lang="en-US" dirty="0"/>
          </a:p>
          <a:p>
            <a:r>
              <a:rPr lang="en-US" dirty="0"/>
              <a:t>OS abstracts the Application software from the hardware. E.g. It presents a consistent view of a file system to application software even though files may reside on different media such as network mapped, HDD, SSD, and USB drives. Also SAN Storage Area Network, NAS N</a:t>
            </a:r>
            <a:r>
              <a:rPr lang="en-CA" dirty="0" err="1"/>
              <a:t>etwork</a:t>
            </a:r>
            <a:r>
              <a:rPr lang="en-CA" dirty="0"/>
              <a:t> Attached Storage.</a:t>
            </a:r>
            <a:endParaRPr lang="en-US" dirty="0"/>
          </a:p>
          <a:p>
            <a:endParaRPr lang="en-US" dirty="0"/>
          </a:p>
          <a:p>
            <a:r>
              <a:rPr lang="en-CA" dirty="0"/>
              <a:t>PCs, tablets, smartphones are </a:t>
            </a:r>
            <a:r>
              <a:rPr lang="en-CA" b="1" u="sng" dirty="0"/>
              <a:t>Single-user </a:t>
            </a:r>
            <a:r>
              <a:rPr lang="en-CA" b="0" dirty="0"/>
              <a:t>e.g. from DOS plus </a:t>
            </a:r>
            <a:r>
              <a:rPr lang="en-CA" b="1" u="sng" dirty="0"/>
              <a:t>multi-tasking</a:t>
            </a:r>
            <a:r>
              <a:rPr lang="en-CA" b="1" dirty="0"/>
              <a:t> </a:t>
            </a:r>
            <a:r>
              <a:rPr lang="en-CA" b="0" dirty="0"/>
              <a:t>from server OS</a:t>
            </a:r>
          </a:p>
          <a:p>
            <a:r>
              <a:rPr lang="en-US" b="0" dirty="0"/>
              <a:t>M</a:t>
            </a:r>
            <a:r>
              <a:rPr lang="en-CA" b="0" dirty="0" err="1"/>
              <a:t>ulti</a:t>
            </a:r>
            <a:r>
              <a:rPr lang="en-CA" b="0" dirty="0"/>
              <a:t>-user from IBM mainframes and Unix</a:t>
            </a:r>
          </a:p>
          <a:p>
            <a:endParaRPr lang="en-US" b="0" dirty="0"/>
          </a:p>
          <a:p>
            <a:endParaRPr lang="en-US" b="0" dirty="0"/>
          </a:p>
        </p:txBody>
      </p:sp>
      <p:sp>
        <p:nvSpPr>
          <p:cNvPr id="4" name="Slide Number Placeholder 3"/>
          <p:cNvSpPr>
            <a:spLocks noGrp="1"/>
          </p:cNvSpPr>
          <p:nvPr>
            <p:ph type="sldNum" sz="quarter" idx="10"/>
          </p:nvPr>
        </p:nvSpPr>
        <p:spPr/>
        <p:txBody>
          <a:bodyPr/>
          <a:lstStyle/>
          <a:p>
            <a:fld id="{01C9F2AC-98D8-4317-B2FF-F9AFC647C4AC}" type="slidenum">
              <a:rPr lang="en-US" smtClean="0"/>
              <a:t>6</a:t>
            </a:fld>
            <a:endParaRPr lang="en-US"/>
          </a:p>
        </p:txBody>
      </p:sp>
    </p:spTree>
    <p:extLst>
      <p:ext uri="{BB962C8B-B14F-4D97-AF65-F5344CB8AC3E}">
        <p14:creationId xmlns:p14="http://schemas.microsoft.com/office/powerpoint/2010/main" val="2395266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Users use </a:t>
            </a:r>
            <a:r>
              <a:rPr lang="en-US" b="1" dirty="0"/>
              <a:t>Apps </a:t>
            </a:r>
            <a:r>
              <a:rPr lang="en-US" dirty="0"/>
              <a:t>but they don’t change them. Programmers create Apps.</a:t>
            </a:r>
          </a:p>
          <a:p>
            <a:r>
              <a:rPr lang="en-US" b="1" dirty="0"/>
              <a:t>System Services </a:t>
            </a:r>
            <a:r>
              <a:rPr lang="en-US" dirty="0"/>
              <a:t>are provided to Apps through APIs, Services are also high level Operating System functions that humans see and interact with such as the User Interface</a:t>
            </a:r>
          </a:p>
          <a:p>
            <a:r>
              <a:rPr lang="en-CA" dirty="0"/>
              <a:t>System Services offered by operating systems:</a:t>
            </a:r>
          </a:p>
          <a:p>
            <a:pPr marL="171450" lvl="0" indent="-171450">
              <a:buFont typeface="Arial" panose="020B0604020202020204" pitchFamily="34" charset="0"/>
              <a:buChar char="•"/>
            </a:pPr>
            <a:r>
              <a:rPr lang="en-CA" dirty="0"/>
              <a:t>User Interface to screen, keyboard, mouse, touchpads, </a:t>
            </a:r>
          </a:p>
          <a:p>
            <a:pPr marL="171450" lvl="0" indent="-171450">
              <a:buFont typeface="Arial" panose="020B0604020202020204" pitchFamily="34" charset="0"/>
              <a:buChar char="•"/>
            </a:pPr>
            <a:r>
              <a:rPr lang="en-CA" dirty="0"/>
              <a:t>File system manipulation</a:t>
            </a:r>
          </a:p>
          <a:p>
            <a:pPr marL="171450" lvl="0" indent="-171450">
              <a:buFont typeface="Arial" panose="020B0604020202020204" pitchFamily="34" charset="0"/>
              <a:buChar char="•"/>
            </a:pPr>
            <a:r>
              <a:rPr lang="en-CA" dirty="0"/>
              <a:t>Input / Output Operations between Apps and OS</a:t>
            </a:r>
          </a:p>
          <a:p>
            <a:pPr marL="171450" lvl="0" indent="-171450">
              <a:buFont typeface="Arial" panose="020B0604020202020204" pitchFamily="34" charset="0"/>
              <a:buChar char="•"/>
            </a:pPr>
            <a:r>
              <a:rPr lang="en-CA" dirty="0"/>
              <a:t>Communications</a:t>
            </a:r>
          </a:p>
          <a:p>
            <a:pPr marL="171450" lvl="0" indent="-171450">
              <a:buFont typeface="Arial" panose="020B0604020202020204" pitchFamily="34" charset="0"/>
              <a:buChar char="•"/>
            </a:pPr>
            <a:r>
              <a:rPr lang="en-CA" dirty="0"/>
              <a:t>Resource Allocation</a:t>
            </a:r>
          </a:p>
          <a:p>
            <a:pPr marL="171450" lvl="0" indent="-171450">
              <a:buFont typeface="Arial" panose="020B0604020202020204" pitchFamily="34" charset="0"/>
              <a:buChar char="•"/>
            </a:pPr>
            <a:r>
              <a:rPr lang="en-CA" dirty="0"/>
              <a:t>Software Error Detection</a:t>
            </a:r>
          </a:p>
          <a:p>
            <a:pPr marL="171450" lvl="0" indent="-171450">
              <a:buFont typeface="Arial" panose="020B0604020202020204" pitchFamily="34" charset="0"/>
              <a:buChar char="•"/>
            </a:pPr>
            <a:r>
              <a:rPr lang="en-CA" dirty="0"/>
              <a:t>Security controls</a:t>
            </a:r>
          </a:p>
          <a:p>
            <a:endParaRPr lang="en-US" dirty="0"/>
          </a:p>
          <a:p>
            <a:r>
              <a:rPr lang="en-US" dirty="0"/>
              <a:t>Software Engineers and computer scientists create </a:t>
            </a:r>
            <a:r>
              <a:rPr lang="en-US" b="1" dirty="0"/>
              <a:t>system software</a:t>
            </a:r>
            <a:r>
              <a:rPr lang="en-US" dirty="0"/>
              <a:t>. E.g. connecting APIs at the Services level with Hardware at the lowest level of the OS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Input / Output Operations between Services and Hardware levels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Security enforcement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Hardware Error Detection</a:t>
            </a:r>
          </a:p>
          <a:p>
            <a:endParaRPr lang="en-US" dirty="0"/>
          </a:p>
          <a:p>
            <a:r>
              <a:rPr lang="en-US" dirty="0"/>
              <a:t>Hardware (Electrical and Computer) Engineers design the hardware and low level system software that lets an operating system talk to the hardware. E.g. device drivers</a:t>
            </a:r>
            <a:endParaRPr lang="en-CA" dirty="0"/>
          </a:p>
        </p:txBody>
      </p:sp>
      <p:sp>
        <p:nvSpPr>
          <p:cNvPr id="4" name="Slide Number Placeholder 3"/>
          <p:cNvSpPr>
            <a:spLocks noGrp="1"/>
          </p:cNvSpPr>
          <p:nvPr>
            <p:ph type="sldNum" sz="quarter" idx="10"/>
          </p:nvPr>
        </p:nvSpPr>
        <p:spPr/>
        <p:txBody>
          <a:bodyPr/>
          <a:lstStyle/>
          <a:p>
            <a:fld id="{01C9F2AC-98D8-4317-B2FF-F9AFC647C4AC}" type="slidenum">
              <a:rPr lang="en-US" smtClean="0"/>
              <a:t>7</a:t>
            </a:fld>
            <a:endParaRPr lang="en-US"/>
          </a:p>
        </p:txBody>
      </p:sp>
    </p:spTree>
    <p:extLst>
      <p:ext uri="{BB962C8B-B14F-4D97-AF65-F5344CB8AC3E}">
        <p14:creationId xmlns:p14="http://schemas.microsoft.com/office/powerpoint/2010/main" val="2155285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Embedded systems are small computers that have a microcontroller/microprocessor inside running a program from firmware.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AKA </a:t>
            </a:r>
            <a:r>
              <a:rPr lang="en-CA" sz="1200" b="0" i="0" kern="1200" dirty="0">
                <a:solidFill>
                  <a:schemeClr val="tx1"/>
                </a:solidFill>
                <a:effectLst/>
                <a:latin typeface="+mn-lt"/>
                <a:ea typeface="+mn-ea"/>
                <a:cs typeface="+mn-cs"/>
              </a:rPr>
              <a:t>System on Chip (SoC) and MCU microcontroller unit with a processor, memory and programmable input/output peripherals. MCUs are designed for low-power embedded systems.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Over the forecast years of 2018-2026, the global IOT Microcontroller market is predicted to rise with 11.38% CAGR (Combined Annual Growth Rate). The IoT Microcontroller types include 8-BIT MCU, 16-BIT MCU, and 32-BIT MCU. It is the 32 bit version which will see the most growth.</a:t>
            </a:r>
            <a:endParaRPr lang="en-US" sz="1200" b="0" i="0" kern="1200" dirty="0">
              <a:solidFill>
                <a:schemeClr val="tx1"/>
              </a:solidFill>
              <a:effectLst/>
              <a:latin typeface="+mn-lt"/>
              <a:ea typeface="+mn-ea"/>
              <a:cs typeface="+mn-cs"/>
            </a:endParaRPr>
          </a:p>
          <a:p>
            <a:endParaRPr lang="en-US" dirty="0"/>
          </a:p>
          <a:p>
            <a:r>
              <a:rPr lang="en-US" dirty="0"/>
              <a:t>R</a:t>
            </a:r>
            <a:r>
              <a:rPr lang="en-CA" dirty="0" err="1"/>
              <a:t>eal</a:t>
            </a:r>
            <a:r>
              <a:rPr lang="en-CA" dirty="0"/>
              <a:t> Time – QNX is a real-time OS (Canadian invention now owned by Blackberry)</a:t>
            </a:r>
          </a:p>
          <a:p>
            <a:r>
              <a:rPr lang="en-CA" b="1" dirty="0"/>
              <a:t>real-time computing</a:t>
            </a:r>
            <a:r>
              <a:rPr lang="en-CA" dirty="0"/>
              <a:t> (</a:t>
            </a:r>
            <a:r>
              <a:rPr lang="en-CA" b="1" dirty="0"/>
              <a:t>RTC</a:t>
            </a:r>
            <a:r>
              <a:rPr lang="en-CA" dirty="0"/>
              <a:t>), or </a:t>
            </a:r>
            <a:r>
              <a:rPr lang="en-CA" b="1" dirty="0"/>
              <a:t>reactive computing</a:t>
            </a:r>
            <a:r>
              <a:rPr lang="en-CA" dirty="0"/>
              <a:t> describes </a:t>
            </a:r>
            <a:r>
              <a:rPr lang="en-CA" dirty="0">
                <a:hlinkClick r:id="rId3" tooltip="Computer hardware"/>
              </a:rPr>
              <a:t>hardware</a:t>
            </a:r>
            <a:r>
              <a:rPr lang="en-CA" dirty="0"/>
              <a:t> and </a:t>
            </a:r>
            <a:r>
              <a:rPr lang="en-CA" dirty="0">
                <a:hlinkClick r:id="rId4" tooltip="Computer software"/>
              </a:rPr>
              <a:t>software</a:t>
            </a:r>
            <a:r>
              <a:rPr lang="en-CA" dirty="0"/>
              <a:t> systems subject to a "real-time constraint", for example from </a:t>
            </a:r>
            <a:r>
              <a:rPr lang="en-CA" dirty="0">
                <a:hlinkClick r:id="rId5" tooltip="Event (synchronization primitive)"/>
              </a:rPr>
              <a:t>event</a:t>
            </a:r>
            <a:r>
              <a:rPr lang="en-CA" dirty="0"/>
              <a:t> to </a:t>
            </a:r>
            <a:r>
              <a:rPr lang="en-CA" dirty="0">
                <a:hlinkClick r:id="rId6" tooltip="Event (computing)"/>
              </a:rPr>
              <a:t>system response</a:t>
            </a:r>
            <a:r>
              <a:rPr lang="en-CA" dirty="0"/>
              <a:t>.</a:t>
            </a:r>
            <a:r>
              <a:rPr lang="en-CA" baseline="30000" dirty="0">
                <a:hlinkClick r:id="rId7"/>
              </a:rPr>
              <a:t>[1]</a:t>
            </a:r>
            <a:r>
              <a:rPr lang="en-CA" dirty="0"/>
              <a:t> Real-time programs must guarantee response within specified time constraints, often referred to as "deadlines".</a:t>
            </a:r>
          </a:p>
          <a:p>
            <a:r>
              <a:rPr lang="en-US" dirty="0"/>
              <a:t>e.g. automotive systems such as ABS Anti-lock Braking Systems and traction control</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Examples: Digital alarm clocks, microwave ovens and other kitchen appliances, Christmas lights that blink in patterns, vehicles have many embedded systems: throttle control to go, automatic transmissions to continue going, traction control systems to go safely, ABS (Anti-skid Braking Systems) to stop in the minimum distance.</a:t>
            </a:r>
            <a:endParaRPr lang="en-US" dirty="0"/>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https://www.itworldcanada.com/article/breaking-news-microsoft-designs-secure-processor-for-iot/404123</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a:t>
            </a:r>
            <a:r>
              <a:rPr lang="en-CA" sz="1200" b="0" i="0" kern="1200" dirty="0" err="1">
                <a:solidFill>
                  <a:schemeClr val="tx1"/>
                </a:solidFill>
                <a:effectLst/>
                <a:latin typeface="+mn-lt"/>
                <a:ea typeface="+mn-ea"/>
                <a:cs typeface="+mn-cs"/>
              </a:rPr>
              <a:t>irmware</a:t>
            </a:r>
            <a:r>
              <a:rPr lang="en-CA" sz="1200" b="0" i="0" kern="1200" dirty="0">
                <a:solidFill>
                  <a:schemeClr val="tx1"/>
                </a:solidFill>
                <a:effectLst/>
                <a:latin typeface="+mn-lt"/>
                <a:ea typeface="+mn-ea"/>
                <a:cs typeface="+mn-cs"/>
              </a:rPr>
              <a:t> is a combined OS and application running on small embedded systems. These systems have very limited storage. Your microwave oven might be capable of configuration as to whether it makes that annoying beep but it will not remember that you usually turn it on at 70% power for 4 minutes to heat up a can of soup.</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Software is the most temporary and malleable. Firmware is semi-permanent software that’s tied more directly to the hardware and updated less often, and hardware is the physical components that are most permanent. </a:t>
            </a:r>
            <a:r>
              <a:rPr lang="en-CA" sz="1200" b="0" i="0" kern="1200" dirty="0" err="1">
                <a:solidFill>
                  <a:schemeClr val="tx1"/>
                </a:solidFill>
                <a:effectLst/>
                <a:latin typeface="+mn-lt"/>
                <a:ea typeface="+mn-ea"/>
                <a:cs typeface="+mn-cs"/>
              </a:rPr>
              <a:t>IoT</a:t>
            </a:r>
            <a:r>
              <a:rPr lang="en-CA" sz="1200" b="0" i="0" kern="1200" dirty="0">
                <a:solidFill>
                  <a:schemeClr val="tx1"/>
                </a:solidFill>
                <a:effectLst/>
                <a:latin typeface="+mn-lt"/>
                <a:ea typeface="+mn-ea"/>
                <a:cs typeface="+mn-cs"/>
              </a:rPr>
              <a:t> applications run on small devices where reduced processor use means less heat, where reduced memory footprint means smaller chips; all of which means reduced power consumption and better battery life. C language is particularly good at this.</a:t>
            </a:r>
          </a:p>
          <a:p>
            <a:endParaRPr lang="en-US" dirty="0"/>
          </a:p>
          <a:p>
            <a:r>
              <a:rPr lang="en-US" dirty="0"/>
              <a:t>F</a:t>
            </a:r>
            <a:r>
              <a:rPr lang="en-CA" dirty="0" err="1"/>
              <a:t>irmware</a:t>
            </a:r>
            <a:r>
              <a:rPr lang="en-CA" dirty="0"/>
              <a:t> plus networking is the basis of many </a:t>
            </a:r>
            <a:r>
              <a:rPr lang="en-CA" dirty="0" err="1"/>
              <a:t>IoT</a:t>
            </a:r>
            <a:r>
              <a:rPr lang="en-CA" dirty="0"/>
              <a:t> devices. https://en.wikipedia.org/wiki/Internet_of_things </a:t>
            </a:r>
          </a:p>
          <a:p>
            <a:r>
              <a:rPr lang="en-CA" sz="1200" b="0" i="0" kern="1200" dirty="0">
                <a:solidFill>
                  <a:schemeClr val="tx1"/>
                </a:solidFill>
                <a:effectLst/>
                <a:latin typeface="+mn-lt"/>
                <a:ea typeface="+mn-ea"/>
                <a:cs typeface="+mn-cs"/>
              </a:rPr>
              <a:t>Legal scholars suggest to look at "Things" as an "inextricable mixture of hardware, software, data and service".</a:t>
            </a:r>
            <a:endParaRPr lang="en-CA" dirty="0"/>
          </a:p>
          <a:p>
            <a:r>
              <a:rPr lang="en-CA" sz="1200" b="0" i="0" kern="1200" dirty="0">
                <a:solidFill>
                  <a:schemeClr val="tx1"/>
                </a:solidFill>
                <a:effectLst/>
                <a:latin typeface="+mn-lt"/>
                <a:ea typeface="+mn-ea"/>
                <a:cs typeface="+mn-cs"/>
              </a:rPr>
              <a:t>The </a:t>
            </a:r>
            <a:r>
              <a:rPr lang="en-CA" sz="1200" b="1" i="0" kern="1200" dirty="0">
                <a:solidFill>
                  <a:schemeClr val="tx1"/>
                </a:solidFill>
                <a:effectLst/>
                <a:latin typeface="+mn-lt"/>
                <a:ea typeface="+mn-ea"/>
                <a:cs typeface="+mn-cs"/>
              </a:rPr>
              <a:t>Internet of Things</a:t>
            </a:r>
            <a:r>
              <a:rPr lang="en-CA" sz="1200" b="0" i="0" kern="1200" dirty="0">
                <a:solidFill>
                  <a:schemeClr val="tx1"/>
                </a:solidFill>
                <a:effectLst/>
                <a:latin typeface="+mn-lt"/>
                <a:ea typeface="+mn-ea"/>
                <a:cs typeface="+mn-cs"/>
              </a:rPr>
              <a:t> or </a:t>
            </a:r>
            <a:r>
              <a:rPr lang="en-CA" sz="1200" b="1" i="0" kern="1200" dirty="0">
                <a:solidFill>
                  <a:schemeClr val="tx1"/>
                </a:solidFill>
                <a:effectLst/>
                <a:latin typeface="+mn-lt"/>
                <a:ea typeface="+mn-ea"/>
                <a:cs typeface="+mn-cs"/>
              </a:rPr>
              <a:t>IoT</a:t>
            </a:r>
            <a:r>
              <a:rPr lang="en-CA" sz="1200" b="0" i="0" kern="1200" dirty="0">
                <a:solidFill>
                  <a:schemeClr val="tx1"/>
                </a:solidFill>
                <a:effectLst/>
                <a:latin typeface="+mn-lt"/>
                <a:ea typeface="+mn-ea"/>
                <a:cs typeface="+mn-cs"/>
              </a:rPr>
              <a:t> is the </a:t>
            </a:r>
            <a:r>
              <a:rPr lang="en-CA" sz="1200" b="0" i="0" u="none" strike="noStrike" kern="1200" dirty="0">
                <a:solidFill>
                  <a:schemeClr val="tx1"/>
                </a:solidFill>
                <a:effectLst/>
                <a:latin typeface="+mn-lt"/>
                <a:ea typeface="+mn-ea"/>
                <a:cs typeface="+mn-cs"/>
                <a:hlinkClick r:id="rId8" tooltip="Internetworking"/>
              </a:rPr>
              <a:t>internetworking</a:t>
            </a:r>
            <a:r>
              <a:rPr lang="en-CA" sz="1200" b="0" i="0" kern="1200" dirty="0">
                <a:solidFill>
                  <a:schemeClr val="tx1"/>
                </a:solidFill>
                <a:effectLst/>
                <a:latin typeface="+mn-lt"/>
                <a:ea typeface="+mn-ea"/>
                <a:cs typeface="+mn-cs"/>
              </a:rPr>
              <a:t> of physical devices, vehicles (also referred to as "connected devices" and "</a:t>
            </a:r>
            <a:r>
              <a:rPr lang="en-CA" sz="1200" b="0" i="0" u="none" strike="noStrike" kern="1200" dirty="0">
                <a:solidFill>
                  <a:schemeClr val="tx1"/>
                </a:solidFill>
                <a:effectLst/>
                <a:latin typeface="+mn-lt"/>
                <a:ea typeface="+mn-ea"/>
                <a:cs typeface="+mn-cs"/>
                <a:hlinkClick r:id="rId9" tooltip="Smart device"/>
              </a:rPr>
              <a:t>smart devices</a:t>
            </a:r>
            <a:r>
              <a:rPr lang="en-CA" sz="1200" b="0" i="0" kern="1200" dirty="0">
                <a:solidFill>
                  <a:schemeClr val="tx1"/>
                </a:solidFill>
                <a:effectLst/>
                <a:latin typeface="+mn-lt"/>
                <a:ea typeface="+mn-ea"/>
                <a:cs typeface="+mn-cs"/>
              </a:rPr>
              <a:t>"), buildings, and other items—</a:t>
            </a:r>
            <a:r>
              <a:rPr lang="en-CA" sz="1200" b="0" i="0" u="none" strike="noStrike" kern="1200" dirty="0">
                <a:solidFill>
                  <a:schemeClr val="tx1"/>
                </a:solidFill>
                <a:effectLst/>
                <a:latin typeface="+mn-lt"/>
                <a:ea typeface="+mn-ea"/>
                <a:cs typeface="+mn-cs"/>
                <a:hlinkClick r:id="rId10" tooltip="Embedded system"/>
              </a:rPr>
              <a:t>embedded</a:t>
            </a:r>
            <a:r>
              <a:rPr lang="en-CA" sz="1200" b="0" i="0" kern="1200" dirty="0">
                <a:solidFill>
                  <a:schemeClr val="tx1"/>
                </a:solidFill>
                <a:effectLst/>
                <a:latin typeface="+mn-lt"/>
                <a:ea typeface="+mn-ea"/>
                <a:cs typeface="+mn-cs"/>
              </a:rPr>
              <a:t> with </a:t>
            </a:r>
            <a:r>
              <a:rPr lang="en-CA" sz="1200" b="0" i="0" u="none" strike="noStrike" kern="1200" dirty="0">
                <a:solidFill>
                  <a:schemeClr val="tx1"/>
                </a:solidFill>
                <a:effectLst/>
                <a:latin typeface="+mn-lt"/>
                <a:ea typeface="+mn-ea"/>
                <a:cs typeface="+mn-cs"/>
                <a:hlinkClick r:id="rId11" tooltip="Electronics"/>
              </a:rPr>
              <a:t>electronics</a:t>
            </a:r>
            <a:r>
              <a:rPr lang="en-CA" sz="1200" b="0" i="0" kern="1200" dirty="0">
                <a:solidFill>
                  <a:schemeClr val="tx1"/>
                </a:solidFill>
                <a:effectLst/>
                <a:latin typeface="+mn-lt"/>
                <a:ea typeface="+mn-ea"/>
                <a:cs typeface="+mn-cs"/>
              </a:rPr>
              <a:t>, </a:t>
            </a:r>
            <a:r>
              <a:rPr lang="en-CA" sz="1200" b="0" i="0" u="none" strike="noStrike" kern="1200" dirty="0">
                <a:solidFill>
                  <a:schemeClr val="tx1"/>
                </a:solidFill>
                <a:effectLst/>
                <a:latin typeface="+mn-lt"/>
                <a:ea typeface="+mn-ea"/>
                <a:cs typeface="+mn-cs"/>
                <a:hlinkClick r:id="rId12" tooltip="Software"/>
              </a:rPr>
              <a:t>software</a:t>
            </a:r>
            <a:r>
              <a:rPr lang="en-CA" sz="1200" b="0" i="0" kern="1200" dirty="0">
                <a:solidFill>
                  <a:schemeClr val="tx1"/>
                </a:solidFill>
                <a:effectLst/>
                <a:latin typeface="+mn-lt"/>
                <a:ea typeface="+mn-ea"/>
                <a:cs typeface="+mn-cs"/>
              </a:rPr>
              <a:t>, </a:t>
            </a:r>
            <a:r>
              <a:rPr lang="en-CA" sz="1200" b="0" i="0" u="none" strike="noStrike" kern="1200" dirty="0">
                <a:solidFill>
                  <a:schemeClr val="tx1"/>
                </a:solidFill>
                <a:effectLst/>
                <a:latin typeface="+mn-lt"/>
                <a:ea typeface="+mn-ea"/>
                <a:cs typeface="+mn-cs"/>
                <a:hlinkClick r:id="rId13" tooltip="Sensor"/>
              </a:rPr>
              <a:t>sensors</a:t>
            </a:r>
            <a:r>
              <a:rPr lang="en-CA" sz="1200" b="0" i="0" kern="1200" dirty="0">
                <a:solidFill>
                  <a:schemeClr val="tx1"/>
                </a:solidFill>
                <a:effectLst/>
                <a:latin typeface="+mn-lt"/>
                <a:ea typeface="+mn-ea"/>
                <a:cs typeface="+mn-cs"/>
              </a:rPr>
              <a:t>, actuators, and </a:t>
            </a:r>
            <a:r>
              <a:rPr lang="en-CA" sz="1200" b="0" i="0" u="none" strike="noStrike" kern="1200" dirty="0">
                <a:solidFill>
                  <a:schemeClr val="tx1"/>
                </a:solidFill>
                <a:effectLst/>
                <a:latin typeface="+mn-lt"/>
                <a:ea typeface="+mn-ea"/>
                <a:cs typeface="+mn-cs"/>
                <a:hlinkClick r:id="rId14" tooltip="Internet access"/>
              </a:rPr>
              <a:t>network connectivity</a:t>
            </a:r>
            <a:r>
              <a:rPr lang="en-CA" sz="1200" b="0" i="0" kern="1200" dirty="0">
                <a:solidFill>
                  <a:schemeClr val="tx1"/>
                </a:solidFill>
                <a:effectLst/>
                <a:latin typeface="+mn-lt"/>
                <a:ea typeface="+mn-ea"/>
                <a:cs typeface="+mn-cs"/>
              </a:rPr>
              <a:t> that enable these objects to collect and exchange data. </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http://www.businessinsider.com/what-is-the-internet-of-things-definition-2016-8</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The Internet of Things Needs a Code of Ethics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0" dirty="0"/>
              <a:t>https://www.theatlantic.com/technology/archive/2017/05/internet-of-things-ethics/524802/</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Social and Ethical Behavior in the Internet of Things </a:t>
            </a:r>
            <a:r>
              <a:rPr lang="en-CA" b="0" dirty="0"/>
              <a:t>(important article (referenced above) by </a:t>
            </a:r>
            <a:r>
              <a:rPr lang="en-CA" b="0" dirty="0" err="1"/>
              <a:t>Vint</a:t>
            </a:r>
            <a:r>
              <a:rPr lang="en-CA" b="0" dirty="0"/>
              <a:t> Cerf – a </a:t>
            </a:r>
            <a:r>
              <a:rPr lang="en-CA" dirty="0"/>
              <a:t>father of the internet – and Francine Berman, computer-science professor at Rensselaer Polytechnic Institute and a long-time expert on computer infrastructure. </a:t>
            </a:r>
            <a:r>
              <a:rPr lang="en-US" sz="1200" kern="1200" dirty="0">
                <a:solidFill>
                  <a:schemeClr val="tx1"/>
                </a:solidFill>
                <a:effectLst/>
                <a:latin typeface="+mn-lt"/>
                <a:ea typeface="+mn-ea"/>
                <a:cs typeface="+mn-cs"/>
              </a:rPr>
              <a:t>https://cacm.acm.org/magazines/2017/2/212443-social-and-ethical-behavior-in-the-internet-of-things/fulltext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Connectivity FYI: </a:t>
            </a:r>
            <a:r>
              <a:rPr lang="en-US" sz="1200" u="sng" kern="1200" dirty="0">
                <a:solidFill>
                  <a:schemeClr val="tx1"/>
                </a:solidFill>
                <a:effectLst/>
                <a:latin typeface="+mn-lt"/>
                <a:ea typeface="+mn-ea"/>
                <a:cs typeface="+mn-cs"/>
                <a:hlinkClick r:id="rId15"/>
              </a:rPr>
              <a:t>https://www.rs-online.com/designspark/eleven-internet-of-things-iot-protocols-you-need-to-know-about</a:t>
            </a:r>
            <a:r>
              <a:rPr lang="en-US" sz="1200" u="sng"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u="none" dirty="0"/>
              <a:t>https://www.postscapes.com/internet-of-things-protocols/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u="none" dirty="0"/>
              <a:t>http://datasmart.ash.harvard.edu/news/article/internet-of-things-in-focus-859</a:t>
            </a:r>
          </a:p>
          <a:p>
            <a:pPr marL="0" marR="0" lvl="0" indent="0" algn="l" defTabSz="914400" rtl="0" eaLnBrk="1" fontAlgn="auto" latinLnBrk="0" hangingPunct="1">
              <a:lnSpc>
                <a:spcPct val="100000"/>
              </a:lnSpc>
              <a:spcBef>
                <a:spcPts val="0"/>
              </a:spcBef>
              <a:spcAft>
                <a:spcPts val="0"/>
              </a:spcAft>
              <a:buClrTx/>
              <a:buSzTx/>
              <a:buFontTx/>
              <a:buNone/>
              <a:tabLst/>
              <a:defRPr/>
            </a:pPr>
            <a:r>
              <a:rPr lang="en-CA" u="none" dirty="0"/>
              <a:t>http://www.zdnet.com/article/your-forgotten-iot-gadgets-will-leave-a-disastrous-toxic-legacy/</a:t>
            </a:r>
          </a:p>
          <a:p>
            <a:pPr marL="0" marR="0" lvl="0" indent="0" algn="l" defTabSz="914400" rtl="0" eaLnBrk="1" fontAlgn="auto" latinLnBrk="0" hangingPunct="1">
              <a:lnSpc>
                <a:spcPct val="100000"/>
              </a:lnSpc>
              <a:spcBef>
                <a:spcPts val="0"/>
              </a:spcBef>
              <a:spcAft>
                <a:spcPts val="0"/>
              </a:spcAft>
              <a:buClrTx/>
              <a:buSzTx/>
              <a:buFontTx/>
              <a:buNone/>
              <a:tabLst/>
              <a:defRPr/>
            </a:pPr>
            <a:r>
              <a:rPr lang="en-CA" u="none" dirty="0"/>
              <a:t>http://www.zdnet.com/article/dell-outlines-iot-strategy-plans-to-spend-1-billion-on-r-d-over-three-years/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u="none" dirty="0"/>
              <a:t>http://www.zdnet.com/article/iot-devices-will-outnumber-the-worlds-population-this-year-for-the-first-time/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u="none" dirty="0"/>
              <a:t>Programming for embedded systems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u="none" dirty="0"/>
              <a:t>https://barrgroup.com/embedded-systems/books/embedded-c-coding-standard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u="none" dirty="0"/>
              <a:t>https://embeddedgurus.com/stack-overflow/2008/06/efficient-c-tips-1-choosing-the-correct-integer-size/</a:t>
            </a:r>
          </a:p>
          <a:p>
            <a:endParaRPr lang="en-CA" dirty="0"/>
          </a:p>
        </p:txBody>
      </p:sp>
      <p:sp>
        <p:nvSpPr>
          <p:cNvPr id="4" name="Slide Number Placeholder 3"/>
          <p:cNvSpPr>
            <a:spLocks noGrp="1"/>
          </p:cNvSpPr>
          <p:nvPr>
            <p:ph type="sldNum" sz="quarter" idx="10"/>
          </p:nvPr>
        </p:nvSpPr>
        <p:spPr/>
        <p:txBody>
          <a:bodyPr/>
          <a:lstStyle/>
          <a:p>
            <a:fld id="{01C9F2AC-98D8-4317-B2FF-F9AFC647C4AC}" type="slidenum">
              <a:rPr lang="en-US" smtClean="0"/>
              <a:t>8</a:t>
            </a:fld>
            <a:endParaRPr lang="en-US"/>
          </a:p>
        </p:txBody>
      </p:sp>
    </p:spTree>
    <p:extLst>
      <p:ext uri="{BB962C8B-B14F-4D97-AF65-F5344CB8AC3E}">
        <p14:creationId xmlns:p14="http://schemas.microsoft.com/office/powerpoint/2010/main" val="1305078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Illustration By Shmuel Csaba Otto </a:t>
            </a:r>
            <a:r>
              <a:rPr lang="en-CA" dirty="0" err="1"/>
              <a:t>Traian</a:t>
            </a:r>
            <a:r>
              <a:rPr lang="en-CA" dirty="0"/>
              <a:t>, CC BY-SA 3.0, https://commons.wikimedia.org/w/index.php?curid=28224098</a:t>
            </a:r>
          </a:p>
          <a:p>
            <a:r>
              <a:rPr lang="en-US" dirty="0"/>
              <a:t>From </a:t>
            </a:r>
            <a:r>
              <a:rPr lang="en-CA" dirty="0"/>
              <a:t>https://en.wikipedia.org/wiki/LAMP_(software_bundle)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Traditional LAMP stack an open source web platform used to run dynamic web sites and servers. It includes Linux OS, Apache web server, MySQL database, and PHP/Python/</a:t>
            </a:r>
            <a:r>
              <a:rPr lang="en-CA" sz="1200" b="0" i="0" strike="sngStrike" kern="1200" baseline="0" dirty="0">
                <a:solidFill>
                  <a:schemeClr val="tx1"/>
                </a:solidFill>
                <a:effectLst/>
                <a:latin typeface="+mn-lt"/>
                <a:ea typeface="+mn-ea"/>
                <a:cs typeface="+mn-cs"/>
              </a:rPr>
              <a:t>Perl</a:t>
            </a:r>
            <a:r>
              <a:rPr lang="en-CA" sz="1200" b="0" i="0" kern="1200" dirty="0">
                <a:solidFill>
                  <a:schemeClr val="tx1"/>
                </a:solidFill>
                <a:effectLst/>
                <a:latin typeface="+mn-lt"/>
                <a:ea typeface="+mn-ea"/>
                <a:cs typeface="+mn-cs"/>
              </a:rPr>
              <a:t> programming. </a:t>
            </a:r>
            <a:br>
              <a:rPr lang="en-CA" sz="1200" b="0" i="0" kern="1200" dirty="0">
                <a:solidFill>
                  <a:schemeClr val="tx1"/>
                </a:solidFill>
                <a:effectLst/>
                <a:latin typeface="+mn-lt"/>
                <a:ea typeface="+mn-ea"/>
                <a:cs typeface="+mn-cs"/>
              </a:rPr>
            </a:br>
            <a:r>
              <a:rPr lang="en-CA" sz="1200" b="0" i="0" kern="1200" dirty="0">
                <a:solidFill>
                  <a:schemeClr val="tx1"/>
                </a:solidFill>
                <a:effectLst/>
                <a:latin typeface="+mn-lt"/>
                <a:ea typeface="+mn-ea"/>
                <a:cs typeface="+mn-cs"/>
              </a:rPr>
              <a:t>Linux OS runs on a variety of hardware from small imbedded devices to PCs to IBM mainframes.</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courses using aspects of this platform throughout the School of ICT.</a:t>
            </a:r>
          </a:p>
          <a:p>
            <a:endParaRPr lang="en-CA" dirty="0"/>
          </a:p>
        </p:txBody>
      </p:sp>
      <p:sp>
        <p:nvSpPr>
          <p:cNvPr id="4" name="Slide Number Placeholder 3"/>
          <p:cNvSpPr>
            <a:spLocks noGrp="1"/>
          </p:cNvSpPr>
          <p:nvPr>
            <p:ph type="sldNum" sz="quarter" idx="10"/>
          </p:nvPr>
        </p:nvSpPr>
        <p:spPr/>
        <p:txBody>
          <a:bodyPr/>
          <a:lstStyle/>
          <a:p>
            <a:fld id="{01C9F2AC-98D8-4317-B2FF-F9AFC647C4AC}" type="slidenum">
              <a:rPr lang="en-US" smtClean="0"/>
              <a:t>9</a:t>
            </a:fld>
            <a:endParaRPr lang="en-US"/>
          </a:p>
        </p:txBody>
      </p:sp>
    </p:spTree>
    <p:extLst>
      <p:ext uri="{BB962C8B-B14F-4D97-AF65-F5344CB8AC3E}">
        <p14:creationId xmlns:p14="http://schemas.microsoft.com/office/powerpoint/2010/main" val="3214233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2"/>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pPr/>
              <a:t>2018-10-10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pPr/>
              <a:t>‹#›</a:t>
            </a:fld>
            <a:endParaRPr lang="en-CA"/>
          </a:p>
        </p:txBody>
      </p:sp>
      <p:cxnSp>
        <p:nvCxnSpPr>
          <p:cNvPr id="8" name="Straight Connector 7"/>
          <p:cNvCxnSpPr/>
          <p:nvPr/>
        </p:nvCxnSpPr>
        <p:spPr>
          <a:xfrm>
            <a:off x="685800" y="339852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95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07471-B472-4C3F-B46F-D347BD4AB42B}" type="datetimeFigureOut">
              <a:rPr lang="en-CA" smtClean="0"/>
              <a:pPr/>
              <a:t>2018-10-10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pPr/>
              <a:t>‹#›</a:t>
            </a:fld>
            <a:endParaRPr lang="en-CA"/>
          </a:p>
        </p:txBody>
      </p:sp>
    </p:spTree>
    <p:extLst>
      <p:ext uri="{BB962C8B-B14F-4D97-AF65-F5344CB8AC3E}">
        <p14:creationId xmlns:p14="http://schemas.microsoft.com/office/powerpoint/2010/main" val="2096512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5"/>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pPr/>
              <a:t>2018-10-10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pPr/>
              <a:t>‹#›</a:t>
            </a:fld>
            <a:endParaRPr lang="en-CA"/>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3442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pPr/>
              <a:t>2018-10-10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pPr/>
              <a:t>‹#›</a:t>
            </a:fld>
            <a:endParaRPr lang="en-CA"/>
          </a:p>
        </p:txBody>
      </p:sp>
    </p:spTree>
    <p:extLst>
      <p:ext uri="{BB962C8B-B14F-4D97-AF65-F5344CB8AC3E}">
        <p14:creationId xmlns:p14="http://schemas.microsoft.com/office/powerpoint/2010/main" val="768027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pPr/>
              <a:t>2018-10-10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pPr/>
              <a:t>‹#›</a:t>
            </a:fld>
            <a:endParaRPr lang="en-CA"/>
          </a:p>
        </p:txBody>
      </p:sp>
    </p:spTree>
    <p:extLst>
      <p:ext uri="{BB962C8B-B14F-4D97-AF65-F5344CB8AC3E}">
        <p14:creationId xmlns:p14="http://schemas.microsoft.com/office/powerpoint/2010/main" val="1201470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pPr/>
              <a:t>2018-10-10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pPr/>
              <a:t>‹#›</a:t>
            </a:fld>
            <a:endParaRPr lang="en-CA"/>
          </a:p>
        </p:txBody>
      </p:sp>
    </p:spTree>
    <p:extLst>
      <p:ext uri="{BB962C8B-B14F-4D97-AF65-F5344CB8AC3E}">
        <p14:creationId xmlns:p14="http://schemas.microsoft.com/office/powerpoint/2010/main" val="1348783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pPr/>
              <a:t>2018-10-10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pPr/>
              <a:t>‹#›</a:t>
            </a:fld>
            <a:endParaRPr lang="en-CA"/>
          </a:p>
        </p:txBody>
      </p:sp>
    </p:spTree>
    <p:extLst>
      <p:ext uri="{BB962C8B-B14F-4D97-AF65-F5344CB8AC3E}">
        <p14:creationId xmlns:p14="http://schemas.microsoft.com/office/powerpoint/2010/main" val="3865471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ry - Stop">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571184" cy="990600"/>
          </a:xfrm>
        </p:spPr>
        <p:txBody>
          <a:bodyPr/>
          <a:lstStyle/>
          <a:p>
            <a:r>
              <a:rPr lang="en-US" dirty="0"/>
              <a:t>Click to edit Master title style</a:t>
            </a:r>
            <a:endParaRPr lang="en-CA" dirty="0"/>
          </a:p>
        </p:txBody>
      </p:sp>
      <p:sp>
        <p:nvSpPr>
          <p:cNvPr id="3" name="Date Placeholder 2"/>
          <p:cNvSpPr>
            <a:spLocks noGrp="1"/>
          </p:cNvSpPr>
          <p:nvPr>
            <p:ph type="dt" sz="half" idx="10"/>
          </p:nvPr>
        </p:nvSpPr>
        <p:spPr/>
        <p:txBody>
          <a:bodyPr/>
          <a:lstStyle/>
          <a:p>
            <a:fld id="{E9B07471-B472-4C3F-B46F-D347BD4AB42B}" type="datetimeFigureOut">
              <a:rPr lang="en-CA" smtClean="0"/>
              <a:pPr/>
              <a:t>2018-10-10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pPr/>
              <a:t>‹#›</a:t>
            </a:fld>
            <a:endParaRPr lang="en-CA"/>
          </a:p>
        </p:txBody>
      </p:sp>
      <p:sp>
        <p:nvSpPr>
          <p:cNvPr id="6" name="Content Placeholder 2"/>
          <p:cNvSpPr>
            <a:spLocks noGrp="1"/>
          </p:cNvSpPr>
          <p:nvPr>
            <p:ph idx="1"/>
          </p:nvPr>
        </p:nvSpPr>
        <p:spPr>
          <a:xfrm>
            <a:off x="457200" y="1600200"/>
            <a:ext cx="82296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8091958" y="548681"/>
            <a:ext cx="720080" cy="830997"/>
          </a:xfrm>
          <a:prstGeom prst="rect">
            <a:avLst/>
          </a:prstGeom>
          <a:noFill/>
        </p:spPr>
        <p:txBody>
          <a:bodyPr wrap="square" rtlCol="0">
            <a:spAutoFit/>
          </a:bodyPr>
          <a:lstStyle/>
          <a:p>
            <a:r>
              <a:rPr lang="en-CA" sz="4800" dirty="0" err="1">
                <a:solidFill>
                  <a:srgbClr val="465E9C">
                    <a:lumMod val="60000"/>
                    <a:lumOff val="40000"/>
                  </a:srgbClr>
                </a:solidFill>
                <a:latin typeface="Webdings" pitchFamily="18" charset="2"/>
              </a:rPr>
              <a:t>i</a:t>
            </a:r>
            <a:endParaRPr lang="en-CA" sz="4800" dirty="0">
              <a:solidFill>
                <a:srgbClr val="465E9C">
                  <a:lumMod val="60000"/>
                  <a:lumOff val="40000"/>
                </a:srgbClr>
              </a:solidFill>
              <a:latin typeface="Webdings" pitchFamily="18" charset="2"/>
            </a:endParaRPr>
          </a:p>
        </p:txBody>
      </p:sp>
    </p:spTree>
    <p:extLst>
      <p:ext uri="{BB962C8B-B14F-4D97-AF65-F5344CB8AC3E}">
        <p14:creationId xmlns:p14="http://schemas.microsoft.com/office/powerpoint/2010/main" val="2890061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1"/>
            <a:ext cx="7772400" cy="2200275"/>
          </a:xfrm>
        </p:spPr>
        <p:txBody>
          <a:bodyPr anchor="b">
            <a:normAutofit/>
          </a:bodyPr>
          <a:lstStyle>
            <a:lvl1pPr algn="l">
              <a:defRPr sz="4000" b="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4626865"/>
            <a:ext cx="7772400" cy="1500187"/>
          </a:xfrm>
        </p:spPr>
        <p:txBody>
          <a:bodyPr anchor="t">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07471-B472-4C3F-B46F-D347BD4AB42B}" type="datetimeFigureOut">
              <a:rPr lang="en-CA" smtClean="0"/>
              <a:pPr/>
              <a:t>2018-10-10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pPr/>
              <a:t>‹#›</a:t>
            </a:fld>
            <a:endParaRPr lang="en-CA"/>
          </a:p>
        </p:txBody>
      </p:sp>
      <p:cxnSp>
        <p:nvCxnSpPr>
          <p:cNvPr id="7" name="Straight Connector 6"/>
          <p:cNvCxnSpPr/>
          <p:nvPr/>
        </p:nvCxnSpPr>
        <p:spPr>
          <a:xfrm>
            <a:off x="731520" y="4599434"/>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0975648"/>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676401"/>
            <a:ext cx="8219256" cy="639763"/>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sz="24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438400"/>
            <a:ext cx="821925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9B07471-B472-4C3F-B46F-D347BD4AB42B}" type="datetimeFigureOut">
              <a:rPr lang="en-CA" smtClean="0"/>
              <a:pPr/>
              <a:t>2018-10-10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pPr/>
              <a:t>‹#›</a:t>
            </a:fld>
            <a:endParaRPr lang="en-CA"/>
          </a:p>
        </p:txBody>
      </p:sp>
    </p:spTree>
    <p:extLst>
      <p:ext uri="{BB962C8B-B14F-4D97-AF65-F5344CB8AC3E}">
        <p14:creationId xmlns:p14="http://schemas.microsoft.com/office/powerpoint/2010/main" val="3056285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47484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B07471-B472-4C3F-B46F-D347BD4AB42B}" type="datetimeFigureOut">
              <a:rPr lang="en-CA" smtClean="0"/>
              <a:pPr/>
              <a:t>2018-10-10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pPr/>
              <a:t>‹#›</a:t>
            </a:fld>
            <a:endParaRPr lang="en-CA"/>
          </a:p>
        </p:txBody>
      </p:sp>
      <p:sp>
        <p:nvSpPr>
          <p:cNvPr id="9" name="Picture Placeholder 8"/>
          <p:cNvSpPr>
            <a:spLocks noGrp="1"/>
          </p:cNvSpPr>
          <p:nvPr>
            <p:ph type="pic" sz="quarter" idx="13"/>
          </p:nvPr>
        </p:nvSpPr>
        <p:spPr>
          <a:xfrm>
            <a:off x="5004048" y="1676401"/>
            <a:ext cx="4139952" cy="5181600"/>
          </a:xfrm>
        </p:spPr>
        <p:txBody>
          <a:bodyPr/>
          <a:lstStyle/>
          <a:p>
            <a:endParaRPr lang="en-CA" dirty="0"/>
          </a:p>
        </p:txBody>
      </p:sp>
    </p:spTree>
    <p:extLst>
      <p:ext uri="{BB962C8B-B14F-4D97-AF65-F5344CB8AC3E}">
        <p14:creationId xmlns:p14="http://schemas.microsoft.com/office/powerpoint/2010/main" val="1562352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676401"/>
            <a:ext cx="3931920" cy="639763"/>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4880" y="1676401"/>
            <a:ext cx="3931920" cy="639763"/>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Franklin Gothic Demi"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B07471-B472-4C3F-B46F-D347BD4AB42B}" type="datetimeFigureOut">
              <a:rPr lang="en-CA" smtClean="0"/>
              <a:pPr/>
              <a:t>2018-10-10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pPr/>
              <a:t>‹#›</a:t>
            </a:fld>
            <a:endParaRPr lang="en-CA"/>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49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B07471-B472-4C3F-B46F-D347BD4AB42B}" type="datetimeFigureOut">
              <a:rPr lang="en-CA" smtClean="0"/>
              <a:pPr/>
              <a:t>2018-10-10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pPr/>
              <a:t>‹#›</a:t>
            </a:fld>
            <a:endParaRPr lang="en-CA"/>
          </a:p>
        </p:txBody>
      </p:sp>
    </p:spTree>
    <p:extLst>
      <p:ext uri="{BB962C8B-B14F-4D97-AF65-F5344CB8AC3E}">
        <p14:creationId xmlns:p14="http://schemas.microsoft.com/office/powerpoint/2010/main" val="1153645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07471-B472-4C3F-B46F-D347BD4AB42B}" type="datetimeFigureOut">
              <a:rPr lang="en-CA" smtClean="0"/>
              <a:pPr/>
              <a:t>2018-10-10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520302C-C939-453E-8DD2-9FE6F9C2455B}" type="slidenum">
              <a:rPr lang="en-CA" smtClean="0"/>
              <a:pPr/>
              <a:t>‹#›</a:t>
            </a:fld>
            <a:endParaRPr lang="en-CA"/>
          </a:p>
        </p:txBody>
      </p:sp>
    </p:spTree>
    <p:extLst>
      <p:ext uri="{BB962C8B-B14F-4D97-AF65-F5344CB8AC3E}">
        <p14:creationId xmlns:p14="http://schemas.microsoft.com/office/powerpoint/2010/main" val="4066943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7"/>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9B07471-B472-4C3F-B46F-D347BD4AB42B}" type="datetimeFigureOut">
              <a:rPr lang="en-CA" smtClean="0"/>
              <a:pPr/>
              <a:t>2018-10-10</a:t>
            </a:fld>
            <a:endParaRPr lang="en-CA"/>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CA"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520302C-C939-453E-8DD2-9FE6F9C2455B}" type="slidenum">
              <a:rPr lang="en-CA" smtClean="0"/>
              <a:pPr/>
              <a:t>‹#›</a:t>
            </a:fld>
            <a:endParaRPr lang="en-CA"/>
          </a:p>
        </p:txBody>
      </p:sp>
    </p:spTree>
    <p:extLst>
      <p:ext uri="{BB962C8B-B14F-4D97-AF65-F5344CB8AC3E}">
        <p14:creationId xmlns:p14="http://schemas.microsoft.com/office/powerpoint/2010/main" val="33429210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LAMP_(software_bundle)"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en.wikipedia.org/wiki/" TargetMode="External"/><Relationship Id="rId5" Type="http://schemas.openxmlformats.org/officeDocument/2006/relationships/hyperlink" Target="https://en.wikipedia.org/wiki/User:K7.india" TargetMode="Externa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en.wikipedia.org/wiki/BIOS"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hyperlink" Target="https://en.wikipedia.org/wiki/Solid-state_drive" TargetMode="External"/><Relationship Id="rId5" Type="http://schemas.openxmlformats.org/officeDocument/2006/relationships/hyperlink" Target="https://en.wikipedia.org/wiki/Unified_Extensible_Firmware_Interface" TargetMode="External"/><Relationship Id="rId4" Type="http://schemas.openxmlformats.org/officeDocument/2006/relationships/hyperlink" Target="https://en.wikipedia.org/wiki/EEPROM"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8" Type="http://schemas.openxmlformats.org/officeDocument/2006/relationships/image" Target="../media/image28.jpg"/><Relationship Id="rId3" Type="http://schemas.openxmlformats.org/officeDocument/2006/relationships/image" Target="../media/image23.jpg"/><Relationship Id="rId7" Type="http://schemas.openxmlformats.org/officeDocument/2006/relationships/image" Target="../media/image27.jpg"/><Relationship Id="rId12"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8.xml"/><Relationship Id="rId6" Type="http://schemas.openxmlformats.org/officeDocument/2006/relationships/image" Target="../media/image26.jpg"/><Relationship Id="rId11" Type="http://schemas.openxmlformats.org/officeDocument/2006/relationships/image" Target="../media/image31.png"/><Relationship Id="rId5" Type="http://schemas.openxmlformats.org/officeDocument/2006/relationships/image" Target="../media/image25.jpg"/><Relationship Id="rId10" Type="http://schemas.openxmlformats.org/officeDocument/2006/relationships/image" Target="../media/image30.jpg"/><Relationship Id="rId4" Type="http://schemas.openxmlformats.org/officeDocument/2006/relationships/image" Target="../media/image24.jpg"/><Relationship Id="rId9" Type="http://schemas.openxmlformats.org/officeDocument/2006/relationships/image" Target="../media/image29.gif"/></Relationships>
</file>

<file path=ppt/slides/_rels/slide38.xml.rels><?xml version="1.0" encoding="UTF-8" standalone="yes"?>
<Relationships xmlns="http://schemas.openxmlformats.org/package/2006/relationships"><Relationship Id="rId3" Type="http://schemas.openxmlformats.org/officeDocument/2006/relationships/hyperlink" Target="http://theoatmeal.com/blog/fix_computer" TargetMode="External"/><Relationship Id="rId2" Type="http://schemas.openxmlformats.org/officeDocument/2006/relationships/notesSlide" Target="../notesSlides/notesSlide37.xml"/><Relationship Id="rId1" Type="http://schemas.openxmlformats.org/officeDocument/2006/relationships/slideLayout" Target="../slideLayouts/slideLayout9.xml"/><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commons.wikimedia.org/w/index.php?curid=28224098"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Computer Principles for Programmers</a:t>
            </a:r>
          </a:p>
        </p:txBody>
      </p:sp>
      <p:sp>
        <p:nvSpPr>
          <p:cNvPr id="3" name="Subtitle 2"/>
          <p:cNvSpPr>
            <a:spLocks noGrp="1"/>
          </p:cNvSpPr>
          <p:nvPr>
            <p:ph type="subTitle" idx="1"/>
          </p:nvPr>
        </p:nvSpPr>
        <p:spPr>
          <a:xfrm>
            <a:off x="685800" y="3505200"/>
            <a:ext cx="7848600" cy="2876128"/>
          </a:xfrm>
        </p:spPr>
        <p:txBody>
          <a:bodyPr>
            <a:normAutofit/>
          </a:bodyPr>
          <a:lstStyle/>
          <a:p>
            <a:r>
              <a:rPr lang="en-CA" sz="3600" b="1" dirty="0"/>
              <a:t>Software Development:</a:t>
            </a:r>
          </a:p>
          <a:p>
            <a:r>
              <a:rPr lang="en-CA" sz="3600" b="1" dirty="0"/>
              <a:t>Platforms, SDLC, Environments, Version Control</a:t>
            </a:r>
          </a:p>
        </p:txBody>
      </p:sp>
    </p:spTree>
    <p:extLst>
      <p:ext uri="{BB962C8B-B14F-4D97-AF65-F5344CB8AC3E}">
        <p14:creationId xmlns:p14="http://schemas.microsoft.com/office/powerpoint/2010/main" val="987057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507288" cy="990600"/>
          </a:xfrm>
        </p:spPr>
        <p:txBody>
          <a:bodyPr>
            <a:normAutofit/>
          </a:bodyPr>
          <a:lstStyle/>
          <a:p>
            <a:pPr algn="ctr"/>
            <a:r>
              <a:rPr lang="en-US" dirty="0"/>
              <a:t>ASP.NET Development Stack</a:t>
            </a:r>
          </a:p>
        </p:txBody>
      </p:sp>
      <p:pic>
        <p:nvPicPr>
          <p:cNvPr id="10" name="Picture 9">
            <a:extLst>
              <a:ext uri="{FF2B5EF4-FFF2-40B4-BE49-F238E27FC236}">
                <a16:creationId xmlns:a16="http://schemas.microsoft.com/office/drawing/2014/main" id="{BA624119-A132-4142-83C6-0DDFBA7DC8D3}"/>
              </a:ext>
            </a:extLst>
          </p:cNvPr>
          <p:cNvPicPr>
            <a:picLocks noChangeAspect="1"/>
          </p:cNvPicPr>
          <p:nvPr/>
        </p:nvPicPr>
        <p:blipFill>
          <a:blip r:embed="rId3"/>
          <a:stretch>
            <a:fillRect/>
          </a:stretch>
        </p:blipFill>
        <p:spPr>
          <a:xfrm>
            <a:off x="971600" y="1526407"/>
            <a:ext cx="7391100" cy="4411563"/>
          </a:xfrm>
          <a:prstGeom prst="rect">
            <a:avLst/>
          </a:prstGeom>
        </p:spPr>
      </p:pic>
      <p:sp>
        <p:nvSpPr>
          <p:cNvPr id="4" name="Speech Bubble: Oval 3">
            <a:extLst>
              <a:ext uri="{FF2B5EF4-FFF2-40B4-BE49-F238E27FC236}">
                <a16:creationId xmlns:a16="http://schemas.microsoft.com/office/drawing/2014/main" id="{11181C78-EEC8-4B39-8DC9-402D1488013C}"/>
              </a:ext>
            </a:extLst>
          </p:cNvPr>
          <p:cNvSpPr/>
          <p:nvPr/>
        </p:nvSpPr>
        <p:spPr>
          <a:xfrm>
            <a:off x="777032" y="6093296"/>
            <a:ext cx="3451212" cy="648072"/>
          </a:xfrm>
          <a:prstGeom prst="wedgeEllipseCallout">
            <a:avLst>
              <a:gd name="adj1" fmla="val -2149"/>
              <a:gd name="adj2" fmla="val -85196"/>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and </a:t>
            </a:r>
            <a:r>
              <a:rPr lang="en-US" b="1" dirty="0">
                <a:solidFill>
                  <a:schemeClr val="tx1"/>
                </a:solidFill>
              </a:rPr>
              <a:t>macOS</a:t>
            </a:r>
            <a:r>
              <a:rPr lang="en-US" dirty="0">
                <a:solidFill>
                  <a:schemeClr val="tx1"/>
                </a:solidFill>
              </a:rPr>
              <a:t> or </a:t>
            </a:r>
            <a:r>
              <a:rPr lang="en-US" b="1" dirty="0">
                <a:solidFill>
                  <a:schemeClr val="tx1"/>
                </a:solidFill>
              </a:rPr>
              <a:t>Linux </a:t>
            </a:r>
            <a:r>
              <a:rPr lang="en-US" dirty="0">
                <a:solidFill>
                  <a:schemeClr val="tx1"/>
                </a:solidFill>
              </a:rPr>
              <a:t>or</a:t>
            </a:r>
            <a:r>
              <a:rPr lang="en-US" b="1" dirty="0">
                <a:solidFill>
                  <a:schemeClr val="tx1"/>
                </a:solidFill>
              </a:rPr>
              <a:t> iOS </a:t>
            </a:r>
            <a:r>
              <a:rPr lang="en-US" dirty="0">
                <a:solidFill>
                  <a:schemeClr val="tx1"/>
                </a:solidFill>
              </a:rPr>
              <a:t>or</a:t>
            </a:r>
            <a:r>
              <a:rPr lang="en-US" b="1" dirty="0">
                <a:solidFill>
                  <a:schemeClr val="tx1"/>
                </a:solidFill>
              </a:rPr>
              <a:t> Android</a:t>
            </a:r>
            <a:endParaRPr lang="en-CA" b="1" dirty="0">
              <a:solidFill>
                <a:schemeClr val="tx1"/>
              </a:solidFill>
            </a:endParaRPr>
          </a:p>
        </p:txBody>
      </p:sp>
      <p:sp>
        <p:nvSpPr>
          <p:cNvPr id="7" name="Speech Bubble: Oval 6">
            <a:extLst>
              <a:ext uri="{FF2B5EF4-FFF2-40B4-BE49-F238E27FC236}">
                <a16:creationId xmlns:a16="http://schemas.microsoft.com/office/drawing/2014/main" id="{869CBE75-A684-4F24-9F48-0E5EC9DFF91A}"/>
              </a:ext>
            </a:extLst>
          </p:cNvPr>
          <p:cNvSpPr/>
          <p:nvPr/>
        </p:nvSpPr>
        <p:spPr>
          <a:xfrm rot="16200000">
            <a:off x="-153888" y="4535760"/>
            <a:ext cx="1512168" cy="899592"/>
          </a:xfrm>
          <a:prstGeom prst="wedgeEllipseCallout">
            <a:avLst>
              <a:gd name="adj1" fmla="val -10755"/>
              <a:gd name="adj2" fmla="val 102029"/>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Virtual Machine</a:t>
            </a:r>
            <a:endParaRPr lang="en-CA" dirty="0">
              <a:solidFill>
                <a:schemeClr val="tx1"/>
              </a:solidFill>
            </a:endParaRPr>
          </a:p>
        </p:txBody>
      </p:sp>
    </p:spTree>
    <p:extLst>
      <p:ext uri="{BB962C8B-B14F-4D97-AF65-F5344CB8AC3E}">
        <p14:creationId xmlns:p14="http://schemas.microsoft.com/office/powerpoint/2010/main" val="2840752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404664"/>
            <a:ext cx="8712968" cy="742950"/>
          </a:xfrm>
        </p:spPr>
        <p:txBody>
          <a:bodyPr>
            <a:normAutofit/>
          </a:bodyPr>
          <a:lstStyle/>
          <a:p>
            <a:pPr algn="ctr"/>
            <a:r>
              <a:rPr lang="en-US" dirty="0"/>
              <a:t>SDLC: Systems Development Life Cycle</a:t>
            </a:r>
          </a:p>
        </p:txBody>
      </p:sp>
      <p:sp>
        <p:nvSpPr>
          <p:cNvPr id="2" name="TextBox 1"/>
          <p:cNvSpPr txBox="1"/>
          <p:nvPr/>
        </p:nvSpPr>
        <p:spPr>
          <a:xfrm>
            <a:off x="251520" y="1268759"/>
            <a:ext cx="8784976" cy="4521671"/>
          </a:xfrm>
          <a:prstGeom prst="rect">
            <a:avLst/>
          </a:prstGeom>
          <a:noFill/>
        </p:spPr>
        <p:txBody>
          <a:bodyPr wrap="square" rtlCol="0">
            <a:normAutofit fontScale="92500" lnSpcReduction="20000"/>
          </a:bodyPr>
          <a:lstStyle/>
          <a:p>
            <a:pPr>
              <a:lnSpc>
                <a:spcPct val="110000"/>
              </a:lnSpc>
            </a:pPr>
            <a:r>
              <a:rPr lang="en-US" sz="3900" spc="-100" dirty="0">
                <a:solidFill>
                  <a:schemeClr val="tx2"/>
                </a:solidFill>
                <a:latin typeface="Franklin Gothic Demi" pitchFamily="34" charset="0"/>
                <a:ea typeface="+mj-ea"/>
                <a:cs typeface="+mj-cs"/>
              </a:rPr>
              <a:t>What is the problem?</a:t>
            </a:r>
            <a:endParaRPr lang="en-CA" sz="3900" spc="-100" dirty="0">
              <a:solidFill>
                <a:schemeClr val="tx2"/>
              </a:solidFill>
              <a:latin typeface="Franklin Gothic Demi" pitchFamily="34" charset="0"/>
              <a:ea typeface="+mj-ea"/>
              <a:cs typeface="+mj-cs"/>
            </a:endParaRPr>
          </a:p>
          <a:p>
            <a:pPr>
              <a:lnSpc>
                <a:spcPct val="110000"/>
              </a:lnSpc>
            </a:pPr>
            <a:r>
              <a:rPr lang="en-CA" sz="3200" b="1" dirty="0"/>
              <a:t>  Determine</a:t>
            </a:r>
            <a:r>
              <a:rPr lang="en-CA" sz="3200" dirty="0"/>
              <a:t>: investigate, scope &amp; project plan</a:t>
            </a:r>
          </a:p>
          <a:p>
            <a:pPr>
              <a:lnSpc>
                <a:spcPct val="110000"/>
              </a:lnSpc>
            </a:pPr>
            <a:r>
              <a:rPr lang="en-CA" sz="3200" b="1" dirty="0"/>
              <a:t>  Define</a:t>
            </a:r>
            <a:r>
              <a:rPr lang="en-CA" sz="3200" dirty="0"/>
              <a:t>: detailed business &amp; user requirements</a:t>
            </a:r>
          </a:p>
          <a:p>
            <a:pPr>
              <a:lnSpc>
                <a:spcPct val="110000"/>
              </a:lnSpc>
            </a:pPr>
            <a:r>
              <a:rPr lang="en-US" sz="3900" spc="-100" dirty="0">
                <a:solidFill>
                  <a:schemeClr val="tx2"/>
                </a:solidFill>
                <a:latin typeface="Franklin Gothic Demi" pitchFamily="34" charset="0"/>
                <a:ea typeface="+mj-ea"/>
                <a:cs typeface="+mj-cs"/>
              </a:rPr>
              <a:t>What is the solution?</a:t>
            </a:r>
            <a:endParaRPr lang="en-CA" sz="3900" spc="-100" dirty="0">
              <a:solidFill>
                <a:schemeClr val="tx2"/>
              </a:solidFill>
              <a:latin typeface="Franklin Gothic Demi" pitchFamily="34" charset="0"/>
              <a:ea typeface="+mj-ea"/>
              <a:cs typeface="+mj-cs"/>
            </a:endParaRPr>
          </a:p>
          <a:p>
            <a:pPr>
              <a:lnSpc>
                <a:spcPct val="110000"/>
              </a:lnSpc>
            </a:pPr>
            <a:r>
              <a:rPr lang="en-CA" sz="3200" b="1" dirty="0"/>
              <a:t>  Design</a:t>
            </a:r>
            <a:r>
              <a:rPr lang="en-CA" sz="3200" dirty="0"/>
              <a:t>: analyse requirements into system specs</a:t>
            </a:r>
          </a:p>
          <a:p>
            <a:pPr>
              <a:lnSpc>
                <a:spcPct val="110000"/>
              </a:lnSpc>
            </a:pPr>
            <a:r>
              <a:rPr lang="en-CA" sz="3200" b="1" dirty="0"/>
              <a:t>  Develop</a:t>
            </a:r>
            <a:r>
              <a:rPr lang="en-CA" sz="3200" dirty="0"/>
              <a:t>: implement the design in software and hardware, system and user acceptance testing</a:t>
            </a:r>
          </a:p>
          <a:p>
            <a:pPr>
              <a:lnSpc>
                <a:spcPct val="110000"/>
              </a:lnSpc>
            </a:pPr>
            <a:r>
              <a:rPr lang="en-US" sz="3900" spc="-100" dirty="0">
                <a:solidFill>
                  <a:schemeClr val="tx2"/>
                </a:solidFill>
                <a:latin typeface="Franklin Gothic Demi" pitchFamily="34" charset="0"/>
                <a:ea typeface="+mj-ea"/>
                <a:cs typeface="+mj-cs"/>
              </a:rPr>
              <a:t>Don't make the solution the next problem…</a:t>
            </a:r>
            <a:endParaRPr lang="en-CA" sz="3900" spc="-100" dirty="0">
              <a:solidFill>
                <a:schemeClr val="tx2"/>
              </a:solidFill>
              <a:latin typeface="Franklin Gothic Demi" pitchFamily="34" charset="0"/>
              <a:ea typeface="+mj-ea"/>
              <a:cs typeface="+mj-cs"/>
            </a:endParaRPr>
          </a:p>
          <a:p>
            <a:pPr>
              <a:lnSpc>
                <a:spcPct val="110000"/>
              </a:lnSpc>
            </a:pPr>
            <a:r>
              <a:rPr lang="en-CA" sz="3200" b="1" dirty="0"/>
              <a:t>  Deliver and Deploy</a:t>
            </a:r>
            <a:r>
              <a:rPr lang="en-CA" sz="3200" dirty="0"/>
              <a:t>: install system, train users</a:t>
            </a:r>
          </a:p>
          <a:p>
            <a:pPr>
              <a:lnSpc>
                <a:spcPct val="110000"/>
              </a:lnSpc>
            </a:pPr>
            <a:r>
              <a:rPr lang="en-CA" sz="3200" b="1" dirty="0"/>
              <a:t>  </a:t>
            </a:r>
            <a:r>
              <a:rPr lang="en-CA" sz="3200" b="1" dirty="0" err="1"/>
              <a:t>D'oh</a:t>
            </a:r>
            <a:r>
              <a:rPr lang="en-CA" sz="3200" dirty="0"/>
              <a:t>:  maintain system and support users</a:t>
            </a:r>
          </a:p>
        </p:txBody>
      </p:sp>
    </p:spTree>
    <p:extLst>
      <p:ext uri="{BB962C8B-B14F-4D97-AF65-F5344CB8AC3E}">
        <p14:creationId xmlns:p14="http://schemas.microsoft.com/office/powerpoint/2010/main" val="551154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404664"/>
            <a:ext cx="8712968" cy="742950"/>
          </a:xfrm>
        </p:spPr>
        <p:txBody>
          <a:bodyPr>
            <a:normAutofit/>
          </a:bodyPr>
          <a:lstStyle/>
          <a:p>
            <a:pPr algn="ctr"/>
            <a:r>
              <a:rPr lang="en-US" dirty="0"/>
              <a:t>SDLC: Systems Development Life Cycle</a:t>
            </a:r>
          </a:p>
        </p:txBody>
      </p:sp>
      <p:sp>
        <p:nvSpPr>
          <p:cNvPr id="2" name="TextBox 1"/>
          <p:cNvSpPr txBox="1"/>
          <p:nvPr/>
        </p:nvSpPr>
        <p:spPr>
          <a:xfrm>
            <a:off x="251520" y="1268759"/>
            <a:ext cx="8784976" cy="4521671"/>
          </a:xfrm>
          <a:prstGeom prst="rect">
            <a:avLst/>
          </a:prstGeom>
          <a:noFill/>
        </p:spPr>
        <p:txBody>
          <a:bodyPr wrap="square" rtlCol="0">
            <a:normAutofit fontScale="85000" lnSpcReduction="10000"/>
          </a:bodyPr>
          <a:lstStyle/>
          <a:p>
            <a:pPr>
              <a:lnSpc>
                <a:spcPct val="110000"/>
              </a:lnSpc>
            </a:pPr>
            <a:r>
              <a:rPr lang="en-US" sz="3900" spc="-100" dirty="0">
                <a:solidFill>
                  <a:schemeClr val="tx2"/>
                </a:solidFill>
                <a:latin typeface="Franklin Gothic Demi" pitchFamily="34" charset="0"/>
                <a:ea typeface="+mj-ea"/>
                <a:cs typeface="+mj-cs"/>
              </a:rPr>
              <a:t>What is the problem?</a:t>
            </a:r>
            <a:endParaRPr lang="en-CA" sz="3900" spc="-100" dirty="0">
              <a:solidFill>
                <a:schemeClr val="tx2"/>
              </a:solidFill>
              <a:latin typeface="Franklin Gothic Demi" pitchFamily="34" charset="0"/>
              <a:ea typeface="+mj-ea"/>
              <a:cs typeface="+mj-cs"/>
            </a:endParaRPr>
          </a:p>
          <a:p>
            <a:pPr>
              <a:lnSpc>
                <a:spcPct val="110000"/>
              </a:lnSpc>
            </a:pPr>
            <a:r>
              <a:rPr lang="en-CA" sz="3000" b="1" dirty="0"/>
              <a:t>  Determine &amp; Define</a:t>
            </a:r>
            <a:r>
              <a:rPr lang="en-CA" sz="3000" dirty="0"/>
              <a:t>: </a:t>
            </a:r>
            <a:br>
              <a:rPr lang="en-CA" sz="3000" dirty="0"/>
            </a:br>
            <a:r>
              <a:rPr lang="en-CA" sz="3000" dirty="0"/>
              <a:t>  3</a:t>
            </a:r>
            <a:r>
              <a:rPr lang="en-CA" sz="3000" baseline="30000" dirty="0"/>
              <a:t>rd</a:t>
            </a:r>
            <a:r>
              <a:rPr lang="en-CA" sz="3000" dirty="0"/>
              <a:t> term: </a:t>
            </a:r>
            <a:r>
              <a:rPr lang="en-CA" sz="3100" dirty="0"/>
              <a:t>Requirements Gathering Using OO Models</a:t>
            </a:r>
          </a:p>
          <a:p>
            <a:pPr>
              <a:lnSpc>
                <a:spcPct val="110000"/>
              </a:lnSpc>
            </a:pPr>
            <a:r>
              <a:rPr lang="en-US" sz="3900" spc="-100" dirty="0">
                <a:solidFill>
                  <a:schemeClr val="tx2"/>
                </a:solidFill>
                <a:latin typeface="Franklin Gothic Demi" pitchFamily="34" charset="0"/>
                <a:ea typeface="+mj-ea"/>
                <a:cs typeface="+mj-cs"/>
              </a:rPr>
              <a:t>What is the solution?</a:t>
            </a:r>
            <a:endParaRPr lang="en-CA" sz="3900" spc="-100" dirty="0">
              <a:solidFill>
                <a:schemeClr val="tx2"/>
              </a:solidFill>
              <a:latin typeface="Franklin Gothic Demi" pitchFamily="34" charset="0"/>
              <a:ea typeface="+mj-ea"/>
              <a:cs typeface="+mj-cs"/>
            </a:endParaRPr>
          </a:p>
          <a:p>
            <a:pPr>
              <a:lnSpc>
                <a:spcPct val="110000"/>
              </a:lnSpc>
            </a:pPr>
            <a:r>
              <a:rPr lang="en-CA" sz="3000" b="1" dirty="0"/>
              <a:t>  Design</a:t>
            </a:r>
            <a:r>
              <a:rPr lang="en-CA" sz="3000" dirty="0"/>
              <a:t>: 4</a:t>
            </a:r>
            <a:r>
              <a:rPr lang="en-CA" sz="3000" baseline="30000" dirty="0"/>
              <a:t>th</a:t>
            </a:r>
            <a:r>
              <a:rPr lang="en-CA" sz="3000" dirty="0"/>
              <a:t> ter</a:t>
            </a:r>
            <a:r>
              <a:rPr lang="en-CA" sz="3100" dirty="0"/>
              <a:t>m Analysis and Design Using OO Models</a:t>
            </a:r>
          </a:p>
          <a:p>
            <a:pPr>
              <a:lnSpc>
                <a:spcPct val="110000"/>
              </a:lnSpc>
            </a:pPr>
            <a:r>
              <a:rPr lang="en-CA" sz="3000" b="1" dirty="0"/>
              <a:t>  Develop</a:t>
            </a:r>
            <a:r>
              <a:rPr lang="en-CA" sz="3000" dirty="0"/>
              <a:t>: 5</a:t>
            </a:r>
            <a:r>
              <a:rPr lang="en-CA" sz="3000" baseline="30000" dirty="0"/>
              <a:t>th</a:t>
            </a:r>
            <a:r>
              <a:rPr lang="en-CA" sz="3000" dirty="0"/>
              <a:t> term </a:t>
            </a:r>
            <a:r>
              <a:rPr lang="en-CA" sz="3200" dirty="0"/>
              <a:t>Project Planning and Management</a:t>
            </a:r>
            <a:br>
              <a:rPr lang="en-CA" sz="3200" dirty="0"/>
            </a:br>
            <a:r>
              <a:rPr lang="en-CA" sz="3200" dirty="0"/>
              <a:t>  6</a:t>
            </a:r>
            <a:r>
              <a:rPr lang="en-CA" sz="3200" baseline="30000" dirty="0"/>
              <a:t>th</a:t>
            </a:r>
            <a:r>
              <a:rPr lang="en-CA" sz="3200" dirty="0"/>
              <a:t> term Project Implementation</a:t>
            </a:r>
            <a:endParaRPr lang="en-CA" sz="3000" dirty="0"/>
          </a:p>
          <a:p>
            <a:pPr>
              <a:lnSpc>
                <a:spcPct val="110000"/>
              </a:lnSpc>
            </a:pPr>
            <a:r>
              <a:rPr lang="en-US" sz="3900" spc="-100" dirty="0">
                <a:solidFill>
                  <a:schemeClr val="tx2"/>
                </a:solidFill>
                <a:latin typeface="Franklin Gothic Demi" pitchFamily="34" charset="0"/>
                <a:ea typeface="+mj-ea"/>
                <a:cs typeface="+mj-cs"/>
              </a:rPr>
              <a:t>Don't make the solution the next problem…</a:t>
            </a:r>
            <a:endParaRPr lang="en-CA" sz="3900" spc="-100" dirty="0">
              <a:solidFill>
                <a:schemeClr val="tx2"/>
              </a:solidFill>
              <a:latin typeface="Franklin Gothic Demi" pitchFamily="34" charset="0"/>
              <a:ea typeface="+mj-ea"/>
              <a:cs typeface="+mj-cs"/>
            </a:endParaRPr>
          </a:p>
          <a:p>
            <a:pPr>
              <a:lnSpc>
                <a:spcPct val="110000"/>
              </a:lnSpc>
            </a:pPr>
            <a:r>
              <a:rPr lang="en-CA" sz="3100" b="1" dirty="0"/>
              <a:t>  Deliver and Deploy</a:t>
            </a:r>
            <a:r>
              <a:rPr lang="en-CA" sz="3100" dirty="0"/>
              <a:t>: install system, train users</a:t>
            </a:r>
          </a:p>
          <a:p>
            <a:pPr>
              <a:lnSpc>
                <a:spcPct val="110000"/>
              </a:lnSpc>
            </a:pPr>
            <a:r>
              <a:rPr lang="en-CA" sz="3100" b="1" dirty="0"/>
              <a:t>  </a:t>
            </a:r>
            <a:r>
              <a:rPr lang="en-CA" sz="3100" b="1" dirty="0" err="1"/>
              <a:t>D'oh</a:t>
            </a:r>
            <a:r>
              <a:rPr lang="en-CA" sz="3100" dirty="0"/>
              <a:t>:  maintain system and support users</a:t>
            </a:r>
          </a:p>
        </p:txBody>
      </p:sp>
    </p:spTree>
    <p:extLst>
      <p:ext uri="{BB962C8B-B14F-4D97-AF65-F5344CB8AC3E}">
        <p14:creationId xmlns:p14="http://schemas.microsoft.com/office/powerpoint/2010/main" val="3208688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 y="764704"/>
            <a:ext cx="865731" cy="5143500"/>
          </a:xfrm>
        </p:spPr>
        <p:txBody>
          <a:bodyPr vert="vert270" anchor="ctr" anchorCtr="1">
            <a:normAutofit fontScale="90000"/>
          </a:bodyPr>
          <a:lstStyle/>
          <a:p>
            <a:pPr algn="ctr"/>
            <a:r>
              <a:rPr lang="en-US" dirty="0"/>
              <a:t>Systems Development IRL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620688"/>
            <a:ext cx="7848872" cy="5723484"/>
          </a:xfrm>
          <a:prstGeom prst="rect">
            <a:avLst/>
          </a:prstGeom>
        </p:spPr>
      </p:pic>
    </p:spTree>
    <p:extLst>
      <p:ext uri="{BB962C8B-B14F-4D97-AF65-F5344CB8AC3E}">
        <p14:creationId xmlns:p14="http://schemas.microsoft.com/office/powerpoint/2010/main" val="1731301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484784"/>
            <a:ext cx="9144000" cy="5373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p>
            <a:pPr lvl="1"/>
            <a:endParaRPr lang="en-US" sz="3200" b="1" dirty="0"/>
          </a:p>
          <a:p>
            <a:pPr marL="914400" lvl="1" indent="-457200">
              <a:buFont typeface="Arial" panose="020B0604020202020204" pitchFamily="34" charset="0"/>
              <a:buChar char="•"/>
            </a:pPr>
            <a:r>
              <a:rPr lang="en-US" sz="3200" b="1" dirty="0"/>
              <a:t>keep OS, apps, and firmware up-to-date within the major release.</a:t>
            </a:r>
          </a:p>
          <a:p>
            <a:pPr marL="914400" lvl="1" indent="-457200">
              <a:buFont typeface="Arial" panose="020B0604020202020204" pitchFamily="34" charset="0"/>
              <a:buChar char="•"/>
            </a:pPr>
            <a:r>
              <a:rPr lang="en-CA" sz="3200" b="1" dirty="0"/>
              <a:t>When to install a new major release? </a:t>
            </a:r>
          </a:p>
          <a:p>
            <a:pPr marL="1371600" lvl="2" indent="-457200">
              <a:buFont typeface="Arial" panose="020B0604020202020204" pitchFamily="34" charset="0"/>
              <a:buChar char="•"/>
            </a:pPr>
            <a:r>
              <a:rPr lang="en-CA" sz="3200" b="1" dirty="0"/>
              <a:t>6 months after </a:t>
            </a:r>
            <a:r>
              <a:rPr lang="en-CA" sz="3200" b="1" i="1" dirty="0"/>
              <a:t>n</a:t>
            </a:r>
            <a:r>
              <a:rPr lang="en-CA" sz="3200" b="1" dirty="0"/>
              <a:t>.0 (point zero) release</a:t>
            </a:r>
          </a:p>
          <a:p>
            <a:pPr marL="1371600" lvl="2" indent="-457200">
              <a:buFont typeface="Arial" panose="020B0604020202020204" pitchFamily="34" charset="0"/>
              <a:buChar char="•"/>
            </a:pPr>
            <a:r>
              <a:rPr lang="en-CA" sz="3200" b="1" dirty="0"/>
              <a:t>or at the </a:t>
            </a:r>
            <a:r>
              <a:rPr lang="en-CA" sz="3200" b="1" i="1" dirty="0"/>
              <a:t>n</a:t>
            </a:r>
            <a:r>
              <a:rPr lang="en-CA" sz="3200" b="1" dirty="0"/>
              <a:t>.1 (point one) minor update</a:t>
            </a:r>
          </a:p>
          <a:p>
            <a:pPr marL="1371600" lvl="2" indent="-457200">
              <a:buFont typeface="Arial" panose="020B0604020202020204" pitchFamily="34" charset="0"/>
              <a:buChar char="•"/>
            </a:pPr>
            <a:r>
              <a:rPr lang="en-CA" sz="3200" b="1" dirty="0"/>
              <a:t>Backup first! Have a roll-back plan.</a:t>
            </a:r>
            <a:endParaRPr lang="en-US" sz="3200" b="1" dirty="0"/>
          </a:p>
        </p:txBody>
      </p:sp>
      <p:sp>
        <p:nvSpPr>
          <p:cNvPr id="7" name="Title 1"/>
          <p:cNvSpPr>
            <a:spLocks noGrp="1"/>
          </p:cNvSpPr>
          <p:nvPr>
            <p:ph type="title"/>
          </p:nvPr>
        </p:nvSpPr>
        <p:spPr>
          <a:xfrm>
            <a:off x="457200" y="525810"/>
            <a:ext cx="8229600" cy="742950"/>
          </a:xfrm>
        </p:spPr>
        <p:txBody>
          <a:bodyPr>
            <a:noAutofit/>
          </a:bodyPr>
          <a:lstStyle/>
          <a:p>
            <a:r>
              <a:rPr lang="en-US" sz="2800" dirty="0"/>
              <a:t>Introduction to Software Versioning, Software Release Numbering, and Software Version Control Systems</a:t>
            </a:r>
          </a:p>
        </p:txBody>
      </p:sp>
    </p:spTree>
    <p:extLst>
      <p:ext uri="{BB962C8B-B14F-4D97-AF65-F5344CB8AC3E}">
        <p14:creationId xmlns:p14="http://schemas.microsoft.com/office/powerpoint/2010/main" val="355860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528" y="1104152"/>
            <a:ext cx="8690628" cy="3693000"/>
          </a:xfrm>
        </p:spPr>
        <p:txBody>
          <a:bodyPr>
            <a:noAutofit/>
          </a:bodyPr>
          <a:lstStyle/>
          <a:p>
            <a:r>
              <a:rPr lang="en-CA" sz="2000" dirty="0"/>
              <a:t>Software development is typically </a:t>
            </a:r>
            <a:r>
              <a:rPr lang="en-CA" sz="2000" dirty="0">
                <a:solidFill>
                  <a:schemeClr val="tx2"/>
                </a:solidFill>
              </a:rPr>
              <a:t>never finished</a:t>
            </a:r>
            <a:r>
              <a:rPr lang="en-CA" sz="2000" dirty="0"/>
              <a:t>.</a:t>
            </a:r>
          </a:p>
          <a:p>
            <a:r>
              <a:rPr lang="en-CA" sz="2000" dirty="0"/>
              <a:t>At some point, it is </a:t>
            </a:r>
            <a:r>
              <a:rPr lang="en-CA" sz="2000" dirty="0">
                <a:solidFill>
                  <a:schemeClr val="tx2"/>
                </a:solidFill>
              </a:rPr>
              <a:t>finished enough to be released</a:t>
            </a:r>
            <a:r>
              <a:rPr lang="en-CA" sz="2000" i="1" dirty="0"/>
              <a:t>.</a:t>
            </a:r>
          </a:p>
          <a:p>
            <a:r>
              <a:rPr lang="en-CA" sz="2000" dirty="0"/>
              <a:t>We continue to </a:t>
            </a:r>
            <a:r>
              <a:rPr lang="en-CA" sz="2000" dirty="0">
                <a:solidFill>
                  <a:schemeClr val="tx2"/>
                </a:solidFill>
              </a:rPr>
              <a:t>add features, new functionalities, and fix bugs in the code</a:t>
            </a:r>
            <a:r>
              <a:rPr lang="en-CA" sz="2000" dirty="0"/>
              <a:t>.</a:t>
            </a:r>
          </a:p>
        </p:txBody>
      </p:sp>
      <p:sp>
        <p:nvSpPr>
          <p:cNvPr id="4" name="Title 3"/>
          <p:cNvSpPr>
            <a:spLocks noGrp="1"/>
          </p:cNvSpPr>
          <p:nvPr>
            <p:ph type="title"/>
          </p:nvPr>
        </p:nvSpPr>
        <p:spPr>
          <a:xfrm>
            <a:off x="433613" y="332656"/>
            <a:ext cx="8229600" cy="742950"/>
          </a:xfrm>
        </p:spPr>
        <p:txBody>
          <a:bodyPr/>
          <a:lstStyle/>
          <a:p>
            <a:r>
              <a:rPr lang="en-US" dirty="0"/>
              <a:t>Software Development Versioning</a:t>
            </a:r>
          </a:p>
        </p:txBody>
      </p:sp>
      <p:sp>
        <p:nvSpPr>
          <p:cNvPr id="7" name="Text Placeholder 4"/>
          <p:cNvSpPr txBox="1">
            <a:spLocks/>
          </p:cNvSpPr>
          <p:nvPr/>
        </p:nvSpPr>
        <p:spPr>
          <a:xfrm>
            <a:off x="4288873" y="2375177"/>
            <a:ext cx="3892236" cy="432048"/>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dirty="0"/>
              <a:t>Release Stage</a:t>
            </a:r>
          </a:p>
        </p:txBody>
      </p:sp>
      <p:grpSp>
        <p:nvGrpSpPr>
          <p:cNvPr id="2" name="Group 1">
            <a:extLst>
              <a:ext uri="{FF2B5EF4-FFF2-40B4-BE49-F238E27FC236}">
                <a16:creationId xmlns:a16="http://schemas.microsoft.com/office/drawing/2014/main" id="{A0616FBD-F728-4464-AB8D-4CC820FEA852}"/>
              </a:ext>
            </a:extLst>
          </p:cNvPr>
          <p:cNvGrpSpPr/>
          <p:nvPr/>
        </p:nvGrpSpPr>
        <p:grpSpPr>
          <a:xfrm>
            <a:off x="755575" y="2420888"/>
            <a:ext cx="7462085" cy="3816421"/>
            <a:chOff x="643209" y="2996952"/>
            <a:chExt cx="7462085" cy="3816421"/>
          </a:xfrm>
        </p:grpSpPr>
        <p:sp>
          <p:nvSpPr>
            <p:cNvPr id="6" name="Text Placeholder 2"/>
            <p:cNvSpPr txBox="1">
              <a:spLocks/>
            </p:cNvSpPr>
            <p:nvPr/>
          </p:nvSpPr>
          <p:spPr>
            <a:xfrm>
              <a:off x="643210" y="2996952"/>
              <a:ext cx="3712766" cy="360040"/>
            </a:xfrm>
            <a:prstGeom prst="rect">
              <a:avLst/>
            </a:prstGeom>
          </p:spPr>
          <p:txBody>
            <a:bodyPr vert="horz" lIns="91440" tIns="45720" rIns="91440" bIns="45720" rtlCol="0">
              <a:normAutofit fontScale="775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8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9pPr>
            </a:lstStyle>
            <a:p>
              <a:pPr marL="0" indent="0">
                <a:buNone/>
              </a:pPr>
              <a:r>
                <a:rPr lang="en-US" dirty="0"/>
                <a:t>Development Stage</a:t>
              </a:r>
            </a:p>
          </p:txBody>
        </p:sp>
        <p:sp>
          <p:nvSpPr>
            <p:cNvPr id="9" name="Content Placeholder 3"/>
            <p:cNvSpPr txBox="1">
              <a:spLocks/>
            </p:cNvSpPr>
            <p:nvPr/>
          </p:nvSpPr>
          <p:spPr>
            <a:xfrm>
              <a:off x="643209" y="3461323"/>
              <a:ext cx="3682752" cy="2775986"/>
            </a:xfrm>
            <a:prstGeom prst="rect">
              <a:avLst/>
            </a:prstGeom>
          </p:spPr>
          <p:txBody>
            <a:bodyPr>
              <a:normAutofit fontScale="775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0.1</a:t>
              </a:r>
            </a:p>
            <a:p>
              <a:r>
                <a:rPr lang="en-US" dirty="0"/>
                <a:t>0.2</a:t>
              </a:r>
            </a:p>
            <a:p>
              <a:r>
                <a:rPr lang="en-US" dirty="0"/>
                <a:t>1.0a1 (Alpha1)</a:t>
              </a:r>
            </a:p>
            <a:p>
              <a:r>
                <a:rPr lang="en-US" dirty="0"/>
                <a:t>1.0a2 (Alpha2)</a:t>
              </a:r>
            </a:p>
            <a:p>
              <a:r>
                <a:rPr lang="en-US" dirty="0"/>
                <a:t>1.0b1 (Beta1)</a:t>
              </a:r>
            </a:p>
            <a:p>
              <a:r>
                <a:rPr lang="en-US" dirty="0"/>
                <a:t>1.0b2 (Beta2)</a:t>
              </a:r>
            </a:p>
            <a:p>
              <a:r>
                <a:rPr lang="en-US" dirty="0"/>
                <a:t>1.0 rc1 (Release Candidate 1)</a:t>
              </a:r>
            </a:p>
            <a:p>
              <a:r>
                <a:rPr lang="en-US" dirty="0"/>
                <a:t>1.0 rc2 (Release Candidate 2)</a:t>
              </a:r>
            </a:p>
          </p:txBody>
        </p:sp>
        <p:sp>
          <p:nvSpPr>
            <p:cNvPr id="10" name="Content Placeholder 5"/>
            <p:cNvSpPr txBox="1">
              <a:spLocks/>
            </p:cNvSpPr>
            <p:nvPr/>
          </p:nvSpPr>
          <p:spPr>
            <a:xfrm>
              <a:off x="4325961" y="3372152"/>
              <a:ext cx="3779333" cy="3441221"/>
            </a:xfrm>
            <a:prstGeom prst="rect">
              <a:avLst/>
            </a:prstGeom>
          </p:spPr>
          <p:txBody>
            <a:bodyPr>
              <a:normAutofit fontScale="850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1.0.0  	"point zero release"</a:t>
              </a:r>
            </a:p>
            <a:p>
              <a:r>
                <a:rPr lang="en-US" dirty="0"/>
                <a:t>1.0.1	bug fix</a:t>
              </a:r>
            </a:p>
            <a:p>
              <a:r>
                <a:rPr lang="en-US" dirty="0"/>
                <a:t>1.0.2	bug fix</a:t>
              </a:r>
            </a:p>
            <a:p>
              <a:r>
                <a:rPr lang="en-US" dirty="0"/>
                <a:t>1.1.0	feature enhancement</a:t>
              </a:r>
            </a:p>
            <a:p>
              <a:r>
                <a:rPr lang="en-US" dirty="0"/>
                <a:t>1.1.1	bug fix</a:t>
              </a:r>
            </a:p>
            <a:p>
              <a:r>
                <a:rPr lang="en-US" dirty="0"/>
                <a:t>1.1.2	bug fix</a:t>
              </a:r>
            </a:p>
            <a:p>
              <a:r>
                <a:rPr lang="en-US" dirty="0"/>
                <a:t>1.2.0	feature enhancement</a:t>
              </a:r>
            </a:p>
            <a:p>
              <a:r>
                <a:rPr lang="en-US" dirty="0"/>
                <a:t>1.2.1	bug fix</a:t>
              </a:r>
            </a:p>
            <a:p>
              <a:r>
                <a:rPr lang="en-US" dirty="0"/>
                <a:t>2.0.0	new version</a:t>
              </a:r>
              <a:br>
                <a:rPr lang="en-US" dirty="0"/>
              </a:br>
              <a:r>
                <a:rPr lang="en-US" dirty="0"/>
                <a:t>	"point zero release"</a:t>
              </a:r>
            </a:p>
            <a:p>
              <a:endParaRPr lang="en-US" dirty="0"/>
            </a:p>
          </p:txBody>
        </p:sp>
        <p:cxnSp>
          <p:nvCxnSpPr>
            <p:cNvPr id="13" name="Straight Connector 12"/>
            <p:cNvCxnSpPr/>
            <p:nvPr/>
          </p:nvCxnSpPr>
          <p:spPr>
            <a:xfrm>
              <a:off x="643210" y="3372152"/>
              <a:ext cx="64490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a:off x="4139952" y="2996952"/>
              <a:ext cx="0" cy="244827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77584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33691" y="381794"/>
            <a:ext cx="8229600" cy="742950"/>
          </a:xfrm>
        </p:spPr>
        <p:txBody>
          <a:bodyPr>
            <a:noAutofit/>
          </a:bodyPr>
          <a:lstStyle/>
          <a:p>
            <a:pPr algn="ctr"/>
            <a:r>
              <a:rPr lang="en-US" dirty="0"/>
              <a:t>Software Release Numbering</a:t>
            </a:r>
          </a:p>
        </p:txBody>
      </p:sp>
      <p:sp>
        <p:nvSpPr>
          <p:cNvPr id="4" name="TextBox 3"/>
          <p:cNvSpPr txBox="1"/>
          <p:nvPr/>
        </p:nvSpPr>
        <p:spPr>
          <a:xfrm>
            <a:off x="1196281" y="1052736"/>
            <a:ext cx="7048128" cy="1200329"/>
          </a:xfrm>
          <a:prstGeom prst="rect">
            <a:avLst/>
          </a:prstGeom>
          <a:noFill/>
        </p:spPr>
        <p:txBody>
          <a:bodyPr wrap="square" rtlCol="0">
            <a:spAutoFit/>
          </a:bodyPr>
          <a:lstStyle/>
          <a:p>
            <a:r>
              <a:rPr lang="en-US" sz="7200" kern="6200" spc="7500" dirty="0">
                <a:solidFill>
                  <a:schemeClr val="tx2">
                    <a:lumMod val="75000"/>
                  </a:schemeClr>
                </a:solidFill>
                <a:latin typeface="Franklin Gothic Demi" pitchFamily="34" charset="0"/>
              </a:rPr>
              <a:t>3.4.2</a:t>
            </a:r>
          </a:p>
        </p:txBody>
      </p:sp>
      <p:sp>
        <p:nvSpPr>
          <p:cNvPr id="5" name="TextBox 4"/>
          <p:cNvSpPr txBox="1"/>
          <p:nvPr/>
        </p:nvSpPr>
        <p:spPr>
          <a:xfrm>
            <a:off x="251520" y="2276872"/>
            <a:ext cx="2376264" cy="2677656"/>
          </a:xfrm>
          <a:prstGeom prst="rect">
            <a:avLst/>
          </a:prstGeom>
          <a:noFill/>
        </p:spPr>
        <p:txBody>
          <a:bodyPr wrap="square" rtlCol="0">
            <a:spAutoFit/>
          </a:bodyPr>
          <a:lstStyle/>
          <a:p>
            <a:r>
              <a:rPr lang="en-US" sz="2400" b="1" dirty="0"/>
              <a:t>Major release</a:t>
            </a:r>
            <a:br>
              <a:rPr lang="en-US" sz="2400" b="1" dirty="0"/>
            </a:br>
            <a:r>
              <a:rPr lang="en-US" sz="2400" b="1" dirty="0"/>
              <a:t>(new version)</a:t>
            </a:r>
            <a:br>
              <a:rPr lang="en-US" sz="2400" b="1" dirty="0"/>
            </a:br>
            <a:r>
              <a:rPr lang="en-US" sz="2400" dirty="0"/>
              <a:t>Can be </a:t>
            </a:r>
            <a:r>
              <a:rPr lang="en-US" sz="2400" dirty="0">
                <a:solidFill>
                  <a:schemeClr val="tx2"/>
                </a:solidFill>
              </a:rPr>
              <a:t>forward and backward compatible </a:t>
            </a:r>
            <a:r>
              <a:rPr lang="en-US" sz="2400" i="1" dirty="0">
                <a:solidFill>
                  <a:schemeClr val="tx2"/>
                </a:solidFill>
              </a:rPr>
              <a:t>if </a:t>
            </a:r>
            <a:r>
              <a:rPr lang="en-US" sz="2400" dirty="0">
                <a:solidFill>
                  <a:schemeClr val="tx2"/>
                </a:solidFill>
              </a:rPr>
              <a:t>architecture is not changed.</a:t>
            </a:r>
          </a:p>
        </p:txBody>
      </p:sp>
      <p:sp>
        <p:nvSpPr>
          <p:cNvPr id="6" name="TextBox 5"/>
          <p:cNvSpPr txBox="1"/>
          <p:nvPr/>
        </p:nvSpPr>
        <p:spPr>
          <a:xfrm>
            <a:off x="2941482" y="2276872"/>
            <a:ext cx="2926663" cy="3046988"/>
          </a:xfrm>
          <a:prstGeom prst="rect">
            <a:avLst/>
          </a:prstGeom>
          <a:noFill/>
        </p:spPr>
        <p:txBody>
          <a:bodyPr wrap="square" rtlCol="0">
            <a:spAutoFit/>
          </a:bodyPr>
          <a:lstStyle/>
          <a:p>
            <a:r>
              <a:rPr lang="en-US" sz="2400" b="1" dirty="0"/>
              <a:t>Minor update</a:t>
            </a:r>
            <a:br>
              <a:rPr lang="en-US" sz="2400" b="1" dirty="0"/>
            </a:br>
            <a:r>
              <a:rPr lang="en-US" sz="2400" b="1" dirty="0"/>
              <a:t>(feature enhance)</a:t>
            </a:r>
            <a:br>
              <a:rPr lang="en-US" sz="2400" dirty="0"/>
            </a:br>
            <a:r>
              <a:rPr lang="en-US" sz="2400" dirty="0"/>
              <a:t>Must be </a:t>
            </a:r>
            <a:r>
              <a:rPr lang="en-US" sz="2400" dirty="0">
                <a:solidFill>
                  <a:schemeClr val="tx2"/>
                </a:solidFill>
              </a:rPr>
              <a:t>compatible within Major release but not necessarily forward compatible with next Major release.</a:t>
            </a:r>
            <a:endParaRPr lang="en-US" sz="2400" dirty="0"/>
          </a:p>
        </p:txBody>
      </p:sp>
      <p:sp>
        <p:nvSpPr>
          <p:cNvPr id="9" name="Content Placeholder 8"/>
          <p:cNvSpPr txBox="1">
            <a:spLocks noGrp="1"/>
          </p:cNvSpPr>
          <p:nvPr>
            <p:ph sz="half" idx="1"/>
          </p:nvPr>
        </p:nvSpPr>
        <p:spPr>
          <a:xfrm>
            <a:off x="6012161" y="2276872"/>
            <a:ext cx="2926663" cy="3046988"/>
          </a:xfrm>
          <a:prstGeom prst="rect">
            <a:avLst/>
          </a:prstGeom>
          <a:noFill/>
        </p:spPr>
        <p:txBody>
          <a:bodyPr wrap="square" rtlCol="0">
            <a:spAutoFit/>
          </a:bodyPr>
          <a:lstStyle/>
          <a:p>
            <a:pPr marL="0" indent="0">
              <a:buNone/>
            </a:pPr>
            <a:r>
              <a:rPr lang="en-US" sz="2400" b="1" dirty="0"/>
              <a:t>Micro revision</a:t>
            </a:r>
            <a:br>
              <a:rPr lang="en-US" sz="2400" b="1" dirty="0"/>
            </a:br>
            <a:r>
              <a:rPr lang="en-US" sz="2400" b="1" dirty="0"/>
              <a:t>(bug fix)</a:t>
            </a:r>
            <a:br>
              <a:rPr lang="en-US" sz="2400" b="1" dirty="0"/>
            </a:br>
            <a:r>
              <a:rPr lang="en-US" sz="2400" dirty="0"/>
              <a:t>Must be</a:t>
            </a:r>
            <a:r>
              <a:rPr lang="en-US" sz="2400" b="1" dirty="0"/>
              <a:t> </a:t>
            </a:r>
            <a:r>
              <a:rPr lang="en-US" sz="2400" dirty="0">
                <a:solidFill>
                  <a:schemeClr val="tx2"/>
                </a:solidFill>
              </a:rPr>
              <a:t>forward and backward compatible within the Major release, i.e. doesn't break things</a:t>
            </a:r>
            <a:endParaRPr lang="en-US" sz="2400" dirty="0"/>
          </a:p>
        </p:txBody>
      </p:sp>
    </p:spTree>
    <p:extLst>
      <p:ext uri="{BB962C8B-B14F-4D97-AF65-F5344CB8AC3E}">
        <p14:creationId xmlns:p14="http://schemas.microsoft.com/office/powerpoint/2010/main" val="212743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435280" cy="742950"/>
          </a:xfrm>
        </p:spPr>
        <p:txBody>
          <a:bodyPr>
            <a:normAutofit fontScale="90000"/>
          </a:bodyPr>
          <a:lstStyle/>
          <a:p>
            <a:r>
              <a:rPr lang="en-US" dirty="0"/>
              <a:t>Write programs more easily with versioning</a:t>
            </a:r>
            <a:endParaRPr lang="en-CA" dirty="0"/>
          </a:p>
        </p:txBody>
      </p:sp>
      <p:sp>
        <p:nvSpPr>
          <p:cNvPr id="3" name="Content Placeholder 2"/>
          <p:cNvSpPr>
            <a:spLocks noGrp="1"/>
          </p:cNvSpPr>
          <p:nvPr>
            <p:ph idx="1"/>
          </p:nvPr>
        </p:nvSpPr>
        <p:spPr>
          <a:xfrm>
            <a:off x="457200" y="1196752"/>
            <a:ext cx="8229600" cy="3657600"/>
          </a:xfrm>
        </p:spPr>
        <p:txBody>
          <a:bodyPr>
            <a:noAutofit/>
          </a:bodyPr>
          <a:lstStyle/>
          <a:p>
            <a:pPr>
              <a:lnSpc>
                <a:spcPct val="110000"/>
              </a:lnSpc>
              <a:spcBef>
                <a:spcPts val="600"/>
              </a:spcBef>
            </a:pPr>
            <a:r>
              <a:rPr lang="en-CA" dirty="0"/>
              <a:t>Write all the comments first! </a:t>
            </a:r>
            <a:r>
              <a:rPr lang="en-US" dirty="0"/>
              <a:t>S</a:t>
            </a:r>
            <a:r>
              <a:rPr lang="en-CA" dirty="0" err="1"/>
              <a:t>aveAs</a:t>
            </a:r>
            <a:r>
              <a:rPr lang="en-CA" dirty="0"/>
              <a:t> micro version 0.0.1</a:t>
            </a:r>
          </a:p>
          <a:p>
            <a:pPr>
              <a:lnSpc>
                <a:spcPct val="110000"/>
              </a:lnSpc>
              <a:spcBef>
                <a:spcPts val="600"/>
              </a:spcBef>
            </a:pPr>
            <a:r>
              <a:rPr lang="en-US" dirty="0"/>
              <a:t>Satisfy the </a:t>
            </a:r>
            <a:r>
              <a:rPr lang="en-CA" dirty="0"/>
              <a:t>comments with code, in small </a:t>
            </a:r>
            <a:r>
              <a:rPr lang="en-CA" i="1" dirty="0"/>
              <a:t>tested</a:t>
            </a:r>
            <a:r>
              <a:rPr lang="en-CA" dirty="0"/>
              <a:t> steps, adding function as you go:</a:t>
            </a:r>
          </a:p>
          <a:p>
            <a:pPr lvl="1">
              <a:lnSpc>
                <a:spcPct val="110000"/>
              </a:lnSpc>
              <a:spcBef>
                <a:spcPts val="600"/>
              </a:spcBef>
            </a:pPr>
            <a:r>
              <a:rPr lang="en-US" sz="2400" dirty="0"/>
              <a:t>S</a:t>
            </a:r>
            <a:r>
              <a:rPr lang="en-CA" sz="2400" dirty="0"/>
              <a:t>tart with a basic shell that does VERY simple I/O</a:t>
            </a:r>
          </a:p>
          <a:p>
            <a:pPr lvl="2">
              <a:lnSpc>
                <a:spcPct val="110000"/>
              </a:lnSpc>
              <a:spcBef>
                <a:spcPts val="600"/>
              </a:spcBef>
            </a:pPr>
            <a:r>
              <a:rPr lang="en-US" sz="2400" dirty="0"/>
              <a:t>P</a:t>
            </a:r>
            <a:r>
              <a:rPr lang="en-CA" sz="2400" dirty="0" err="1"/>
              <a:t>rompt</a:t>
            </a:r>
            <a:r>
              <a:rPr lang="en-CA" sz="2400" dirty="0"/>
              <a:t> user for a value, output the same value.</a:t>
            </a:r>
          </a:p>
          <a:p>
            <a:pPr lvl="1">
              <a:lnSpc>
                <a:spcPct val="110000"/>
              </a:lnSpc>
              <a:spcBef>
                <a:spcPts val="600"/>
              </a:spcBef>
            </a:pPr>
            <a:r>
              <a:rPr lang="en-US" sz="2400" dirty="0"/>
              <a:t>A</a:t>
            </a:r>
            <a:r>
              <a:rPr lang="en-CA" sz="2400" dirty="0" err="1"/>
              <a:t>dd</a:t>
            </a:r>
            <a:r>
              <a:rPr lang="en-CA" sz="2400" dirty="0"/>
              <a:t> formula/algorithm that changes Input into Output</a:t>
            </a:r>
          </a:p>
          <a:p>
            <a:pPr lvl="1">
              <a:lnSpc>
                <a:spcPct val="110000"/>
              </a:lnSpc>
              <a:spcBef>
                <a:spcPts val="600"/>
              </a:spcBef>
            </a:pPr>
            <a:r>
              <a:rPr lang="en-US" sz="2400" dirty="0"/>
              <a:t>A</a:t>
            </a:r>
            <a:r>
              <a:rPr lang="en-CA" sz="2400" dirty="0" err="1"/>
              <a:t>dd</a:t>
            </a:r>
            <a:r>
              <a:rPr lang="en-CA" sz="2400" dirty="0"/>
              <a:t> validation edit(s) for the input.</a:t>
            </a:r>
          </a:p>
          <a:p>
            <a:pPr lvl="1">
              <a:lnSpc>
                <a:spcPct val="110000"/>
              </a:lnSpc>
              <a:spcBef>
                <a:spcPts val="600"/>
              </a:spcBef>
            </a:pPr>
            <a:r>
              <a:rPr lang="en-US" sz="2400" dirty="0"/>
              <a:t>A</a:t>
            </a:r>
            <a:r>
              <a:rPr lang="en-CA" sz="2400" dirty="0" err="1"/>
              <a:t>dd</a:t>
            </a:r>
            <a:r>
              <a:rPr lang="en-CA" sz="2400" dirty="0"/>
              <a:t> one feature of the program at a time, test, debug.</a:t>
            </a:r>
          </a:p>
          <a:p>
            <a:pPr>
              <a:lnSpc>
                <a:spcPct val="110000"/>
              </a:lnSpc>
              <a:spcBef>
                <a:spcPts val="600"/>
              </a:spcBef>
            </a:pPr>
            <a:r>
              <a:rPr lang="en-US" dirty="0"/>
              <a:t>S</a:t>
            </a:r>
            <a:r>
              <a:rPr lang="en-CA" dirty="0" err="1"/>
              <a:t>aveAs</a:t>
            </a:r>
            <a:r>
              <a:rPr lang="en-CA" dirty="0"/>
              <a:t> each stage as micro version 0.0._+1</a:t>
            </a:r>
          </a:p>
        </p:txBody>
      </p:sp>
    </p:spTree>
    <p:extLst>
      <p:ext uri="{BB962C8B-B14F-4D97-AF65-F5344CB8AC3E}">
        <p14:creationId xmlns:p14="http://schemas.microsoft.com/office/powerpoint/2010/main" val="4209541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4FF9F-EA9C-4436-BF51-D595E62A965F}"/>
              </a:ext>
            </a:extLst>
          </p:cNvPr>
          <p:cNvSpPr>
            <a:spLocks noGrp="1"/>
          </p:cNvSpPr>
          <p:nvPr>
            <p:ph type="title"/>
          </p:nvPr>
        </p:nvSpPr>
        <p:spPr/>
        <p:txBody>
          <a:bodyPr/>
          <a:lstStyle/>
          <a:p>
            <a:r>
              <a:rPr lang="en-US" dirty="0"/>
              <a:t>Software server environments </a:t>
            </a:r>
            <a:endParaRPr lang="en-CA" dirty="0"/>
          </a:p>
        </p:txBody>
      </p:sp>
      <p:graphicFrame>
        <p:nvGraphicFramePr>
          <p:cNvPr id="3" name="Table 2">
            <a:extLst>
              <a:ext uri="{FF2B5EF4-FFF2-40B4-BE49-F238E27FC236}">
                <a16:creationId xmlns:a16="http://schemas.microsoft.com/office/drawing/2014/main" id="{50963827-1A9E-4BC6-ADFC-31D40F209346}"/>
              </a:ext>
            </a:extLst>
          </p:cNvPr>
          <p:cNvGraphicFramePr>
            <a:graphicFrameLocks noGrp="1"/>
          </p:cNvGraphicFramePr>
          <p:nvPr>
            <p:extLst>
              <p:ext uri="{D42A27DB-BD31-4B8C-83A1-F6EECF244321}">
                <p14:modId xmlns:p14="http://schemas.microsoft.com/office/powerpoint/2010/main" val="1992502350"/>
              </p:ext>
            </p:extLst>
          </p:nvPr>
        </p:nvGraphicFramePr>
        <p:xfrm>
          <a:off x="539552" y="1397000"/>
          <a:ext cx="8208000" cy="4448880"/>
        </p:xfrm>
        <a:graphic>
          <a:graphicData uri="http://schemas.openxmlformats.org/drawingml/2006/table">
            <a:tbl>
              <a:tblPr firstRow="1" bandRow="1">
                <a:tableStyleId>{5C22544A-7EE6-4342-B048-85BDC9FD1C3A}</a:tableStyleId>
              </a:tblPr>
              <a:tblGrid>
                <a:gridCol w="1188000">
                  <a:extLst>
                    <a:ext uri="{9D8B030D-6E8A-4147-A177-3AD203B41FA5}">
                      <a16:colId xmlns:a16="http://schemas.microsoft.com/office/drawing/2014/main" val="2422665374"/>
                    </a:ext>
                  </a:extLst>
                </a:gridCol>
                <a:gridCol w="1440000">
                  <a:extLst>
                    <a:ext uri="{9D8B030D-6E8A-4147-A177-3AD203B41FA5}">
                      <a16:colId xmlns:a16="http://schemas.microsoft.com/office/drawing/2014/main" val="3107020657"/>
                    </a:ext>
                  </a:extLst>
                </a:gridCol>
                <a:gridCol w="2268000">
                  <a:extLst>
                    <a:ext uri="{9D8B030D-6E8A-4147-A177-3AD203B41FA5}">
                      <a16:colId xmlns:a16="http://schemas.microsoft.com/office/drawing/2014/main" val="2246147878"/>
                    </a:ext>
                  </a:extLst>
                </a:gridCol>
                <a:gridCol w="1548000">
                  <a:extLst>
                    <a:ext uri="{9D8B030D-6E8A-4147-A177-3AD203B41FA5}">
                      <a16:colId xmlns:a16="http://schemas.microsoft.com/office/drawing/2014/main" val="3477366329"/>
                    </a:ext>
                  </a:extLst>
                </a:gridCol>
                <a:gridCol w="1764000">
                  <a:extLst>
                    <a:ext uri="{9D8B030D-6E8A-4147-A177-3AD203B41FA5}">
                      <a16:colId xmlns:a16="http://schemas.microsoft.com/office/drawing/2014/main" val="735255668"/>
                    </a:ext>
                  </a:extLst>
                </a:gridCol>
              </a:tblGrid>
              <a:tr h="720000">
                <a:tc>
                  <a:txBody>
                    <a:bodyPr/>
                    <a:lstStyle/>
                    <a:p>
                      <a:pPr algn="l"/>
                      <a:br>
                        <a:rPr lang="en-US" sz="2000" dirty="0"/>
                      </a:br>
                      <a:r>
                        <a:rPr lang="en-US" sz="2000" dirty="0"/>
                        <a:t>Who</a:t>
                      </a:r>
                      <a:endParaRPr lang="en-CA" sz="2000" dirty="0"/>
                    </a:p>
                  </a:txBody>
                  <a:tcPr anchor="ctr"/>
                </a:tc>
                <a:tc>
                  <a:txBody>
                    <a:bodyPr/>
                    <a:lstStyle/>
                    <a:p>
                      <a:pPr algn="ctr"/>
                      <a:r>
                        <a:rPr lang="en-US" sz="2000" dirty="0">
                          <a:solidFill>
                            <a:schemeClr val="bg1"/>
                          </a:solidFill>
                        </a:rPr>
                        <a:t>Develop-</a:t>
                      </a:r>
                      <a:r>
                        <a:rPr lang="en-US" sz="2000" dirty="0" err="1">
                          <a:solidFill>
                            <a:schemeClr val="bg1"/>
                          </a:solidFill>
                        </a:rPr>
                        <a:t>ment</a:t>
                      </a:r>
                      <a:endParaRPr lang="en-CA" sz="2000" dirty="0">
                        <a:solidFill>
                          <a:schemeClr val="bg1"/>
                        </a:solidFill>
                      </a:endParaRPr>
                    </a:p>
                  </a:txBody>
                  <a:tcPr anchor="ctr"/>
                </a:tc>
                <a:tc>
                  <a:txBody>
                    <a:bodyPr/>
                    <a:lstStyle/>
                    <a:p>
                      <a:pPr algn="ctr"/>
                      <a:r>
                        <a:rPr lang="en-US" sz="2000" dirty="0"/>
                        <a:t>Integration &amp; Testing</a:t>
                      </a:r>
                      <a:endParaRPr lang="en-CA" sz="2000" dirty="0"/>
                    </a:p>
                  </a:txBody>
                  <a:tcPr anchor="ctr"/>
                </a:tc>
                <a:tc>
                  <a:txBody>
                    <a:bodyPr/>
                    <a:lstStyle/>
                    <a:p>
                      <a:pPr algn="ctr"/>
                      <a:r>
                        <a:rPr lang="en-US" sz="2000" b="1" dirty="0"/>
                        <a:t>Staging</a:t>
                      </a:r>
                      <a:endParaRPr lang="en-CA" sz="2000" b="1" dirty="0"/>
                    </a:p>
                  </a:txBody>
                  <a:tcPr anchor="ctr"/>
                </a:tc>
                <a:tc>
                  <a:txBody>
                    <a:bodyPr/>
                    <a:lstStyle/>
                    <a:p>
                      <a:pPr algn="ctr"/>
                      <a:r>
                        <a:rPr lang="en-US" sz="2000" dirty="0"/>
                        <a:t>Production</a:t>
                      </a:r>
                      <a:endParaRPr lang="en-CA" sz="2000" dirty="0"/>
                    </a:p>
                  </a:txBody>
                  <a:tcPr anchor="ctr"/>
                </a:tc>
                <a:extLst>
                  <a:ext uri="{0D108BD9-81ED-4DB2-BD59-A6C34878D82A}">
                    <a16:rowId xmlns:a16="http://schemas.microsoft.com/office/drawing/2014/main" val="3839710761"/>
                  </a:ext>
                </a:extLst>
              </a:tr>
              <a:tr h="1260000">
                <a:tc>
                  <a:txBody>
                    <a:bodyPr/>
                    <a:lstStyle/>
                    <a:p>
                      <a:r>
                        <a:rPr lang="en-US" dirty="0"/>
                        <a:t>Program- </a:t>
                      </a:r>
                      <a:r>
                        <a:rPr lang="en-US" dirty="0" err="1"/>
                        <a:t>mers</a:t>
                      </a:r>
                      <a:r>
                        <a:rPr lang="en-US" dirty="0"/>
                        <a:t> and System</a:t>
                      </a:r>
                    </a:p>
                    <a:p>
                      <a:r>
                        <a:rPr lang="en-US" dirty="0"/>
                        <a:t>Analysts</a:t>
                      </a:r>
                      <a:endParaRPr lang="en-CA" dirty="0"/>
                    </a:p>
                  </a:txBody>
                  <a:tcPr/>
                </a:tc>
                <a:tc>
                  <a:txBody>
                    <a:bodyPr/>
                    <a:lstStyle/>
                    <a:p>
                      <a:r>
                        <a:rPr lang="en-US" dirty="0"/>
                        <a:t>All authority. Only place source code is changed.</a:t>
                      </a:r>
                      <a:endParaRPr lang="en-CA" dirty="0"/>
                    </a:p>
                  </a:txBody>
                  <a:tcPr/>
                </a:tc>
                <a:tc>
                  <a:txBody>
                    <a:bodyPr/>
                    <a:lstStyle/>
                    <a:p>
                      <a:r>
                        <a:rPr lang="en-US" dirty="0"/>
                        <a:t>Most authority.</a:t>
                      </a:r>
                    </a:p>
                    <a:p>
                      <a:r>
                        <a:rPr lang="en-US" dirty="0"/>
                        <a:t>Source code is checked in and compiled.</a:t>
                      </a:r>
                      <a:endParaRPr lang="en-CA" dirty="0"/>
                    </a:p>
                  </a:txBody>
                  <a:tcPr/>
                </a:tc>
                <a:tc>
                  <a:txBody>
                    <a:bodyPr/>
                    <a:lstStyle/>
                    <a:p>
                      <a:r>
                        <a:rPr lang="en-US" dirty="0"/>
                        <a:t>Application authority.</a:t>
                      </a:r>
                    </a:p>
                    <a:p>
                      <a:r>
                        <a:rPr lang="en-US" dirty="0"/>
                        <a:t>Source code is promoted.</a:t>
                      </a:r>
                      <a:endParaRPr lang="en-CA" dirty="0"/>
                    </a:p>
                  </a:txBody>
                  <a:tcPr/>
                </a:tc>
                <a:tc>
                  <a:txBody>
                    <a:bodyPr/>
                    <a:lstStyle/>
                    <a:p>
                      <a:r>
                        <a:rPr lang="en-US" dirty="0"/>
                        <a:t>READ ONLY authority.</a:t>
                      </a:r>
                    </a:p>
                    <a:p>
                      <a:r>
                        <a:rPr lang="en-US" dirty="0"/>
                        <a:t>Source code is released.</a:t>
                      </a:r>
                      <a:endParaRPr lang="en-CA" dirty="0"/>
                    </a:p>
                  </a:txBody>
                  <a:tcPr/>
                </a:tc>
                <a:extLst>
                  <a:ext uri="{0D108BD9-81ED-4DB2-BD59-A6C34878D82A}">
                    <a16:rowId xmlns:a16="http://schemas.microsoft.com/office/drawing/2014/main" val="3949827781"/>
                  </a:ext>
                </a:extLst>
              </a:tr>
              <a:tr h="622971">
                <a:tc>
                  <a:txBody>
                    <a:bodyPr/>
                    <a:lstStyle/>
                    <a:p>
                      <a:r>
                        <a:rPr lang="en-US" dirty="0"/>
                        <a:t>Business Analysts</a:t>
                      </a:r>
                      <a:endParaRPr lang="en-CA" dirty="0"/>
                    </a:p>
                  </a:txBody>
                  <a:tcPr/>
                </a:tc>
                <a:tc>
                  <a:txBody>
                    <a:bodyPr/>
                    <a:lstStyle/>
                    <a:p>
                      <a:endParaRPr lang="en-C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Application</a:t>
                      </a:r>
                      <a:br>
                        <a:rPr lang="en-US" dirty="0"/>
                      </a:br>
                      <a:r>
                        <a:rPr lang="en-US" dirty="0"/>
                        <a:t>authority</a:t>
                      </a:r>
                      <a:endParaRPr lang="en-C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Application authority</a:t>
                      </a:r>
                      <a:endParaRPr lang="en-C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READ ONLY authority</a:t>
                      </a:r>
                      <a:endParaRPr lang="en-CA" dirty="0"/>
                    </a:p>
                  </a:txBody>
                  <a:tcPr/>
                </a:tc>
                <a:extLst>
                  <a:ext uri="{0D108BD9-81ED-4DB2-BD59-A6C34878D82A}">
                    <a16:rowId xmlns:a16="http://schemas.microsoft.com/office/drawing/2014/main" val="2655736394"/>
                  </a:ext>
                </a:extLst>
              </a:tr>
              <a:tr h="622971">
                <a:tc>
                  <a:txBody>
                    <a:bodyPr/>
                    <a:lstStyle/>
                    <a:p>
                      <a:r>
                        <a:rPr lang="en-US" dirty="0"/>
                        <a:t>End Users</a:t>
                      </a:r>
                      <a:endParaRPr lang="en-CA" dirty="0"/>
                    </a:p>
                  </a:txBody>
                  <a:tcPr/>
                </a:tc>
                <a:tc>
                  <a:txBody>
                    <a:bodyPr/>
                    <a:lstStyle/>
                    <a:p>
                      <a:endParaRPr lang="en-CA" dirty="0"/>
                    </a:p>
                  </a:txBody>
                  <a:tcPr/>
                </a:tc>
                <a:tc>
                  <a:txBody>
                    <a:bodyPr/>
                    <a:lstStyle/>
                    <a:p>
                      <a:endParaRPr lang="en-C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Application authority</a:t>
                      </a:r>
                      <a:endParaRPr lang="en-C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Application authority</a:t>
                      </a:r>
                      <a:endParaRPr lang="en-CA" dirty="0"/>
                    </a:p>
                  </a:txBody>
                  <a:tcPr/>
                </a:tc>
                <a:extLst>
                  <a:ext uri="{0D108BD9-81ED-4DB2-BD59-A6C34878D82A}">
                    <a16:rowId xmlns:a16="http://schemas.microsoft.com/office/drawing/2014/main" val="1731004917"/>
                  </a:ext>
                </a:extLst>
              </a:tr>
              <a:tr h="622971">
                <a:tc>
                  <a:txBody>
                    <a:bodyPr/>
                    <a:lstStyle/>
                    <a:p>
                      <a:pPr algn="r"/>
                      <a:r>
                        <a:rPr lang="en-US" dirty="0"/>
                        <a:t>Testing:</a:t>
                      </a:r>
                      <a:endParaRPr lang="en-CA" dirty="0"/>
                    </a:p>
                  </a:txBody>
                  <a:tcPr/>
                </a:tc>
                <a:tc>
                  <a:txBody>
                    <a:bodyPr/>
                    <a:lstStyle/>
                    <a:p>
                      <a:r>
                        <a:rPr lang="en-US" dirty="0"/>
                        <a:t>Unit (program)</a:t>
                      </a:r>
                      <a:endParaRPr lang="en-CA" dirty="0"/>
                    </a:p>
                  </a:txBody>
                  <a:tcPr/>
                </a:tc>
                <a:tc>
                  <a:txBody>
                    <a:bodyPr/>
                    <a:lstStyle/>
                    <a:p>
                      <a:r>
                        <a:rPr lang="en-US" dirty="0"/>
                        <a:t>System tested with dependent modules.</a:t>
                      </a:r>
                      <a:endParaRPr lang="en-CA" dirty="0"/>
                    </a:p>
                  </a:txBody>
                  <a:tcPr/>
                </a:tc>
                <a:tc>
                  <a:txBody>
                    <a:bodyPr/>
                    <a:lstStyle/>
                    <a:p>
                      <a:r>
                        <a:rPr lang="en-US" dirty="0"/>
                        <a:t>UAT User Acceptance Testing, User Training</a:t>
                      </a:r>
                      <a:endParaRPr lang="en-CA" dirty="0"/>
                    </a:p>
                  </a:txBody>
                  <a:tcPr/>
                </a:tc>
                <a:tc>
                  <a:txBody>
                    <a:bodyPr/>
                    <a:lstStyle/>
                    <a:p>
                      <a:r>
                        <a:rPr lang="en-US" dirty="0"/>
                        <a:t>Live (don't even think about testing)</a:t>
                      </a:r>
                      <a:endParaRPr lang="en-CA" dirty="0"/>
                    </a:p>
                  </a:txBody>
                  <a:tcPr/>
                </a:tc>
                <a:extLst>
                  <a:ext uri="{0D108BD9-81ED-4DB2-BD59-A6C34878D82A}">
                    <a16:rowId xmlns:a16="http://schemas.microsoft.com/office/drawing/2014/main" val="1310505129"/>
                  </a:ext>
                </a:extLst>
              </a:tr>
            </a:tbl>
          </a:graphicData>
        </a:graphic>
      </p:graphicFrame>
    </p:spTree>
    <p:extLst>
      <p:ext uri="{BB962C8B-B14F-4D97-AF65-F5344CB8AC3E}">
        <p14:creationId xmlns:p14="http://schemas.microsoft.com/office/powerpoint/2010/main" val="1620060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99205-D1E3-4C60-8964-9DB982F670AF}"/>
              </a:ext>
            </a:extLst>
          </p:cNvPr>
          <p:cNvSpPr>
            <a:spLocks noGrp="1"/>
          </p:cNvSpPr>
          <p:nvPr>
            <p:ph type="title"/>
          </p:nvPr>
        </p:nvSpPr>
        <p:spPr/>
        <p:txBody>
          <a:bodyPr>
            <a:normAutofit fontScale="90000"/>
          </a:bodyPr>
          <a:lstStyle/>
          <a:p>
            <a:r>
              <a:rPr lang="en-US" dirty="0"/>
              <a:t>Source Code Repository - Version control</a:t>
            </a:r>
            <a:endParaRPr lang="en-CA" dirty="0"/>
          </a:p>
        </p:txBody>
      </p:sp>
      <p:graphicFrame>
        <p:nvGraphicFramePr>
          <p:cNvPr id="4" name="Content Placeholder 3">
            <a:extLst>
              <a:ext uri="{FF2B5EF4-FFF2-40B4-BE49-F238E27FC236}">
                <a16:creationId xmlns:a16="http://schemas.microsoft.com/office/drawing/2014/main" id="{8E351447-A766-46D2-86C6-7B5DC88501A1}"/>
              </a:ext>
            </a:extLst>
          </p:cNvPr>
          <p:cNvGraphicFramePr>
            <a:graphicFrameLocks noGrp="1"/>
          </p:cNvGraphicFramePr>
          <p:nvPr>
            <p:ph idx="1"/>
            <p:extLst>
              <p:ext uri="{D42A27DB-BD31-4B8C-83A1-F6EECF244321}">
                <p14:modId xmlns:p14="http://schemas.microsoft.com/office/powerpoint/2010/main" val="4220236255"/>
              </p:ext>
            </p:extLst>
          </p:nvPr>
        </p:nvGraphicFramePr>
        <p:xfrm>
          <a:off x="540464" y="1412776"/>
          <a:ext cx="8208000" cy="4751280"/>
        </p:xfrm>
        <a:graphic>
          <a:graphicData uri="http://schemas.openxmlformats.org/drawingml/2006/table">
            <a:tbl>
              <a:tblPr firstRow="1" bandRow="1">
                <a:tableStyleId>{5C22544A-7EE6-4342-B048-85BDC9FD1C3A}</a:tableStyleId>
              </a:tblPr>
              <a:tblGrid>
                <a:gridCol w="1295232">
                  <a:extLst>
                    <a:ext uri="{9D8B030D-6E8A-4147-A177-3AD203B41FA5}">
                      <a16:colId xmlns:a16="http://schemas.microsoft.com/office/drawing/2014/main" val="3366784687"/>
                    </a:ext>
                  </a:extLst>
                </a:gridCol>
                <a:gridCol w="1332768">
                  <a:extLst>
                    <a:ext uri="{9D8B030D-6E8A-4147-A177-3AD203B41FA5}">
                      <a16:colId xmlns:a16="http://schemas.microsoft.com/office/drawing/2014/main" val="902120754"/>
                    </a:ext>
                  </a:extLst>
                </a:gridCol>
                <a:gridCol w="2268000">
                  <a:extLst>
                    <a:ext uri="{9D8B030D-6E8A-4147-A177-3AD203B41FA5}">
                      <a16:colId xmlns:a16="http://schemas.microsoft.com/office/drawing/2014/main" val="4163905949"/>
                    </a:ext>
                  </a:extLst>
                </a:gridCol>
                <a:gridCol w="1548000">
                  <a:extLst>
                    <a:ext uri="{9D8B030D-6E8A-4147-A177-3AD203B41FA5}">
                      <a16:colId xmlns:a16="http://schemas.microsoft.com/office/drawing/2014/main" val="3071583438"/>
                    </a:ext>
                  </a:extLst>
                </a:gridCol>
                <a:gridCol w="1764000">
                  <a:extLst>
                    <a:ext uri="{9D8B030D-6E8A-4147-A177-3AD203B41FA5}">
                      <a16:colId xmlns:a16="http://schemas.microsoft.com/office/drawing/2014/main" val="2980235947"/>
                    </a:ext>
                  </a:extLst>
                </a:gridCol>
              </a:tblGrid>
              <a:tr h="720000">
                <a:tc>
                  <a:txBody>
                    <a:bodyPr/>
                    <a:lstStyle/>
                    <a:p>
                      <a:pPr algn="l"/>
                      <a:r>
                        <a:rPr lang="en-US" sz="2000" dirty="0"/>
                        <a:t>Action</a:t>
                      </a:r>
                      <a:endParaRPr lang="en-CA" sz="2000" dirty="0"/>
                    </a:p>
                  </a:txBody>
                  <a:tcPr anchor="ctr"/>
                </a:tc>
                <a:tc>
                  <a:txBody>
                    <a:bodyPr/>
                    <a:lstStyle/>
                    <a:p>
                      <a:pPr algn="ctr"/>
                      <a:r>
                        <a:rPr lang="en-US" sz="2000" dirty="0">
                          <a:solidFill>
                            <a:schemeClr val="bg1"/>
                          </a:solidFill>
                        </a:rPr>
                        <a:t>Develop-</a:t>
                      </a:r>
                      <a:r>
                        <a:rPr lang="en-US" sz="2000" dirty="0" err="1">
                          <a:solidFill>
                            <a:schemeClr val="bg1"/>
                          </a:solidFill>
                        </a:rPr>
                        <a:t>ment</a:t>
                      </a:r>
                      <a:endParaRPr lang="en-CA" sz="2000" dirty="0">
                        <a:solidFill>
                          <a:schemeClr val="bg1"/>
                        </a:solidFill>
                      </a:endParaRPr>
                    </a:p>
                  </a:txBody>
                  <a:tcPr anchor="ctr"/>
                </a:tc>
                <a:tc>
                  <a:txBody>
                    <a:bodyPr/>
                    <a:lstStyle/>
                    <a:p>
                      <a:pPr algn="ctr"/>
                      <a:r>
                        <a:rPr lang="en-US" sz="2000" dirty="0"/>
                        <a:t>Integration &amp; Testing</a:t>
                      </a:r>
                      <a:endParaRPr lang="en-CA" sz="2000" dirty="0"/>
                    </a:p>
                  </a:txBody>
                  <a:tcPr anchor="ctr"/>
                </a:tc>
                <a:tc>
                  <a:txBody>
                    <a:bodyPr/>
                    <a:lstStyle/>
                    <a:p>
                      <a:pPr algn="ctr"/>
                      <a:r>
                        <a:rPr lang="en-US" sz="2000" b="1" dirty="0"/>
                        <a:t>Staging</a:t>
                      </a:r>
                      <a:endParaRPr lang="en-CA" sz="2000" b="1" dirty="0"/>
                    </a:p>
                  </a:txBody>
                  <a:tcPr anchor="ctr"/>
                </a:tc>
                <a:tc>
                  <a:txBody>
                    <a:bodyPr/>
                    <a:lstStyle/>
                    <a:p>
                      <a:pPr algn="ctr"/>
                      <a:r>
                        <a:rPr lang="en-US" sz="2000" dirty="0"/>
                        <a:t>Production</a:t>
                      </a:r>
                      <a:endParaRPr lang="en-CA" sz="2000" dirty="0"/>
                    </a:p>
                  </a:txBody>
                  <a:tcPr anchor="ctr"/>
                </a:tc>
                <a:extLst>
                  <a:ext uri="{0D108BD9-81ED-4DB2-BD59-A6C34878D82A}">
                    <a16:rowId xmlns:a16="http://schemas.microsoft.com/office/drawing/2014/main" val="529874281"/>
                  </a:ext>
                </a:extLst>
              </a:tr>
              <a:tr h="144000">
                <a:tc>
                  <a:txBody>
                    <a:bodyPr/>
                    <a:lstStyle/>
                    <a:p>
                      <a:pPr algn="ctr"/>
                      <a:r>
                        <a:rPr lang="en-US" dirty="0"/>
                        <a:t>Check out</a:t>
                      </a:r>
                      <a:endParaRPr lang="en-CA" dirty="0"/>
                    </a:p>
                  </a:txBody>
                  <a:tcPr/>
                </a:tc>
                <a:tc>
                  <a:txBody>
                    <a:bodyPr/>
                    <a:lstStyle/>
                    <a:p>
                      <a:pPr algn="ctr"/>
                      <a:r>
                        <a:rPr lang="en-US" dirty="0"/>
                        <a:t>Ver 1.0.1</a:t>
                      </a:r>
                      <a:endParaRPr lang="en-CA" dirty="0"/>
                    </a:p>
                  </a:txBody>
                  <a:tcPr/>
                </a:tc>
                <a:tc>
                  <a:txBody>
                    <a:bodyPr/>
                    <a:lstStyle/>
                    <a:p>
                      <a:pPr algn="ctr"/>
                      <a:r>
                        <a:rPr lang="en-US" dirty="0">
                          <a:sym typeface="Wingdings" panose="05000000000000000000" pitchFamily="2" charset="2"/>
                        </a:rPr>
                        <a:t></a:t>
                      </a:r>
                      <a:endParaRPr lang="en-CA" dirty="0"/>
                    </a:p>
                  </a:txBody>
                  <a:tcPr/>
                </a:tc>
                <a:tc>
                  <a:txBody>
                    <a:bodyPr/>
                    <a:lstStyle/>
                    <a:p>
                      <a:pPr algn="ctr"/>
                      <a:r>
                        <a:rPr lang="en-US" dirty="0">
                          <a:sym typeface="Wingdings" panose="05000000000000000000" pitchFamily="2" charset="2"/>
                        </a:rPr>
                        <a:t></a:t>
                      </a:r>
                      <a:endParaRPr lang="en-CA" dirty="0"/>
                    </a:p>
                  </a:txBody>
                  <a:tcPr/>
                </a:tc>
                <a:tc>
                  <a:txBody>
                    <a:bodyPr/>
                    <a:lstStyle/>
                    <a:p>
                      <a:pPr algn="ctr"/>
                      <a:r>
                        <a:rPr lang="en-US" dirty="0"/>
                        <a:t>Ver 1.0.0</a:t>
                      </a:r>
                      <a:endParaRPr lang="en-CA" dirty="0"/>
                    </a:p>
                  </a:txBody>
                  <a:tcPr/>
                </a:tc>
                <a:extLst>
                  <a:ext uri="{0D108BD9-81ED-4DB2-BD59-A6C34878D82A}">
                    <a16:rowId xmlns:a16="http://schemas.microsoft.com/office/drawing/2014/main" val="1396403514"/>
                  </a:ext>
                </a:extLst>
              </a:tr>
              <a:tr h="324000">
                <a:tc>
                  <a:txBody>
                    <a:bodyPr/>
                    <a:lstStyle/>
                    <a:p>
                      <a:pPr algn="ctr"/>
                      <a:r>
                        <a:rPr lang="en-US" dirty="0"/>
                        <a:t>Check in</a:t>
                      </a:r>
                      <a:endParaRPr lang="en-CA" dirty="0"/>
                    </a:p>
                  </a:txBody>
                  <a:tcPr/>
                </a:tc>
                <a:tc>
                  <a:txBody>
                    <a:bodyPr/>
                    <a:lstStyle/>
                    <a:p>
                      <a:pPr algn="ctr"/>
                      <a:r>
                        <a:rPr lang="en-US" dirty="0">
                          <a:sym typeface="Wingdings" panose="05000000000000000000" pitchFamily="2" charset="2"/>
                        </a:rPr>
                        <a:t></a:t>
                      </a:r>
                      <a:endParaRPr lang="en-C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Ver 1.0.1</a:t>
                      </a:r>
                      <a:endParaRPr lang="en-C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C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CA" dirty="0"/>
                    </a:p>
                  </a:txBody>
                  <a:tcPr/>
                </a:tc>
                <a:extLst>
                  <a:ext uri="{0D108BD9-81ED-4DB2-BD59-A6C34878D82A}">
                    <a16:rowId xmlns:a16="http://schemas.microsoft.com/office/drawing/2014/main" val="2702206321"/>
                  </a:ext>
                </a:extLst>
              </a:tr>
              <a:tr h="648000">
                <a:tc>
                  <a:txBody>
                    <a:bodyPr/>
                    <a:lstStyle/>
                    <a:p>
                      <a:pPr algn="ctr"/>
                      <a:r>
                        <a:rPr lang="en-US" dirty="0"/>
                        <a:t>Test &amp; Promote</a:t>
                      </a:r>
                      <a:endParaRPr lang="en-CA" dirty="0"/>
                    </a:p>
                  </a:txBody>
                  <a:tcPr/>
                </a:tc>
                <a:tc>
                  <a:txBody>
                    <a:bodyPr/>
                    <a:lstStyle/>
                    <a:p>
                      <a:pPr algn="ctr"/>
                      <a:endParaRPr lang="en-CA" dirty="0"/>
                    </a:p>
                  </a:txBody>
                  <a:tcPr/>
                </a:tc>
                <a:tc>
                  <a:txBody>
                    <a:bodyPr/>
                    <a:lstStyle/>
                    <a:p>
                      <a:pPr algn="ctr"/>
                      <a:r>
                        <a:rPr lang="en-US" dirty="0">
                          <a:sym typeface="Wingdings" panose="05000000000000000000" pitchFamily="2" charset="2"/>
                        </a:rPr>
                        <a:t></a:t>
                      </a:r>
                      <a:endParaRPr lang="en-C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Ver 1.0.1</a:t>
                      </a:r>
                      <a:endParaRPr lang="en-C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CA" dirty="0"/>
                    </a:p>
                  </a:txBody>
                  <a:tcPr/>
                </a:tc>
                <a:extLst>
                  <a:ext uri="{0D108BD9-81ED-4DB2-BD59-A6C34878D82A}">
                    <a16:rowId xmlns:a16="http://schemas.microsoft.com/office/drawing/2014/main" val="1349812710"/>
                  </a:ext>
                </a:extLst>
              </a:tr>
              <a:tr h="288000">
                <a:tc>
                  <a:txBody>
                    <a:bodyPr/>
                    <a:lstStyle/>
                    <a:p>
                      <a:pPr algn="ctr"/>
                      <a:r>
                        <a:rPr lang="en-US" dirty="0"/>
                        <a:t>Check out</a:t>
                      </a:r>
                      <a:endParaRPr lang="en-CA" dirty="0"/>
                    </a:p>
                  </a:txBody>
                  <a:tcPr/>
                </a:tc>
                <a:tc>
                  <a:txBody>
                    <a:bodyPr/>
                    <a:lstStyle/>
                    <a:p>
                      <a:pPr algn="ctr"/>
                      <a:r>
                        <a:rPr lang="en-US" dirty="0"/>
                        <a:t>Ver 1.0.2</a:t>
                      </a:r>
                      <a:endParaRPr lang="en-CA" dirty="0"/>
                    </a:p>
                  </a:txBody>
                  <a:tcPr/>
                </a:tc>
                <a:tc>
                  <a:txBody>
                    <a:bodyPr/>
                    <a:lstStyle/>
                    <a:p>
                      <a:pPr algn="ctr"/>
                      <a:r>
                        <a:rPr lang="en-US" dirty="0">
                          <a:sym typeface="Wingdings" panose="05000000000000000000" pitchFamily="2" charset="2"/>
                        </a:rPr>
                        <a:t></a:t>
                      </a:r>
                      <a:endParaRPr lang="en-CA" dirty="0"/>
                    </a:p>
                  </a:txBody>
                  <a:tcPr/>
                </a:tc>
                <a:tc>
                  <a:txBody>
                    <a:bodyPr/>
                    <a:lstStyle/>
                    <a:p>
                      <a:pPr algn="ctr"/>
                      <a:r>
                        <a:rPr lang="en-US" dirty="0"/>
                        <a:t>Ver 1.0.1</a:t>
                      </a:r>
                      <a:endParaRPr lang="en-CA" dirty="0"/>
                    </a:p>
                  </a:txBody>
                  <a:tcPr/>
                </a:tc>
                <a:tc>
                  <a:txBody>
                    <a:bodyPr/>
                    <a:lstStyle/>
                    <a:p>
                      <a:pPr algn="ctr"/>
                      <a:endParaRPr lang="en-CA" dirty="0"/>
                    </a:p>
                  </a:txBody>
                  <a:tcPr/>
                </a:tc>
                <a:extLst>
                  <a:ext uri="{0D108BD9-81ED-4DB2-BD59-A6C34878D82A}">
                    <a16:rowId xmlns:a16="http://schemas.microsoft.com/office/drawing/2014/main" val="646086699"/>
                  </a:ext>
                </a:extLst>
              </a:tr>
              <a:tr h="468000">
                <a:tc>
                  <a:txBody>
                    <a:bodyPr/>
                    <a:lstStyle/>
                    <a:p>
                      <a:pPr algn="ctr"/>
                      <a:r>
                        <a:rPr lang="en-US" dirty="0"/>
                        <a:t>UAT &amp; Release</a:t>
                      </a: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r>
                        <a:rPr lang="en-US" dirty="0">
                          <a:sym typeface="Wingdings" panose="05000000000000000000" pitchFamily="2" charset="2"/>
                        </a:rPr>
                        <a:t></a:t>
                      </a:r>
                      <a:endParaRPr lang="en-CA" dirty="0"/>
                    </a:p>
                  </a:txBody>
                  <a:tcPr/>
                </a:tc>
                <a:tc>
                  <a:txBody>
                    <a:bodyPr/>
                    <a:lstStyle/>
                    <a:p>
                      <a:pPr algn="ctr"/>
                      <a:r>
                        <a:rPr lang="en-US" dirty="0"/>
                        <a:t>Ver 1.0.1</a:t>
                      </a:r>
                      <a:endParaRPr lang="en-CA" dirty="0"/>
                    </a:p>
                  </a:txBody>
                  <a:tcPr/>
                </a:tc>
                <a:extLst>
                  <a:ext uri="{0D108BD9-81ED-4DB2-BD59-A6C34878D82A}">
                    <a16:rowId xmlns:a16="http://schemas.microsoft.com/office/drawing/2014/main" val="3173999097"/>
                  </a:ext>
                </a:extLst>
              </a:tr>
              <a:tr h="0">
                <a:tc>
                  <a:txBody>
                    <a:bodyPr/>
                    <a:lstStyle/>
                    <a:p>
                      <a:pPr algn="ctr"/>
                      <a:r>
                        <a:rPr lang="en-US" dirty="0"/>
                        <a:t>Check in</a:t>
                      </a:r>
                      <a:endParaRPr lang="en-CA" dirty="0"/>
                    </a:p>
                  </a:txBody>
                  <a:tcPr/>
                </a:tc>
                <a:tc>
                  <a:txBody>
                    <a:bodyPr/>
                    <a:lstStyle/>
                    <a:p>
                      <a:pPr algn="ctr"/>
                      <a:r>
                        <a:rPr lang="en-US" dirty="0">
                          <a:sym typeface="Wingdings" panose="05000000000000000000" pitchFamily="2" charset="2"/>
                        </a:rPr>
                        <a:t></a:t>
                      </a:r>
                      <a:endParaRPr lang="en-C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Ver 1.0.2</a:t>
                      </a:r>
                      <a:endParaRPr lang="en-CA" dirty="0"/>
                    </a:p>
                  </a:txBody>
                  <a:tcPr/>
                </a:tc>
                <a:tc>
                  <a:txBody>
                    <a:bodyPr/>
                    <a:lstStyle/>
                    <a:p>
                      <a:pPr algn="ctr"/>
                      <a:endParaRPr lang="en-CA" dirty="0"/>
                    </a:p>
                  </a:txBody>
                  <a:tcPr/>
                </a:tc>
                <a:tc>
                  <a:txBody>
                    <a:bodyPr/>
                    <a:lstStyle/>
                    <a:p>
                      <a:pPr algn="ctr"/>
                      <a:endParaRPr lang="en-CA" dirty="0"/>
                    </a:p>
                  </a:txBody>
                  <a:tcPr/>
                </a:tc>
                <a:extLst>
                  <a:ext uri="{0D108BD9-81ED-4DB2-BD59-A6C34878D82A}">
                    <a16:rowId xmlns:a16="http://schemas.microsoft.com/office/drawing/2014/main" val="147054578"/>
                  </a:ext>
                </a:extLst>
              </a:tr>
              <a:tr h="0">
                <a:tc>
                  <a:txBody>
                    <a:bodyPr/>
                    <a:lstStyle/>
                    <a:p>
                      <a:pPr algn="ctr"/>
                      <a:r>
                        <a:rPr lang="en-US" dirty="0"/>
                        <a:t>Test &amp; Promote</a:t>
                      </a:r>
                      <a:endParaRPr lang="en-CA" dirty="0"/>
                    </a:p>
                  </a:txBody>
                  <a:tcPr/>
                </a:tc>
                <a:tc>
                  <a:txBody>
                    <a:bodyPr/>
                    <a:lstStyle/>
                    <a:p>
                      <a:pPr algn="ctr"/>
                      <a:endParaRPr lang="en-CA" dirty="0"/>
                    </a:p>
                  </a:txBody>
                  <a:tcPr/>
                </a:tc>
                <a:tc>
                  <a:txBody>
                    <a:bodyPr/>
                    <a:lstStyle/>
                    <a:p>
                      <a:pPr algn="ctr"/>
                      <a:r>
                        <a:rPr lang="en-US" dirty="0">
                          <a:sym typeface="Wingdings" panose="05000000000000000000" pitchFamily="2" charset="2"/>
                        </a:rPr>
                        <a:t></a:t>
                      </a:r>
                      <a:endParaRPr lang="en-C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Ver 1.0.2</a:t>
                      </a:r>
                      <a:endParaRPr lang="en-C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CA" dirty="0"/>
                    </a:p>
                  </a:txBody>
                  <a:tcPr/>
                </a:tc>
                <a:extLst>
                  <a:ext uri="{0D108BD9-81ED-4DB2-BD59-A6C34878D82A}">
                    <a16:rowId xmlns:a16="http://schemas.microsoft.com/office/drawing/2014/main" val="2956507721"/>
                  </a:ext>
                </a:extLst>
              </a:tr>
              <a:tr h="0">
                <a:tc>
                  <a:txBody>
                    <a:bodyPr/>
                    <a:lstStyle/>
                    <a:p>
                      <a:pPr algn="ctr"/>
                      <a:r>
                        <a:rPr lang="en-US" dirty="0"/>
                        <a:t>UAT &amp; Release</a:t>
                      </a: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r>
                        <a:rPr lang="en-US" dirty="0">
                          <a:sym typeface="Wingdings" panose="05000000000000000000" pitchFamily="2" charset="2"/>
                        </a:rPr>
                        <a:t></a:t>
                      </a:r>
                      <a:endParaRPr lang="en-CA" dirty="0"/>
                    </a:p>
                  </a:txBody>
                  <a:tcPr/>
                </a:tc>
                <a:tc>
                  <a:txBody>
                    <a:bodyPr/>
                    <a:lstStyle/>
                    <a:p>
                      <a:pPr algn="ctr"/>
                      <a:r>
                        <a:rPr lang="en-US" dirty="0"/>
                        <a:t>Ver 1.0.2</a:t>
                      </a:r>
                      <a:endParaRPr lang="en-CA" dirty="0"/>
                    </a:p>
                  </a:txBody>
                  <a:tcPr/>
                </a:tc>
                <a:extLst>
                  <a:ext uri="{0D108BD9-81ED-4DB2-BD59-A6C34878D82A}">
                    <a16:rowId xmlns:a16="http://schemas.microsoft.com/office/drawing/2014/main" val="3490489813"/>
                  </a:ext>
                </a:extLst>
              </a:tr>
            </a:tbl>
          </a:graphicData>
        </a:graphic>
      </p:graphicFrame>
    </p:spTree>
    <p:extLst>
      <p:ext uri="{BB962C8B-B14F-4D97-AF65-F5344CB8AC3E}">
        <p14:creationId xmlns:p14="http://schemas.microsoft.com/office/powerpoint/2010/main" val="290686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a:t>Agenda</a:t>
            </a:r>
            <a:endParaRPr lang="en-CA" dirty="0"/>
          </a:p>
        </p:txBody>
      </p:sp>
      <p:sp>
        <p:nvSpPr>
          <p:cNvPr id="5" name="Content Placeholder 4"/>
          <p:cNvSpPr>
            <a:spLocks noGrp="1"/>
          </p:cNvSpPr>
          <p:nvPr>
            <p:ph idx="1"/>
          </p:nvPr>
        </p:nvSpPr>
        <p:spPr>
          <a:xfrm>
            <a:off x="971600" y="1600200"/>
            <a:ext cx="7715200" cy="4876800"/>
          </a:xfrm>
        </p:spPr>
        <p:txBody>
          <a:bodyPr>
            <a:normAutofit/>
          </a:bodyPr>
          <a:lstStyle/>
          <a:p>
            <a:pPr marL="0" indent="0">
              <a:buNone/>
            </a:pPr>
            <a:r>
              <a:rPr lang="en-CA" sz="3200" dirty="0"/>
              <a:t>Lecture</a:t>
            </a:r>
          </a:p>
          <a:p>
            <a:pPr lvl="1"/>
            <a:r>
              <a:rPr lang="en-CA" sz="2800" dirty="0"/>
              <a:t>Operating System Concepts</a:t>
            </a:r>
          </a:p>
          <a:p>
            <a:pPr lvl="1"/>
            <a:r>
              <a:rPr lang="en-CA" sz="2800" dirty="0"/>
              <a:t>Hardware vs Software vs Firmware</a:t>
            </a:r>
          </a:p>
          <a:p>
            <a:pPr lvl="1"/>
            <a:r>
              <a:rPr lang="en-US" sz="2800" dirty="0"/>
              <a:t>Software Development</a:t>
            </a:r>
          </a:p>
          <a:p>
            <a:pPr lvl="2"/>
            <a:r>
              <a:rPr lang="en-US" sz="2400" dirty="0"/>
              <a:t>The Stack</a:t>
            </a:r>
          </a:p>
          <a:p>
            <a:pPr lvl="2"/>
            <a:r>
              <a:rPr lang="en-US" sz="2400" dirty="0"/>
              <a:t>SDLC</a:t>
            </a:r>
          </a:p>
          <a:p>
            <a:pPr lvl="2"/>
            <a:r>
              <a:rPr lang="en-US" sz="2400" dirty="0"/>
              <a:t>Environments</a:t>
            </a:r>
          </a:p>
          <a:p>
            <a:pPr lvl="2"/>
            <a:r>
              <a:rPr lang="en-US" sz="2400" dirty="0"/>
              <a:t>Version Control</a:t>
            </a:r>
            <a:endParaRPr lang="en-CA" sz="2400" dirty="0"/>
          </a:p>
          <a:p>
            <a:pPr lvl="1"/>
            <a:r>
              <a:rPr lang="en-US" sz="2800" dirty="0"/>
              <a:t>APIs – Application Program Interface</a:t>
            </a:r>
            <a:endParaRPr lang="en-CA" sz="2800" dirty="0"/>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1" y="5517232"/>
            <a:ext cx="442396" cy="480053"/>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628800"/>
            <a:ext cx="442397" cy="480053"/>
          </a:xfrm>
          <a:prstGeom prst="rect">
            <a:avLst/>
          </a:prstGeom>
        </p:spPr>
      </p:pic>
    </p:spTree>
    <p:extLst>
      <p:ext uri="{BB962C8B-B14F-4D97-AF65-F5344CB8AC3E}">
        <p14:creationId xmlns:p14="http://schemas.microsoft.com/office/powerpoint/2010/main" val="349588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3C78F-2870-4603-8333-FF569D5FAF54}"/>
              </a:ext>
            </a:extLst>
          </p:cNvPr>
          <p:cNvSpPr>
            <a:spLocks noGrp="1"/>
          </p:cNvSpPr>
          <p:nvPr>
            <p:ph type="title"/>
          </p:nvPr>
        </p:nvSpPr>
        <p:spPr/>
        <p:txBody>
          <a:bodyPr/>
          <a:lstStyle/>
          <a:p>
            <a:r>
              <a:rPr lang="en-US" dirty="0"/>
              <a:t>VCS – Version Control Systems</a:t>
            </a:r>
            <a:endParaRPr lang="en-CA" dirty="0"/>
          </a:p>
        </p:txBody>
      </p:sp>
      <p:sp>
        <p:nvSpPr>
          <p:cNvPr id="3" name="Content Placeholder 2">
            <a:extLst>
              <a:ext uri="{FF2B5EF4-FFF2-40B4-BE49-F238E27FC236}">
                <a16:creationId xmlns:a16="http://schemas.microsoft.com/office/drawing/2014/main" id="{1BA98873-8911-49C3-A50B-66F7B3155816}"/>
              </a:ext>
            </a:extLst>
          </p:cNvPr>
          <p:cNvSpPr>
            <a:spLocks noGrp="1"/>
          </p:cNvSpPr>
          <p:nvPr>
            <p:ph idx="1"/>
          </p:nvPr>
        </p:nvSpPr>
        <p:spPr>
          <a:xfrm>
            <a:off x="457200" y="1600200"/>
            <a:ext cx="8507288" cy="4876800"/>
          </a:xfrm>
        </p:spPr>
        <p:txBody>
          <a:bodyPr>
            <a:normAutofit/>
          </a:bodyPr>
          <a:lstStyle/>
          <a:p>
            <a:pPr marL="0" indent="0">
              <a:buNone/>
            </a:pPr>
            <a:r>
              <a:rPr lang="en-CA" b="1" dirty="0"/>
              <a:t>Apache Subversion</a:t>
            </a:r>
            <a:r>
              <a:rPr lang="en-CA" dirty="0"/>
              <a:t> (</a:t>
            </a:r>
            <a:r>
              <a:rPr lang="en-CA" b="1" dirty="0"/>
              <a:t>SVN)</a:t>
            </a:r>
          </a:p>
          <a:p>
            <a:r>
              <a:rPr lang="en-US" dirty="0"/>
              <a:t>Traditional revision control and software versioning</a:t>
            </a:r>
          </a:p>
          <a:p>
            <a:r>
              <a:rPr lang="en-US" dirty="0"/>
              <a:t>CENTRALIZED management and repository ('repo') </a:t>
            </a:r>
          </a:p>
          <a:p>
            <a:pPr lvl="1"/>
            <a:r>
              <a:rPr lang="en-US" dirty="0"/>
              <a:t>One version of the truth with 'deltas' – net change history</a:t>
            </a:r>
          </a:p>
          <a:p>
            <a:pPr lvl="1"/>
            <a:r>
              <a:rPr lang="en-US" dirty="0"/>
              <a:t>Checkout the </a:t>
            </a:r>
            <a:r>
              <a:rPr lang="en-CA" dirty="0"/>
              <a:t>newest version only to w</a:t>
            </a:r>
            <a:r>
              <a:rPr lang="en-US" dirty="0" err="1"/>
              <a:t>orking</a:t>
            </a:r>
            <a:r>
              <a:rPr lang="en-US" dirty="0"/>
              <a:t> copy </a:t>
            </a:r>
          </a:p>
          <a:p>
            <a:pPr lvl="2"/>
            <a:r>
              <a:rPr lang="en-US" dirty="0"/>
              <a:t>can lock further check outs.</a:t>
            </a:r>
          </a:p>
          <a:p>
            <a:pPr lvl="1"/>
            <a:r>
              <a:rPr lang="en-US" dirty="0"/>
              <a:t>Hierarchical, serial promotion process</a:t>
            </a:r>
          </a:p>
          <a:p>
            <a:pPr marL="0" indent="0">
              <a:buNone/>
            </a:pPr>
            <a:r>
              <a:rPr lang="en-US" b="1" dirty="0"/>
              <a:t>Git </a:t>
            </a:r>
            <a:r>
              <a:rPr lang="en-US" dirty="0"/>
              <a:t>(</a:t>
            </a:r>
            <a:r>
              <a:rPr lang="en-CA" dirty="0"/>
              <a:t>GitHub is a hosting service for Git repositories</a:t>
            </a:r>
            <a:r>
              <a:rPr lang="en-US" dirty="0"/>
              <a:t>)</a:t>
            </a:r>
            <a:r>
              <a:rPr lang="en-US" b="1" dirty="0"/>
              <a:t> </a:t>
            </a:r>
          </a:p>
          <a:p>
            <a:r>
              <a:rPr lang="en-US" dirty="0"/>
              <a:t>Source Code Management invented for Linux by Torvalds</a:t>
            </a:r>
          </a:p>
          <a:p>
            <a:r>
              <a:rPr lang="en-CA" dirty="0"/>
              <a:t>DISTRIBUTED</a:t>
            </a:r>
            <a:r>
              <a:rPr lang="en-US" dirty="0"/>
              <a:t> VCS, everyone has the 'repo'</a:t>
            </a:r>
          </a:p>
          <a:p>
            <a:pPr lvl="1"/>
            <a:r>
              <a:rPr lang="en-US" dirty="0"/>
              <a:t>Multiple versions of the truth. Parallel development with sophisticated merge to promote code.</a:t>
            </a:r>
          </a:p>
        </p:txBody>
      </p:sp>
    </p:spTree>
    <p:extLst>
      <p:ext uri="{BB962C8B-B14F-4D97-AF65-F5344CB8AC3E}">
        <p14:creationId xmlns:p14="http://schemas.microsoft.com/office/powerpoint/2010/main" val="561504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9605" y="332656"/>
            <a:ext cx="8229600" cy="990600"/>
          </a:xfrm>
        </p:spPr>
        <p:txBody>
          <a:bodyPr>
            <a:normAutofit fontScale="90000"/>
          </a:bodyPr>
          <a:lstStyle/>
          <a:p>
            <a:pPr fontAlgn="auto">
              <a:spcAft>
                <a:spcPts val="0"/>
              </a:spcAft>
              <a:defRPr/>
            </a:pPr>
            <a:r>
              <a:rPr lang="en-CA" dirty="0"/>
              <a:t>Application Programming Interface (API)</a:t>
            </a:r>
            <a:endParaRPr lang="en-US" dirty="0"/>
          </a:p>
        </p:txBody>
      </p:sp>
      <p:pic>
        <p:nvPicPr>
          <p:cNvPr id="1026" name="Picture 2" descr="Image result for api os 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23256"/>
            <a:ext cx="9124950" cy="512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1451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F9880-7982-4CEF-AEB6-0FBCD0BB4C98}"/>
              </a:ext>
            </a:extLst>
          </p:cNvPr>
          <p:cNvSpPr>
            <a:spLocks noGrp="1"/>
          </p:cNvSpPr>
          <p:nvPr>
            <p:ph type="ctrTitle"/>
          </p:nvPr>
        </p:nvSpPr>
        <p:spPr/>
        <p:txBody>
          <a:bodyPr/>
          <a:lstStyle/>
          <a:p>
            <a:r>
              <a:rPr lang="en-US" dirty="0"/>
              <a:t>Additional notes</a:t>
            </a:r>
            <a:endParaRPr lang="en-CA" dirty="0"/>
          </a:p>
        </p:txBody>
      </p:sp>
      <p:sp>
        <p:nvSpPr>
          <p:cNvPr id="3" name="Subtitle 2">
            <a:extLst>
              <a:ext uri="{FF2B5EF4-FFF2-40B4-BE49-F238E27FC236}">
                <a16:creationId xmlns:a16="http://schemas.microsoft.com/office/drawing/2014/main" id="{EB0BE046-678E-450C-BEFD-BFAFA15436B9}"/>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2336192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990600"/>
          </a:xfrm>
        </p:spPr>
        <p:txBody>
          <a:bodyPr/>
          <a:lstStyle/>
          <a:p>
            <a:r>
              <a:rPr lang="en-US" dirty="0"/>
              <a:t>LAMP stack</a:t>
            </a:r>
            <a:endParaRPr lang="en-CA" dirty="0"/>
          </a:p>
        </p:txBody>
      </p:sp>
      <p:pic>
        <p:nvPicPr>
          <p:cNvPr id="1026" name="Picture 2" descr="https://upload.wikimedia.org/wikipedia/commons/f/fa/LAMPP_Architecture.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650384"/>
            <a:ext cx="8244408" cy="619340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7090" y="1628800"/>
            <a:ext cx="400110" cy="3744416"/>
          </a:xfrm>
          <a:prstGeom prst="rect">
            <a:avLst/>
          </a:prstGeom>
          <a:noFill/>
        </p:spPr>
        <p:txBody>
          <a:bodyPr vert="vert" wrap="square" rtlCol="0">
            <a:spAutoFit/>
          </a:bodyPr>
          <a:lstStyle/>
          <a:p>
            <a:r>
              <a:rPr lang="en-CA" sz="1400" b="1" dirty="0"/>
              <a:t>Attribution: </a:t>
            </a:r>
            <a:r>
              <a:rPr lang="en-CA" sz="1400" b="1" dirty="0">
                <a:hlinkClick r:id="rId5" tooltip="wikipedia:User:K7.india"/>
              </a:rPr>
              <a:t>K7.india</a:t>
            </a:r>
            <a:r>
              <a:rPr lang="en-CA" sz="1400" b="1" dirty="0"/>
              <a:t> at </a:t>
            </a:r>
            <a:r>
              <a:rPr lang="en-CA" sz="1400" b="1" dirty="0">
                <a:hlinkClick r:id="rId6" tooltip="wikipedia:"/>
              </a:rPr>
              <a:t>English Wikipedia</a:t>
            </a:r>
            <a:endParaRPr lang="en-CA" sz="1400" dirty="0"/>
          </a:p>
        </p:txBody>
      </p:sp>
    </p:spTree>
    <p:extLst>
      <p:ext uri="{BB962C8B-B14F-4D97-AF65-F5344CB8AC3E}">
        <p14:creationId xmlns:p14="http://schemas.microsoft.com/office/powerpoint/2010/main" val="1002707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Terminology</a:t>
            </a:r>
          </a:p>
        </p:txBody>
      </p:sp>
      <p:graphicFrame>
        <p:nvGraphicFramePr>
          <p:cNvPr id="3" name="Diagram 2"/>
          <p:cNvGraphicFramePr/>
          <p:nvPr>
            <p:extLst>
              <p:ext uri="{D42A27DB-BD31-4B8C-83A1-F6EECF244321}">
                <p14:modId xmlns:p14="http://schemas.microsoft.com/office/powerpoint/2010/main" val="1815230041"/>
              </p:ext>
            </p:extLst>
          </p:nvPr>
        </p:nvGraphicFramePr>
        <p:xfrm>
          <a:off x="914400" y="1371600"/>
          <a:ext cx="58674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p:nvPr/>
        </p:nvSpPr>
        <p:spPr>
          <a:xfrm>
            <a:off x="6781800" y="1322962"/>
            <a:ext cx="1828800" cy="434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Important OS Terms</a:t>
            </a:r>
          </a:p>
        </p:txBody>
      </p:sp>
    </p:spTree>
    <p:extLst>
      <p:ext uri="{BB962C8B-B14F-4D97-AF65-F5344CB8AC3E}">
        <p14:creationId xmlns:p14="http://schemas.microsoft.com/office/powerpoint/2010/main" val="1016371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Principles of Operating System Design</a:t>
            </a:r>
            <a:endParaRPr lang="en-US" dirty="0"/>
          </a:p>
        </p:txBody>
      </p:sp>
      <p:sp>
        <p:nvSpPr>
          <p:cNvPr id="3" name="Content Placeholder 2"/>
          <p:cNvSpPr>
            <a:spLocks noGrp="1"/>
          </p:cNvSpPr>
          <p:nvPr>
            <p:ph idx="1"/>
          </p:nvPr>
        </p:nvSpPr>
        <p:spPr>
          <a:xfrm>
            <a:off x="395536" y="1844824"/>
            <a:ext cx="8229600" cy="4876800"/>
          </a:xfrm>
        </p:spPr>
        <p:txBody>
          <a:bodyPr/>
          <a:lstStyle/>
          <a:p>
            <a:pPr marL="457200" indent="-457200">
              <a:buFont typeface="+mj-lt"/>
              <a:buAutoNum type="arabicPeriod"/>
            </a:pPr>
            <a:r>
              <a:rPr lang="en-CA" dirty="0"/>
              <a:t>Layered Architecture</a:t>
            </a:r>
          </a:p>
          <a:p>
            <a:pPr marL="457200" indent="-457200">
              <a:buFont typeface="+mj-lt"/>
              <a:buAutoNum type="arabicPeriod"/>
            </a:pPr>
            <a:r>
              <a:rPr lang="en-CA" dirty="0"/>
              <a:t>Modular vs Monolithic Design</a:t>
            </a:r>
          </a:p>
          <a:p>
            <a:pPr marL="457200" indent="-457200">
              <a:buFont typeface="+mj-lt"/>
              <a:buAutoNum type="arabicPeriod"/>
            </a:pPr>
            <a:r>
              <a:rPr lang="en-CA" dirty="0"/>
              <a:t>Memory Protection</a:t>
            </a:r>
          </a:p>
          <a:p>
            <a:pPr marL="457200" indent="-457200">
              <a:buFont typeface="+mj-lt"/>
              <a:buAutoNum type="arabicPeriod"/>
            </a:pPr>
            <a:r>
              <a:rPr lang="en-CA" dirty="0"/>
              <a:t>Multi-tasking &amp; Multi-processing</a:t>
            </a:r>
          </a:p>
          <a:p>
            <a:pPr marL="457200" indent="-457200">
              <a:buFont typeface="+mj-lt"/>
              <a:buAutoNum type="arabicPeriod"/>
            </a:pPr>
            <a:r>
              <a:rPr lang="en-CA" dirty="0"/>
              <a:t>Virtual Memory</a:t>
            </a:r>
          </a:p>
          <a:p>
            <a:pPr marL="457200" indent="-457200">
              <a:buFont typeface="+mj-lt"/>
              <a:buAutoNum type="arabicPeriod"/>
            </a:pPr>
            <a:r>
              <a:rPr lang="en-CA" dirty="0"/>
              <a:t>Virtualization</a:t>
            </a:r>
          </a:p>
          <a:p>
            <a:endParaRPr lang="en-US" dirty="0"/>
          </a:p>
          <a:p>
            <a:endParaRPr lang="en-US" dirty="0"/>
          </a:p>
        </p:txBody>
      </p:sp>
    </p:spTree>
    <p:extLst>
      <p:ext uri="{BB962C8B-B14F-4D97-AF65-F5344CB8AC3E}">
        <p14:creationId xmlns:p14="http://schemas.microsoft.com/office/powerpoint/2010/main" val="1165520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be 1"/>
          <p:cNvSpPr/>
          <p:nvPr/>
        </p:nvSpPr>
        <p:spPr>
          <a:xfrm>
            <a:off x="1043608" y="5085184"/>
            <a:ext cx="741682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Hardware</a:t>
            </a:r>
            <a:endParaRPr lang="en-US" dirty="0"/>
          </a:p>
        </p:txBody>
      </p:sp>
      <p:sp>
        <p:nvSpPr>
          <p:cNvPr id="3" name="Cube 2"/>
          <p:cNvSpPr/>
          <p:nvPr/>
        </p:nvSpPr>
        <p:spPr>
          <a:xfrm>
            <a:off x="1115616" y="4221088"/>
            <a:ext cx="5426742"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System Software</a:t>
            </a:r>
            <a:endParaRPr lang="en-US" dirty="0"/>
          </a:p>
        </p:txBody>
      </p:sp>
      <p:sp>
        <p:nvSpPr>
          <p:cNvPr id="4" name="Cube 3"/>
          <p:cNvSpPr/>
          <p:nvPr/>
        </p:nvSpPr>
        <p:spPr>
          <a:xfrm>
            <a:off x="1115616" y="3356992"/>
            <a:ext cx="4156740"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System Services</a:t>
            </a:r>
            <a:endParaRPr lang="en-US" dirty="0"/>
          </a:p>
        </p:txBody>
      </p:sp>
      <p:sp>
        <p:nvSpPr>
          <p:cNvPr id="5" name="Cube 4"/>
          <p:cNvSpPr/>
          <p:nvPr/>
        </p:nvSpPr>
        <p:spPr>
          <a:xfrm>
            <a:off x="1115616" y="2492896"/>
            <a:ext cx="2814730"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Application Software</a:t>
            </a:r>
            <a:endParaRPr lang="en-US" dirty="0"/>
          </a:p>
        </p:txBody>
      </p:sp>
      <p:sp>
        <p:nvSpPr>
          <p:cNvPr id="7" name="Rounded Rectangle 6"/>
          <p:cNvSpPr/>
          <p:nvPr/>
        </p:nvSpPr>
        <p:spPr>
          <a:xfrm>
            <a:off x="1539343" y="1324248"/>
            <a:ext cx="1512168" cy="64807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End User</a:t>
            </a:r>
            <a:endParaRPr lang="en-US" dirty="0"/>
          </a:p>
        </p:txBody>
      </p:sp>
      <p:sp>
        <p:nvSpPr>
          <p:cNvPr id="8" name="Rounded Rectangle 7"/>
          <p:cNvSpPr/>
          <p:nvPr/>
        </p:nvSpPr>
        <p:spPr>
          <a:xfrm>
            <a:off x="3267405" y="1324248"/>
            <a:ext cx="1584176" cy="64807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Programmer</a:t>
            </a:r>
            <a:endParaRPr lang="en-US" dirty="0"/>
          </a:p>
        </p:txBody>
      </p:sp>
      <p:sp>
        <p:nvSpPr>
          <p:cNvPr id="9" name="Rounded Rectangle 8"/>
          <p:cNvSpPr/>
          <p:nvPr/>
        </p:nvSpPr>
        <p:spPr>
          <a:xfrm>
            <a:off x="6804248" y="1324248"/>
            <a:ext cx="1584176" cy="64807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Hardware</a:t>
            </a:r>
            <a:br>
              <a:rPr lang="en-CA" dirty="0"/>
            </a:br>
            <a:r>
              <a:rPr lang="en-CA" dirty="0"/>
              <a:t>Engineer</a:t>
            </a:r>
            <a:endParaRPr lang="en-US" dirty="0"/>
          </a:p>
        </p:txBody>
      </p:sp>
      <p:cxnSp>
        <p:nvCxnSpPr>
          <p:cNvPr id="11" name="Straight Arrow Connector 10"/>
          <p:cNvCxnSpPr>
            <a:cxnSpLocks/>
            <a:endCxn id="7" idx="2"/>
          </p:cNvCxnSpPr>
          <p:nvPr/>
        </p:nvCxnSpPr>
        <p:spPr>
          <a:xfrm flipH="1" flipV="1">
            <a:off x="2295427" y="1972320"/>
            <a:ext cx="10162" cy="520576"/>
          </a:xfrm>
          <a:prstGeom prst="straightConnector1">
            <a:avLst/>
          </a:prstGeom>
          <a:ln w="50800">
            <a:tailEnd type="stealth"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flipH="1">
            <a:off x="4895046" y="1917818"/>
            <a:ext cx="586917" cy="1439174"/>
          </a:xfrm>
          <a:prstGeom prst="straightConnector1">
            <a:avLst/>
          </a:prstGeom>
          <a:ln w="50800">
            <a:tailEnd type="stealth" w="lg" len="med"/>
          </a:ln>
        </p:spPr>
        <p:style>
          <a:lnRef idx="1">
            <a:schemeClr val="accent1"/>
          </a:lnRef>
          <a:fillRef idx="0">
            <a:schemeClr val="accent1"/>
          </a:fillRef>
          <a:effectRef idx="0">
            <a:schemeClr val="accent1"/>
          </a:effectRef>
          <a:fontRef idx="minor">
            <a:schemeClr val="tx1"/>
          </a:fontRef>
        </p:style>
      </p:cxnSp>
      <p:sp>
        <p:nvSpPr>
          <p:cNvPr id="21" name="Rectangle 2"/>
          <p:cNvSpPr txBox="1">
            <a:spLocks noChangeArrowheads="1"/>
          </p:cNvSpPr>
          <p:nvPr/>
        </p:nvSpPr>
        <p:spPr>
          <a:xfrm>
            <a:off x="457200" y="476672"/>
            <a:ext cx="8229600" cy="990600"/>
          </a:xfrm>
          <a:prstGeom prst="rect">
            <a:avLst/>
          </a:prstGeom>
        </p:spPr>
        <p:txBody>
          <a:bodyPr>
            <a:norm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altLang="en-US" dirty="0"/>
              <a:t>1. Layered Architecture</a:t>
            </a:r>
          </a:p>
        </p:txBody>
      </p:sp>
      <p:sp>
        <p:nvSpPr>
          <p:cNvPr id="23" name="Up-Down Arrow 22"/>
          <p:cNvSpPr/>
          <p:nvPr/>
        </p:nvSpPr>
        <p:spPr>
          <a:xfrm>
            <a:off x="323528" y="2492896"/>
            <a:ext cx="576064" cy="316835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Interface</a:t>
            </a:r>
            <a:endParaRPr lang="en-US" dirty="0"/>
          </a:p>
        </p:txBody>
      </p:sp>
      <p:cxnSp>
        <p:nvCxnSpPr>
          <p:cNvPr id="24" name="Straight Arrow Connector 23"/>
          <p:cNvCxnSpPr>
            <a:cxnSpLocks/>
          </p:cNvCxnSpPr>
          <p:nvPr/>
        </p:nvCxnSpPr>
        <p:spPr>
          <a:xfrm flipH="1">
            <a:off x="3595237" y="1988840"/>
            <a:ext cx="26911" cy="504056"/>
          </a:xfrm>
          <a:prstGeom prst="straightConnector1">
            <a:avLst/>
          </a:prstGeom>
          <a:ln w="50800">
            <a:tailEnd type="stealth"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flipV="1">
            <a:off x="4351320" y="1972320"/>
            <a:ext cx="1" cy="1412416"/>
          </a:xfrm>
          <a:prstGeom prst="straightConnector1">
            <a:avLst/>
          </a:prstGeom>
          <a:ln w="50800">
            <a:tailEnd type="stealth" w="lg" len="med"/>
          </a:ln>
        </p:spPr>
        <p:style>
          <a:lnRef idx="1">
            <a:schemeClr val="accent1"/>
          </a:lnRef>
          <a:fillRef idx="0">
            <a:schemeClr val="accent1"/>
          </a:fillRef>
          <a:effectRef idx="0">
            <a:schemeClr val="accent1"/>
          </a:effectRef>
          <a:fontRef idx="minor">
            <a:schemeClr val="tx1"/>
          </a:fontRef>
        </p:style>
      </p:cxnSp>
      <p:sp>
        <p:nvSpPr>
          <p:cNvPr id="32" name="Rounded Rectangle 8"/>
          <p:cNvSpPr/>
          <p:nvPr/>
        </p:nvSpPr>
        <p:spPr>
          <a:xfrm>
            <a:off x="5035826" y="1287252"/>
            <a:ext cx="1584176" cy="64807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Software</a:t>
            </a:r>
            <a:br>
              <a:rPr lang="en-CA" dirty="0"/>
            </a:br>
            <a:r>
              <a:rPr lang="en-CA" dirty="0"/>
              <a:t>Engineer</a:t>
            </a:r>
            <a:endParaRPr lang="en-US" dirty="0"/>
          </a:p>
        </p:txBody>
      </p:sp>
      <p:cxnSp>
        <p:nvCxnSpPr>
          <p:cNvPr id="35" name="Straight Arrow Connector 34"/>
          <p:cNvCxnSpPr>
            <a:cxnSpLocks/>
          </p:cNvCxnSpPr>
          <p:nvPr/>
        </p:nvCxnSpPr>
        <p:spPr>
          <a:xfrm>
            <a:off x="6036085" y="1917818"/>
            <a:ext cx="8634" cy="2303270"/>
          </a:xfrm>
          <a:prstGeom prst="straightConnector1">
            <a:avLst/>
          </a:prstGeom>
          <a:ln w="50800">
            <a:tailEnd type="stealth"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p:cNvCxnSpPr>
          <p:nvPr/>
        </p:nvCxnSpPr>
        <p:spPr>
          <a:xfrm>
            <a:off x="7803049" y="1988840"/>
            <a:ext cx="0" cy="3079824"/>
          </a:xfrm>
          <a:prstGeom prst="straightConnector1">
            <a:avLst/>
          </a:prstGeom>
          <a:ln w="50800">
            <a:tailEnd type="stealth" w="lg"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cxnSpLocks/>
          </p:cNvCxnSpPr>
          <p:nvPr/>
        </p:nvCxnSpPr>
        <p:spPr>
          <a:xfrm rot="5400000">
            <a:off x="5716598" y="2759441"/>
            <a:ext cx="2592288" cy="907071"/>
          </a:xfrm>
          <a:prstGeom prst="bentConnector2">
            <a:avLst/>
          </a:prstGeom>
          <a:ln w="50800">
            <a:tailEnd type="stealth"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5833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0409" y="1641360"/>
            <a:ext cx="1609307" cy="8951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2. Modular vs Monolithic Design</a:t>
            </a:r>
          </a:p>
        </p:txBody>
      </p:sp>
      <p:sp>
        <p:nvSpPr>
          <p:cNvPr id="5" name="Rectangle 4"/>
          <p:cNvSpPr/>
          <p:nvPr/>
        </p:nvSpPr>
        <p:spPr>
          <a:xfrm>
            <a:off x="685800" y="1539239"/>
            <a:ext cx="3505200" cy="5058111"/>
          </a:xfrm>
          <a:prstGeom prst="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t" anchorCtr="0"/>
          <a:lstStyle/>
          <a:p>
            <a:pPr algn="ctr"/>
            <a:r>
              <a:rPr lang="en-CA" dirty="0" err="1"/>
              <a:t>MicroKernel</a:t>
            </a:r>
            <a:br>
              <a:rPr lang="en-CA" dirty="0"/>
            </a:br>
            <a:br>
              <a:rPr lang="en-CA" dirty="0"/>
            </a:br>
            <a:br>
              <a:rPr lang="en-CA" dirty="0"/>
            </a:br>
            <a:r>
              <a:rPr lang="en-CA" dirty="0"/>
              <a:t>~50 million lines of source code</a:t>
            </a:r>
            <a:endParaRPr lang="en-US" dirty="0"/>
          </a:p>
        </p:txBody>
      </p:sp>
      <p:grpSp>
        <p:nvGrpSpPr>
          <p:cNvPr id="3" name="Group 2"/>
          <p:cNvGrpSpPr/>
          <p:nvPr/>
        </p:nvGrpSpPr>
        <p:grpSpPr>
          <a:xfrm>
            <a:off x="913204" y="3209544"/>
            <a:ext cx="3166872" cy="3256776"/>
            <a:chOff x="914400" y="2564904"/>
            <a:chExt cx="3166872" cy="3256776"/>
          </a:xfrm>
        </p:grpSpPr>
        <p:sp>
          <p:nvSpPr>
            <p:cNvPr id="6" name="Rounded Rectangle 5"/>
            <p:cNvSpPr/>
            <p:nvPr/>
          </p:nvSpPr>
          <p:spPr>
            <a:xfrm>
              <a:off x="914400" y="2564904"/>
              <a:ext cx="1905000" cy="729984"/>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 Services</a:t>
              </a:r>
            </a:p>
          </p:txBody>
        </p:sp>
        <p:sp>
          <p:nvSpPr>
            <p:cNvPr id="7" name="Rounded Rectangle 6"/>
            <p:cNvSpPr/>
            <p:nvPr/>
          </p:nvSpPr>
          <p:spPr>
            <a:xfrm>
              <a:off x="1565148" y="4114800"/>
              <a:ext cx="2514600" cy="45720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  Management</a:t>
              </a:r>
            </a:p>
          </p:txBody>
        </p:sp>
        <p:sp>
          <p:nvSpPr>
            <p:cNvPr id="8" name="Rounded Rectangle 7"/>
            <p:cNvSpPr/>
            <p:nvPr/>
          </p:nvSpPr>
          <p:spPr>
            <a:xfrm>
              <a:off x="1562100" y="3438144"/>
              <a:ext cx="2514600" cy="45720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 Management</a:t>
              </a:r>
            </a:p>
          </p:txBody>
        </p:sp>
        <p:sp>
          <p:nvSpPr>
            <p:cNvPr id="9" name="Rounded Rectangle 8"/>
            <p:cNvSpPr/>
            <p:nvPr/>
          </p:nvSpPr>
          <p:spPr>
            <a:xfrm>
              <a:off x="1566672" y="4724400"/>
              <a:ext cx="2514600" cy="45720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GUI  Interface (Shell)</a:t>
              </a:r>
            </a:p>
          </p:txBody>
        </p:sp>
        <p:sp>
          <p:nvSpPr>
            <p:cNvPr id="10" name="Rounded Rectangle 9"/>
            <p:cNvSpPr/>
            <p:nvPr/>
          </p:nvSpPr>
          <p:spPr>
            <a:xfrm>
              <a:off x="1566672" y="5364480"/>
              <a:ext cx="2514600" cy="45720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 Management</a:t>
              </a:r>
            </a:p>
          </p:txBody>
        </p:sp>
        <p:cxnSp>
          <p:nvCxnSpPr>
            <p:cNvPr id="14" name="Straight Connector 13"/>
            <p:cNvCxnSpPr/>
            <p:nvPr/>
          </p:nvCxnSpPr>
          <p:spPr>
            <a:xfrm flipH="1">
              <a:off x="1104900" y="3294888"/>
              <a:ext cx="38100" cy="229819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8" idx="1"/>
            </p:cNvCxnSpPr>
            <p:nvPr/>
          </p:nvCxnSpPr>
          <p:spPr>
            <a:xfrm>
              <a:off x="1123950" y="3666744"/>
              <a:ext cx="4381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19759" y="4386072"/>
              <a:ext cx="4381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097280" y="4953000"/>
              <a:ext cx="460629" cy="213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1064895" y="5562600"/>
              <a:ext cx="539496" cy="3048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5" name="Rectangle 24"/>
          <p:cNvSpPr/>
          <p:nvPr/>
        </p:nvSpPr>
        <p:spPr>
          <a:xfrm>
            <a:off x="4721620" y="1550814"/>
            <a:ext cx="3962400" cy="5046537"/>
          </a:xfrm>
          <a:prstGeom prst="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t" anchorCtr="0"/>
          <a:lstStyle/>
          <a:p>
            <a:pPr algn="ctr"/>
            <a:r>
              <a:rPr lang="en-US" dirty="0"/>
              <a:t>Monolithic Kernel</a:t>
            </a:r>
            <a:br>
              <a:rPr lang="en-US" dirty="0"/>
            </a:br>
            <a:br>
              <a:rPr lang="en-US" dirty="0"/>
            </a:br>
            <a:br>
              <a:rPr lang="en-US" dirty="0"/>
            </a:br>
            <a:br>
              <a:rPr lang="en-US" dirty="0"/>
            </a:br>
            <a:r>
              <a:rPr lang="en-US" dirty="0"/>
              <a:t>version 4.15</a:t>
            </a:r>
            <a:br>
              <a:rPr lang="en-US" dirty="0"/>
            </a:br>
            <a:r>
              <a:rPr lang="en-CA" dirty="0"/>
              <a:t>23.3 million lines of source code</a:t>
            </a:r>
            <a:endParaRPr lang="en-US" dirty="0"/>
          </a:p>
        </p:txBody>
      </p:sp>
      <p:sp>
        <p:nvSpPr>
          <p:cNvPr id="27" name="Rounded Rectangle 26"/>
          <p:cNvSpPr/>
          <p:nvPr/>
        </p:nvSpPr>
        <p:spPr>
          <a:xfrm>
            <a:off x="5580112" y="3368040"/>
            <a:ext cx="2721864" cy="307848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 Services</a:t>
            </a:r>
            <a:br>
              <a:rPr lang="en-US" dirty="0"/>
            </a:br>
            <a:br>
              <a:rPr lang="en-US" dirty="0"/>
            </a:br>
            <a:r>
              <a:rPr lang="en-US" dirty="0"/>
              <a:t>Task Management</a:t>
            </a:r>
            <a:br>
              <a:rPr lang="en-US" dirty="0"/>
            </a:br>
            <a:r>
              <a:rPr lang="en-US" dirty="0"/>
              <a:t>File Management</a:t>
            </a:r>
            <a:br>
              <a:rPr lang="en-US" dirty="0"/>
            </a:br>
            <a:r>
              <a:rPr lang="en-US" dirty="0"/>
              <a:t>GUI Interface</a:t>
            </a:r>
            <a:br>
              <a:rPr lang="en-US" dirty="0"/>
            </a:br>
            <a:r>
              <a:rPr lang="en-US" dirty="0"/>
              <a:t>Device Management</a:t>
            </a:r>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6121" y="1916832"/>
            <a:ext cx="1373398" cy="758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033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Modular vs Monolithic Design</a:t>
            </a:r>
            <a:endParaRPr lang="en-US" dirty="0"/>
          </a:p>
        </p:txBody>
      </p:sp>
      <p:sp>
        <p:nvSpPr>
          <p:cNvPr id="4" name="Rectangle 3"/>
          <p:cNvSpPr/>
          <p:nvPr/>
        </p:nvSpPr>
        <p:spPr>
          <a:xfrm>
            <a:off x="685800" y="1539239"/>
            <a:ext cx="3505200" cy="5058111"/>
          </a:xfrm>
          <a:prstGeom prst="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t" anchorCtr="0"/>
          <a:lstStyle/>
          <a:p>
            <a:pPr algn="ctr"/>
            <a:r>
              <a:rPr lang="en-CA" dirty="0"/>
              <a:t>Micro Kernel</a:t>
            </a:r>
            <a:endParaRPr lang="en-US" dirty="0"/>
          </a:p>
        </p:txBody>
      </p:sp>
      <p:sp>
        <p:nvSpPr>
          <p:cNvPr id="5" name="Rectangle 4"/>
          <p:cNvSpPr/>
          <p:nvPr/>
        </p:nvSpPr>
        <p:spPr>
          <a:xfrm>
            <a:off x="4721620" y="1550814"/>
            <a:ext cx="3962400" cy="5046537"/>
          </a:xfrm>
          <a:prstGeom prst="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t" anchorCtr="0"/>
          <a:lstStyle/>
          <a:p>
            <a:pPr algn="ctr"/>
            <a:r>
              <a:rPr lang="en-US" dirty="0"/>
              <a:t>Monolithic Kernel</a:t>
            </a: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60624" y="2169699"/>
            <a:ext cx="1084391" cy="5986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91950" y="1871190"/>
            <a:ext cx="1609307" cy="8951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Table 7"/>
          <p:cNvGraphicFramePr>
            <a:graphicFrameLocks noGrp="1"/>
          </p:cNvGraphicFramePr>
          <p:nvPr>
            <p:extLst>
              <p:ext uri="{D42A27DB-BD31-4B8C-83A1-F6EECF244321}">
                <p14:modId xmlns:p14="http://schemas.microsoft.com/office/powerpoint/2010/main" val="3659465512"/>
              </p:ext>
            </p:extLst>
          </p:nvPr>
        </p:nvGraphicFramePr>
        <p:xfrm>
          <a:off x="992882" y="2766367"/>
          <a:ext cx="2891036" cy="1371600"/>
        </p:xfrm>
        <a:graphic>
          <a:graphicData uri="http://schemas.openxmlformats.org/drawingml/2006/table">
            <a:tbl>
              <a:tblPr firstRow="1" bandRow="1">
                <a:tableStyleId>{5C22544A-7EE6-4342-B048-85BDC9FD1C3A}</a:tableStyleId>
              </a:tblPr>
              <a:tblGrid>
                <a:gridCol w="2891036">
                  <a:extLst>
                    <a:ext uri="{9D8B030D-6E8A-4147-A177-3AD203B41FA5}">
                      <a16:colId xmlns:a16="http://schemas.microsoft.com/office/drawing/2014/main" val="20000"/>
                    </a:ext>
                  </a:extLst>
                </a:gridCol>
              </a:tblGrid>
              <a:tr h="267508">
                <a:tc>
                  <a:txBody>
                    <a:bodyPr/>
                    <a:lstStyle/>
                    <a:p>
                      <a:r>
                        <a:rPr lang="en-CA" dirty="0"/>
                        <a:t>Advantages</a:t>
                      </a:r>
                      <a:endParaRPr lang="en-US" dirty="0"/>
                    </a:p>
                  </a:txBody>
                  <a:tcPr/>
                </a:tc>
                <a:extLst>
                  <a:ext uri="{0D108BD9-81ED-4DB2-BD59-A6C34878D82A}">
                    <a16:rowId xmlns:a16="http://schemas.microsoft.com/office/drawing/2014/main" val="10000"/>
                  </a:ext>
                </a:extLst>
              </a:tr>
              <a:tr h="267508">
                <a:tc>
                  <a:txBody>
                    <a:bodyPr/>
                    <a:lstStyle/>
                    <a:p>
                      <a:r>
                        <a:rPr lang="en-CA" dirty="0"/>
                        <a:t>More</a:t>
                      </a:r>
                      <a:r>
                        <a:rPr lang="en-CA" baseline="0" dirty="0"/>
                        <a:t> reliable</a:t>
                      </a:r>
                      <a:endParaRPr lang="en-US" dirty="0"/>
                    </a:p>
                  </a:txBody>
                  <a:tcPr/>
                </a:tc>
                <a:extLst>
                  <a:ext uri="{0D108BD9-81ED-4DB2-BD59-A6C34878D82A}">
                    <a16:rowId xmlns:a16="http://schemas.microsoft.com/office/drawing/2014/main" val="10001"/>
                  </a:ext>
                </a:extLst>
              </a:tr>
              <a:tr h="267508">
                <a:tc>
                  <a:txBody>
                    <a:bodyPr/>
                    <a:lstStyle/>
                    <a:p>
                      <a:r>
                        <a:rPr lang="en-CA" dirty="0"/>
                        <a:t>Easy update, patch,</a:t>
                      </a:r>
                      <a:r>
                        <a:rPr lang="en-CA" baseline="0" dirty="0"/>
                        <a:t> extend</a:t>
                      </a:r>
                      <a:endParaRPr lang="en-US" dirty="0"/>
                    </a:p>
                  </a:txBody>
                  <a:tcPr/>
                </a:tc>
                <a:extLst>
                  <a:ext uri="{0D108BD9-81ED-4DB2-BD59-A6C34878D82A}">
                    <a16:rowId xmlns:a16="http://schemas.microsoft.com/office/drawing/2014/main" val="10002"/>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302856767"/>
              </p:ext>
            </p:extLst>
          </p:nvPr>
        </p:nvGraphicFramePr>
        <p:xfrm>
          <a:off x="5364088" y="2884017"/>
          <a:ext cx="2891036" cy="1381760"/>
        </p:xfrm>
        <a:graphic>
          <a:graphicData uri="http://schemas.openxmlformats.org/drawingml/2006/table">
            <a:tbl>
              <a:tblPr firstRow="1" bandRow="1">
                <a:tableStyleId>{5C22544A-7EE6-4342-B048-85BDC9FD1C3A}</a:tableStyleId>
              </a:tblPr>
              <a:tblGrid>
                <a:gridCol w="2891036">
                  <a:extLst>
                    <a:ext uri="{9D8B030D-6E8A-4147-A177-3AD203B41FA5}">
                      <a16:colId xmlns:a16="http://schemas.microsoft.com/office/drawing/2014/main" val="20000"/>
                    </a:ext>
                  </a:extLst>
                </a:gridCol>
              </a:tblGrid>
              <a:tr h="370840">
                <a:tc>
                  <a:txBody>
                    <a:bodyPr/>
                    <a:lstStyle/>
                    <a:p>
                      <a:r>
                        <a:rPr lang="en-CA" dirty="0"/>
                        <a:t>Advantages</a:t>
                      </a:r>
                      <a:endParaRPr lang="en-US" dirty="0"/>
                    </a:p>
                  </a:txBody>
                  <a:tcPr/>
                </a:tc>
                <a:extLst>
                  <a:ext uri="{0D108BD9-81ED-4DB2-BD59-A6C34878D82A}">
                    <a16:rowId xmlns:a16="http://schemas.microsoft.com/office/drawing/2014/main" val="10000"/>
                  </a:ext>
                </a:extLst>
              </a:tr>
              <a:tr h="370840">
                <a:tc>
                  <a:txBody>
                    <a:bodyPr/>
                    <a:lstStyle/>
                    <a:p>
                      <a:r>
                        <a:rPr lang="en-CA" dirty="0"/>
                        <a:t>Runs faster</a:t>
                      </a:r>
                      <a:endParaRPr lang="en-US" dirty="0"/>
                    </a:p>
                  </a:txBody>
                  <a:tcPr/>
                </a:tc>
                <a:extLst>
                  <a:ext uri="{0D108BD9-81ED-4DB2-BD59-A6C34878D82A}">
                    <a16:rowId xmlns:a16="http://schemas.microsoft.com/office/drawing/2014/main" val="10001"/>
                  </a:ext>
                </a:extLst>
              </a:tr>
              <a:tr h="370840">
                <a:tc>
                  <a:txBody>
                    <a:bodyPr/>
                    <a:lstStyle/>
                    <a:p>
                      <a:r>
                        <a:rPr lang="en-CA" dirty="0"/>
                        <a:t>Fewer bugs\security issues</a:t>
                      </a:r>
                      <a:endParaRPr lang="en-US" dirty="0"/>
                    </a:p>
                  </a:txBody>
                  <a:tcPr/>
                </a:tc>
                <a:extLst>
                  <a:ext uri="{0D108BD9-81ED-4DB2-BD59-A6C34878D82A}">
                    <a16:rowId xmlns:a16="http://schemas.microsoft.com/office/drawing/2014/main" val="10002"/>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815729309"/>
              </p:ext>
            </p:extLst>
          </p:nvPr>
        </p:nvGraphicFramePr>
        <p:xfrm>
          <a:off x="992882" y="4509120"/>
          <a:ext cx="2891036" cy="1737360"/>
        </p:xfrm>
        <a:graphic>
          <a:graphicData uri="http://schemas.openxmlformats.org/drawingml/2006/table">
            <a:tbl>
              <a:tblPr firstRow="1" bandRow="1">
                <a:tableStyleId>{5C22544A-7EE6-4342-B048-85BDC9FD1C3A}</a:tableStyleId>
              </a:tblPr>
              <a:tblGrid>
                <a:gridCol w="2891036">
                  <a:extLst>
                    <a:ext uri="{9D8B030D-6E8A-4147-A177-3AD203B41FA5}">
                      <a16:colId xmlns:a16="http://schemas.microsoft.com/office/drawing/2014/main" val="20000"/>
                    </a:ext>
                  </a:extLst>
                </a:gridCol>
              </a:tblGrid>
              <a:tr h="0">
                <a:tc>
                  <a:txBody>
                    <a:bodyPr/>
                    <a:lstStyle/>
                    <a:p>
                      <a:r>
                        <a:rPr lang="en-CA" dirty="0"/>
                        <a:t>Disadvantages</a:t>
                      </a:r>
                      <a:endParaRPr lang="en-US" dirty="0"/>
                    </a:p>
                  </a:txBody>
                  <a:tcPr/>
                </a:tc>
                <a:extLst>
                  <a:ext uri="{0D108BD9-81ED-4DB2-BD59-A6C34878D82A}">
                    <a16:rowId xmlns:a16="http://schemas.microsoft.com/office/drawing/2014/main" val="10000"/>
                  </a:ext>
                </a:extLst>
              </a:tr>
              <a:tr h="322835">
                <a:tc>
                  <a:txBody>
                    <a:bodyPr/>
                    <a:lstStyle/>
                    <a:p>
                      <a:r>
                        <a:rPr lang="en-CA" dirty="0"/>
                        <a:t>Slower</a:t>
                      </a:r>
                      <a:r>
                        <a:rPr lang="en-CA" baseline="0" dirty="0"/>
                        <a:t> performance</a:t>
                      </a:r>
                      <a:endParaRPr lang="en-US" dirty="0"/>
                    </a:p>
                  </a:txBody>
                  <a:tcPr/>
                </a:tc>
                <a:extLst>
                  <a:ext uri="{0D108BD9-81ED-4DB2-BD59-A6C34878D82A}">
                    <a16:rowId xmlns:a16="http://schemas.microsoft.com/office/drawing/2014/main" val="10001"/>
                  </a:ext>
                </a:extLst>
              </a:tr>
              <a:tr h="322835">
                <a:tc>
                  <a:txBody>
                    <a:bodyPr/>
                    <a:lstStyle/>
                    <a:p>
                      <a:r>
                        <a:rPr lang="en-CA" dirty="0"/>
                        <a:t>Larger</a:t>
                      </a:r>
                      <a:r>
                        <a:rPr lang="en-CA" baseline="0" dirty="0"/>
                        <a:t> source code</a:t>
                      </a:r>
                      <a:endParaRPr lang="en-US" dirty="0"/>
                    </a:p>
                  </a:txBody>
                  <a:tcPr/>
                </a:tc>
                <a:extLst>
                  <a:ext uri="{0D108BD9-81ED-4DB2-BD59-A6C34878D82A}">
                    <a16:rowId xmlns:a16="http://schemas.microsoft.com/office/drawing/2014/main" val="10002"/>
                  </a:ext>
                </a:extLst>
              </a:tr>
              <a:tr h="322835">
                <a:tc>
                  <a:txBody>
                    <a:bodyPr/>
                    <a:lstStyle/>
                    <a:p>
                      <a:r>
                        <a:rPr lang="en-CA" dirty="0"/>
                        <a:t>Task</a:t>
                      </a:r>
                      <a:r>
                        <a:rPr lang="en-CA" baseline="0" dirty="0"/>
                        <a:t> Management complex</a:t>
                      </a:r>
                      <a:endParaRPr lang="en-US" dirty="0"/>
                    </a:p>
                  </a:txBody>
                  <a:tcPr/>
                </a:tc>
                <a:extLst>
                  <a:ext uri="{0D108BD9-81ED-4DB2-BD59-A6C34878D82A}">
                    <a16:rowId xmlns:a16="http://schemas.microsoft.com/office/drawing/2014/main" val="10003"/>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68918916"/>
              </p:ext>
            </p:extLst>
          </p:nvPr>
        </p:nvGraphicFramePr>
        <p:xfrm>
          <a:off x="5436096" y="4581128"/>
          <a:ext cx="2891036" cy="1651000"/>
        </p:xfrm>
        <a:graphic>
          <a:graphicData uri="http://schemas.openxmlformats.org/drawingml/2006/table">
            <a:tbl>
              <a:tblPr firstRow="1" bandRow="1">
                <a:tableStyleId>{5C22544A-7EE6-4342-B048-85BDC9FD1C3A}</a:tableStyleId>
              </a:tblPr>
              <a:tblGrid>
                <a:gridCol w="2891036">
                  <a:extLst>
                    <a:ext uri="{9D8B030D-6E8A-4147-A177-3AD203B41FA5}">
                      <a16:colId xmlns:a16="http://schemas.microsoft.com/office/drawing/2014/main" val="20000"/>
                    </a:ext>
                  </a:extLst>
                </a:gridCol>
              </a:tblGrid>
              <a:tr h="370840">
                <a:tc>
                  <a:txBody>
                    <a:bodyPr/>
                    <a:lstStyle/>
                    <a:p>
                      <a:r>
                        <a:rPr lang="en-CA" dirty="0"/>
                        <a:t>Disadvantages</a:t>
                      </a:r>
                      <a:endParaRPr lang="en-US" dirty="0"/>
                    </a:p>
                  </a:txBody>
                  <a:tcPr/>
                </a:tc>
                <a:extLst>
                  <a:ext uri="{0D108BD9-81ED-4DB2-BD59-A6C34878D82A}">
                    <a16:rowId xmlns:a16="http://schemas.microsoft.com/office/drawing/2014/main" val="10000"/>
                  </a:ext>
                </a:extLst>
              </a:tr>
              <a:tr h="370840">
                <a:tc>
                  <a:txBody>
                    <a:bodyPr/>
                    <a:lstStyle/>
                    <a:p>
                      <a:r>
                        <a:rPr lang="en-CA" dirty="0"/>
                        <a:t>Difficult to update, patch, extend</a:t>
                      </a:r>
                      <a:endParaRPr lang="en-US" dirty="0"/>
                    </a:p>
                  </a:txBody>
                  <a:tcPr/>
                </a:tc>
                <a:extLst>
                  <a:ext uri="{0D108BD9-81ED-4DB2-BD59-A6C34878D82A}">
                    <a16:rowId xmlns:a16="http://schemas.microsoft.com/office/drawing/2014/main" val="10001"/>
                  </a:ext>
                </a:extLst>
              </a:tr>
              <a:tr h="370840">
                <a:tc>
                  <a:txBody>
                    <a:bodyPr/>
                    <a:lstStyle/>
                    <a:p>
                      <a:r>
                        <a:rPr lang="en-CA" dirty="0"/>
                        <a:t>Recompiling</a:t>
                      </a:r>
                      <a:r>
                        <a:rPr lang="en-CA" baseline="0" dirty="0"/>
                        <a:t> kernel time consuming</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518016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 Memory Protection</a:t>
            </a:r>
          </a:p>
        </p:txBody>
      </p:sp>
      <p:cxnSp>
        <p:nvCxnSpPr>
          <p:cNvPr id="5" name="Straight Connector 4"/>
          <p:cNvCxnSpPr/>
          <p:nvPr/>
        </p:nvCxnSpPr>
        <p:spPr>
          <a:xfrm>
            <a:off x="663102" y="4572000"/>
            <a:ext cx="80010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339752" y="4800600"/>
            <a:ext cx="6114492"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r>
              <a:rPr lang="en-US" dirty="0"/>
              <a:t>Executive                    Services</a:t>
            </a:r>
          </a:p>
        </p:txBody>
      </p:sp>
      <p:sp>
        <p:nvSpPr>
          <p:cNvPr id="3" name="Rectangle 2"/>
          <p:cNvSpPr/>
          <p:nvPr/>
        </p:nvSpPr>
        <p:spPr>
          <a:xfrm>
            <a:off x="1835696" y="1556792"/>
            <a:ext cx="6633788" cy="225320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User Mode</a:t>
            </a:r>
          </a:p>
        </p:txBody>
      </p:sp>
      <p:sp>
        <p:nvSpPr>
          <p:cNvPr id="12" name="Rounded Rectangle 11"/>
          <p:cNvSpPr/>
          <p:nvPr/>
        </p:nvSpPr>
        <p:spPr>
          <a:xfrm>
            <a:off x="3590490" y="2867130"/>
            <a:ext cx="3124200" cy="656942"/>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 Service</a:t>
            </a:r>
          </a:p>
        </p:txBody>
      </p:sp>
      <p:sp>
        <p:nvSpPr>
          <p:cNvPr id="16" name="Rectangle 15"/>
          <p:cNvSpPr/>
          <p:nvPr/>
        </p:nvSpPr>
        <p:spPr>
          <a:xfrm>
            <a:off x="1835696" y="3918594"/>
            <a:ext cx="6618548"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API</a:t>
            </a:r>
          </a:p>
        </p:txBody>
      </p:sp>
      <p:sp>
        <p:nvSpPr>
          <p:cNvPr id="7" name="Rounded Rectangle 6"/>
          <p:cNvSpPr/>
          <p:nvPr/>
        </p:nvSpPr>
        <p:spPr>
          <a:xfrm>
            <a:off x="3476190" y="2006963"/>
            <a:ext cx="3352800" cy="66616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p>
        </p:txBody>
      </p:sp>
      <p:sp>
        <p:nvSpPr>
          <p:cNvPr id="13" name="Rectangle 12"/>
          <p:cNvSpPr/>
          <p:nvPr/>
        </p:nvSpPr>
        <p:spPr>
          <a:xfrm>
            <a:off x="837746" y="6367272"/>
            <a:ext cx="7772400" cy="338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a:t>
            </a:r>
          </a:p>
        </p:txBody>
      </p:sp>
      <p:sp>
        <p:nvSpPr>
          <p:cNvPr id="14" name="Curved Right Arrow 13"/>
          <p:cNvSpPr/>
          <p:nvPr/>
        </p:nvSpPr>
        <p:spPr>
          <a:xfrm>
            <a:off x="2011680" y="1905000"/>
            <a:ext cx="1097280" cy="161907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Request</a:t>
            </a:r>
          </a:p>
        </p:txBody>
      </p:sp>
      <p:sp>
        <p:nvSpPr>
          <p:cNvPr id="15" name="Curved Up Arrow 14"/>
          <p:cNvSpPr/>
          <p:nvPr/>
        </p:nvSpPr>
        <p:spPr>
          <a:xfrm rot="16200000">
            <a:off x="6948540" y="2105317"/>
            <a:ext cx="1676400" cy="109028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a:solidFill>
                  <a:schemeClr val="tx1"/>
                </a:solidFill>
              </a:rPr>
              <a:t>Reply</a:t>
            </a:r>
          </a:p>
        </p:txBody>
      </p:sp>
      <p:sp>
        <p:nvSpPr>
          <p:cNvPr id="17" name="Left-Right Arrow 16"/>
          <p:cNvSpPr/>
          <p:nvPr/>
        </p:nvSpPr>
        <p:spPr>
          <a:xfrm rot="16200000">
            <a:off x="4672119" y="3846696"/>
            <a:ext cx="1051731" cy="442335"/>
          </a:xfrm>
          <a:prstGeom prst="leftRigh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Left-Right Arrow 17"/>
          <p:cNvSpPr/>
          <p:nvPr/>
        </p:nvSpPr>
        <p:spPr>
          <a:xfrm rot="16200000">
            <a:off x="4306766" y="5276613"/>
            <a:ext cx="1795271" cy="429502"/>
          </a:xfrm>
          <a:prstGeom prst="leftRigh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 Arrow Callout 18"/>
          <p:cNvSpPr/>
          <p:nvPr/>
        </p:nvSpPr>
        <p:spPr>
          <a:xfrm>
            <a:off x="5527718" y="3918594"/>
            <a:ext cx="2373943" cy="457200"/>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Call</a:t>
            </a:r>
          </a:p>
        </p:txBody>
      </p:sp>
      <p:sp>
        <p:nvSpPr>
          <p:cNvPr id="20" name="Left Arrow Callout 19"/>
          <p:cNvSpPr/>
          <p:nvPr/>
        </p:nvSpPr>
        <p:spPr>
          <a:xfrm>
            <a:off x="5527718" y="5864352"/>
            <a:ext cx="2373943" cy="457200"/>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 Call</a:t>
            </a:r>
          </a:p>
        </p:txBody>
      </p:sp>
      <p:sp>
        <p:nvSpPr>
          <p:cNvPr id="4" name="TextBox 3"/>
          <p:cNvSpPr txBox="1"/>
          <p:nvPr/>
        </p:nvSpPr>
        <p:spPr>
          <a:xfrm>
            <a:off x="179512" y="3918594"/>
            <a:ext cx="1368152" cy="369332"/>
          </a:xfrm>
          <a:prstGeom prst="rect">
            <a:avLst/>
          </a:prstGeom>
          <a:noFill/>
        </p:spPr>
        <p:txBody>
          <a:bodyPr wrap="square" rtlCol="0">
            <a:spAutoFit/>
          </a:bodyPr>
          <a:lstStyle/>
          <a:p>
            <a:r>
              <a:rPr lang="en-CA" dirty="0"/>
              <a:t>User Mode</a:t>
            </a:r>
            <a:endParaRPr lang="en-US" dirty="0"/>
          </a:p>
        </p:txBody>
      </p:sp>
      <p:sp>
        <p:nvSpPr>
          <p:cNvPr id="21" name="TextBox 20"/>
          <p:cNvSpPr txBox="1"/>
          <p:nvPr/>
        </p:nvSpPr>
        <p:spPr>
          <a:xfrm>
            <a:off x="179512" y="4797706"/>
            <a:ext cx="1679768" cy="369332"/>
          </a:xfrm>
          <a:prstGeom prst="rect">
            <a:avLst/>
          </a:prstGeom>
          <a:noFill/>
        </p:spPr>
        <p:txBody>
          <a:bodyPr wrap="square" rtlCol="0">
            <a:spAutoFit/>
          </a:bodyPr>
          <a:lstStyle/>
          <a:p>
            <a:r>
              <a:rPr lang="en-CA" dirty="0"/>
              <a:t>Kernel Mode</a:t>
            </a:r>
            <a:endParaRPr lang="en-US" dirty="0"/>
          </a:p>
        </p:txBody>
      </p:sp>
    </p:spTree>
    <p:extLst>
      <p:ext uri="{BB962C8B-B14F-4D97-AF65-F5344CB8AC3E}">
        <p14:creationId xmlns:p14="http://schemas.microsoft.com/office/powerpoint/2010/main" val="4284658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Quiz</a:t>
            </a:r>
          </a:p>
        </p:txBody>
      </p:sp>
      <p:sp>
        <p:nvSpPr>
          <p:cNvPr id="4" name="Content Placeholder 3"/>
          <p:cNvSpPr>
            <a:spLocks noGrp="1"/>
          </p:cNvSpPr>
          <p:nvPr>
            <p:ph idx="1"/>
          </p:nvPr>
        </p:nvSpPr>
        <p:spPr/>
        <p:txBody>
          <a:bodyPr/>
          <a:lstStyle/>
          <a:p>
            <a:endParaRPr lang="en-CA"/>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1060" y="2641171"/>
            <a:ext cx="1958066" cy="2612032"/>
          </a:xfrm>
          <a:prstGeom prst="rect">
            <a:avLst/>
          </a:prstGeom>
        </p:spPr>
      </p:pic>
    </p:spTree>
    <p:extLst>
      <p:ext uri="{BB962C8B-B14F-4D97-AF65-F5344CB8AC3E}">
        <p14:creationId xmlns:p14="http://schemas.microsoft.com/office/powerpoint/2010/main" val="240511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Multi-tasking &amp; Multi-processing</a:t>
            </a:r>
          </a:p>
        </p:txBody>
      </p:sp>
      <p:sp>
        <p:nvSpPr>
          <p:cNvPr id="3" name="Content Placeholder 2"/>
          <p:cNvSpPr>
            <a:spLocks noGrp="1"/>
          </p:cNvSpPr>
          <p:nvPr>
            <p:ph sz="quarter" idx="1"/>
          </p:nvPr>
        </p:nvSpPr>
        <p:spPr>
          <a:xfrm>
            <a:off x="457200" y="1600200"/>
            <a:ext cx="8507288" cy="4876800"/>
          </a:xfrm>
        </p:spPr>
        <p:txBody>
          <a:bodyPr>
            <a:normAutofit/>
          </a:bodyPr>
          <a:lstStyle/>
          <a:p>
            <a:pPr marL="0" indent="0">
              <a:buNone/>
            </a:pPr>
            <a:r>
              <a:rPr lang="en-US" dirty="0"/>
              <a:t>Operating System </a:t>
            </a:r>
            <a:r>
              <a:rPr lang="en-US" i="1" dirty="0"/>
              <a:t>appears </a:t>
            </a:r>
            <a:br>
              <a:rPr lang="en-US" i="1" dirty="0"/>
            </a:br>
            <a:r>
              <a:rPr lang="en-US" dirty="0"/>
              <a:t>to run multiple processes </a:t>
            </a:r>
            <a:br>
              <a:rPr lang="en-US" dirty="0"/>
            </a:br>
            <a:r>
              <a:rPr lang="en-US" dirty="0"/>
              <a:t>at the same time.</a:t>
            </a:r>
          </a:p>
          <a:p>
            <a:pPr marL="0" indent="0">
              <a:buNone/>
            </a:pPr>
            <a:r>
              <a:rPr lang="en-US" dirty="0"/>
              <a:t>Why multi-tasking? </a:t>
            </a:r>
          </a:p>
          <a:p>
            <a:r>
              <a:rPr lang="en-US" dirty="0"/>
              <a:t>CPU is usually waiting </a:t>
            </a:r>
            <a:br>
              <a:rPr lang="en-US" dirty="0"/>
            </a:br>
            <a:r>
              <a:rPr lang="en-US" dirty="0"/>
              <a:t>on </a:t>
            </a:r>
            <a:r>
              <a:rPr lang="en-US" dirty="0" err="1"/>
              <a:t>Input/Output</a:t>
            </a:r>
            <a:r>
              <a:rPr lang="en-US" dirty="0"/>
              <a:t> operations</a:t>
            </a:r>
          </a:p>
          <a:p>
            <a:r>
              <a:rPr lang="en-US" dirty="0"/>
              <a:t>CPU + RAM are fast, I/O is slow</a:t>
            </a:r>
          </a:p>
          <a:p>
            <a:r>
              <a:rPr lang="en-CA" b="1" dirty="0"/>
              <a:t>Multi-processing: </a:t>
            </a:r>
            <a:r>
              <a:rPr lang="en-CA" dirty="0"/>
              <a:t>Separate processes run simultaneously on multiple CPU cores sharing memory and peripherals.</a:t>
            </a:r>
          </a:p>
          <a:p>
            <a:r>
              <a:rPr lang="en-CA" b="1" dirty="0"/>
              <a:t>Parallel processing: </a:t>
            </a:r>
            <a:r>
              <a:rPr lang="en-CA" dirty="0"/>
              <a:t>A single process uses multiple CPUs/cores simultaneously.</a:t>
            </a:r>
          </a:p>
          <a:p>
            <a:endParaRPr lang="en-US" dirty="0"/>
          </a:p>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1120" y="1600200"/>
            <a:ext cx="4053368" cy="2215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01031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260648"/>
            <a:ext cx="8229600" cy="990600"/>
          </a:xfrm>
        </p:spPr>
        <p:txBody>
          <a:bodyPr/>
          <a:lstStyle/>
          <a:p>
            <a:r>
              <a:rPr lang="en-US" dirty="0"/>
              <a:t>4. Multi-tasking</a:t>
            </a:r>
          </a:p>
        </p:txBody>
      </p:sp>
      <p:cxnSp>
        <p:nvCxnSpPr>
          <p:cNvPr id="4" name="Straight Connector 3"/>
          <p:cNvCxnSpPr/>
          <p:nvPr/>
        </p:nvCxnSpPr>
        <p:spPr>
          <a:xfrm>
            <a:off x="1676400" y="2362200"/>
            <a:ext cx="6934200" cy="0"/>
          </a:xfrm>
          <a:prstGeom prst="line">
            <a:avLst/>
          </a:prstGeom>
          <a:ln w="889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676400" y="3733800"/>
            <a:ext cx="6934200" cy="0"/>
          </a:xfrm>
          <a:prstGeom prst="line">
            <a:avLst/>
          </a:prstGeom>
          <a:ln w="889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676400" y="5105400"/>
            <a:ext cx="6934200" cy="0"/>
          </a:xfrm>
          <a:prstGeom prst="line">
            <a:avLst/>
          </a:prstGeom>
          <a:ln w="889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52400" y="2089666"/>
            <a:ext cx="1295400" cy="369332"/>
          </a:xfrm>
          <a:prstGeom prst="rect">
            <a:avLst/>
          </a:prstGeom>
          <a:noFill/>
        </p:spPr>
        <p:txBody>
          <a:bodyPr wrap="square" rtlCol="0">
            <a:spAutoFit/>
          </a:bodyPr>
          <a:lstStyle/>
          <a:p>
            <a:r>
              <a:rPr lang="en-US" dirty="0"/>
              <a:t>Process 1</a:t>
            </a:r>
          </a:p>
        </p:txBody>
      </p:sp>
      <p:sp>
        <p:nvSpPr>
          <p:cNvPr id="8" name="TextBox 7"/>
          <p:cNvSpPr txBox="1"/>
          <p:nvPr/>
        </p:nvSpPr>
        <p:spPr>
          <a:xfrm>
            <a:off x="152400" y="3549134"/>
            <a:ext cx="1295400" cy="369332"/>
          </a:xfrm>
          <a:prstGeom prst="rect">
            <a:avLst/>
          </a:prstGeom>
          <a:noFill/>
        </p:spPr>
        <p:txBody>
          <a:bodyPr wrap="square" rtlCol="0">
            <a:spAutoFit/>
          </a:bodyPr>
          <a:lstStyle/>
          <a:p>
            <a:r>
              <a:rPr lang="en-US" dirty="0"/>
              <a:t>Process  2</a:t>
            </a:r>
          </a:p>
        </p:txBody>
      </p:sp>
      <p:sp>
        <p:nvSpPr>
          <p:cNvPr id="9" name="Rectangle 8"/>
          <p:cNvSpPr/>
          <p:nvPr/>
        </p:nvSpPr>
        <p:spPr>
          <a:xfrm>
            <a:off x="1709651" y="1847340"/>
            <a:ext cx="9906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a:t>
            </a:r>
          </a:p>
        </p:txBody>
      </p:sp>
      <p:sp>
        <p:nvSpPr>
          <p:cNvPr id="10" name="Rectangle 9"/>
          <p:cNvSpPr/>
          <p:nvPr/>
        </p:nvSpPr>
        <p:spPr>
          <a:xfrm>
            <a:off x="4804682" y="1840058"/>
            <a:ext cx="9906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a:t>
            </a:r>
          </a:p>
        </p:txBody>
      </p:sp>
      <p:sp>
        <p:nvSpPr>
          <p:cNvPr id="11" name="Rectangle 10"/>
          <p:cNvSpPr/>
          <p:nvPr/>
        </p:nvSpPr>
        <p:spPr>
          <a:xfrm>
            <a:off x="2667000" y="1822316"/>
            <a:ext cx="2137682" cy="3790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I/O Wait………..….</a:t>
            </a:r>
          </a:p>
        </p:txBody>
      </p:sp>
      <p:sp>
        <p:nvSpPr>
          <p:cNvPr id="12" name="Rectangle 11"/>
          <p:cNvSpPr/>
          <p:nvPr/>
        </p:nvSpPr>
        <p:spPr>
          <a:xfrm>
            <a:off x="5795282" y="1825805"/>
            <a:ext cx="1714500" cy="3790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I/O, CPU wait</a:t>
            </a:r>
          </a:p>
        </p:txBody>
      </p:sp>
      <p:sp>
        <p:nvSpPr>
          <p:cNvPr id="13" name="Rectangle 12"/>
          <p:cNvSpPr/>
          <p:nvPr/>
        </p:nvSpPr>
        <p:spPr>
          <a:xfrm>
            <a:off x="1475935" y="3164824"/>
            <a:ext cx="1219200" cy="3790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CPU Wait</a:t>
            </a:r>
          </a:p>
        </p:txBody>
      </p:sp>
      <p:sp>
        <p:nvSpPr>
          <p:cNvPr id="14" name="Rectangle 13"/>
          <p:cNvSpPr/>
          <p:nvPr/>
        </p:nvSpPr>
        <p:spPr>
          <a:xfrm>
            <a:off x="2697979" y="3156386"/>
            <a:ext cx="990600" cy="36933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a:t>
            </a:r>
          </a:p>
        </p:txBody>
      </p:sp>
      <p:sp>
        <p:nvSpPr>
          <p:cNvPr id="15" name="Rectangle 14"/>
          <p:cNvSpPr/>
          <p:nvPr/>
        </p:nvSpPr>
        <p:spPr>
          <a:xfrm>
            <a:off x="7509781" y="2622847"/>
            <a:ext cx="990601" cy="922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Time slice expired</a:t>
            </a:r>
          </a:p>
        </p:txBody>
      </p:sp>
      <p:sp>
        <p:nvSpPr>
          <p:cNvPr id="16" name="Rectangle 15"/>
          <p:cNvSpPr/>
          <p:nvPr/>
        </p:nvSpPr>
        <p:spPr>
          <a:xfrm>
            <a:off x="5798001" y="3174551"/>
            <a:ext cx="1711780" cy="36933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a:t>
            </a:r>
          </a:p>
        </p:txBody>
      </p:sp>
      <p:sp>
        <p:nvSpPr>
          <p:cNvPr id="17" name="TextBox 16"/>
          <p:cNvSpPr txBox="1"/>
          <p:nvPr/>
        </p:nvSpPr>
        <p:spPr>
          <a:xfrm>
            <a:off x="476250" y="4736068"/>
            <a:ext cx="783382" cy="369332"/>
          </a:xfrm>
          <a:prstGeom prst="rect">
            <a:avLst/>
          </a:prstGeom>
          <a:noFill/>
        </p:spPr>
        <p:txBody>
          <a:bodyPr wrap="square" rtlCol="0">
            <a:spAutoFit/>
          </a:bodyPr>
          <a:lstStyle/>
          <a:p>
            <a:r>
              <a:rPr lang="en-US" dirty="0"/>
              <a:t>CPU</a:t>
            </a:r>
          </a:p>
        </p:txBody>
      </p:sp>
      <p:sp>
        <p:nvSpPr>
          <p:cNvPr id="18" name="Rectangle 17"/>
          <p:cNvSpPr/>
          <p:nvPr/>
        </p:nvSpPr>
        <p:spPr>
          <a:xfrm>
            <a:off x="1702585" y="4556126"/>
            <a:ext cx="990600" cy="368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a:t>
            </a:r>
          </a:p>
        </p:txBody>
      </p:sp>
      <p:sp>
        <p:nvSpPr>
          <p:cNvPr id="19" name="Rectangle 18"/>
          <p:cNvSpPr/>
          <p:nvPr/>
        </p:nvSpPr>
        <p:spPr>
          <a:xfrm>
            <a:off x="2695135" y="4555326"/>
            <a:ext cx="990600" cy="3693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a:t>
            </a:r>
          </a:p>
        </p:txBody>
      </p:sp>
      <p:sp>
        <p:nvSpPr>
          <p:cNvPr id="20" name="Rectangle 19"/>
          <p:cNvSpPr/>
          <p:nvPr/>
        </p:nvSpPr>
        <p:spPr>
          <a:xfrm>
            <a:off x="3657600" y="4519297"/>
            <a:ext cx="1219200" cy="3790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a:t>
            </a:r>
          </a:p>
        </p:txBody>
      </p:sp>
      <p:sp>
        <p:nvSpPr>
          <p:cNvPr id="21" name="Rectangle 20"/>
          <p:cNvSpPr/>
          <p:nvPr/>
        </p:nvSpPr>
        <p:spPr>
          <a:xfrm>
            <a:off x="4804682" y="4559508"/>
            <a:ext cx="990600" cy="377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a:t>
            </a:r>
          </a:p>
        </p:txBody>
      </p:sp>
      <p:sp>
        <p:nvSpPr>
          <p:cNvPr id="22" name="Rectangle 21"/>
          <p:cNvSpPr/>
          <p:nvPr/>
        </p:nvSpPr>
        <p:spPr>
          <a:xfrm>
            <a:off x="5800039" y="4559508"/>
            <a:ext cx="1709741" cy="37718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a:t>
            </a:r>
          </a:p>
        </p:txBody>
      </p:sp>
      <p:sp>
        <p:nvSpPr>
          <p:cNvPr id="26" name="Rectangle 25"/>
          <p:cNvSpPr/>
          <p:nvPr/>
        </p:nvSpPr>
        <p:spPr>
          <a:xfrm>
            <a:off x="3586806" y="3151522"/>
            <a:ext cx="2281338" cy="3790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I/O wait....CPU wait</a:t>
            </a:r>
          </a:p>
        </p:txBody>
      </p:sp>
      <p:sp>
        <p:nvSpPr>
          <p:cNvPr id="28" name="Rectangle 27"/>
          <p:cNvSpPr/>
          <p:nvPr/>
        </p:nvSpPr>
        <p:spPr>
          <a:xfrm>
            <a:off x="7509782" y="1824919"/>
            <a:ext cx="9906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a:t>
            </a:r>
          </a:p>
        </p:txBody>
      </p:sp>
      <p:sp>
        <p:nvSpPr>
          <p:cNvPr id="29" name="Rectangle 28"/>
          <p:cNvSpPr/>
          <p:nvPr/>
        </p:nvSpPr>
        <p:spPr>
          <a:xfrm>
            <a:off x="7509781" y="4559508"/>
            <a:ext cx="990600" cy="377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a:t>
            </a:r>
          </a:p>
        </p:txBody>
      </p:sp>
    </p:spTree>
    <p:extLst>
      <p:ext uri="{BB962C8B-B14F-4D97-AF65-F5344CB8AC3E}">
        <p14:creationId xmlns:p14="http://schemas.microsoft.com/office/powerpoint/2010/main" val="493658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Virtual Memory</a:t>
            </a:r>
          </a:p>
        </p:txBody>
      </p:sp>
      <p:pic>
        <p:nvPicPr>
          <p:cNvPr id="2050" name="Picture 2" descr="http://files.differencebetween.com/wp-content/uploads/2015/01/Virtual-Memory_Cache-Memory-vs-Virtual-Memo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6085" y="1507958"/>
            <a:ext cx="2886075" cy="45624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CC7A0AD-B88A-40B7-844D-E364F650C23F}"/>
              </a:ext>
            </a:extLst>
          </p:cNvPr>
          <p:cNvSpPr txBox="1"/>
          <p:nvPr/>
        </p:nvSpPr>
        <p:spPr>
          <a:xfrm>
            <a:off x="592860" y="1524510"/>
            <a:ext cx="2533225" cy="4478149"/>
          </a:xfrm>
          <a:prstGeom prst="rect">
            <a:avLst/>
          </a:prstGeom>
          <a:noFill/>
        </p:spPr>
        <p:txBody>
          <a:bodyPr wrap="square" rtlCol="0">
            <a:spAutoFit/>
          </a:bodyPr>
          <a:lstStyle/>
          <a:p>
            <a:pPr>
              <a:spcAft>
                <a:spcPts val="600"/>
              </a:spcAft>
            </a:pPr>
            <a:r>
              <a:rPr lang="en-CA" dirty="0"/>
              <a:t>A 32 bit process uses up to 2GB of RAM.</a:t>
            </a:r>
          </a:p>
          <a:p>
            <a:pPr>
              <a:spcAft>
                <a:spcPts val="600"/>
              </a:spcAft>
            </a:pPr>
            <a:r>
              <a:rPr lang="en-US" dirty="0"/>
              <a:t>M</a:t>
            </a:r>
            <a:r>
              <a:rPr lang="en-CA" dirty="0"/>
              <a:t>any processes can be run even though they exceed physical memory.</a:t>
            </a:r>
          </a:p>
          <a:p>
            <a:pPr>
              <a:spcAft>
                <a:spcPts val="600"/>
              </a:spcAft>
            </a:pPr>
            <a:r>
              <a:rPr lang="en-CA" dirty="0"/>
              <a:t>Memory management swaps between limited physical RAM and ~unlimited~ virtual memory on a drive.</a:t>
            </a:r>
            <a:r>
              <a:rPr lang="en-US" dirty="0"/>
              <a:t> </a:t>
            </a:r>
          </a:p>
          <a:p>
            <a:pPr>
              <a:spcAft>
                <a:spcPts val="600"/>
              </a:spcAft>
            </a:pPr>
            <a:r>
              <a:rPr lang="en-US" dirty="0"/>
              <a:t>M</a:t>
            </a:r>
            <a:r>
              <a:rPr lang="en-CA" dirty="0" err="1"/>
              <a:t>ulti</a:t>
            </a:r>
            <a:r>
              <a:rPr lang="en-CA" dirty="0"/>
              <a:t>-tasking switches between processes and may trigger VM swapping.</a:t>
            </a:r>
          </a:p>
        </p:txBody>
      </p:sp>
      <p:sp>
        <p:nvSpPr>
          <p:cNvPr id="4" name="TextBox 3">
            <a:extLst>
              <a:ext uri="{FF2B5EF4-FFF2-40B4-BE49-F238E27FC236}">
                <a16:creationId xmlns:a16="http://schemas.microsoft.com/office/drawing/2014/main" id="{4A5619F6-3EAC-4D24-A340-A7B1214A51F8}"/>
              </a:ext>
            </a:extLst>
          </p:cNvPr>
          <p:cNvSpPr txBox="1"/>
          <p:nvPr/>
        </p:nvSpPr>
        <p:spPr>
          <a:xfrm>
            <a:off x="6113588" y="1507958"/>
            <a:ext cx="2474518" cy="4247317"/>
          </a:xfrm>
          <a:prstGeom prst="rect">
            <a:avLst/>
          </a:prstGeom>
          <a:noFill/>
        </p:spPr>
        <p:txBody>
          <a:bodyPr wrap="square" rtlCol="0">
            <a:spAutoFit/>
          </a:bodyPr>
          <a:lstStyle/>
          <a:p>
            <a:r>
              <a:rPr lang="en-US" dirty="0"/>
              <a:t>T</a:t>
            </a:r>
            <a:r>
              <a:rPr lang="en-CA" dirty="0" err="1"/>
              <a:t>hrashing</a:t>
            </a:r>
            <a:r>
              <a:rPr lang="en-CA" dirty="0"/>
              <a:t>: </a:t>
            </a:r>
            <a:br>
              <a:rPr lang="en-CA" dirty="0"/>
            </a:br>
            <a:r>
              <a:rPr lang="en-CA" dirty="0"/>
              <a:t>The system spends more time swapping processes than running them.</a:t>
            </a:r>
          </a:p>
          <a:p>
            <a:endParaRPr lang="en-CA" dirty="0"/>
          </a:p>
          <a:p>
            <a:r>
              <a:rPr lang="en-CA" dirty="0"/>
              <a:t>It occurs when a computer's virtual memory subsystem is in a constant state of over commitment with a high degree of process switching (multi-tasking).</a:t>
            </a:r>
            <a:endParaRPr lang="en-US" dirty="0"/>
          </a:p>
          <a:p>
            <a:endParaRPr lang="en-CA" dirty="0"/>
          </a:p>
        </p:txBody>
      </p:sp>
    </p:spTree>
    <p:extLst>
      <p:ext uri="{BB962C8B-B14F-4D97-AF65-F5344CB8AC3E}">
        <p14:creationId xmlns:p14="http://schemas.microsoft.com/office/powerpoint/2010/main" val="5292506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2176"/>
            <a:ext cx="9144000" cy="990600"/>
          </a:xfrm>
        </p:spPr>
        <p:txBody>
          <a:bodyPr>
            <a:normAutofit fontScale="90000"/>
          </a:bodyPr>
          <a:lstStyle/>
          <a:p>
            <a:pPr algn="ctr"/>
            <a:r>
              <a:rPr lang="en-US" dirty="0"/>
              <a:t>6. System Virtualization with </a:t>
            </a:r>
            <a:br>
              <a:rPr lang="en-US" dirty="0"/>
            </a:br>
            <a:r>
              <a:rPr lang="en-US" dirty="0"/>
              <a:t>Hyper-V or VMware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999" y="1520301"/>
            <a:ext cx="6698513" cy="4194699"/>
          </a:xfrm>
          <a:prstGeom prst="rect">
            <a:avLst/>
          </a:prstGeom>
        </p:spPr>
      </p:pic>
      <p:sp>
        <p:nvSpPr>
          <p:cNvPr id="4" name="TextBox 3"/>
          <p:cNvSpPr txBox="1"/>
          <p:nvPr/>
        </p:nvSpPr>
        <p:spPr>
          <a:xfrm>
            <a:off x="1539240" y="6172200"/>
            <a:ext cx="6934200" cy="246221"/>
          </a:xfrm>
          <a:prstGeom prst="rect">
            <a:avLst/>
          </a:prstGeom>
          <a:noFill/>
        </p:spPr>
        <p:txBody>
          <a:bodyPr wrap="square" rtlCol="0">
            <a:spAutoFit/>
          </a:bodyPr>
          <a:lstStyle/>
          <a:p>
            <a:r>
              <a:rPr lang="en-US" sz="1000" dirty="0"/>
              <a:t>Picture taken from: http://itechthoughts.files.wordpress.com/2009/11/vbasics10.png?w=412&amp;h=258</a:t>
            </a:r>
          </a:p>
        </p:txBody>
      </p:sp>
      <p:sp>
        <p:nvSpPr>
          <p:cNvPr id="5" name="TextBox 4"/>
          <p:cNvSpPr txBox="1"/>
          <p:nvPr/>
        </p:nvSpPr>
        <p:spPr>
          <a:xfrm>
            <a:off x="6948264" y="1844824"/>
            <a:ext cx="1440160" cy="2160240"/>
          </a:xfrm>
          <a:prstGeom prst="rect">
            <a:avLst/>
          </a:prstGeom>
          <a:solidFill>
            <a:schemeClr val="bg1"/>
          </a:solidFill>
        </p:spPr>
        <p:txBody>
          <a:bodyPr wrap="square" rtlCol="0">
            <a:spAutoFit/>
          </a:bodyPr>
          <a:lstStyle/>
          <a:p>
            <a:endParaRPr lang="en-CA" dirty="0"/>
          </a:p>
        </p:txBody>
      </p:sp>
      <p:sp>
        <p:nvSpPr>
          <p:cNvPr id="6" name="TextBox 5"/>
          <p:cNvSpPr txBox="1"/>
          <p:nvPr/>
        </p:nvSpPr>
        <p:spPr>
          <a:xfrm>
            <a:off x="1403648" y="1520301"/>
            <a:ext cx="1440160" cy="756571"/>
          </a:xfrm>
          <a:prstGeom prst="rect">
            <a:avLst/>
          </a:prstGeom>
          <a:solidFill>
            <a:schemeClr val="bg1"/>
          </a:solidFill>
        </p:spPr>
        <p:txBody>
          <a:bodyPr wrap="square" rtlCol="0">
            <a:spAutoFit/>
          </a:bodyPr>
          <a:lstStyle/>
          <a:p>
            <a:endParaRPr lang="en-CA" dirty="0"/>
          </a:p>
        </p:txBody>
      </p:sp>
    </p:spTree>
    <p:extLst>
      <p:ext uri="{BB962C8B-B14F-4D97-AF65-F5344CB8AC3E}">
        <p14:creationId xmlns:p14="http://schemas.microsoft.com/office/powerpoint/2010/main" val="25486186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0E750B8-1B9C-456F-9720-C2845C3F53C0}"/>
              </a:ext>
            </a:extLst>
          </p:cNvPr>
          <p:cNvPicPr>
            <a:picLocks noChangeAspect="1"/>
          </p:cNvPicPr>
          <p:nvPr/>
        </p:nvPicPr>
        <p:blipFill>
          <a:blip r:embed="rId3"/>
          <a:stretch>
            <a:fillRect/>
          </a:stretch>
        </p:blipFill>
        <p:spPr>
          <a:xfrm>
            <a:off x="457200" y="1602606"/>
            <a:ext cx="8229600" cy="5169654"/>
          </a:xfrm>
          <a:prstGeom prst="rect">
            <a:avLst/>
          </a:prstGeom>
        </p:spPr>
      </p:pic>
      <p:sp>
        <p:nvSpPr>
          <p:cNvPr id="2" name="Title 1">
            <a:extLst>
              <a:ext uri="{FF2B5EF4-FFF2-40B4-BE49-F238E27FC236}">
                <a16:creationId xmlns:a16="http://schemas.microsoft.com/office/drawing/2014/main" id="{33A8AB86-DF48-429C-8A54-BC34F4A90B99}"/>
              </a:ext>
            </a:extLst>
          </p:cNvPr>
          <p:cNvSpPr>
            <a:spLocks noGrp="1"/>
          </p:cNvSpPr>
          <p:nvPr>
            <p:ph type="title"/>
          </p:nvPr>
        </p:nvSpPr>
        <p:spPr/>
        <p:txBody>
          <a:bodyPr/>
          <a:lstStyle/>
          <a:p>
            <a:r>
              <a:rPr lang="en-US" dirty="0"/>
              <a:t>CPU cores and caches</a:t>
            </a:r>
            <a:endParaRPr lang="en-CA" dirty="0"/>
          </a:p>
        </p:txBody>
      </p:sp>
    </p:spTree>
    <p:extLst>
      <p:ext uri="{BB962C8B-B14F-4D97-AF65-F5344CB8AC3E}">
        <p14:creationId xmlns:p14="http://schemas.microsoft.com/office/powerpoint/2010/main" val="17699569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Hardware components cryptic quiz</a:t>
            </a:r>
          </a:p>
        </p:txBody>
      </p:sp>
      <p:sp>
        <p:nvSpPr>
          <p:cNvPr id="6" name="Content Placeholder 5"/>
          <p:cNvSpPr>
            <a:spLocks noGrp="1"/>
          </p:cNvSpPr>
          <p:nvPr>
            <p:ph idx="1"/>
          </p:nvPr>
        </p:nvSpPr>
        <p:spPr>
          <a:xfrm>
            <a:off x="457200" y="1484784"/>
            <a:ext cx="8291264" cy="5184576"/>
          </a:xfrm>
        </p:spPr>
        <p:txBody>
          <a:bodyPr>
            <a:normAutofit/>
          </a:bodyPr>
          <a:lstStyle/>
          <a:p>
            <a:pPr marL="0" indent="0">
              <a:buNone/>
            </a:pPr>
            <a:r>
              <a:rPr lang="en-US" dirty="0"/>
              <a:t>W</a:t>
            </a:r>
            <a:r>
              <a:rPr lang="en-CA" dirty="0"/>
              <a:t>hat do all these TLAs mean? (Three Letter Acronyms)</a:t>
            </a:r>
            <a:br>
              <a:rPr lang="en-CA" dirty="0"/>
            </a:br>
            <a:r>
              <a:rPr lang="en-CA" dirty="0"/>
              <a:t>4+ letter versions are </a:t>
            </a:r>
            <a:r>
              <a:rPr lang="en-CA" dirty="0" err="1"/>
              <a:t>xTLAs</a:t>
            </a:r>
            <a:r>
              <a:rPr lang="en-CA" dirty="0"/>
              <a:t> (extended TLAs)</a:t>
            </a:r>
          </a:p>
          <a:p>
            <a:r>
              <a:rPr lang="en-US" dirty="0"/>
              <a:t>What MOBO</a:t>
            </a:r>
            <a:r>
              <a:rPr lang="en-CA" dirty="0"/>
              <a:t> is on your </a:t>
            </a:r>
            <a:r>
              <a:rPr lang="en-CA" i="1" dirty="0"/>
              <a:t>machine</a:t>
            </a:r>
            <a:r>
              <a:rPr lang="en-CA" dirty="0"/>
              <a:t>?</a:t>
            </a:r>
          </a:p>
          <a:p>
            <a:r>
              <a:rPr lang="en-CA" dirty="0"/>
              <a:t>A single CPU, FPU, or GPU may contain multiple ALUs.</a:t>
            </a:r>
          </a:p>
          <a:p>
            <a:r>
              <a:rPr lang="en-US" dirty="0"/>
              <a:t>RAM, SDRAM, </a:t>
            </a:r>
            <a:r>
              <a:rPr lang="en-US" dirty="0" err="1"/>
              <a:t>DDR</a:t>
            </a:r>
            <a:r>
              <a:rPr lang="en-US" i="1" dirty="0" err="1"/>
              <a:t>n</a:t>
            </a:r>
            <a:r>
              <a:rPr lang="en-US" dirty="0"/>
              <a:t> (main memory, volatile)</a:t>
            </a:r>
          </a:p>
          <a:p>
            <a:r>
              <a:rPr lang="en-US" dirty="0">
                <a:hlinkClick r:id="rId3"/>
              </a:rPr>
              <a:t>BIOS</a:t>
            </a:r>
            <a:r>
              <a:rPr lang="en-US" dirty="0"/>
              <a:t>, </a:t>
            </a:r>
            <a:r>
              <a:rPr lang="en-US" dirty="0">
                <a:hlinkClick r:id="rId4"/>
              </a:rPr>
              <a:t>EEPROM</a:t>
            </a:r>
            <a:r>
              <a:rPr lang="en-US" dirty="0"/>
              <a:t>, </a:t>
            </a:r>
            <a:r>
              <a:rPr lang="en-US" dirty="0">
                <a:hlinkClick r:id="rId5"/>
              </a:rPr>
              <a:t>UEFI</a:t>
            </a:r>
            <a:r>
              <a:rPr lang="en-US" dirty="0"/>
              <a:t> (firmware, </a:t>
            </a:r>
            <a:r>
              <a:rPr lang="en-CA" dirty="0"/>
              <a:t>non-volatile memory</a:t>
            </a:r>
            <a:r>
              <a:rPr lang="en-US" dirty="0"/>
              <a:t>)</a:t>
            </a:r>
          </a:p>
          <a:p>
            <a:r>
              <a:rPr lang="en-CA" dirty="0">
                <a:hlinkClick r:id="rId6"/>
              </a:rPr>
              <a:t>SSD</a:t>
            </a:r>
            <a:r>
              <a:rPr lang="en-CA" dirty="0"/>
              <a:t>, </a:t>
            </a:r>
            <a:r>
              <a:rPr lang="en-US" dirty="0"/>
              <a:t>H</a:t>
            </a:r>
            <a:r>
              <a:rPr lang="en-CA" dirty="0"/>
              <a:t>DD, CD-ROM, FDD (2</a:t>
            </a:r>
            <a:r>
              <a:rPr lang="en-CA" baseline="30000" dirty="0"/>
              <a:t>nd</a:t>
            </a:r>
            <a:r>
              <a:rPr lang="en-CA" dirty="0"/>
              <a:t>ary, non-volatile storage)</a:t>
            </a:r>
          </a:p>
          <a:p>
            <a:r>
              <a:rPr lang="en-US" dirty="0"/>
              <a:t>U</a:t>
            </a:r>
            <a:r>
              <a:rPr lang="en-CA" dirty="0"/>
              <a:t>SB, SD card</a:t>
            </a:r>
          </a:p>
          <a:p>
            <a:r>
              <a:rPr lang="en-CA" dirty="0"/>
              <a:t>SIM card </a:t>
            </a:r>
            <a:br>
              <a:rPr lang="en-CA" dirty="0"/>
            </a:br>
            <a:r>
              <a:rPr lang="en-CA" dirty="0"/>
              <a:t>(in the computer occasionally used to talk to other people)</a:t>
            </a:r>
          </a:p>
          <a:p>
            <a:r>
              <a:rPr lang="en-US" dirty="0"/>
              <a:t>N</a:t>
            </a:r>
            <a:r>
              <a:rPr lang="en-CA" dirty="0"/>
              <a:t>IC, Wi-Fi</a:t>
            </a:r>
          </a:p>
          <a:p>
            <a:pPr marL="0" indent="0" algn="ctr">
              <a:buNone/>
            </a:pPr>
            <a:r>
              <a:rPr lang="en-US" i="1" dirty="0">
                <a:highlight>
                  <a:srgbClr val="FFFF00"/>
                </a:highlight>
              </a:rPr>
              <a:t>Nothing on this slide will be on the quiz.</a:t>
            </a:r>
            <a:endParaRPr lang="en-CA" i="1" dirty="0">
              <a:highlight>
                <a:srgbClr val="FFFF00"/>
              </a:highlight>
            </a:endParaRPr>
          </a:p>
        </p:txBody>
      </p:sp>
    </p:spTree>
    <p:extLst>
      <p:ext uri="{BB962C8B-B14F-4D97-AF65-F5344CB8AC3E}">
        <p14:creationId xmlns:p14="http://schemas.microsoft.com/office/powerpoint/2010/main" val="3907158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556792"/>
            <a:ext cx="9144000" cy="5301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CA" dirty="0"/>
              <a:t>Notes: Short History of Small Systems OS</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461" y="1973046"/>
            <a:ext cx="4381078" cy="446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98603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1556" y="1066800"/>
            <a:ext cx="1353433" cy="13716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529" y="2361968"/>
            <a:ext cx="723900" cy="762000"/>
          </a:xfrm>
          <a:prstGeom prst="rect">
            <a:avLst/>
          </a:prstGeom>
        </p:spPr>
      </p:pic>
      <p:sp>
        <p:nvSpPr>
          <p:cNvPr id="5" name="Left-Up Arrow 4"/>
          <p:cNvSpPr/>
          <p:nvPr/>
        </p:nvSpPr>
        <p:spPr>
          <a:xfrm rot="16200000">
            <a:off x="6444394" y="272194"/>
            <a:ext cx="762000" cy="2960811"/>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Left-Up Arrow 5"/>
          <p:cNvSpPr/>
          <p:nvPr/>
        </p:nvSpPr>
        <p:spPr>
          <a:xfrm rot="5400000" flipH="1">
            <a:off x="2141064" y="375040"/>
            <a:ext cx="762000" cy="2755120"/>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rot="5400000">
            <a:off x="7675024" y="3401506"/>
            <a:ext cx="72009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1391" y="3821828"/>
            <a:ext cx="914400" cy="914400"/>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0800000" flipV="1">
            <a:off x="107026" y="5462782"/>
            <a:ext cx="661444" cy="793733"/>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68750" y="5400067"/>
            <a:ext cx="919162" cy="919162"/>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67600" y="2361968"/>
            <a:ext cx="1134939" cy="672003"/>
          </a:xfrm>
          <a:prstGeom prst="rect">
            <a:avLst/>
          </a:prstGeom>
        </p:spPr>
      </p:pic>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17839" y="4276781"/>
            <a:ext cx="834460" cy="829076"/>
          </a:xfrm>
          <a:prstGeom prst="rect">
            <a:avLst/>
          </a:prstGeom>
        </p:spPr>
      </p:pic>
      <p:pic>
        <p:nvPicPr>
          <p:cNvPr id="19" name="Picture 1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53922" y="2742968"/>
            <a:ext cx="1028700" cy="647700"/>
          </a:xfrm>
          <a:prstGeom prst="rect">
            <a:avLst/>
          </a:prstGeom>
        </p:spPr>
      </p:pic>
      <p:pic>
        <p:nvPicPr>
          <p:cNvPr id="25" name="Picture 2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314755" y="4099142"/>
            <a:ext cx="761905" cy="742857"/>
          </a:xfrm>
          <a:prstGeom prst="rect">
            <a:avLst/>
          </a:prstGeom>
        </p:spPr>
      </p:pic>
      <p:pic>
        <p:nvPicPr>
          <p:cNvPr id="26" name="Picture 2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126623" y="5435523"/>
            <a:ext cx="1138168" cy="1240093"/>
          </a:xfrm>
          <a:prstGeom prst="rect">
            <a:avLst/>
          </a:prstGeom>
        </p:spPr>
      </p:pic>
      <p:sp>
        <p:nvSpPr>
          <p:cNvPr id="27" name="Left Arrow 26"/>
          <p:cNvSpPr/>
          <p:nvPr/>
        </p:nvSpPr>
        <p:spPr>
          <a:xfrm rot="18622612">
            <a:off x="4718930" y="4172396"/>
            <a:ext cx="3208127" cy="45649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Arrow 27"/>
          <p:cNvSpPr/>
          <p:nvPr/>
        </p:nvSpPr>
        <p:spPr>
          <a:xfrm rot="5400000">
            <a:off x="4482709" y="3585262"/>
            <a:ext cx="425999"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ight Arrow 28"/>
          <p:cNvSpPr/>
          <p:nvPr/>
        </p:nvSpPr>
        <p:spPr>
          <a:xfrm rot="5400000">
            <a:off x="4482709" y="5024535"/>
            <a:ext cx="425999"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ight Arrow 29"/>
          <p:cNvSpPr/>
          <p:nvPr/>
        </p:nvSpPr>
        <p:spPr>
          <a:xfrm rot="5400000">
            <a:off x="1095591" y="3241428"/>
            <a:ext cx="425999"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Left Arrow 12"/>
          <p:cNvSpPr/>
          <p:nvPr/>
        </p:nvSpPr>
        <p:spPr>
          <a:xfrm rot="18457825">
            <a:off x="562398" y="5082177"/>
            <a:ext cx="802262" cy="3980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Left Arrow 30"/>
          <p:cNvSpPr/>
          <p:nvPr/>
        </p:nvSpPr>
        <p:spPr>
          <a:xfrm rot="14300006">
            <a:off x="1364659" y="5063519"/>
            <a:ext cx="802262" cy="3980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79512" y="385670"/>
            <a:ext cx="8856984" cy="890969"/>
          </a:xfrm>
        </p:spPr>
        <p:txBody>
          <a:bodyPr>
            <a:noAutofit/>
          </a:bodyPr>
          <a:lstStyle/>
          <a:p>
            <a:r>
              <a:rPr lang="en-US" sz="3200" dirty="0"/>
              <a:t>Simplified History of mini and micro systems…</a:t>
            </a:r>
          </a:p>
        </p:txBody>
      </p:sp>
      <p:sp>
        <p:nvSpPr>
          <p:cNvPr id="7" name="Rectangle 6">
            <a:extLst>
              <a:ext uri="{FF2B5EF4-FFF2-40B4-BE49-F238E27FC236}">
                <a16:creationId xmlns:a16="http://schemas.microsoft.com/office/drawing/2014/main" id="{D1753DE3-D2D3-48BA-BCAA-96E94C44BFD2}"/>
              </a:ext>
            </a:extLst>
          </p:cNvPr>
          <p:cNvSpPr/>
          <p:nvPr/>
        </p:nvSpPr>
        <p:spPr>
          <a:xfrm>
            <a:off x="3383213" y="3244334"/>
            <a:ext cx="2377574" cy="369332"/>
          </a:xfrm>
          <a:prstGeom prst="rect">
            <a:avLst/>
          </a:prstGeom>
        </p:spPr>
        <p:txBody>
          <a:bodyPr wrap="none">
            <a:spAutoFit/>
          </a:bodyPr>
          <a:lstStyle/>
          <a:p>
            <a:r>
              <a:rPr lang="en-CA" dirty="0"/>
              <a:t>problem was to fence</a:t>
            </a:r>
          </a:p>
        </p:txBody>
      </p:sp>
    </p:spTree>
    <p:extLst>
      <p:ext uri="{BB962C8B-B14F-4D97-AF65-F5344CB8AC3E}">
        <p14:creationId xmlns:p14="http://schemas.microsoft.com/office/powerpoint/2010/main" val="13982980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hlinkClick r:id="rId3"/>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04151" y="857250"/>
            <a:ext cx="8735698" cy="5143500"/>
          </a:xfrm>
          <a:prstGeom prst="rect">
            <a:avLst/>
          </a:prstGeom>
        </p:spPr>
      </p:pic>
    </p:spTree>
    <p:extLst>
      <p:ext uri="{BB962C8B-B14F-4D97-AF65-F5344CB8AC3E}">
        <p14:creationId xmlns:p14="http://schemas.microsoft.com/office/powerpoint/2010/main" val="4015718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News of the Week</a:t>
            </a:r>
          </a:p>
        </p:txBody>
      </p:sp>
      <p:sp>
        <p:nvSpPr>
          <p:cNvPr id="6" name="Content Placeholder 5"/>
          <p:cNvSpPr>
            <a:spLocks noGrp="1"/>
          </p:cNvSpPr>
          <p:nvPr>
            <p:ph idx="1"/>
          </p:nvPr>
        </p:nvSpPr>
        <p:spPr/>
        <p:txBody>
          <a:bodyPr/>
          <a:lstStyle/>
          <a:p>
            <a:endParaRPr lang="en-CA"/>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1880" y="2660918"/>
            <a:ext cx="2240096" cy="2468569"/>
          </a:xfrm>
          <a:prstGeom prst="rect">
            <a:avLst/>
          </a:prstGeom>
        </p:spPr>
      </p:pic>
    </p:spTree>
    <p:extLst>
      <p:ext uri="{BB962C8B-B14F-4D97-AF65-F5344CB8AC3E}">
        <p14:creationId xmlns:p14="http://schemas.microsoft.com/office/powerpoint/2010/main" val="634813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1633" y="3717032"/>
            <a:ext cx="5623482" cy="2952328"/>
          </a:xfrm>
          <a:prstGeom prst="rect">
            <a:avLst/>
          </a:prstGeom>
        </p:spPr>
      </p:pic>
      <p:sp>
        <p:nvSpPr>
          <p:cNvPr id="4098" name="Slide Number Placeholder 5"/>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44000DB-6ACD-49F8-A7F0-FED82B3F582C}" type="slidenum">
              <a:rPr lang="en-US" altLang="en-US" sz="1400"/>
              <a:pPr/>
              <a:t>5</a:t>
            </a:fld>
            <a:endParaRPr lang="en-US" altLang="en-US" sz="1400"/>
          </a:p>
        </p:txBody>
      </p:sp>
      <p:sp>
        <p:nvSpPr>
          <p:cNvPr id="4099" name="Rectangle 2"/>
          <p:cNvSpPr>
            <a:spLocks noGrp="1" noChangeArrowheads="1"/>
          </p:cNvSpPr>
          <p:nvPr>
            <p:ph type="title"/>
          </p:nvPr>
        </p:nvSpPr>
        <p:spPr/>
        <p:txBody>
          <a:bodyPr/>
          <a:lstStyle/>
          <a:p>
            <a:r>
              <a:rPr lang="en-US" altLang="en-US" dirty="0"/>
              <a:t>Systems</a:t>
            </a:r>
          </a:p>
        </p:txBody>
      </p:sp>
      <p:sp>
        <p:nvSpPr>
          <p:cNvPr id="4100" name="Rectangle 3"/>
          <p:cNvSpPr>
            <a:spLocks noGrp="1" noChangeArrowheads="1"/>
          </p:cNvSpPr>
          <p:nvPr>
            <p:ph type="body" idx="1"/>
          </p:nvPr>
        </p:nvSpPr>
        <p:spPr>
          <a:xfrm>
            <a:off x="385192" y="1457195"/>
            <a:ext cx="4042792" cy="4876800"/>
          </a:xfrm>
        </p:spPr>
        <p:txBody>
          <a:bodyPr>
            <a:normAutofit/>
          </a:bodyPr>
          <a:lstStyle/>
          <a:p>
            <a:r>
              <a:rPr lang="en-CA" altLang="en-US" b="1" dirty="0"/>
              <a:t>Operating System (OS)</a:t>
            </a:r>
            <a:br>
              <a:rPr lang="en-CA" altLang="en-US" b="1" dirty="0"/>
            </a:br>
            <a:r>
              <a:rPr lang="en-CA" dirty="0"/>
              <a:t>manages hardware &amp; software resources, provides common services for Application Software.</a:t>
            </a:r>
            <a:endParaRPr lang="en-US" altLang="en-US" b="1" dirty="0"/>
          </a:p>
          <a:p>
            <a:r>
              <a:rPr lang="en-CA" altLang="en-US" b="1" dirty="0"/>
              <a:t>Application Software</a:t>
            </a:r>
            <a:endParaRPr lang="en-US" altLang="en-US" b="1" dirty="0"/>
          </a:p>
          <a:p>
            <a:pPr lvl="1"/>
            <a:r>
              <a:rPr lang="en-US" altLang="en-US" dirty="0"/>
              <a:t>A program (or “app”) designed to perform a group of coordinated user functions, tasks, or activities in order to solve a problem.</a:t>
            </a:r>
          </a:p>
          <a:p>
            <a:r>
              <a:rPr lang="en-US" altLang="en-US" b="1" dirty="0"/>
              <a:t>Platform</a:t>
            </a:r>
            <a:r>
              <a:rPr lang="en-US" altLang="en-US" dirty="0"/>
              <a:t>: hardware + OS</a:t>
            </a:r>
          </a:p>
          <a:p>
            <a:r>
              <a:rPr lang="en-US" altLang="en-US" b="1" dirty="0"/>
              <a:t>Software Dev</a:t>
            </a:r>
            <a:r>
              <a:rPr lang="en-US" altLang="en-US" dirty="0"/>
              <a:t>: the stack</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331" y="583227"/>
            <a:ext cx="4015188"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a:extLst>
              <a:ext uri="{FF2B5EF4-FFF2-40B4-BE49-F238E27FC236}">
                <a16:creationId xmlns:a16="http://schemas.microsoft.com/office/drawing/2014/main" id="{C2B0120F-E735-498C-879E-75742D30B734}"/>
              </a:ext>
            </a:extLst>
          </p:cNvPr>
          <p:cNvSpPr txBox="1"/>
          <p:nvPr/>
        </p:nvSpPr>
        <p:spPr>
          <a:xfrm>
            <a:off x="7092280" y="4424135"/>
            <a:ext cx="1882552" cy="1323439"/>
          </a:xfrm>
          <a:prstGeom prst="rect">
            <a:avLst/>
          </a:prstGeom>
          <a:noFill/>
        </p:spPr>
        <p:txBody>
          <a:bodyPr wrap="square" rtlCol="0">
            <a:spAutoFit/>
          </a:bodyPr>
          <a:lstStyle/>
          <a:p>
            <a:r>
              <a:rPr lang="en-US" sz="2000" b="1" dirty="0"/>
              <a:t>TUX </a:t>
            </a:r>
            <a:r>
              <a:rPr lang="en-US" sz="2000" dirty="0"/>
              <a:t>penguin</a:t>
            </a:r>
            <a:br>
              <a:rPr lang="en-US" sz="2000" dirty="0"/>
            </a:br>
            <a:r>
              <a:rPr lang="en-CA" sz="2000" b="1" dirty="0" err="1"/>
              <a:t>T</a:t>
            </a:r>
            <a:r>
              <a:rPr lang="en-CA" sz="2000" dirty="0" err="1"/>
              <a:t>orvald's</a:t>
            </a:r>
            <a:r>
              <a:rPr lang="en-CA" sz="2000" dirty="0"/>
              <a:t> </a:t>
            </a:r>
            <a:r>
              <a:rPr lang="en-CA" sz="2000" b="1" dirty="0" err="1"/>
              <a:t>U</a:t>
            </a:r>
            <a:r>
              <a:rPr lang="en-CA" sz="2000" dirty="0" err="1"/>
              <a:t>ni</a:t>
            </a:r>
            <a:r>
              <a:rPr lang="en-CA" sz="2000" b="1" dirty="0" err="1"/>
              <a:t>X</a:t>
            </a:r>
            <a:r>
              <a:rPr lang="en-CA" sz="2000" b="1" dirty="0"/>
              <a:t> </a:t>
            </a:r>
            <a:r>
              <a:rPr lang="en-CA" sz="2000" dirty="0"/>
              <a:t>runs on the most hardware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DF8AB-57E7-4312-807E-45C4788E9577}"/>
              </a:ext>
            </a:extLst>
          </p:cNvPr>
          <p:cNvSpPr>
            <a:spLocks noGrp="1"/>
          </p:cNvSpPr>
          <p:nvPr>
            <p:ph type="title"/>
          </p:nvPr>
        </p:nvSpPr>
        <p:spPr>
          <a:xfrm>
            <a:off x="323528" y="533400"/>
            <a:ext cx="8496944" cy="990600"/>
          </a:xfrm>
        </p:spPr>
        <p:txBody>
          <a:bodyPr>
            <a:normAutofit fontScale="90000"/>
          </a:bodyPr>
          <a:lstStyle/>
          <a:p>
            <a:pPr algn="ctr"/>
            <a:r>
              <a:rPr lang="en-US" dirty="0"/>
              <a:t>Operating System</a:t>
            </a:r>
            <a:br>
              <a:rPr lang="en-US" dirty="0"/>
            </a:br>
            <a:r>
              <a:rPr lang="en-CA" sz="3100" dirty="0">
                <a:latin typeface="+mn-lt"/>
              </a:rPr>
              <a:t>software that supports a computer's basic functions: schedule tasks, execute applications, control peripherals.</a:t>
            </a:r>
          </a:p>
        </p:txBody>
      </p:sp>
      <p:pic>
        <p:nvPicPr>
          <p:cNvPr id="7" name="Picture 6">
            <a:extLst>
              <a:ext uri="{FF2B5EF4-FFF2-40B4-BE49-F238E27FC236}">
                <a16:creationId xmlns:a16="http://schemas.microsoft.com/office/drawing/2014/main" id="{D54B4352-05EC-4202-B1FA-4F0EA470D5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8024" y="1988840"/>
            <a:ext cx="3984970" cy="3240360"/>
          </a:xfrm>
          <a:prstGeom prst="rect">
            <a:avLst/>
          </a:prstGeom>
        </p:spPr>
      </p:pic>
      <p:sp>
        <p:nvSpPr>
          <p:cNvPr id="10" name="TextBox 9">
            <a:extLst>
              <a:ext uri="{FF2B5EF4-FFF2-40B4-BE49-F238E27FC236}">
                <a16:creationId xmlns:a16="http://schemas.microsoft.com/office/drawing/2014/main" id="{E2F171BA-EF2F-42AA-BD7E-AB8A0C491253}"/>
              </a:ext>
            </a:extLst>
          </p:cNvPr>
          <p:cNvSpPr txBox="1"/>
          <p:nvPr/>
        </p:nvSpPr>
        <p:spPr>
          <a:xfrm>
            <a:off x="323528" y="1866304"/>
            <a:ext cx="4824536" cy="4154984"/>
          </a:xfrm>
          <a:prstGeom prst="rect">
            <a:avLst/>
          </a:prstGeom>
          <a:noFill/>
        </p:spPr>
        <p:txBody>
          <a:bodyPr wrap="square" rtlCol="0">
            <a:spAutoFit/>
          </a:bodyPr>
          <a:lstStyle/>
          <a:p>
            <a:r>
              <a:rPr lang="en-US" sz="2400" u="sng" dirty="0"/>
              <a:t>Applications</a:t>
            </a:r>
          </a:p>
          <a:p>
            <a:pPr marL="285750" indent="-285750">
              <a:buFont typeface="Arial" panose="020B0604020202020204" pitchFamily="34" charset="0"/>
              <a:buChar char="•"/>
            </a:pPr>
            <a:r>
              <a:rPr lang="en-US" sz="2400" dirty="0"/>
              <a:t>OS allocates memory &amp; resources, security, APIs.</a:t>
            </a:r>
          </a:p>
          <a:p>
            <a:r>
              <a:rPr lang="en-US" sz="2400" u="sng" dirty="0"/>
              <a:t>Operating System</a:t>
            </a:r>
          </a:p>
          <a:p>
            <a:pPr marL="285750" indent="-285750">
              <a:buFont typeface="Arial" panose="020B0604020202020204" pitchFamily="34" charset="0"/>
              <a:buChar char="•"/>
            </a:pPr>
            <a:r>
              <a:rPr lang="en-US" sz="2400" dirty="0"/>
              <a:t>Interrupts, Scheduling, I/O</a:t>
            </a:r>
          </a:p>
          <a:p>
            <a:pPr marL="285750" indent="-285750">
              <a:buFont typeface="Arial" panose="020B0604020202020204" pitchFamily="34" charset="0"/>
              <a:buChar char="•"/>
            </a:pPr>
            <a:r>
              <a:rPr lang="en-US" sz="2400" dirty="0"/>
              <a:t>User Interface</a:t>
            </a:r>
          </a:p>
          <a:p>
            <a:pPr marL="285750" indent="-285750">
              <a:buFont typeface="Arial" panose="020B0604020202020204" pitchFamily="34" charset="0"/>
              <a:buChar char="•"/>
            </a:pPr>
            <a:r>
              <a:rPr lang="en-US" sz="2400" dirty="0"/>
              <a:t>File systems</a:t>
            </a:r>
          </a:p>
          <a:p>
            <a:pPr marL="285750" indent="-285750">
              <a:buFont typeface="Arial" panose="020B0604020202020204" pitchFamily="34" charset="0"/>
              <a:buChar char="•"/>
            </a:pPr>
            <a:r>
              <a:rPr lang="en-US" sz="2400" dirty="0"/>
              <a:t>Networking</a:t>
            </a:r>
          </a:p>
          <a:p>
            <a:r>
              <a:rPr lang="en-US" sz="2400" u="sng" dirty="0"/>
              <a:t>Hardware</a:t>
            </a:r>
          </a:p>
          <a:p>
            <a:pPr marL="285750" indent="-285750">
              <a:buFont typeface="Arial" panose="020B0604020202020204" pitchFamily="34" charset="0"/>
              <a:buChar char="•"/>
            </a:pPr>
            <a:r>
              <a:rPr lang="en-US" sz="2400" dirty="0"/>
              <a:t>CPU, RAM, peripheral devices.</a:t>
            </a:r>
          </a:p>
          <a:p>
            <a:pPr marL="285750" indent="-285750">
              <a:buFont typeface="Arial" panose="020B0604020202020204" pitchFamily="34" charset="0"/>
              <a:buChar char="•"/>
            </a:pPr>
            <a:r>
              <a:rPr lang="en-US" sz="2400" dirty="0"/>
              <a:t>Device drivers interact with OS</a:t>
            </a:r>
          </a:p>
        </p:txBody>
      </p:sp>
    </p:spTree>
    <p:extLst>
      <p:ext uri="{BB962C8B-B14F-4D97-AF65-F5344CB8AC3E}">
        <p14:creationId xmlns:p14="http://schemas.microsoft.com/office/powerpoint/2010/main" val="2732989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be 1"/>
          <p:cNvSpPr/>
          <p:nvPr/>
        </p:nvSpPr>
        <p:spPr>
          <a:xfrm>
            <a:off x="1043608" y="5085184"/>
            <a:ext cx="741682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Hardware</a:t>
            </a:r>
            <a:endParaRPr lang="en-US" dirty="0"/>
          </a:p>
        </p:txBody>
      </p:sp>
      <p:sp>
        <p:nvSpPr>
          <p:cNvPr id="3" name="Cube 2"/>
          <p:cNvSpPr/>
          <p:nvPr/>
        </p:nvSpPr>
        <p:spPr>
          <a:xfrm>
            <a:off x="1115616" y="4221088"/>
            <a:ext cx="5426742"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System Software</a:t>
            </a:r>
            <a:endParaRPr lang="en-US" dirty="0"/>
          </a:p>
        </p:txBody>
      </p:sp>
      <p:sp>
        <p:nvSpPr>
          <p:cNvPr id="4" name="Cube 3"/>
          <p:cNvSpPr/>
          <p:nvPr/>
        </p:nvSpPr>
        <p:spPr>
          <a:xfrm>
            <a:off x="1115616" y="3356992"/>
            <a:ext cx="4156740"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System Services</a:t>
            </a:r>
            <a:endParaRPr lang="en-US" dirty="0"/>
          </a:p>
        </p:txBody>
      </p:sp>
      <p:sp>
        <p:nvSpPr>
          <p:cNvPr id="5" name="Cube 4"/>
          <p:cNvSpPr/>
          <p:nvPr/>
        </p:nvSpPr>
        <p:spPr>
          <a:xfrm>
            <a:off x="1115616" y="2492896"/>
            <a:ext cx="2814730"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Application Software</a:t>
            </a:r>
            <a:endParaRPr lang="en-US" dirty="0"/>
          </a:p>
        </p:txBody>
      </p:sp>
      <p:sp>
        <p:nvSpPr>
          <p:cNvPr id="7" name="Rounded Rectangle 6"/>
          <p:cNvSpPr/>
          <p:nvPr/>
        </p:nvSpPr>
        <p:spPr>
          <a:xfrm>
            <a:off x="1539343" y="1324248"/>
            <a:ext cx="1512168" cy="64807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End User</a:t>
            </a:r>
            <a:endParaRPr lang="en-US" dirty="0"/>
          </a:p>
        </p:txBody>
      </p:sp>
      <p:sp>
        <p:nvSpPr>
          <p:cNvPr id="8" name="Rounded Rectangle 7"/>
          <p:cNvSpPr/>
          <p:nvPr/>
        </p:nvSpPr>
        <p:spPr>
          <a:xfrm>
            <a:off x="3267405" y="1324248"/>
            <a:ext cx="1584176" cy="64807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Programmer</a:t>
            </a:r>
            <a:endParaRPr lang="en-US" dirty="0"/>
          </a:p>
        </p:txBody>
      </p:sp>
      <p:sp>
        <p:nvSpPr>
          <p:cNvPr id="9" name="Rounded Rectangle 8"/>
          <p:cNvSpPr/>
          <p:nvPr/>
        </p:nvSpPr>
        <p:spPr>
          <a:xfrm>
            <a:off x="6804248" y="1324248"/>
            <a:ext cx="1584176" cy="64807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Hardware</a:t>
            </a:r>
            <a:br>
              <a:rPr lang="en-CA" dirty="0"/>
            </a:br>
            <a:r>
              <a:rPr lang="en-CA" dirty="0"/>
              <a:t>Engineer</a:t>
            </a:r>
            <a:endParaRPr lang="en-US" dirty="0"/>
          </a:p>
        </p:txBody>
      </p:sp>
      <p:cxnSp>
        <p:nvCxnSpPr>
          <p:cNvPr id="11" name="Straight Arrow Connector 10"/>
          <p:cNvCxnSpPr>
            <a:cxnSpLocks/>
            <a:endCxn id="7" idx="2"/>
          </p:cNvCxnSpPr>
          <p:nvPr/>
        </p:nvCxnSpPr>
        <p:spPr>
          <a:xfrm flipH="1" flipV="1">
            <a:off x="2295427" y="1972320"/>
            <a:ext cx="10162" cy="520576"/>
          </a:xfrm>
          <a:prstGeom prst="straightConnector1">
            <a:avLst/>
          </a:prstGeom>
          <a:ln w="50800">
            <a:tailEnd type="stealth"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flipH="1">
            <a:off x="4895046" y="1917818"/>
            <a:ext cx="586917" cy="1439174"/>
          </a:xfrm>
          <a:prstGeom prst="straightConnector1">
            <a:avLst/>
          </a:prstGeom>
          <a:ln w="50800">
            <a:tailEnd type="stealth" w="lg" len="med"/>
          </a:ln>
        </p:spPr>
        <p:style>
          <a:lnRef idx="1">
            <a:schemeClr val="accent1"/>
          </a:lnRef>
          <a:fillRef idx="0">
            <a:schemeClr val="accent1"/>
          </a:fillRef>
          <a:effectRef idx="0">
            <a:schemeClr val="accent1"/>
          </a:effectRef>
          <a:fontRef idx="minor">
            <a:schemeClr val="tx1"/>
          </a:fontRef>
        </p:style>
      </p:cxnSp>
      <p:sp>
        <p:nvSpPr>
          <p:cNvPr id="21" name="Rectangle 2"/>
          <p:cNvSpPr txBox="1">
            <a:spLocks noChangeArrowheads="1"/>
          </p:cNvSpPr>
          <p:nvPr/>
        </p:nvSpPr>
        <p:spPr>
          <a:xfrm>
            <a:off x="457200" y="476672"/>
            <a:ext cx="8229600" cy="990600"/>
          </a:xfrm>
          <a:prstGeom prst="rect">
            <a:avLst/>
          </a:prstGeom>
        </p:spPr>
        <p:txBody>
          <a:bodyPr>
            <a:norm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altLang="en-US" dirty="0"/>
              <a:t>OS provides Layered Architecture</a:t>
            </a:r>
          </a:p>
        </p:txBody>
      </p:sp>
      <p:sp>
        <p:nvSpPr>
          <p:cNvPr id="23" name="Up-Down Arrow 22"/>
          <p:cNvSpPr/>
          <p:nvPr/>
        </p:nvSpPr>
        <p:spPr>
          <a:xfrm>
            <a:off x="323528" y="2492896"/>
            <a:ext cx="576064" cy="316835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Interface</a:t>
            </a:r>
            <a:endParaRPr lang="en-US" dirty="0"/>
          </a:p>
        </p:txBody>
      </p:sp>
      <p:cxnSp>
        <p:nvCxnSpPr>
          <p:cNvPr id="24" name="Straight Arrow Connector 23"/>
          <p:cNvCxnSpPr>
            <a:cxnSpLocks/>
          </p:cNvCxnSpPr>
          <p:nvPr/>
        </p:nvCxnSpPr>
        <p:spPr>
          <a:xfrm flipH="1">
            <a:off x="3595237" y="1988840"/>
            <a:ext cx="26911" cy="504056"/>
          </a:xfrm>
          <a:prstGeom prst="straightConnector1">
            <a:avLst/>
          </a:prstGeom>
          <a:ln w="50800">
            <a:tailEnd type="stealth"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flipV="1">
            <a:off x="4351320" y="1972320"/>
            <a:ext cx="1" cy="1412416"/>
          </a:xfrm>
          <a:prstGeom prst="straightConnector1">
            <a:avLst/>
          </a:prstGeom>
          <a:ln w="50800">
            <a:tailEnd type="stealth" w="lg" len="med"/>
          </a:ln>
        </p:spPr>
        <p:style>
          <a:lnRef idx="1">
            <a:schemeClr val="accent1"/>
          </a:lnRef>
          <a:fillRef idx="0">
            <a:schemeClr val="accent1"/>
          </a:fillRef>
          <a:effectRef idx="0">
            <a:schemeClr val="accent1"/>
          </a:effectRef>
          <a:fontRef idx="minor">
            <a:schemeClr val="tx1"/>
          </a:fontRef>
        </p:style>
      </p:cxnSp>
      <p:sp>
        <p:nvSpPr>
          <p:cNvPr id="32" name="Rounded Rectangle 8"/>
          <p:cNvSpPr/>
          <p:nvPr/>
        </p:nvSpPr>
        <p:spPr>
          <a:xfrm>
            <a:off x="5035826" y="1287252"/>
            <a:ext cx="1584176" cy="64807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Software</a:t>
            </a:r>
            <a:br>
              <a:rPr lang="en-CA" dirty="0"/>
            </a:br>
            <a:r>
              <a:rPr lang="en-CA" dirty="0"/>
              <a:t>Engineer</a:t>
            </a:r>
            <a:endParaRPr lang="en-US" dirty="0"/>
          </a:p>
        </p:txBody>
      </p:sp>
      <p:cxnSp>
        <p:nvCxnSpPr>
          <p:cNvPr id="35" name="Straight Arrow Connector 34"/>
          <p:cNvCxnSpPr>
            <a:cxnSpLocks/>
          </p:cNvCxnSpPr>
          <p:nvPr/>
        </p:nvCxnSpPr>
        <p:spPr>
          <a:xfrm>
            <a:off x="6036085" y="1917818"/>
            <a:ext cx="8634" cy="2303270"/>
          </a:xfrm>
          <a:prstGeom prst="straightConnector1">
            <a:avLst/>
          </a:prstGeom>
          <a:ln w="50800">
            <a:tailEnd type="stealth"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p:cNvCxnSpPr>
          <p:nvPr/>
        </p:nvCxnSpPr>
        <p:spPr>
          <a:xfrm>
            <a:off x="7803049" y="1988840"/>
            <a:ext cx="0" cy="3079824"/>
          </a:xfrm>
          <a:prstGeom prst="straightConnector1">
            <a:avLst/>
          </a:prstGeom>
          <a:ln w="50800">
            <a:tailEnd type="stealth" w="lg"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cxnSpLocks/>
          </p:cNvCxnSpPr>
          <p:nvPr/>
        </p:nvCxnSpPr>
        <p:spPr>
          <a:xfrm rot="5400000">
            <a:off x="5716598" y="2759441"/>
            <a:ext cx="2592288" cy="907071"/>
          </a:xfrm>
          <a:prstGeom prst="bentConnector2">
            <a:avLst/>
          </a:prstGeom>
          <a:ln w="50800">
            <a:tailEnd type="stealth"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8261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46398" y="1338265"/>
            <a:ext cx="5330058" cy="5115071"/>
          </a:xfrm>
          <a:prstGeom prst="rect">
            <a:avLst/>
          </a:prstGeom>
          <a:noFill/>
        </p:spPr>
      </p:pic>
      <p:sp>
        <p:nvSpPr>
          <p:cNvPr id="2" name="Title 1"/>
          <p:cNvSpPr>
            <a:spLocks noGrp="1"/>
          </p:cNvSpPr>
          <p:nvPr>
            <p:ph type="title"/>
          </p:nvPr>
        </p:nvSpPr>
        <p:spPr>
          <a:xfrm>
            <a:off x="457200" y="350168"/>
            <a:ext cx="8229600" cy="990600"/>
          </a:xfrm>
        </p:spPr>
        <p:txBody>
          <a:bodyPr>
            <a:normAutofit fontScale="90000"/>
          </a:bodyPr>
          <a:lstStyle/>
          <a:p>
            <a:pPr algn="ctr"/>
            <a:r>
              <a:rPr lang="en-US" dirty="0"/>
              <a:t>Embedded Systems, Firmware </a:t>
            </a:r>
            <a:br>
              <a:rPr lang="en-US" dirty="0"/>
            </a:br>
            <a:r>
              <a:rPr lang="en-US" dirty="0"/>
              <a:t>and the Internet of Things</a:t>
            </a:r>
            <a:endParaRPr lang="en-CA" dirty="0"/>
          </a:p>
        </p:txBody>
      </p:sp>
      <p:sp>
        <p:nvSpPr>
          <p:cNvPr id="4" name="TextBox 3"/>
          <p:cNvSpPr txBox="1"/>
          <p:nvPr/>
        </p:nvSpPr>
        <p:spPr>
          <a:xfrm>
            <a:off x="0" y="6597352"/>
            <a:ext cx="9036496" cy="307777"/>
          </a:xfrm>
          <a:prstGeom prst="rect">
            <a:avLst/>
          </a:prstGeom>
          <a:noFill/>
        </p:spPr>
        <p:txBody>
          <a:bodyPr wrap="square" rtlCol="0">
            <a:spAutoFit/>
          </a:bodyPr>
          <a:lstStyle/>
          <a:p>
            <a:r>
              <a:rPr lang="en-CA" sz="1400" dirty="0"/>
              <a:t>By </a:t>
            </a:r>
            <a:r>
              <a:rPr lang="en-CA" sz="1400" dirty="0" err="1"/>
              <a:t>Wilgengebroed</a:t>
            </a:r>
            <a:r>
              <a:rPr lang="en-CA" sz="1400" dirty="0"/>
              <a:t> on Flickr [CC BY 2.0 (http://creativecommons.org/licenses/by/2.0)], via Wikimedia Commons</a:t>
            </a:r>
          </a:p>
        </p:txBody>
      </p:sp>
      <p:sp>
        <p:nvSpPr>
          <p:cNvPr id="5" name="TextBox 4">
            <a:extLst>
              <a:ext uri="{FF2B5EF4-FFF2-40B4-BE49-F238E27FC236}">
                <a16:creationId xmlns:a16="http://schemas.microsoft.com/office/drawing/2014/main" id="{9BB738B9-24EF-4F05-90C8-E3706B7394A6}"/>
              </a:ext>
            </a:extLst>
          </p:cNvPr>
          <p:cNvSpPr txBox="1"/>
          <p:nvPr/>
        </p:nvSpPr>
        <p:spPr>
          <a:xfrm>
            <a:off x="467544" y="1521768"/>
            <a:ext cx="3168352" cy="2938580"/>
          </a:xfrm>
          <a:prstGeom prst="rect">
            <a:avLst/>
          </a:prstGeom>
          <a:solidFill>
            <a:srgbClr val="C80000"/>
          </a:solidFill>
          <a:effectLst>
            <a:softEdge rad="76200"/>
          </a:effectLst>
        </p:spPr>
        <p:txBody>
          <a:bodyPr wrap="square" lIns="180000" tIns="180000" rIns="180000" bIns="180000" rtlCol="0">
            <a:spAutoFit/>
          </a:bodyPr>
          <a:lstStyle/>
          <a:p>
            <a:pPr>
              <a:spcAft>
                <a:spcPts val="1400"/>
              </a:spcAft>
            </a:pPr>
            <a:r>
              <a:rPr lang="en-US" b="1" dirty="0">
                <a:solidFill>
                  <a:schemeClr val="bg1"/>
                </a:solidFill>
              </a:rPr>
              <a:t>As of 2017, there are more IoT devices on the planet than people.</a:t>
            </a:r>
          </a:p>
          <a:p>
            <a:pPr>
              <a:spcAft>
                <a:spcPts val="1400"/>
              </a:spcAft>
            </a:pPr>
            <a:r>
              <a:rPr lang="en-US" b="1" dirty="0">
                <a:solidFill>
                  <a:schemeClr val="bg1"/>
                </a:solidFill>
              </a:rPr>
              <a:t>By 2018Q4, there will be </a:t>
            </a:r>
            <a:br>
              <a:rPr lang="en-US" b="1" dirty="0">
                <a:solidFill>
                  <a:schemeClr val="bg1"/>
                </a:solidFill>
              </a:rPr>
            </a:br>
            <a:r>
              <a:rPr lang="en-US" b="1" dirty="0">
                <a:solidFill>
                  <a:schemeClr val="bg1"/>
                </a:solidFill>
              </a:rPr>
              <a:t>more than twice as many.</a:t>
            </a:r>
          </a:p>
          <a:p>
            <a:pPr>
              <a:spcAft>
                <a:spcPts val="1200"/>
              </a:spcAft>
            </a:pPr>
            <a:r>
              <a:rPr lang="en-US" b="1" dirty="0">
                <a:solidFill>
                  <a:schemeClr val="bg1"/>
                </a:solidFill>
              </a:rPr>
              <a:t>In 2020, there will be GT three times as many… worth $7.1 trillion.</a:t>
            </a:r>
          </a:p>
        </p:txBody>
      </p:sp>
    </p:spTree>
    <p:extLst>
      <p:ext uri="{BB962C8B-B14F-4D97-AF65-F5344CB8AC3E}">
        <p14:creationId xmlns:p14="http://schemas.microsoft.com/office/powerpoint/2010/main" val="3934617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332656"/>
            <a:ext cx="8892480" cy="990600"/>
          </a:xfrm>
        </p:spPr>
        <p:txBody>
          <a:bodyPr>
            <a:normAutofit/>
          </a:bodyPr>
          <a:lstStyle/>
          <a:p>
            <a:r>
              <a:rPr lang="en-US" dirty="0"/>
              <a:t>LAMP Stack: Linux, Apache, MySQL, PHP</a:t>
            </a:r>
            <a:endParaRPr lang="en-CA" dirty="0"/>
          </a:p>
        </p:txBody>
      </p:sp>
      <p:pic>
        <p:nvPicPr>
          <p:cNvPr id="3" name="Picture 2">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412776"/>
            <a:ext cx="9144000" cy="5143500"/>
          </a:xfrm>
          <a:prstGeom prst="rect">
            <a:avLst/>
          </a:prstGeom>
        </p:spPr>
      </p:pic>
      <p:sp>
        <p:nvSpPr>
          <p:cNvPr id="4" name="TextBox 3"/>
          <p:cNvSpPr txBox="1"/>
          <p:nvPr/>
        </p:nvSpPr>
        <p:spPr>
          <a:xfrm>
            <a:off x="0" y="6556276"/>
            <a:ext cx="8892480" cy="307777"/>
          </a:xfrm>
          <a:prstGeom prst="rect">
            <a:avLst/>
          </a:prstGeom>
          <a:noFill/>
        </p:spPr>
        <p:txBody>
          <a:bodyPr wrap="square" rtlCol="0">
            <a:spAutoFit/>
          </a:bodyPr>
          <a:lstStyle/>
          <a:p>
            <a:r>
              <a:rPr lang="en-CA" sz="1400" dirty="0"/>
              <a:t>By Shmuel Csaba Otto </a:t>
            </a:r>
            <a:r>
              <a:rPr lang="en-CA" sz="1400" dirty="0" err="1"/>
              <a:t>Traian</a:t>
            </a:r>
            <a:r>
              <a:rPr lang="en-CA" sz="1400" dirty="0"/>
              <a:t>, CC BY-SA 3.0, https://commons.wikimedia.org/w/index.php?curid=28224098</a:t>
            </a:r>
          </a:p>
        </p:txBody>
      </p:sp>
    </p:spTree>
    <p:extLst>
      <p:ext uri="{BB962C8B-B14F-4D97-AF65-F5344CB8AC3E}">
        <p14:creationId xmlns:p14="http://schemas.microsoft.com/office/powerpoint/2010/main" val="6030216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ustom 16">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0070C0"/>
      </a:hlink>
      <a:folHlink>
        <a:srgbClr val="465E9C"/>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11835</TotalTime>
  <Words>7471</Words>
  <Application>Microsoft Office PowerPoint</Application>
  <PresentationFormat>On-screen Show (4:3)</PresentationFormat>
  <Paragraphs>790</Paragraphs>
  <Slides>38</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Franklin Gothic Demi</vt:lpstr>
      <vt:lpstr>Times New Roman</vt:lpstr>
      <vt:lpstr>Webdings</vt:lpstr>
      <vt:lpstr>Wingdings</vt:lpstr>
      <vt:lpstr>Clarity</vt:lpstr>
      <vt:lpstr>Computer Principles for Programmers</vt:lpstr>
      <vt:lpstr>Agenda</vt:lpstr>
      <vt:lpstr>Quiz</vt:lpstr>
      <vt:lpstr>News of the Week</vt:lpstr>
      <vt:lpstr>Systems</vt:lpstr>
      <vt:lpstr>Operating System software that supports a computer's basic functions: schedule tasks, execute applications, control peripherals.</vt:lpstr>
      <vt:lpstr>PowerPoint Presentation</vt:lpstr>
      <vt:lpstr>Embedded Systems, Firmware  and the Internet of Things</vt:lpstr>
      <vt:lpstr>LAMP Stack: Linux, Apache, MySQL, PHP</vt:lpstr>
      <vt:lpstr>ASP.NET Development Stack</vt:lpstr>
      <vt:lpstr>SDLC: Systems Development Life Cycle</vt:lpstr>
      <vt:lpstr>SDLC: Systems Development Life Cycle</vt:lpstr>
      <vt:lpstr>Systems Development IRL</vt:lpstr>
      <vt:lpstr>Introduction to Software Versioning, Software Release Numbering, and Software Version Control Systems</vt:lpstr>
      <vt:lpstr>Software Development Versioning</vt:lpstr>
      <vt:lpstr>Software Release Numbering</vt:lpstr>
      <vt:lpstr>Write programs more easily with versioning</vt:lpstr>
      <vt:lpstr>Software server environments </vt:lpstr>
      <vt:lpstr>Source Code Repository - Version control</vt:lpstr>
      <vt:lpstr>VCS – Version Control Systems</vt:lpstr>
      <vt:lpstr>Application Programming Interface (API)</vt:lpstr>
      <vt:lpstr>Additional notes</vt:lpstr>
      <vt:lpstr>LAMP stack</vt:lpstr>
      <vt:lpstr>Software Terminology</vt:lpstr>
      <vt:lpstr>Principles of Operating System Design</vt:lpstr>
      <vt:lpstr>PowerPoint Presentation</vt:lpstr>
      <vt:lpstr>2. Modular vs Monolithic Design</vt:lpstr>
      <vt:lpstr>Modular vs Monolithic Design</vt:lpstr>
      <vt:lpstr>3. Memory Protection</vt:lpstr>
      <vt:lpstr>4. Multi-tasking &amp; Multi-processing</vt:lpstr>
      <vt:lpstr>4. Multi-tasking</vt:lpstr>
      <vt:lpstr>5. Virtual Memory</vt:lpstr>
      <vt:lpstr>6. System Virtualization with  Hyper-V or VMware</vt:lpstr>
      <vt:lpstr>CPU cores and caches</vt:lpstr>
      <vt:lpstr>Hardware components cryptic quiz</vt:lpstr>
      <vt:lpstr>Notes: Short History of Small Systems OS</vt:lpstr>
      <vt:lpstr>Simplified History of mini and micro systems…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Timothy.McKenna@senecacollege.ca;Marc.Gurwitz@senecacollege.ca;Danny.Roy@senecacollege.ca</dc:creator>
  <cp:lastModifiedBy>Tim McKenna</cp:lastModifiedBy>
  <cp:revision>442</cp:revision>
  <cp:lastPrinted>2017-10-10T13:28:29Z</cp:lastPrinted>
  <dcterms:created xsi:type="dcterms:W3CDTF">2016-07-12T01:06:18Z</dcterms:created>
  <dcterms:modified xsi:type="dcterms:W3CDTF">2018-10-10T11:47:38Z</dcterms:modified>
</cp:coreProperties>
</file>