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43"/>
  </p:notesMasterIdLst>
  <p:sldIdLst>
    <p:sldId id="256" r:id="rId2"/>
    <p:sldId id="280" r:id="rId3"/>
    <p:sldId id="339" r:id="rId4"/>
    <p:sldId id="340" r:id="rId5"/>
    <p:sldId id="380" r:id="rId6"/>
    <p:sldId id="436" r:id="rId7"/>
    <p:sldId id="444" r:id="rId8"/>
    <p:sldId id="446" r:id="rId9"/>
    <p:sldId id="455" r:id="rId10"/>
    <p:sldId id="433" r:id="rId11"/>
    <p:sldId id="432" r:id="rId12"/>
    <p:sldId id="435" r:id="rId13"/>
    <p:sldId id="412" r:id="rId14"/>
    <p:sldId id="434" r:id="rId15"/>
    <p:sldId id="417" r:id="rId16"/>
    <p:sldId id="418" r:id="rId17"/>
    <p:sldId id="443" r:id="rId18"/>
    <p:sldId id="449" r:id="rId19"/>
    <p:sldId id="450" r:id="rId20"/>
    <p:sldId id="451" r:id="rId21"/>
    <p:sldId id="452" r:id="rId22"/>
    <p:sldId id="454" r:id="rId23"/>
    <p:sldId id="447" r:id="rId24"/>
    <p:sldId id="421" r:id="rId25"/>
    <p:sldId id="422" r:id="rId26"/>
    <p:sldId id="423" r:id="rId27"/>
    <p:sldId id="427" r:id="rId28"/>
    <p:sldId id="429" r:id="rId29"/>
    <p:sldId id="439" r:id="rId30"/>
    <p:sldId id="424" r:id="rId31"/>
    <p:sldId id="425" r:id="rId32"/>
    <p:sldId id="426" r:id="rId33"/>
    <p:sldId id="428" r:id="rId34"/>
    <p:sldId id="445" r:id="rId35"/>
    <p:sldId id="440" r:id="rId36"/>
    <p:sldId id="413" r:id="rId37"/>
    <p:sldId id="414" r:id="rId38"/>
    <p:sldId id="415" r:id="rId39"/>
    <p:sldId id="416" r:id="rId40"/>
    <p:sldId id="441" r:id="rId41"/>
    <p:sldId id="442"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1544" autoAdjust="0"/>
  </p:normalViewPr>
  <p:slideViewPr>
    <p:cSldViewPr>
      <p:cViewPr varScale="1">
        <p:scale>
          <a:sx n="123" d="100"/>
          <a:sy n="123" d="100"/>
        </p:scale>
        <p:origin x="1052" y="76"/>
      </p:cViewPr>
      <p:guideLst>
        <p:guide orient="horz" pos="1620"/>
        <p:guide pos="2880"/>
      </p:guideLst>
    </p:cSldViewPr>
  </p:slideViewPr>
  <p:notesTextViewPr>
    <p:cViewPr>
      <p:scale>
        <a:sx n="75" d="100"/>
        <a:sy n="75" d="100"/>
      </p:scale>
      <p:origin x="0" y="0"/>
    </p:cViewPr>
  </p:notesTextViewPr>
  <p:sorterViewPr>
    <p:cViewPr>
      <p:scale>
        <a:sx n="175" d="100"/>
        <a:sy n="1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9/26/2018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inside.senecacollege.ca/mylearning/IC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lynda.com/FTP-tutorials/Understanding-FTP/189068-2.html?org=senecacollege.calege.ca"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diotproofwebsite.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heglobeandmail.com/report-on-business/how-5g-will-change-your-life/article38009527/"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theglobeandmail.com/news/world/amazon-rainforest-deforestation-crisis/article37722932/"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red.com/wired/archive/7.08/gleick.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1570340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line is the original computer user interface. It is a simple prompt for the entry of a command by the user and a response from the operating system.</a:t>
            </a:r>
          </a:p>
          <a:p>
            <a:r>
              <a:rPr lang="en-US" dirty="0"/>
              <a:t>It is quite powerful but not particularly “user friendly”. Thus, the command line restriction on many corporate users’ PCs.</a:t>
            </a:r>
          </a:p>
          <a:p>
            <a:endParaRPr lang="en-US" dirty="0"/>
          </a:p>
          <a:p>
            <a:r>
              <a:rPr lang="en-US" dirty="0"/>
              <a:t>R</a:t>
            </a:r>
            <a:r>
              <a:rPr lang="en-CA" dirty="0"/>
              <a:t>D does not mean Restore Data, or Reset Default, Resolve Discrepancy, Reinstate Deletions, Repair Damage, Rebuild Database, Refurbish Defect, Re-establish Debugging, or Rectify Difficulties, … it means Remove Directories and Real Disaster.</a:t>
            </a:r>
          </a:p>
          <a:p>
            <a:endParaRPr lang="en-US" dirty="0"/>
          </a:p>
          <a:p>
            <a:r>
              <a:rPr lang="en-US" dirty="0"/>
              <a:t>Notes for ICT people using FTP with command line or GUIs can be found at </a:t>
            </a:r>
          </a:p>
          <a:p>
            <a:r>
              <a:rPr lang="en-US" sz="1200" u="sng" kern="1200" dirty="0">
                <a:solidFill>
                  <a:schemeClr val="tx1"/>
                </a:solidFill>
                <a:effectLst/>
                <a:latin typeface="+mn-lt"/>
                <a:ea typeface="+mn-ea"/>
                <a:cs typeface="+mn-cs"/>
                <a:hlinkClick r:id="rId3"/>
              </a:rPr>
              <a:t>http://inside.senecacollege.ca/mylearning/ICT</a:t>
            </a:r>
            <a:r>
              <a:rPr lang="en-US" dirty="0"/>
              <a:t>   ,  </a:t>
            </a:r>
            <a:r>
              <a:rPr lang="en-CA" sz="1200" b="0" i="0" u="none" strike="noStrike" kern="1200" dirty="0">
                <a:solidFill>
                  <a:schemeClr val="tx1"/>
                </a:solidFill>
                <a:effectLst/>
                <a:latin typeface="+mn-lt"/>
                <a:ea typeface="+mn-ea"/>
                <a:cs typeface="+mn-cs"/>
                <a:hlinkClick r:id="rId4"/>
              </a:rPr>
              <a:t>Learning FTP</a:t>
            </a:r>
            <a:endParaRPr lang="en-CA" sz="1200" b="0" i="0" kern="1200" dirty="0">
              <a:solidFill>
                <a:schemeClr val="tx1"/>
              </a:solidFill>
              <a:effectLst/>
              <a:latin typeface="+mn-lt"/>
              <a:ea typeface="+mn-ea"/>
              <a:cs typeface="+mn-cs"/>
            </a:endParaRPr>
          </a:p>
          <a:p>
            <a:r>
              <a:rPr lang="en-US" dirty="0"/>
              <a:t>https://www.lynda.com/FTP-tutorials/Welcome/189068/364887-4.html?org=senecacollege.calege.ca</a:t>
            </a: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144318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t>
            </a:r>
            <a:r>
              <a:rPr lang="en-CA" sz="1200" b="1" dirty="0"/>
              <a:t>o use applications, the user first learned to use the OS.</a:t>
            </a:r>
          </a:p>
          <a:p>
            <a:r>
              <a:rPr lang="en-US" sz="1200" b="1" dirty="0"/>
              <a:t>Today, only administrators use the command line.</a:t>
            </a:r>
            <a:endParaRPr lang="en-CA" sz="1200" b="1" dirty="0"/>
          </a:p>
          <a:p>
            <a:endParaRPr lang="en-US" dirty="0"/>
          </a:p>
          <a:p>
            <a:r>
              <a:rPr lang="en-US" dirty="0"/>
              <a:t>RM can mean Really Mucked-up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https://aws.amazon.com/s3/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Amazon Simple Storage Service (Amazon S3) is object storage with a simple web service interface to store and retrieve any amount of data from anywhere on the web.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Customers use Amazon S3 as primary storage for cloud-native applications; as a bulk repository, or "data lake," for analytics; as a target for backup &amp; recovery and disaster recovery; and with </a:t>
            </a:r>
            <a:r>
              <a:rPr lang="en-CA" dirty="0" err="1"/>
              <a:t>serverless</a:t>
            </a:r>
            <a:r>
              <a:rPr lang="en-CA" dirty="0"/>
              <a:t>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How a typo took down S3, the backbone of the internet</a:t>
            </a:r>
          </a:p>
          <a:p>
            <a:r>
              <a:rPr lang="en-CA" dirty="0"/>
              <a:t>http://www.theverge.com/2017/3/2/14792442/amazon-s3-outage-cause-typo-internet-server</a:t>
            </a:r>
          </a:p>
          <a:p>
            <a:endParaRPr lang="en-CA" dirty="0"/>
          </a:p>
          <a:p>
            <a:r>
              <a:rPr lang="en-CA" dirty="0"/>
              <a:t>https://aws.amazon.com/message/41926/    https://status.aws.amazon.com/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On Feb.28, 2017 </a:t>
            </a:r>
            <a:r>
              <a:rPr lang="en-CA" sz="1200" b="1" i="0" kern="1200" dirty="0">
                <a:solidFill>
                  <a:schemeClr val="tx1"/>
                </a:solidFill>
                <a:effectLst/>
                <a:latin typeface="+mn-lt"/>
                <a:ea typeface="+mn-ea"/>
                <a:cs typeface="+mn-cs"/>
              </a:rPr>
              <a:t>at 9:37AM PST </a:t>
            </a:r>
            <a:r>
              <a:rPr lang="en-CA" sz="1200" b="0" i="0" kern="1200" dirty="0">
                <a:solidFill>
                  <a:schemeClr val="tx1"/>
                </a:solidFill>
                <a:effectLst/>
                <a:latin typeface="+mn-lt"/>
                <a:ea typeface="+mn-ea"/>
                <a:cs typeface="+mn-cs"/>
              </a:rPr>
              <a:t>[while debugging an issue in the S3 billing system] an authorized S3 team member using an established playbook executed a command which was intended to remove a small number of servers for one of the S3 subsystems that is used by the S3 billing process. [</a:t>
            </a:r>
            <a:r>
              <a:rPr lang="en-CA" sz="1200" b="0" i="1" kern="1200" dirty="0">
                <a:solidFill>
                  <a:schemeClr val="tx1"/>
                </a:solidFill>
                <a:effectLst/>
                <a:latin typeface="+mn-lt"/>
                <a:ea typeface="+mn-ea"/>
                <a:cs typeface="+mn-cs"/>
              </a:rPr>
              <a:t>No problem, S3 has a massively redundant architecture.</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Unfortunately, one of the inputs to the command was entered incorrectly </a:t>
            </a:r>
            <a:r>
              <a:rPr lang="en-CA" sz="1200" b="0" i="0" kern="1200" dirty="0">
                <a:solidFill>
                  <a:schemeClr val="tx1"/>
                </a:solidFill>
                <a:effectLst/>
                <a:latin typeface="+mn-lt"/>
                <a:ea typeface="+mn-ea"/>
                <a:cs typeface="+mn-cs"/>
              </a:rPr>
              <a:t>and a larger set of servers was removed than intended. [This caused a cascading failure in numerous dependent systems causing] each of these systems to require a full restart. …we have not completely restarted the index subsystem or the placement subsystem in our larger regions for many years. S3 has experienced massive growth over the last several years and the process of restarting these services and running the necessary safety checks to validate the integrity of the metadata took longer than expected. … </a:t>
            </a:r>
            <a:r>
              <a:rPr lang="en-CA" sz="1200" b="1" i="0" kern="1200" dirty="0">
                <a:solidFill>
                  <a:schemeClr val="tx1"/>
                </a:solidFill>
                <a:effectLst/>
                <a:latin typeface="+mn-lt"/>
                <a:ea typeface="+mn-ea"/>
                <a:cs typeface="+mn-cs"/>
              </a:rPr>
              <a:t>finished recovery at 1:54PM PST</a:t>
            </a:r>
            <a:r>
              <a:rPr lang="en-CA" sz="1200" b="0" i="0" kern="1200" dirty="0">
                <a:solidFill>
                  <a:schemeClr val="tx1"/>
                </a:solidFill>
                <a:effectLst/>
                <a:latin typeface="+mn-lt"/>
                <a:ea typeface="+mn-ea"/>
                <a:cs typeface="+mn-cs"/>
              </a:rPr>
              <a:t>. At this point, S3 was operating normally. Other AWS services that were impacted by this event began recovering. Some of these services had accumulated a backlog of work during the S3 disruption and required additional time to fully recover.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https://aws.amazon.com/s3/sla/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“Monthly Uptime Percentage” is calculated by subtracting from 100% the average of the Error Rates from each five minute period in the monthly billing cycle.</a:t>
            </a: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8766</a:t>
            </a:r>
            <a:r>
              <a:rPr lang="en-CA" dirty="0"/>
              <a:t> = </a:t>
            </a:r>
            <a:r>
              <a:rPr lang="en-CA" sz="1200" b="0" i="0" u="none" strike="noStrike" kern="1200" dirty="0" err="1">
                <a:solidFill>
                  <a:schemeClr val="tx1"/>
                </a:solidFill>
                <a:effectLst/>
                <a:latin typeface="+mn-lt"/>
                <a:ea typeface="+mn-ea"/>
                <a:cs typeface="+mn-cs"/>
              </a:rPr>
              <a:t>avg</a:t>
            </a:r>
            <a:r>
              <a:rPr lang="en-CA" sz="1200" b="0" i="0" u="none" strike="noStrike" kern="1200" dirty="0">
                <a:solidFill>
                  <a:schemeClr val="tx1"/>
                </a:solidFill>
                <a:effectLst/>
                <a:latin typeface="+mn-lt"/>
                <a:ea typeface="+mn-ea"/>
                <a:cs typeface="+mn-cs"/>
              </a:rPr>
              <a:t> number of 5 minute periods in a month</a:t>
            </a:r>
            <a:r>
              <a:rPr lang="en-CA" dirty="0"/>
              <a:t> (=365.25 days per year * 24 hours per day * 12 five minute periods per hour / 12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51.4</a:t>
            </a:r>
            <a:r>
              <a:rPr lang="en-CA" dirty="0"/>
              <a:t> = </a:t>
            </a:r>
            <a:r>
              <a:rPr lang="en-CA" sz="1200" b="0" i="0" u="none" strike="noStrike" kern="1200" dirty="0">
                <a:solidFill>
                  <a:schemeClr val="tx1"/>
                </a:solidFill>
                <a:effectLst/>
                <a:latin typeface="+mn-lt"/>
                <a:ea typeface="+mn-ea"/>
                <a:cs typeface="+mn-cs"/>
              </a:rPr>
              <a:t>number of 5 minute periods in 4 hours, 17 minutes of 100% downtime</a:t>
            </a:r>
            <a:r>
              <a:rPr lang="en-CA" dirty="0"/>
              <a:t> =(4 hours * 60 minutes + 17 minutes ) / 5 minute periods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99.41%</a:t>
            </a:r>
            <a:r>
              <a:rPr lang="en-CA" dirty="0"/>
              <a:t> uptime </a:t>
            </a:r>
            <a:r>
              <a:rPr lang="en-CA" sz="1200" b="0" i="0" u="none" strike="noStrike" kern="1200" dirty="0">
                <a:solidFill>
                  <a:schemeClr val="tx1"/>
                </a:solidFill>
                <a:effectLst/>
                <a:latin typeface="+mn-lt"/>
                <a:ea typeface="+mn-ea"/>
                <a:cs typeface="+mn-cs"/>
              </a:rPr>
              <a:t>qualifies for a 10% service credit</a:t>
            </a:r>
            <a:r>
              <a:rPr lang="en-CA" dirty="0"/>
              <a:t>  – was that enough to compensate your business for 4+ hours of downtime?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$2,000+ is the conservative cost of 4+ hours of downtime for a $1M/year business divided by 2000 hours/year (50 weeks * 40 hrs/</a:t>
            </a:r>
            <a:r>
              <a:rPr lang="en-CA" dirty="0" err="1"/>
              <a:t>wk</a:t>
            </a: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AWS S3 would cost about $10 (ten dollars) a month resulting in a $1 (one dollar) saving for ½ day of downtime. You've only lost $1999 instead of $2000.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See http://www.hostingadvice.com/how-to/aws-s3-pricing/</a:t>
            </a:r>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655838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CA" dirty="0"/>
              <a:t>bad user interfaces are a kind of bug that manifests when software runs on people" -- </a:t>
            </a:r>
            <a:r>
              <a:rPr lang="en-CA" dirty="0" err="1"/>
              <a:t>Tonio</a:t>
            </a:r>
            <a:r>
              <a:rPr lang="en-CA" dirty="0"/>
              <a:t> </a:t>
            </a:r>
            <a:r>
              <a:rPr lang="en-CA" dirty="0" err="1"/>
              <a:t>Loewald</a:t>
            </a:r>
            <a:r>
              <a:rPr lang="en-CA" dirty="0"/>
              <a:t> (taloewald@ua.edu), Analyst/Programmer at the University of Alabama Libraries.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next evolution from the prompt – response </a:t>
            </a:r>
            <a:r>
              <a:rPr lang="en-US" dirty="0" err="1"/>
              <a:t>Cmd</a:t>
            </a:r>
            <a:r>
              <a:rPr lang="en-US" dirty="0"/>
              <a:t> Line Interfaces to a full screen text interface.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TUI (Text-based User Interface, or Textual UI, or Terminal UI) displayed Extended ASCII graphical characters on an addressable 25 line x 80 character text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Most TUIs accepted mouse and keyboard shortcut inputs. These interfaces were a huge leap forward in making systems much more usable than the simple command line interface. Note the reduction in memory load: you don't have to remember the cryptic command name with its equally cryptic syntax to manage files here. The interface prompts the user as to </a:t>
            </a:r>
            <a:r>
              <a:rPr lang="en-CA" i="1" dirty="0"/>
              <a:t>what </a:t>
            </a:r>
            <a:r>
              <a:rPr lang="en-CA" dirty="0"/>
              <a:t>to do, the software remembers </a:t>
            </a:r>
            <a:r>
              <a:rPr lang="en-CA" i="1" dirty="0"/>
              <a:t>how </a:t>
            </a:r>
            <a:r>
              <a:rPr lang="en-CA" dirty="0"/>
              <a:t>to do it.</a:t>
            </a:r>
            <a:endParaRPr lang="en-US" i="1" dirty="0"/>
          </a:p>
          <a:p>
            <a:r>
              <a:rPr lang="en-CA" i="1" dirty="0"/>
              <a:t>Replace human memory requirements (knowledge of commands and filenames) with visual information shown on screen.</a:t>
            </a:r>
            <a:endParaRPr lang="en-CA" dirty="0"/>
          </a:p>
          <a:p>
            <a:endParaRPr lang="en-CA" dirty="0"/>
          </a:p>
          <a:p>
            <a:r>
              <a:rPr lang="en-US" dirty="0"/>
              <a:t>https://en.wikipedia.org/wiki/Console_application</a:t>
            </a:r>
          </a:p>
          <a:p>
            <a:r>
              <a:rPr lang="en-US" dirty="0"/>
              <a:t>https://en.wikipedia.org/wiki/Text-based_user_interface</a:t>
            </a:r>
          </a:p>
          <a:p>
            <a:endParaRPr lang="en-US" dirty="0"/>
          </a:p>
          <a:p>
            <a:r>
              <a:rPr lang="en-US" dirty="0"/>
              <a:t>The classic UNIX textual user interface editor known as vi  was replaced by vim (vi improved) in 1991, vim is now up to version </a:t>
            </a:r>
            <a:r>
              <a:rPr lang="en-CA" dirty="0">
                <a:effectLst/>
              </a:rPr>
              <a:t>8.0.0022 released 2016-10-03</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18787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early GUI from Xerox PARC – Palo Alto Research Center in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They created the GUI in the 1970s but management could not see how it would be useful for making photocopies.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Steve Jobs and others at Apple already knew that icons would be useful for a new interface on the next generation of Apple computers. Seeing an actual implementation of a GUI on the Xerox "alto" in 1979 helped greatly. </a:t>
            </a:r>
            <a:r>
              <a:rPr lang="en-CA" dirty="0"/>
              <a:t>Xerox allowed Apple to use their GUI ideas in exchange for a large block of Apple stock</a:t>
            </a:r>
            <a:endParaRPr lang="en-US" dirty="0"/>
          </a:p>
          <a:p>
            <a:r>
              <a:rPr lang="en-US" dirty="0"/>
              <a:t>Original Macintosh desktop  https://en.wikipedia.org/wiki/File:Apple_Macintosh_Desktop.png </a:t>
            </a:r>
          </a:p>
          <a:p>
            <a:endParaRPr lang="en-US" dirty="0"/>
          </a:p>
          <a:p>
            <a:r>
              <a:rPr lang="en-US" dirty="0"/>
              <a:t>Microsoft saw the new Lisa and Macintosh computers from Apple and thought it was a good idea, too.</a:t>
            </a:r>
          </a:p>
          <a:p>
            <a:endParaRPr lang="en-US" dirty="0"/>
          </a:p>
          <a:p>
            <a:r>
              <a:rPr lang="en-US" b="1" dirty="0"/>
              <a:t>The first people to get rich from GUIs were lawyers when Xerox, Apple, and Microsoft sued each other throughout the 1980s and beyond.</a:t>
            </a:r>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315406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mouse was the key invention enabling the GUI. A natural pointing gesture replaced keyboard navigation.</a:t>
            </a:r>
          </a:p>
          <a:p>
            <a:r>
              <a:rPr lang="en-US" dirty="0"/>
              <a:t>Mouse movements were related to a bit mapped screen as opposed to a text screen with rows and columns of characters</a:t>
            </a:r>
          </a:p>
          <a:p>
            <a:r>
              <a:rPr lang="en-CA" dirty="0"/>
              <a:t>https://www.techspot.com/guides/477-xerox-parc-tech-contributions/</a:t>
            </a:r>
          </a:p>
          <a:p>
            <a:endParaRPr lang="en-CA" dirty="0"/>
          </a:p>
          <a:p>
            <a:r>
              <a:rPr lang="en-CA" dirty="0"/>
              <a:t>http://www.computerhistory.org/revolution/input-output/14/350</a:t>
            </a:r>
          </a:p>
          <a:p>
            <a:endParaRPr lang="en-US" dirty="0"/>
          </a:p>
          <a:p>
            <a:r>
              <a:rPr lang="en-CA" dirty="0">
                <a:solidFill>
                  <a:schemeClr val="tx1"/>
                </a:solidFill>
              </a:rPr>
              <a:t>http://www.computerhistory.org/revolution/input-output/14/350/1545?position=0</a:t>
            </a:r>
          </a:p>
          <a:p>
            <a:r>
              <a:rPr lang="en-CA" dirty="0">
                <a:solidFill>
                  <a:schemeClr val="tx1"/>
                </a:solidFill>
              </a:rPr>
              <a:t>https://en.wikipedia.org/wiki/Apple_Mouse</a:t>
            </a:r>
          </a:p>
          <a:p>
            <a:endParaRPr lang="en-US" dirty="0">
              <a:solidFill>
                <a:schemeClr val="tx1"/>
              </a:solidFill>
            </a:endParaRPr>
          </a:p>
          <a:p>
            <a:r>
              <a:rPr lang="en-CA" dirty="0">
                <a:solidFill>
                  <a:schemeClr val="tx1"/>
                </a:solidFill>
              </a:rPr>
              <a:t>http://www.cultofmac.com/95614/how-steve-jobs-invented-the-computer-mouse-by-stealing-it-from-xerox/</a:t>
            </a:r>
          </a:p>
          <a:p>
            <a:r>
              <a:rPr lang="en-CA" dirty="0">
                <a:solidFill>
                  <a:schemeClr val="tx1"/>
                </a:solidFill>
              </a:rPr>
              <a:t>http://dynamis.no/apple-mouse-collection/</a:t>
            </a:r>
          </a:p>
          <a:p>
            <a:endParaRPr lang="en-US" dirty="0">
              <a:solidFill>
                <a:schemeClr val="tx1"/>
              </a:solidFill>
            </a:endParaRPr>
          </a:p>
          <a:p>
            <a:r>
              <a:rPr lang="en-CA" dirty="0">
                <a:solidFill>
                  <a:schemeClr val="tx1"/>
                </a:solidFill>
              </a:rPr>
              <a:t>https://en.wikipedia.org/wiki/The_Mother_of_All_Demos</a:t>
            </a:r>
          </a:p>
          <a:p>
            <a:endParaRPr lang="en-US" dirty="0">
              <a:solidFill>
                <a:schemeClr val="tx1"/>
              </a:solidFill>
            </a:endParaRPr>
          </a:p>
          <a:p>
            <a:r>
              <a:rPr lang="en-CA" dirty="0">
                <a:solidFill>
                  <a:schemeClr val="tx1"/>
                </a:solidFill>
              </a:rPr>
              <a:t>Today, touchscreens enable the user to interact directly with what is displayed, rather than using a mouse, touchpad, or any other intermediate device.</a:t>
            </a:r>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10427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Programmer Alert: Good GUI design for expert users includes keyboard shortcuts. E.g. MS-Word and Visual Studio.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 administrator is going to point, click, and edit a thousand user profiles, file permissions, etc.</a:t>
            </a:r>
          </a:p>
          <a:p>
            <a:endParaRPr lang="en-US" dirty="0"/>
          </a:p>
          <a:p>
            <a:r>
              <a:rPr lang="en-US" dirty="0"/>
              <a:t>https://www.interaction-design.org/literature/book/the-encyclopedia-of-human-computer-interaction-2nd-ed/affordances</a:t>
            </a:r>
          </a:p>
          <a:p>
            <a:endParaRPr lang="en-US" dirty="0"/>
          </a:p>
          <a:p>
            <a:r>
              <a:rPr lang="en-US" dirty="0"/>
              <a:t>https://en.wikipedia.org/wiki/History_of_the_graphical_user_interface</a:t>
            </a:r>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3425499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enabling technologies, in addition to manual pointing devices like the mouse, were technical developments in the speed and power of CPUs, memory, video processing, and I/O bandwidth (motherboards). The GUI added significant overhead to computer operating systems: from the mid 1980s to mid 1990s, PCs seemed to gain only features, not speed; advances in hardware were used up by software advances in GUIs, OSs, and apps. It took a few years before new PCs with GUIs outperformed old PCs with a text interface.</a:t>
            </a:r>
          </a:p>
          <a:p>
            <a:endParaRPr lang="en-US" dirty="0"/>
          </a:p>
          <a:p>
            <a:r>
              <a:rPr lang="en-US" dirty="0"/>
              <a:t>E</a:t>
            </a:r>
            <a:r>
              <a:rPr lang="en-CA" sz="1200" b="0" i="0" kern="1200" dirty="0">
                <a:solidFill>
                  <a:schemeClr val="tx1"/>
                </a:solidFill>
                <a:effectLst/>
                <a:latin typeface="+mn-lt"/>
                <a:ea typeface="+mn-ea"/>
                <a:cs typeface="+mn-cs"/>
              </a:rPr>
              <a:t>vent-driven programming concepts came to the personal computer world. </a:t>
            </a:r>
            <a:r>
              <a:rPr lang="en-US" sz="1200" b="0" i="0" kern="1200" dirty="0">
                <a:solidFill>
                  <a:schemeClr val="tx1"/>
                </a:solidFill>
                <a:effectLst/>
                <a:latin typeface="+mn-lt"/>
                <a:ea typeface="+mn-ea"/>
                <a:cs typeface="+mn-cs"/>
              </a:rPr>
              <a:t>I</a:t>
            </a:r>
            <a:r>
              <a:rPr lang="en-CA" sz="1200" b="0" i="0" kern="1200" dirty="0">
                <a:solidFill>
                  <a:schemeClr val="tx1"/>
                </a:solidFill>
                <a:effectLst/>
                <a:latin typeface="+mn-lt"/>
                <a:ea typeface="+mn-ea"/>
                <a:cs typeface="+mn-cs"/>
              </a:rPr>
              <a:t>t </a:t>
            </a:r>
            <a:r>
              <a:rPr lang="en-CA" sz="1200" b="0" i="0" u="none" strike="noStrike" kern="1200" baseline="0" dirty="0">
                <a:solidFill>
                  <a:schemeClr val="tx1"/>
                </a:solidFill>
                <a:latin typeface="+mn-lt"/>
                <a:ea typeface="+mn-ea"/>
                <a:cs typeface="+mn-cs"/>
              </a:rPr>
              <a:t>changed the conceptual model of computer systems </a:t>
            </a:r>
            <a:r>
              <a:rPr lang="en-CA" sz="1200" b="0" i="0" kern="1200" dirty="0">
                <a:solidFill>
                  <a:schemeClr val="tx1"/>
                </a:solidFill>
                <a:effectLst/>
                <a:latin typeface="+mn-lt"/>
                <a:ea typeface="+mn-ea"/>
                <a:cs typeface="+mn-cs"/>
              </a:rPr>
              <a:t>from structured, procedural coding where, for the most part, the programmer was in control of what the user could do to </a:t>
            </a:r>
            <a:r>
              <a:rPr lang="en-CA" sz="1200" b="0" i="0" u="none" strike="noStrike" kern="1200" baseline="0" dirty="0">
                <a:solidFill>
                  <a:schemeClr val="tx1"/>
                </a:solidFill>
                <a:latin typeface="+mn-lt"/>
                <a:ea typeface="+mn-ea"/>
                <a:cs typeface="+mn-cs"/>
              </a:rPr>
              <a:t>a collection of event handlers which listened for unpredictable interrupts such as mouse movements and clicks – the PC became a stimulus/response machine instead of a taskmaster. </a:t>
            </a:r>
            <a:r>
              <a:rPr lang="en-CA" sz="1200" b="0" i="0" kern="1200" dirty="0">
                <a:solidFill>
                  <a:schemeClr val="tx1"/>
                </a:solidFill>
                <a:effectLst/>
                <a:latin typeface="+mn-lt"/>
                <a:ea typeface="+mn-ea"/>
                <a:cs typeface="+mn-cs"/>
              </a:rPr>
              <a:t>See https://en.wikipedia.org/wiki/Event-driven_programming</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2221010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your GUI </a:t>
            </a:r>
            <a:r>
              <a:rPr lang="en-CA" sz="1200" b="0" i="0" kern="1200" dirty="0">
                <a:solidFill>
                  <a:schemeClr val="tx1"/>
                </a:solidFill>
                <a:effectLst/>
                <a:latin typeface="+mn-lt"/>
                <a:ea typeface="+mn-ea"/>
                <a:cs typeface="+mn-cs"/>
              </a:rPr>
              <a:t>“an impenetrable confusion of forms, colours and noises”? See </a:t>
            </a:r>
            <a:r>
              <a:rPr lang="en-CA" sz="1200" b="0" i="0" kern="1200" dirty="0" err="1">
                <a:solidFill>
                  <a:schemeClr val="tx1"/>
                </a:solidFill>
                <a:effectLst/>
                <a:latin typeface="+mn-lt"/>
                <a:ea typeface="+mn-ea"/>
                <a:cs typeface="+mn-cs"/>
              </a:rPr>
              <a:t>Deiter</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Rams’s</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ten principles for good design https://www.vitsoe.com/us/about/good-design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Good design: makes a product useful and understandable, is innovative, unobtrusive, honest, long-lasting, thorough, aesthetic, and is as little design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a:t>
            </a:r>
            <a:r>
              <a:rPr lang="en-CA" sz="1200" b="0" i="0" kern="1200" dirty="0">
                <a:solidFill>
                  <a:schemeClr val="tx1"/>
                </a:solidFill>
                <a:effectLst/>
                <a:latin typeface="+mn-lt"/>
                <a:ea typeface="+mn-ea"/>
                <a:cs typeface="+mn-cs"/>
              </a:rPr>
              <a:t>ells and whistles, features, functions, cool screen widgets, and clever code are the hallmarks of programmers’ egos…done to impress themselves and other programmers. Users suffer the consequences. E.g. make clickable links obvious, like the simple visual affordance of the </a:t>
            </a:r>
            <a:r>
              <a:rPr lang="en-CA" sz="1200" b="0" i="0" u="sng" kern="1200" dirty="0">
                <a:solidFill>
                  <a:schemeClr val="tx1"/>
                </a:solidFill>
                <a:effectLst/>
                <a:latin typeface="+mn-lt"/>
                <a:ea typeface="+mn-ea"/>
                <a:cs typeface="+mn-cs"/>
              </a:rPr>
              <a:t>underline</a:t>
            </a:r>
            <a:r>
              <a:rPr lang="en-CA" sz="1200" b="0" i="0" kern="1200" dirty="0">
                <a:solidFill>
                  <a:schemeClr val="tx1"/>
                </a:solidFill>
                <a:effectLst/>
                <a:latin typeface="+mn-lt"/>
                <a:ea typeface="+mn-ea"/>
                <a:cs typeface="+mn-cs"/>
              </a:rPr>
              <a:t> in the good old days. Hiding it, because you are clever enough to know how, turns the major advantage of a GUI—its visual nature—into something worse than a command line interface: it becomes a tedious pixel hunt for features. An empty command line is not particularly user-friendly but at least there is a way to discover its features with manuals and help text. A GUI's hidden features, perhaps to avoid a cluttered interface, are knowable only upon mouse-over. A standard 1920 x 1080 screen contains over 2 million pixels. That's a lot of </a:t>
            </a:r>
            <a:r>
              <a:rPr lang="en-CA" sz="1200" b="0" i="0" kern="1200" dirty="0" err="1">
                <a:solidFill>
                  <a:schemeClr val="tx1"/>
                </a:solidFill>
                <a:effectLst/>
                <a:latin typeface="+mn-lt"/>
                <a:ea typeface="+mn-ea"/>
                <a:cs typeface="+mn-cs"/>
              </a:rPr>
              <a:t>mousing</a:t>
            </a:r>
            <a:r>
              <a:rPr lang="en-CA"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general UX is concerned with how people feel about a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value (is it useful?), usability (‘is it easy to use?’), adoptability (is it easy to start using?’), and desirability (is it fun and engaging?’). (Guo, 2012. see http://www.uxmatters.com/mt/archives/2012/04/more-than-usability-the-four-elements-of-user-experience-part-i.php)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https://www.iso.org/standard/52075.html</a:t>
            </a:r>
          </a:p>
          <a:p>
            <a:r>
              <a:rPr lang="en-CA" sz="1200" b="0" i="0" kern="1200" dirty="0">
                <a:solidFill>
                  <a:schemeClr val="tx1"/>
                </a:solidFill>
                <a:effectLst/>
                <a:latin typeface="+mn-lt"/>
                <a:ea typeface="+mn-ea"/>
                <a:cs typeface="+mn-cs"/>
              </a:rPr>
              <a:t>ISO (International Standards Organization) 9241-210:2010 provides requirements and recommendations for human-centred design principles and activities throughout the life cycle of computer-based interactive systems. It is intended to be used by those managing design processes, and is concerned with ways in which both hardware and software components of interactive systems can enhance human–system interaction.</a:t>
            </a:r>
          </a:p>
          <a:p>
            <a:endParaRPr lang="en-US" sz="1200" b="0" i="0" kern="1200" dirty="0">
              <a:solidFill>
                <a:schemeClr val="tx1"/>
              </a:solidFill>
              <a:effectLst/>
              <a:latin typeface="+mn-lt"/>
              <a:ea typeface="+mn-ea"/>
              <a:cs typeface="+mn-cs"/>
            </a:endParaRPr>
          </a:p>
          <a:p>
            <a:r>
              <a:rPr lang="en-US" dirty="0"/>
              <a:t>https://en.wikipedia.org/wiki/User_experience</a:t>
            </a:r>
          </a:p>
          <a:p>
            <a:r>
              <a:rPr lang="en-US" dirty="0"/>
              <a:t>https://en.wikipedia.org/wiki/Human%E2%80%93computer_interaction</a:t>
            </a:r>
          </a:p>
          <a:p>
            <a:endParaRPr lang="en-US" dirty="0"/>
          </a:p>
          <a:p>
            <a:r>
              <a:rPr lang="en-US" dirty="0"/>
              <a:t>https://senecacollege-primo.hosted.exlibrisgroup.com/primo-explore/fulldisplay?docid=TN_loughborough2134/15600&amp;context=PC&amp;vid=01SENC&amp;search_scope=default_scope&amp;tab=default_tab&amp;lang=en_US</a:t>
            </a:r>
          </a:p>
          <a:p>
            <a:r>
              <a:rPr lang="en-CA" sz="1200" b="1" i="0" kern="1200" dirty="0">
                <a:solidFill>
                  <a:schemeClr val="tx1"/>
                </a:solidFill>
                <a:effectLst/>
                <a:latin typeface="+mn-lt"/>
                <a:ea typeface="+mn-ea"/>
                <a:cs typeface="+mn-cs"/>
              </a:rPr>
              <a:t>Using human factors standards to support user experience and agile design</a:t>
            </a:r>
          </a:p>
          <a:p>
            <a:r>
              <a:rPr lang="en-US" sz="1200" b="0" i="0" kern="1200" dirty="0">
                <a:solidFill>
                  <a:schemeClr val="tx1"/>
                </a:solidFill>
                <a:effectLst/>
                <a:latin typeface="+mn-lt"/>
                <a:ea typeface="+mn-ea"/>
                <a:cs typeface="+mn-cs"/>
              </a:rPr>
              <a:t>A</a:t>
            </a:r>
            <a:r>
              <a:rPr lang="en-CA" sz="1200" b="0" i="0" kern="1200" dirty="0" err="1">
                <a:solidFill>
                  <a:schemeClr val="tx1"/>
                </a:solidFill>
                <a:effectLst/>
                <a:latin typeface="+mn-lt"/>
                <a:ea typeface="+mn-ea"/>
                <a:cs typeface="+mn-cs"/>
              </a:rPr>
              <a:t>bstract</a:t>
            </a:r>
            <a:r>
              <a:rPr lang="en-CA" sz="1200" b="0" i="0" kern="1200" dirty="0">
                <a:solidFill>
                  <a:schemeClr val="tx1"/>
                </a:solidFill>
                <a:effectLst/>
                <a:latin typeface="+mn-lt"/>
                <a:ea typeface="+mn-ea"/>
                <a:cs typeface="+mn-cs"/>
              </a:rPr>
              <a:t>: The ISO 9241-210 standard provides a framework for human-centred design (HCD) activities comprising the four stages: context of use, specification of user and organisational requirements, design solutions, and evaluation against requirements. Other parts of the 9241 standard cover user interface design and usability. This paper uses the HCD framework to emphasise user experience (UX) design and methods used to help create good user experiences. It also relates the framework to an agile software development environment. It is concluded that the flexible and iterative nature of ISO 9241-210 makes it a good basis for both user experience design and an agile development process.</a:t>
            </a: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351319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this slide makes more sense if viewed in presentation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text:</a:t>
            </a:r>
          </a:p>
          <a:p>
            <a:r>
              <a:rPr lang="en-US" b="1" dirty="0"/>
              <a:t>A</a:t>
            </a:r>
            <a:r>
              <a:rPr lang="en-CA" b="1" dirty="0"/>
              <a:t>void Garbage In with a good UX and intelligent edits.</a:t>
            </a:r>
          </a:p>
          <a:p>
            <a:r>
              <a:rPr lang="en-CA" b="1" dirty="0">
                <a:hlinkClick r:id="rId3"/>
              </a:rPr>
              <a:t>http://www.idiotproofwebsite.com/</a:t>
            </a:r>
            <a:r>
              <a:rPr lang="en-US" b="1" dirty="0"/>
              <a:t> is as good as it gets.</a:t>
            </a:r>
            <a:endParaRPr lang="en-CA" b="1" dirty="0"/>
          </a:p>
          <a:p>
            <a:r>
              <a:rPr lang="en-CA" b="1" dirty="0"/>
              <a:t>"idiot-proofing" is </a:t>
            </a:r>
            <a:r>
              <a:rPr lang="en-CA" b="1" i="1" dirty="0"/>
              <a:t>solving the wrong problem</a:t>
            </a:r>
            <a:r>
              <a:rPr lang="en-CA" b="1" dirty="0"/>
              <a:t>.</a:t>
            </a:r>
          </a:p>
          <a:p>
            <a:r>
              <a:rPr lang="en-CA" b="1" dirty="0"/>
              <a:t>Problem:</a:t>
            </a:r>
            <a:br>
              <a:rPr lang="en-CA" b="1" dirty="0"/>
            </a:br>
            <a:r>
              <a:rPr lang="en-CA" b="1" i="1" dirty="0"/>
              <a:t>understanding the problem in enough detail to solve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Garbage In, Garbage Out is an axiom of computing. But…</a:t>
            </a:r>
          </a:p>
          <a:p>
            <a:r>
              <a:rPr lang="en-CA" sz="1200" b="0" i="0" kern="1200" dirty="0">
                <a:solidFill>
                  <a:schemeClr val="tx1"/>
                </a:solidFill>
                <a:effectLst/>
                <a:latin typeface="+mn-lt"/>
                <a:ea typeface="+mn-ea"/>
                <a:cs typeface="+mn-cs"/>
              </a:rPr>
              <a:t>It is impossible to make anything foolproof because fools are so ingenious.</a:t>
            </a:r>
          </a:p>
          <a:p>
            <a:r>
              <a:rPr lang="en-CA" sz="1200" b="0" i="0" kern="1200" dirty="0">
                <a:solidFill>
                  <a:schemeClr val="tx1"/>
                </a:solidFill>
                <a:effectLst/>
                <a:latin typeface="+mn-lt"/>
                <a:ea typeface="+mn-ea"/>
                <a:cs typeface="+mn-cs"/>
              </a:rPr>
              <a:t>Nothing is foolproof to a sufficiently capable fool.</a:t>
            </a:r>
          </a:p>
          <a:p>
            <a:r>
              <a:rPr lang="en-CA" sz="1200" b="0" i="0" kern="1200" dirty="0">
                <a:solidFill>
                  <a:schemeClr val="tx1"/>
                </a:solidFill>
                <a:effectLst/>
                <a:latin typeface="+mn-lt"/>
                <a:ea typeface="+mn-ea"/>
                <a:cs typeface="+mn-cs"/>
              </a:rPr>
              <a:t>Make something idiot-proof, and they will build a better idiot.</a:t>
            </a:r>
          </a:p>
          <a:p>
            <a:r>
              <a:rPr lang="en-US" sz="1200" b="0" i="0" kern="1200" dirty="0">
                <a:solidFill>
                  <a:schemeClr val="tx1"/>
                </a:solidFill>
                <a:effectLst/>
                <a:latin typeface="+mn-lt"/>
                <a:ea typeface="+mn-ea"/>
                <a:cs typeface="+mn-cs"/>
              </a:rPr>
              <a:t>(https://en.wikiquote.org/wiki/Talk:Murphy%27s_law</a:t>
            </a:r>
            <a:r>
              <a:rPr lang="en-CA"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CA" sz="1200" b="0" i="0" kern="1200" dirty="0" err="1">
                <a:solidFill>
                  <a:schemeClr val="tx1"/>
                </a:solidFill>
                <a:effectLst/>
                <a:latin typeface="+mn-lt"/>
                <a:ea typeface="+mn-ea"/>
                <a:cs typeface="+mn-cs"/>
              </a:rPr>
              <a:t>Idiotproof</a:t>
            </a:r>
            <a:r>
              <a:rPr lang="en-CA" sz="1200" b="0" i="0" kern="1200" dirty="0">
                <a:solidFill>
                  <a:schemeClr val="tx1"/>
                </a:solidFill>
                <a:effectLst/>
                <a:latin typeface="+mn-lt"/>
                <a:ea typeface="+mn-ea"/>
                <a:cs typeface="+mn-cs"/>
              </a:rPr>
              <a:t>-Website since 2006</a:t>
            </a:r>
          </a:p>
          <a:p>
            <a:r>
              <a:rPr lang="en-CA" sz="1200" b="0" i="0" kern="1200" dirty="0">
                <a:solidFill>
                  <a:schemeClr val="tx1"/>
                </a:solidFill>
                <a:effectLst/>
                <a:latin typeface="+mn-lt"/>
                <a:ea typeface="+mn-ea"/>
                <a:cs typeface="+mn-cs"/>
              </a:rPr>
              <a:t>http://www.sitepoint.com/forums/showthread.php?444973-Idiotproof-Website </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477017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this slide makes more sense if viewed in presentation mode.]</a:t>
            </a:r>
          </a:p>
          <a:p>
            <a:r>
              <a:rPr lang="en-US" dirty="0"/>
              <a:t>[slide editing note: animation overlays text box at bottom of screen.]</a:t>
            </a:r>
            <a:endParaRPr lang="en-CA" dirty="0"/>
          </a:p>
          <a:p>
            <a:endParaRPr lang="en-CA" dirty="0"/>
          </a:p>
          <a:p>
            <a:r>
              <a:rPr lang="en-CA" dirty="0"/>
              <a:t>From http://philosophtly.blogspot.ca/2009/06/myth-of-idiot-proofing.html</a:t>
            </a:r>
          </a:p>
          <a:p>
            <a:r>
              <a:rPr lang="en-CA" sz="1200" b="0" i="0" kern="1200" dirty="0">
                <a:solidFill>
                  <a:schemeClr val="tx1"/>
                </a:solidFill>
                <a:effectLst/>
                <a:latin typeface="+mn-lt"/>
                <a:ea typeface="+mn-ea"/>
                <a:cs typeface="+mn-cs"/>
              </a:rPr>
              <a:t>Make a simple wooden fence twenty metres long. You have ten fence-boards, each two metres long. You go to the lumber mill to get fence-posts -- how many do you need?</a:t>
            </a:r>
            <a:endParaRPr lang="en-CA" b="0" dirty="0"/>
          </a:p>
          <a:p>
            <a:endParaRPr lang="en-US" dirty="0"/>
          </a:p>
          <a:p>
            <a:r>
              <a:rPr lang="en-US" b="1" dirty="0"/>
              <a:t>T</a:t>
            </a:r>
            <a:r>
              <a:rPr lang="en-CA" b="1" dirty="0"/>
              <a:t>his is a user interface error</a:t>
            </a:r>
            <a:r>
              <a:rPr lang="en-CA" dirty="0"/>
              <a:t>. Many people make the mistake when </a:t>
            </a:r>
            <a:r>
              <a:rPr lang="en-CA" b="1" dirty="0"/>
              <a:t>thinking</a:t>
            </a:r>
            <a:r>
              <a:rPr lang="en-CA" dirty="0"/>
              <a:t> of it as a math problem:  20m fence = 10 × 2m fence boards = 10 posts.</a:t>
            </a:r>
          </a:p>
          <a:p>
            <a:r>
              <a:rPr lang="en-US" b="1" dirty="0"/>
              <a:t>N</a:t>
            </a:r>
            <a:r>
              <a:rPr lang="en-CA" b="1" dirty="0"/>
              <a:t>o one makes this error if they draw the fence with boards and posts. </a:t>
            </a:r>
            <a:r>
              <a:rPr lang="en-CA" b="0" dirty="0"/>
              <a:t>When</a:t>
            </a:r>
            <a:r>
              <a:rPr lang="en-CA" dirty="0"/>
              <a:t> you draw it and see it, it is an easily solvable building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https://en.wikipedia.org/wiki/Off-by-one_error</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407381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1879526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a:t>
            </a:r>
            <a:r>
              <a:rPr lang="en-CA" dirty="0"/>
              <a:t>, 10 posts is the correct number if you </a:t>
            </a:r>
            <a:r>
              <a:rPr lang="en-CA" i="1" dirty="0"/>
              <a:t>understand the problem in enough detail: </a:t>
            </a:r>
            <a:r>
              <a:rPr lang="en-CA" dirty="0"/>
              <a:t>the purpose of the fence is to encircle a big hole, 6m in diameter.</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83878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confirmation dialogs meaningful. </a:t>
            </a:r>
          </a:p>
          <a:p>
            <a:endParaRPr lang="en-CA" dirty="0"/>
          </a:p>
          <a:p>
            <a:r>
              <a:rPr lang="en-CA" dirty="0"/>
              <a:t>https://ux.stackexchange.com/</a:t>
            </a:r>
          </a:p>
          <a:p>
            <a:r>
              <a:rPr lang="en-CA" dirty="0"/>
              <a:t>https://ux.stackexchange.com/questions/756/what-are-some-alternatives-to-the-phrase-are-you-sure-you-want-to-xyz-in-confi</a:t>
            </a:r>
          </a:p>
          <a:p>
            <a:r>
              <a:rPr lang="en-US" dirty="0"/>
              <a:t>https://ux.stackexchange.com/questions/71960/deletion-confirm-or-undo-which-is-the-better-option-and-why</a:t>
            </a:r>
          </a:p>
          <a:p>
            <a:endParaRPr lang="en-US" dirty="0"/>
          </a:p>
          <a:p>
            <a:r>
              <a:rPr lang="en-CA" dirty="0"/>
              <a:t>https://developer.microsoft.com/en-us/windows/desktop/design</a:t>
            </a:r>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651451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Cleanse the user's input when safe to do so. Usually: </a:t>
            </a:r>
          </a:p>
          <a:p>
            <a:pPr marL="171450" indent="-171450">
              <a:buFont typeface="Arial" panose="020B0604020202020204" pitchFamily="34" charset="0"/>
              <a:buChar char="•"/>
            </a:pPr>
            <a:r>
              <a:rPr lang="en-US" dirty="0"/>
              <a:t>Trim input of leading and trailing blanks	TRIM(string)</a:t>
            </a:r>
          </a:p>
          <a:p>
            <a:pPr marL="171450" indent="-171450">
              <a:buFont typeface="Arial" panose="020B0604020202020204" pitchFamily="34" charset="0"/>
              <a:buChar char="•"/>
            </a:pPr>
            <a:r>
              <a:rPr lang="en-US" dirty="0"/>
              <a:t>Change multiple spaces to single space 	WHILE "  " is found in string, REPLACE "  " WITH " "</a:t>
            </a:r>
          </a:p>
          <a:p>
            <a:pPr marL="171450" indent="-171450">
              <a:buFont typeface="Arial" panose="020B0604020202020204" pitchFamily="34" charset="0"/>
              <a:buChar char="•"/>
            </a:pPr>
            <a:r>
              <a:rPr lang="en-US" dirty="0"/>
              <a:t>Store addresses in UPPER case 	UPPER(string)</a:t>
            </a:r>
          </a:p>
          <a:p>
            <a:pPr marL="171450" indent="-171450">
              <a:buFont typeface="Arial" panose="020B0604020202020204" pitchFamily="34" charset="0"/>
              <a:buChar char="•"/>
            </a:pPr>
            <a:r>
              <a:rPr lang="en-US" dirty="0"/>
              <a:t>Store names in UPPER case. Mixed case can be used IF your DB does case independent searches AND (end user inputs their name as it will appear OR expert staff is aware of the many cultural variations)</a:t>
            </a:r>
          </a:p>
          <a:p>
            <a:pPr marL="171450" indent="-171450">
              <a:buFont typeface="Arial" panose="020B0604020202020204" pitchFamily="34" charset="0"/>
              <a:buChar char="•"/>
            </a:pPr>
            <a:r>
              <a:rPr lang="en-US" dirty="0"/>
              <a:t>N.B. Do NOT prompt a user for First and Last names. First and Last is culturally relative. Sometimes it is GIVEN and FAMILY name, sometimes it is FAMILY and GIVEN name. Prompt for GIVEN and FAMILY.</a:t>
            </a:r>
          </a:p>
          <a:p>
            <a:pPr marL="171450" indent="-171450">
              <a:buFont typeface="Arial" panose="020B0604020202020204" pitchFamily="34" charset="0"/>
              <a:buChar char="•"/>
            </a:pPr>
            <a:r>
              <a:rPr lang="en-US" dirty="0"/>
              <a:t>Do not store edited values. </a:t>
            </a:r>
          </a:p>
          <a:p>
            <a:pPr marL="628650" lvl="1" indent="-171450">
              <a:buFont typeface="Arial" panose="020B0604020202020204" pitchFamily="34" charset="0"/>
              <a:buChar char="•"/>
            </a:pPr>
            <a:r>
              <a:rPr lang="en-US" dirty="0"/>
              <a:t>Store a postal code as six char. output as LEFT(string,3) &amp; " " &amp; RIGHT(string,3)</a:t>
            </a:r>
          </a:p>
          <a:p>
            <a:pPr marL="628650" lvl="1" indent="-171450">
              <a:buFont typeface="Arial" panose="020B0604020202020204" pitchFamily="34" charset="0"/>
              <a:buChar char="•"/>
            </a:pPr>
            <a:r>
              <a:rPr lang="en-US" dirty="0"/>
              <a:t>Store a phone number as 10 digits with country code stored separately. Output phone as </a:t>
            </a:r>
            <a:r>
              <a:rPr lang="en-US" dirty="0" err="1"/>
              <a:t>nnn-nnn-nnnn</a:t>
            </a:r>
            <a:r>
              <a:rPr lang="en-US" dirty="0"/>
              <a:t> or (</a:t>
            </a:r>
            <a:r>
              <a:rPr lang="en-US" dirty="0" err="1"/>
              <a:t>nnn</a:t>
            </a:r>
            <a:r>
              <a:rPr lang="en-US" dirty="0"/>
              <a:t>)</a:t>
            </a:r>
            <a:r>
              <a:rPr lang="en-US" dirty="0" err="1"/>
              <a:t>nnn-nnnn</a:t>
            </a:r>
            <a:r>
              <a:rPr lang="en-US" dirty="0"/>
              <a:t> or </a:t>
            </a:r>
            <a:r>
              <a:rPr lang="en-US" dirty="0" err="1"/>
              <a:t>nnn.nnn.nnnn</a:t>
            </a:r>
            <a:endParaRPr lang="en-US" dirty="0"/>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1799425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UX is critical for games to be successful. Good games interact with the user via multiple senses. </a:t>
            </a:r>
            <a:endParaRPr lang="en-CA" dirty="0"/>
          </a:p>
          <a:p>
            <a:endParaRPr lang="en-US" dirty="0"/>
          </a:p>
          <a:p>
            <a:r>
              <a:rPr lang="en-CA" sz="1200" kern="1200" dirty="0">
                <a:solidFill>
                  <a:schemeClr val="tx1"/>
                </a:solidFill>
                <a:effectLst/>
                <a:latin typeface="+mn-lt"/>
                <a:ea typeface="+mn-ea"/>
                <a:cs typeface="+mn-cs"/>
              </a:rPr>
              <a:t>interactive news – a very different experience from reading the article in a real newspaper</a:t>
            </a:r>
          </a:p>
          <a:p>
            <a:r>
              <a:rPr lang="en-CA" sz="1200" u="sng" kern="1200" dirty="0">
                <a:solidFill>
                  <a:schemeClr val="tx1"/>
                </a:solidFill>
                <a:effectLst/>
                <a:latin typeface="+mn-lt"/>
                <a:ea typeface="+mn-ea"/>
                <a:cs typeface="+mn-cs"/>
                <a:hlinkClick r:id="rId3"/>
              </a:rPr>
              <a:t>https://www.theglobeandmail.com/report-on-business/how-5g-will-change-your-life/article38009527/</a:t>
            </a:r>
            <a:r>
              <a:rPr lang="en-CA" sz="1200" kern="1200" dirty="0">
                <a:solidFill>
                  <a:schemeClr val="tx1"/>
                </a:solidFill>
                <a:effectLst/>
                <a:latin typeface="+mn-lt"/>
                <a:ea typeface="+mn-ea"/>
                <a:cs typeface="+mn-cs"/>
              </a:rPr>
              <a:t> </a:t>
            </a:r>
          </a:p>
          <a:p>
            <a:r>
              <a:rPr lang="en-CA" sz="1200" u="sng" kern="1200" dirty="0">
                <a:solidFill>
                  <a:schemeClr val="tx1"/>
                </a:solidFill>
                <a:effectLst/>
                <a:latin typeface="+mn-lt"/>
                <a:ea typeface="+mn-ea"/>
                <a:cs typeface="+mn-cs"/>
                <a:hlinkClick r:id="rId4"/>
              </a:rPr>
              <a:t>https://www.theglobeandmail.com/news/world/amazon-rainforest-deforestation-crisis/article37722932/</a:t>
            </a:r>
            <a:r>
              <a:rPr lang="en-CA" sz="1200" kern="1200" dirty="0">
                <a:solidFill>
                  <a:schemeClr val="tx1"/>
                </a:solidFill>
                <a:effectLst/>
                <a:latin typeface="+mn-lt"/>
                <a:ea typeface="+mn-ea"/>
                <a:cs typeface="+mn-cs"/>
              </a:rPr>
              <a:t>  </a:t>
            </a:r>
          </a:p>
          <a:p>
            <a:r>
              <a:rPr lang="en-CA" sz="1200" kern="1200">
                <a:solidFill>
                  <a:schemeClr val="tx1"/>
                </a:solidFill>
                <a:effectLst/>
                <a:latin typeface="+mn-lt"/>
                <a:ea typeface="+mn-ea"/>
                <a:cs typeface="+mn-cs"/>
              </a:rPr>
              <a:t> </a:t>
            </a:r>
            <a:endParaRPr lang="en-CA" dirty="0"/>
          </a:p>
          <a:p>
            <a:r>
              <a:rPr lang="en-CA" dirty="0"/>
              <a:t>https://upload.wikimedia.org/wikipedia/commons/thumb/a/a1/Linux_kernel_INPUT_OUPUT_evdev_gem_USB_framebuffer.svg/1024px-Linux_kernel_INPUT_OUPUT_evdev_gem_USB_framebuffer.svg.png</a:t>
            </a:r>
          </a:p>
          <a:p>
            <a:r>
              <a:rPr lang="it-IT" b="1" dirty="0"/>
              <a:t>Attribution: </a:t>
            </a:r>
            <a:r>
              <a:rPr lang="it-IT" b="1" dirty="0">
                <a:effectLst/>
              </a:rPr>
              <a:t>Shmuel Csaba Otto Traian</a:t>
            </a:r>
          </a:p>
          <a:p>
            <a:r>
              <a:rPr lang="en-CA" dirty="0"/>
              <a:t>https://commons.wikimedia.org/wiki/File:Linux_kernel_INPUT_OUPUT_evdev_gem_USB_framebuffer.svg</a:t>
            </a:r>
          </a:p>
          <a:p>
            <a:r>
              <a:rPr lang="en-US" dirty="0"/>
              <a:t>From https://en.wikipedia.org/wiki/Human%E2%80%93computer_interaction#Design</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928556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https://www.ghacks.net/2018/01/12/powershell-vs-powershell-core-what-you-need-to-know/</a:t>
            </a:r>
          </a:p>
          <a:p>
            <a:endParaRPr lang="en-US" dirty="0"/>
          </a:p>
          <a:p>
            <a:r>
              <a:rPr lang="en-US" dirty="0"/>
              <a:t>https://docs.microsoft.com/en-ca/powershell/scripting/setup/installing-powershell-core-on-macos?view=powershell-6</a:t>
            </a:r>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510987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PowerShell is a task-based command-line shell and scripting language; it is designed specifically for system administrators and power-users, to rapidly automate the administration of multiple operating systems (Linux, macOS, Unix, and Windows) and the processes related to the applications that run on those operating systems.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https://docs.microsoft.com/en-ca/powershell/scripting/powershell-scripting?view=powershell-6</a:t>
            </a:r>
          </a:p>
          <a:p>
            <a:endParaRPr lang="en-US" sz="1200" b="0" i="0" kern="1200" dirty="0">
              <a:solidFill>
                <a:schemeClr val="tx1"/>
              </a:solidFill>
              <a:effectLst/>
              <a:latin typeface="+mn-lt"/>
              <a:ea typeface="+mn-ea"/>
              <a:cs typeface="+mn-cs"/>
            </a:endParaRPr>
          </a:p>
          <a:p>
            <a:r>
              <a:rPr lang="en-CA" dirty="0"/>
              <a:t>the ISE (Integrated Scripting Environment) is the built-in script editor. It looks like a simple command-line window but has numerous features beyond the traditional command interface</a:t>
            </a:r>
          </a:p>
          <a:p>
            <a:endParaRPr lang="en-US" dirty="0"/>
          </a:p>
          <a:p>
            <a:r>
              <a:rPr lang="en-CA" sz="1200" b="0" i="0" kern="1200" dirty="0">
                <a:solidFill>
                  <a:schemeClr val="tx1"/>
                </a:solidFill>
                <a:effectLst/>
                <a:latin typeface="+mn-lt"/>
                <a:ea typeface="+mn-ea"/>
                <a:cs typeface="+mn-cs"/>
              </a:rPr>
              <a:t>CMD = Command Prompt, also known as cmd.exe or </a:t>
            </a:r>
            <a:r>
              <a:rPr lang="en-CA" sz="1200" b="0" i="0" kern="1200" dirty="0" err="1">
                <a:solidFill>
                  <a:schemeClr val="tx1"/>
                </a:solidFill>
                <a:effectLst/>
                <a:latin typeface="+mn-lt"/>
                <a:ea typeface="+mn-ea"/>
                <a:cs typeface="+mn-cs"/>
              </a:rPr>
              <a:t>cmd</a:t>
            </a:r>
            <a:r>
              <a:rPr lang="en-CA" sz="1200" b="0" i="0" kern="1200" dirty="0">
                <a:solidFill>
                  <a:schemeClr val="tx1"/>
                </a:solidFill>
                <a:effectLst/>
                <a:latin typeface="+mn-lt"/>
                <a:ea typeface="+mn-ea"/>
                <a:cs typeface="+mn-cs"/>
              </a:rPr>
              <a:t>, is the command-line interpreter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207045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2078026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get-</a:t>
            </a:r>
            <a:r>
              <a:rPr lang="en-US" dirty="0" err="1">
                <a:latin typeface="Consolas" panose="020B0609020204030204" pitchFamily="49" charset="0"/>
              </a:rPr>
              <a:t>childitem</a:t>
            </a:r>
            <a:r>
              <a:rPr lang="en-US" dirty="0">
                <a:latin typeface="Consolas" panose="020B0609020204030204" pitchFamily="49" charset="0"/>
              </a:rPr>
              <a:t> </a:t>
            </a:r>
            <a:r>
              <a:rPr lang="en-US" dirty="0"/>
              <a:t>without options produces the same output as </a:t>
            </a:r>
            <a:r>
              <a:rPr lang="en-US" dirty="0">
                <a:latin typeface="Consolas" panose="020B0609020204030204" pitchFamily="49" charset="0"/>
              </a:rPr>
              <a:t>dir.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get the child items of other objects besides the current directory.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onsolas" panose="020B0609020204030204" pitchFamily="49" charset="0"/>
              </a:rPr>
              <a:t>Get-</a:t>
            </a:r>
            <a:r>
              <a:rPr lang="en-CA" dirty="0" err="1">
                <a:latin typeface="Consolas" panose="020B0609020204030204" pitchFamily="49" charset="0"/>
              </a:rPr>
              <a:t>ChildItem</a:t>
            </a:r>
            <a:r>
              <a:rPr lang="en-CA" dirty="0">
                <a:latin typeface="Consolas" panose="020B0609020204030204" pitchFamily="49" charset="0"/>
              </a:rPr>
              <a:t> -Path "C:\Windows\Logs\*"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Get-</a:t>
            </a:r>
            <a:r>
              <a:rPr lang="en-US" dirty="0" err="1">
                <a:latin typeface="Consolas" panose="020B0609020204030204" pitchFamily="49" charset="0"/>
              </a:rPr>
              <a:t>ChildItem</a:t>
            </a:r>
            <a:r>
              <a:rPr lang="en-US" dirty="0">
                <a:latin typeface="Consolas" panose="020B0609020204030204" pitchFamily="49" charset="0"/>
              </a:rPr>
              <a:t> -Path "HKLM:\Software"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onsolas" panose="020B0609020204030204" pitchFamily="49" charset="0"/>
              </a:rPr>
              <a:t>https://msdn.microsoft.com/en-us/powershell/reference/5.1/microsoft.powershell.management/get-childitem</a:t>
            </a:r>
          </a:p>
        </p:txBody>
      </p:sp>
      <p:sp>
        <p:nvSpPr>
          <p:cNvPr id="4" name="Slide Number Placeholder 3"/>
          <p:cNvSpPr>
            <a:spLocks noGrp="1"/>
          </p:cNvSpPr>
          <p:nvPr>
            <p:ph type="sldNum" sz="quarter" idx="10"/>
          </p:nvPr>
        </p:nvSpPr>
        <p:spPr/>
        <p:txBody>
          <a:bodyPr/>
          <a:lstStyle/>
          <a:p>
            <a:fld id="{C7F77E98-8208-4478-A7F7-4D68D79FD4C9}" type="slidenum">
              <a:rPr lang="en-US" smtClean="0"/>
              <a:t>27</a:t>
            </a:fld>
            <a:endParaRPr lang="en-US"/>
          </a:p>
        </p:txBody>
      </p:sp>
    </p:spTree>
    <p:extLst>
      <p:ext uri="{BB962C8B-B14F-4D97-AF65-F5344CB8AC3E}">
        <p14:creationId xmlns:p14="http://schemas.microsoft.com/office/powerpoint/2010/main" val="1664757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https://technet.microsoft.com/en-us/library/ff678293.aspx</a:t>
            </a:r>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3467941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238592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1161542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2043480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t>
            </a:r>
          </a:p>
          <a:p>
            <a:r>
              <a:rPr lang="en-US" baseline="0" dirty="0">
                <a:latin typeface="Consolas" panose="020B0609020204030204" pitchFamily="49" charset="0"/>
              </a:rPr>
              <a:t>.\ [TAB]</a:t>
            </a:r>
          </a:p>
          <a:p>
            <a:r>
              <a:rPr lang="en-US" baseline="0" dirty="0">
                <a:latin typeface="Consolas" panose="020B0609020204030204" pitchFamily="49" charset="0"/>
              </a:rPr>
              <a:t>.\*doc? [TAB]</a:t>
            </a:r>
          </a:p>
          <a:p>
            <a:r>
              <a:rPr lang="en-US" baseline="0" dirty="0">
                <a:latin typeface="Consolas" panose="020B0609020204030204" pitchFamily="49" charset="0"/>
              </a:rPr>
              <a:t>.\*.ppt? [TAB] </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818600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163740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114020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i="0" dirty="0">
              <a:solidFill>
                <a:srgbClr val="330000"/>
              </a:solidFill>
              <a:effectLst/>
              <a:latin typeface="Verdana" panose="020B0604030504040204" pitchFamily="34" charset="0"/>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1175184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https://en.wikipedia.org/wiki/Command-line_interface</a:t>
            </a:r>
          </a:p>
          <a:p>
            <a:endParaRPr lang="en-US" dirty="0"/>
          </a:p>
          <a:p>
            <a:r>
              <a:rPr lang="en-US" dirty="0"/>
              <a:t>Unix and DOS successfully used the CLI for years. E.g. </a:t>
            </a:r>
          </a:p>
          <a:p>
            <a:r>
              <a:rPr lang="en-US" dirty="0"/>
              <a:t>vi code editor distributed in 1979 with BSD </a:t>
            </a:r>
            <a:r>
              <a:rPr lang="en-US" dirty="0" err="1"/>
              <a:t>unix</a:t>
            </a:r>
            <a:r>
              <a:rPr lang="en-US" dirty="0"/>
              <a:t> </a:t>
            </a:r>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3280659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3481772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3934433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833657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26283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37294572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40</a:t>
            </a:fld>
            <a:endParaRPr lang="en-US"/>
          </a:p>
        </p:txBody>
      </p:sp>
    </p:spTree>
    <p:extLst>
      <p:ext uri="{BB962C8B-B14F-4D97-AF65-F5344CB8AC3E}">
        <p14:creationId xmlns:p14="http://schemas.microsoft.com/office/powerpoint/2010/main" val="1540622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41</a:t>
            </a:fld>
            <a:endParaRPr lang="en-US"/>
          </a:p>
        </p:txBody>
      </p:sp>
    </p:spTree>
    <p:extLst>
      <p:ext uri="{BB962C8B-B14F-4D97-AF65-F5344CB8AC3E}">
        <p14:creationId xmlns:p14="http://schemas.microsoft.com/office/powerpoint/2010/main" val="2053877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3466403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Appropriately, we are doing this topic first. Yes, it was last on the agenda but that’s the whole problem with time management: we leave it to the end when there isn’t enough time. It’s not related to the other topics today but we had to put it somewhere. Perhaps ironically, this week and this far into the course seemed about the right time. By the mid-point of the term, most of us have discovered we don't have enough time.</a:t>
            </a:r>
          </a:p>
          <a:p>
            <a:r>
              <a:rPr lang="en-US" dirty="0"/>
              <a:t>We say Time Management but time cannot be managed. You cannot be in charge of time, or control it, or order it around. </a:t>
            </a:r>
          </a:p>
          <a:p>
            <a:r>
              <a:rPr lang="en-US" dirty="0"/>
              <a:t>How is it that </a:t>
            </a:r>
            <a:r>
              <a:rPr lang="en-CA" sz="1200" b="1" i="0" kern="1200" dirty="0">
                <a:solidFill>
                  <a:schemeClr val="tx1"/>
                </a:solidFill>
                <a:effectLst/>
                <a:latin typeface="+mn-lt"/>
                <a:ea typeface="+mn-ea"/>
                <a:cs typeface="+mn-cs"/>
              </a:rPr>
              <a:t> time and time again </a:t>
            </a:r>
            <a:r>
              <a:rPr lang="en-US" dirty="0"/>
              <a:t>we don't have time? We do too many things at the same time, find ourselves working against time…and all these things happen </a:t>
            </a:r>
            <a:r>
              <a:rPr lang="en-US" i="1" dirty="0"/>
              <a:t>all the time. </a:t>
            </a:r>
            <a:r>
              <a:rPr lang="en-US" b="0" dirty="0"/>
              <a:t>Where does the time go? Tempus Fugit – Time has been fleeing since 29BC when Virgil wrote those words. We wish we could make the time, find the time, have some free time, get some time, put in the time, want to be ahead of our time, not behind the times, don't want to get old before our time. We always need more time, don't  want it to be a waste of our time. The best time to run out of time is when having a rough time. When bored, we find a way to pass the time. See https://en.oxforddictionaries.com/definition/time</a:t>
            </a:r>
          </a:p>
          <a:p>
            <a:r>
              <a:rPr lang="en-US" b="0" dirty="0"/>
              <a:t>Only musicians "keep time".</a:t>
            </a:r>
          </a:p>
          <a:p>
            <a:pPr algn="l">
              <a:buFont typeface="Arial" panose="020B0604020202020204" pitchFamily="34" charset="0"/>
              <a:buNone/>
            </a:pPr>
            <a:r>
              <a:rPr lang="en-US" b="0" i="0" dirty="0">
                <a:solidFill>
                  <a:srgbClr val="330000"/>
                </a:solidFill>
                <a:effectLst/>
                <a:latin typeface="Verdana" panose="020B0604030504040204" pitchFamily="34" charset="0"/>
              </a:rPr>
              <a:t>Time: rich or poor, everyone gets 24 hours, replenished daily. Time is not something we have, time is something we are given. Time is a choice we make.</a:t>
            </a:r>
            <a:endParaRPr lang="en-CA" b="0" i="0" dirty="0">
              <a:solidFill>
                <a:srgbClr val="330000"/>
              </a:solidFill>
              <a:effectLst/>
              <a:latin typeface="Verdana" panose="020B0604030504040204" pitchFamily="34" charset="0"/>
            </a:endParaRPr>
          </a:p>
          <a:p>
            <a:pPr algn="l">
              <a:buFont typeface="Arial" panose="020B0604020202020204" pitchFamily="34" charset="0"/>
              <a:buNone/>
            </a:pPr>
            <a:r>
              <a:rPr lang="en-CA" b="0" i="0" dirty="0">
                <a:solidFill>
                  <a:srgbClr val="330000"/>
                </a:solidFill>
                <a:effectLst/>
                <a:latin typeface="Verdana" panose="020B0604030504040204" pitchFamily="34" charset="0"/>
              </a:rPr>
              <a:t>Note: Procrastination is the world's most popular form of time management.</a:t>
            </a:r>
          </a:p>
          <a:p>
            <a:endParaRPr lang="en-US" b="1" dirty="0"/>
          </a:p>
          <a:p>
            <a:r>
              <a:rPr lang="en-US" b="1" dirty="0"/>
              <a:t>"I didn't have time."  </a:t>
            </a:r>
            <a:r>
              <a:rPr lang="en-US" dirty="0"/>
              <a:t>This actually means it wasn't important enough, it wasn't a high priority, fun, distracting, profitable, or urgent enough to make it to the top of the list.</a:t>
            </a:r>
          </a:p>
          <a:p>
            <a:r>
              <a:rPr lang="en-US" dirty="0"/>
              <a:t>Every few days, Twitter and Facebook soak up a billion hours of 'spare' time. Where did that time come from? What did we do before social media was here? Weren't we busy before 2007?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Running out of time is mostly a euphemism, and the smart analyst realizes that it's a message about something else. Time is finite, but, unlike money, time is also replenished every second.</a:t>
            </a:r>
            <a:br>
              <a:rPr lang="en-US" dirty="0"/>
            </a:br>
            <a:r>
              <a:rPr lang="en-CA" dirty="0"/>
              <a:t>http://sethgodin.typepad.com/seths_blog/2014/04/i-didnt-have-time.html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http://www.bakadesuyo.com/2017/03/how-to-stop-checking-your-phone/</a:t>
            </a:r>
          </a:p>
          <a:p>
            <a:endParaRPr lang="en-US" dirty="0"/>
          </a:p>
          <a:p>
            <a:r>
              <a:rPr lang="en-CA" sz="1200" b="0" i="0" kern="1200" dirty="0">
                <a:solidFill>
                  <a:schemeClr val="tx1"/>
                </a:solidFill>
                <a:effectLst/>
                <a:latin typeface="+mn-lt"/>
                <a:ea typeface="+mn-ea"/>
                <a:cs typeface="+mn-cs"/>
              </a:rPr>
              <a:t>the actual Thoreau quote is “…the cost of a thing is the amount of what I will call life which is required to be exchanged for it, immediately or in the long run,” </a:t>
            </a:r>
            <a:r>
              <a:rPr lang="en-CA" sz="1200" b="0" i="1" kern="1200" dirty="0">
                <a:solidFill>
                  <a:schemeClr val="tx1"/>
                </a:solidFill>
                <a:effectLst/>
                <a:latin typeface="+mn-lt"/>
                <a:ea typeface="+mn-ea"/>
                <a:cs typeface="+mn-cs"/>
              </a:rPr>
              <a:t>Walden</a:t>
            </a:r>
            <a:r>
              <a:rPr lang="en-CA" sz="1200" b="0" i="0" kern="1200" dirty="0">
                <a:solidFill>
                  <a:schemeClr val="tx1"/>
                </a:solidFill>
                <a:effectLst/>
                <a:latin typeface="+mn-lt"/>
                <a:ea typeface="+mn-ea"/>
                <a:cs typeface="+mn-cs"/>
              </a:rPr>
              <a:t>, “Economy”</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154579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lists and your Inbox are a stack, Last In, First Out. Stacks deal with the immediate. Emails more than a week old may never be answered.</a:t>
            </a:r>
          </a:p>
          <a:p>
            <a:r>
              <a:rPr lang="en-US" dirty="0"/>
              <a:t>The calendar schedule and project plan is a queue: First In, First Out. Queues deal with the important activities that are planned and scheduled.</a:t>
            </a:r>
            <a:br>
              <a:rPr lang="en-US" dirty="0"/>
            </a:br>
            <a:r>
              <a:rPr lang="en-US" dirty="0"/>
              <a:t>The passage of time conveniently organizes your queue but only if you schedule your to-do list tasks and stick to the schedule. </a:t>
            </a:r>
          </a:p>
          <a:p>
            <a:r>
              <a:rPr lang="en-US" dirty="0"/>
              <a:t>Scheduling a task means estimating time for something you may never have done before.  Make your best guess. The more your guesses are wrong today, the less they will be wrong tomorrow.</a:t>
            </a:r>
          </a:p>
          <a:p>
            <a:endParaRPr lang="en-US" dirty="0"/>
          </a:p>
          <a:p>
            <a:pPr algn="l">
              <a:buFont typeface="Arial" panose="020B0604020202020204" pitchFamily="34" charset="0"/>
              <a:buNone/>
            </a:pPr>
            <a:r>
              <a:rPr lang="en-CA" b="0" i="0" dirty="0">
                <a:solidFill>
                  <a:srgbClr val="330000"/>
                </a:solidFill>
                <a:effectLst/>
                <a:latin typeface="Verdana" panose="020B0604030504040204" pitchFamily="34" charset="0"/>
              </a:rPr>
              <a:t>"The first 90% of the code accounts for the first 90% of the development time. The remaining 10% of the code accounts for the other 90% of the development time." -- Tom Cargill, Bell Labs</a:t>
            </a:r>
          </a:p>
          <a:p>
            <a:pPr algn="l">
              <a:buFont typeface="Arial" panose="020B0604020202020204" pitchFamily="34" charset="0"/>
              <a:buNone/>
            </a:pPr>
            <a:r>
              <a:rPr lang="en-CA" b="0" i="0" dirty="0">
                <a:solidFill>
                  <a:srgbClr val="330000"/>
                </a:solidFill>
                <a:effectLst/>
                <a:latin typeface="Verdana" panose="020B0604030504040204" pitchFamily="34" charset="0"/>
              </a:rPr>
              <a:t>Elapsed time is not proportional to working code! It takes only half the time to write the first 90% of the code.</a:t>
            </a:r>
          </a:p>
          <a:p>
            <a:pPr algn="l">
              <a:buFont typeface="Arial" panose="020B0604020202020204" pitchFamily="34" charset="0"/>
              <a:buChar char="•"/>
            </a:pPr>
            <a:endParaRPr lang="en-CA" b="0" i="0" dirty="0">
              <a:solidFill>
                <a:srgbClr val="330000"/>
              </a:solidFill>
              <a:effectLst/>
              <a:latin typeface="Verdana" panose="020B0604030504040204" pitchFamily="34" charset="0"/>
            </a:endParaRPr>
          </a:p>
          <a:p>
            <a:pPr algn="l">
              <a:buFont typeface="Arial" panose="020B0604020202020204" pitchFamily="34" charset="0"/>
              <a:buNone/>
            </a:pPr>
            <a:r>
              <a:rPr lang="en-CA" b="0" i="0" dirty="0">
                <a:solidFill>
                  <a:srgbClr val="330000"/>
                </a:solidFill>
                <a:effectLst/>
                <a:latin typeface="Verdana" panose="020B0604030504040204" pitchFamily="34" charset="0"/>
              </a:rPr>
              <a:t>Standard estimation for programming tasks:</a:t>
            </a:r>
            <a:br>
              <a:rPr lang="en-CA" b="0" i="0" dirty="0">
                <a:solidFill>
                  <a:srgbClr val="330000"/>
                </a:solidFill>
                <a:effectLst/>
                <a:latin typeface="Verdana" panose="020B0604030504040204" pitchFamily="34" charset="0"/>
              </a:rPr>
            </a:br>
            <a:r>
              <a:rPr lang="en-CA" b="0" i="0" dirty="0">
                <a:solidFill>
                  <a:srgbClr val="330000"/>
                </a:solidFill>
                <a:effectLst/>
                <a:latin typeface="Verdana" panose="020B0604030504040204" pitchFamily="34" charset="0"/>
              </a:rPr>
              <a:t>most realistic and honest estimate (includes coffee input, coffee output, breaks, and distractions) </a:t>
            </a:r>
            <a:r>
              <a:rPr lang="en-CA" b="1" i="0" dirty="0">
                <a:solidFill>
                  <a:srgbClr val="330000"/>
                </a:solidFill>
                <a:effectLst/>
                <a:latin typeface="Verdana" panose="020B0604030504040204" pitchFamily="34" charset="0"/>
              </a:rPr>
              <a:t>× 2 </a:t>
            </a:r>
            <a:r>
              <a:rPr lang="en-CA" b="0" i="0" dirty="0">
                <a:solidFill>
                  <a:srgbClr val="330000"/>
                </a:solidFill>
                <a:effectLst/>
                <a:latin typeface="Verdana" panose="020B0604030504040204" pitchFamily="34" charset="0"/>
              </a:rPr>
              <a:t>(experts)</a:t>
            </a:r>
            <a:r>
              <a:rPr lang="en-CA" b="1" i="0" dirty="0">
                <a:solidFill>
                  <a:srgbClr val="330000"/>
                </a:solidFill>
                <a:effectLst/>
                <a:latin typeface="Verdana" panose="020B0604030504040204" pitchFamily="34" charset="0"/>
              </a:rPr>
              <a:t> </a:t>
            </a:r>
            <a:r>
              <a:rPr lang="en-CA" b="0" i="0" dirty="0">
                <a:solidFill>
                  <a:srgbClr val="330000"/>
                </a:solidFill>
                <a:effectLst/>
                <a:latin typeface="Verdana" panose="020B0604030504040204" pitchFamily="34" charset="0"/>
              </a:rPr>
              <a:t>to</a:t>
            </a:r>
            <a:r>
              <a:rPr lang="en-CA" b="1" i="0" dirty="0">
                <a:solidFill>
                  <a:srgbClr val="330000"/>
                </a:solidFill>
                <a:effectLst/>
                <a:latin typeface="Verdana" panose="020B0604030504040204" pitchFamily="34" charset="0"/>
              </a:rPr>
              <a:t> 4 </a:t>
            </a:r>
            <a:r>
              <a:rPr lang="en-CA" b="0" i="0" dirty="0">
                <a:solidFill>
                  <a:srgbClr val="330000"/>
                </a:solidFill>
                <a:effectLst/>
                <a:latin typeface="Verdana" panose="020B0604030504040204" pitchFamily="34" charset="0"/>
              </a:rPr>
              <a:t>(the rest of us)</a:t>
            </a:r>
          </a:p>
          <a:p>
            <a:pPr algn="l">
              <a:buFont typeface="Arial" panose="020B0604020202020204" pitchFamily="34" charset="0"/>
              <a:buNone/>
            </a:pPr>
            <a:endParaRPr lang="en-US" b="0" i="0" dirty="0">
              <a:solidFill>
                <a:srgbClr val="330000"/>
              </a:solidFill>
              <a:effectLst/>
              <a:latin typeface="Verdana" panose="020B0604030504040204" pitchFamily="34" charset="0"/>
            </a:endParaRPr>
          </a:p>
          <a:p>
            <a:pPr algn="l">
              <a:buFont typeface="Arial" panose="020B0604020202020204" pitchFamily="34" charset="0"/>
              <a:buNone/>
            </a:pPr>
            <a:r>
              <a:rPr lang="en-CA" b="0" i="0" dirty="0">
                <a:solidFill>
                  <a:srgbClr val="330000"/>
                </a:solidFill>
                <a:effectLst/>
                <a:latin typeface="Verdana" panose="020B0604030504040204" pitchFamily="34" charset="0"/>
              </a:rPr>
              <a:t>Hofstadter's Law: </a:t>
            </a:r>
            <a:r>
              <a:rPr lang="en-CA" b="1" i="0" dirty="0">
                <a:solidFill>
                  <a:srgbClr val="330000"/>
                </a:solidFill>
                <a:effectLst/>
                <a:latin typeface="Verdana" panose="020B0604030504040204" pitchFamily="34" charset="0"/>
              </a:rPr>
              <a:t>It always takes longer than you expect, even when you take into account Hofstadter's Law.</a:t>
            </a:r>
          </a:p>
          <a:p>
            <a:pPr algn="l">
              <a:buFont typeface="Arial" panose="020B0604020202020204" pitchFamily="34" charset="0"/>
              <a:buNone/>
            </a:pPr>
            <a:r>
              <a:rPr lang="en-CA" b="0" i="0" dirty="0">
                <a:solidFill>
                  <a:srgbClr val="330000"/>
                </a:solidFill>
                <a:effectLst/>
                <a:latin typeface="Verdana" panose="020B0604030504040204" pitchFamily="34" charset="0"/>
              </a:rPr>
              <a:t>— Douglas Hofstadter, 'Gödel, Escher, Bach: An Eternal Golden Braid[1]</a:t>
            </a:r>
            <a:endParaRPr lang="en-US" b="0" i="0" dirty="0">
              <a:solidFill>
                <a:srgbClr val="330000"/>
              </a:solidFill>
              <a:effectLst/>
              <a:latin typeface="Verdana" panose="020B0604030504040204" pitchFamily="34" charset="0"/>
            </a:endParaRPr>
          </a:p>
          <a:p>
            <a:pPr algn="l">
              <a:buFont typeface="Arial" panose="020B0604020202020204" pitchFamily="34" charset="0"/>
              <a:buNone/>
            </a:pPr>
            <a:endParaRPr lang="en-CA" b="0" i="0" dirty="0">
              <a:solidFill>
                <a:srgbClr val="330000"/>
              </a:solidFill>
              <a:effectLst/>
              <a:latin typeface="Verdana" panose="020B0604030504040204" pitchFamily="34" charset="0"/>
            </a:endParaRPr>
          </a:p>
          <a:p>
            <a:pPr algn="l">
              <a:buFont typeface="Arial" panose="020B0604020202020204" pitchFamily="34" charset="0"/>
              <a:buNone/>
            </a:pPr>
            <a:r>
              <a:rPr lang="en-CA" b="0" i="0" dirty="0">
                <a:solidFill>
                  <a:srgbClr val="330000"/>
                </a:solidFill>
                <a:effectLst/>
                <a:latin typeface="Verdana" panose="020B0604030504040204" pitchFamily="34" charset="0"/>
              </a:rPr>
              <a:t>There is never time to do it right the first time but there is always time to fix it later ... or ...</a:t>
            </a:r>
            <a:br>
              <a:rPr lang="en-CA" b="0" i="0" dirty="0">
                <a:solidFill>
                  <a:srgbClr val="330000"/>
                </a:solidFill>
                <a:effectLst/>
                <a:latin typeface="Verdana" panose="020B0604030504040204" pitchFamily="34" charset="0"/>
              </a:rPr>
            </a:br>
            <a:r>
              <a:rPr lang="en-CA" b="0" i="0" dirty="0">
                <a:solidFill>
                  <a:srgbClr val="330000"/>
                </a:solidFill>
                <a:effectLst/>
                <a:latin typeface="Verdana" panose="020B0604030504040204" pitchFamily="34" charset="0"/>
              </a:rPr>
              <a:t>If you don't have the time to do it right, when do you think you're going to find the time to do it over? </a:t>
            </a:r>
          </a:p>
          <a:p>
            <a:pPr algn="l">
              <a:buFont typeface="Arial" panose="020B0604020202020204" pitchFamily="34" charset="0"/>
              <a:buNone/>
            </a:pPr>
            <a:r>
              <a:rPr lang="en-CA" b="0" i="0" dirty="0">
                <a:solidFill>
                  <a:srgbClr val="330000"/>
                </a:solidFill>
                <a:effectLst/>
                <a:latin typeface="Verdana" panose="020B0604030504040204" pitchFamily="34" charset="0"/>
              </a:rPr>
              <a:t>James </a:t>
            </a:r>
            <a:r>
              <a:rPr lang="en-CA" b="0" i="0" dirty="0" err="1">
                <a:solidFill>
                  <a:srgbClr val="330000"/>
                </a:solidFill>
                <a:effectLst/>
                <a:latin typeface="Verdana" panose="020B0604030504040204" pitchFamily="34" charset="0"/>
              </a:rPr>
              <a:t>Gleik</a:t>
            </a:r>
            <a:r>
              <a:rPr lang="en-CA" b="0" i="0" dirty="0">
                <a:solidFill>
                  <a:srgbClr val="330000"/>
                </a:solidFill>
                <a:effectLst/>
                <a:latin typeface="Verdana" panose="020B0604030504040204" pitchFamily="34" charset="0"/>
              </a:rPr>
              <a:t>: "Recognize that neither technology nor efficiency can acquire more time for you, because time is not a thing you have lost. It is not a thing you ever had." "You can't waste time and you can't save time; you can only choose what you do at any given moment." </a:t>
            </a:r>
            <a:r>
              <a:rPr lang="en-CA" b="0" i="1" dirty="0">
                <a:solidFill>
                  <a:srgbClr val="330000"/>
                </a:solidFill>
                <a:effectLst/>
                <a:latin typeface="Verdana" panose="020B0604030504040204" pitchFamily="34" charset="0"/>
              </a:rPr>
              <a:t>from “James </a:t>
            </a:r>
            <a:r>
              <a:rPr lang="en-CA" b="0" i="1" dirty="0" err="1">
                <a:solidFill>
                  <a:srgbClr val="330000"/>
                </a:solidFill>
                <a:effectLst/>
                <a:latin typeface="Verdana" panose="020B0604030504040204" pitchFamily="34" charset="0"/>
              </a:rPr>
              <a:t>Gleick's</a:t>
            </a:r>
            <a:r>
              <a:rPr lang="en-CA" b="0" i="1" dirty="0">
                <a:solidFill>
                  <a:srgbClr val="330000"/>
                </a:solidFill>
                <a:effectLst/>
                <a:latin typeface="Verdana" panose="020B0604030504040204" pitchFamily="34" charset="0"/>
              </a:rPr>
              <a:t> Survival Lessons” in</a:t>
            </a:r>
            <a:r>
              <a:rPr lang="en-CA" b="0" i="0" dirty="0">
                <a:solidFill>
                  <a:srgbClr val="330000"/>
                </a:solidFill>
                <a:effectLst/>
                <a:latin typeface="Verdana" panose="020B0604030504040204" pitchFamily="34" charset="0"/>
              </a:rPr>
              <a:t> </a:t>
            </a:r>
            <a:r>
              <a:rPr lang="en-CA" b="0" i="0" dirty="0">
                <a:solidFill>
                  <a:srgbClr val="330000"/>
                </a:solidFill>
                <a:effectLst/>
                <a:latin typeface="Verdana" panose="020B0604030504040204" pitchFamily="34" charset="0"/>
                <a:hlinkClick r:id="rId3"/>
              </a:rPr>
              <a:t>Wired 7.08</a:t>
            </a:r>
            <a:r>
              <a:rPr lang="en-CA" b="0" i="0" dirty="0">
                <a:solidFill>
                  <a:srgbClr val="330000"/>
                </a:solidFill>
                <a:effectLst/>
                <a:latin typeface="Verdana" panose="020B0604030504040204" pitchFamily="34" charset="0"/>
              </a:rPr>
              <a:t> http://archive.wired.com/wired/archive/7.08/gleick.html</a:t>
            </a:r>
          </a:p>
          <a:p>
            <a:endParaRPr lang="en-US" dirty="0"/>
          </a:p>
          <a:p>
            <a:r>
              <a:rPr lang="en-US" dirty="0"/>
              <a:t>S</a:t>
            </a:r>
            <a:r>
              <a:rPr lang="en-CA" dirty="0" err="1"/>
              <a:t>ee</a:t>
            </a:r>
            <a:r>
              <a:rPr lang="en-CA" dirty="0"/>
              <a:t> also http://eisenhower-matrix.com/   --  </a:t>
            </a:r>
            <a:r>
              <a:rPr lang="en-US" dirty="0"/>
              <a:t>T</a:t>
            </a:r>
            <a:r>
              <a:rPr lang="en-CA" dirty="0"/>
              <a:t>he 2 X 2 matrix of </a:t>
            </a:r>
            <a:r>
              <a:rPr lang="en-CA" sz="1200" b="0" i="0" kern="1200" dirty="0">
                <a:solidFill>
                  <a:schemeClr val="tx1"/>
                </a:solidFill>
                <a:effectLst/>
                <a:latin typeface="+mn-lt"/>
                <a:ea typeface="+mn-ea"/>
                <a:cs typeface="+mn-cs"/>
              </a:rPr>
              <a:t>urgent/not and important/not</a:t>
            </a:r>
          </a:p>
          <a:p>
            <a:r>
              <a:rPr lang="en-US" sz="1200" b="0" i="0" kern="1200" dirty="0">
                <a:solidFill>
                  <a:schemeClr val="tx1"/>
                </a:solidFill>
                <a:effectLst/>
                <a:latin typeface="+mn-lt"/>
                <a:ea typeface="+mn-ea"/>
                <a:cs typeface="+mn-cs"/>
              </a:rPr>
              <a:t>http://eisenhower-matrix.com/first-things-first/  – Steven Covey's version</a:t>
            </a:r>
          </a:p>
          <a:p>
            <a:r>
              <a:rPr lang="en-CA" sz="1200" b="0" i="0" kern="1200">
                <a:solidFill>
                  <a:schemeClr val="tx1"/>
                </a:solidFill>
                <a:effectLst/>
                <a:latin typeface="+mn-lt"/>
                <a:ea typeface="+mn-ea"/>
                <a:cs typeface="+mn-cs"/>
              </a:rPr>
              <a:t>https://www.google.ca/search?q=eisenhower+covey  or   https</a:t>
            </a:r>
            <a:r>
              <a:rPr lang="en-CA" sz="1200" b="0" i="0" kern="1200" dirty="0">
                <a:solidFill>
                  <a:schemeClr val="tx1"/>
                </a:solidFill>
                <a:effectLst/>
                <a:latin typeface="+mn-lt"/>
                <a:ea typeface="+mn-ea"/>
                <a:cs typeface="+mn-cs"/>
              </a:rPr>
              <a:t>://www.google.ca/search?q=eisenhower+matrix+covey</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426360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This comes from a Mark Twain quote: “Eat a live frog first thing in the morning and nothing worse will happen to you the rest of the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Do the task that is the most distasteful, the most difficult, the least appealing to you first thing in the morning…and you won't have to look forward to it all day long. It will also get done.</a:t>
            </a:r>
            <a:endParaRPr lang="en-CA" sz="1200" b="0" i="0" kern="1200" dirty="0">
              <a:solidFill>
                <a:schemeClr val="tx1"/>
              </a:solidFill>
              <a:effectLst/>
              <a:latin typeface="+mn-lt"/>
              <a:ea typeface="+mn-ea"/>
              <a:cs typeface="+mn-cs"/>
            </a:endParaRPr>
          </a:p>
          <a:p>
            <a:endParaRPr lang="en-US" dirty="0"/>
          </a:p>
          <a:p>
            <a:r>
              <a:rPr lang="en-CA" sz="1200" b="0" i="0" kern="1200" dirty="0">
                <a:solidFill>
                  <a:schemeClr val="tx1"/>
                </a:solidFill>
                <a:effectLst/>
                <a:latin typeface="+mn-lt"/>
                <a:ea typeface="+mn-ea"/>
                <a:cs typeface="+mn-cs"/>
              </a:rPr>
              <a:t>Redefine wealth and value as time and attention, and success becomes using time effectively and being intentional with our focus. Very successful people often spend their first work hours away from the distractions of the office, email, smartphones, and the Internet to focus only on their most important task for the day—then they go to the office and interact with the world.</a:t>
            </a:r>
            <a:endParaRPr lang="en-US" dirty="0"/>
          </a:p>
          <a:p>
            <a:endParaRPr lang="en-US" dirty="0"/>
          </a:p>
          <a:p>
            <a:r>
              <a:rPr lang="en-US" dirty="0"/>
              <a:t>Put the big rocks in first!</a:t>
            </a:r>
            <a:endParaRPr lang="en-CA" dirty="0"/>
          </a:p>
          <a:p>
            <a:r>
              <a:rPr lang="en-CA" dirty="0"/>
              <a:t>https://www.popsugar.com/smart-living/Mayonnaise-Jar-Two-Cups-Coffee-Story-34745305</a:t>
            </a:r>
          </a:p>
          <a:p>
            <a:r>
              <a:rPr lang="en-CA" dirty="0"/>
              <a:t>https://www.youtube.com/watch?v=Zc3tWGoQq5E&amp;ab_channel=AlanOPinoy</a:t>
            </a:r>
          </a:p>
          <a:p>
            <a:endParaRPr lang="en-US" dirty="0"/>
          </a:p>
          <a:p>
            <a:r>
              <a:rPr lang="en-CA" dirty="0"/>
              <a:t>https://xkcd.com/1658/</a:t>
            </a:r>
            <a:endParaRPr lang="en-US" dirty="0"/>
          </a:p>
          <a:p>
            <a:r>
              <a:rPr lang="en-CA" dirty="0"/>
              <a:t>http://www.explainxkcd.com/wiki/index.php/1658</a:t>
            </a:r>
          </a:p>
          <a:p>
            <a:r>
              <a:rPr lang="en-CA" dirty="0"/>
              <a:t>https://en.wikipedia.org/wiki/Hofstadter's_law</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458739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you are much more likely to get sick if you are short on sleep making you even less efficient and </a:t>
            </a:r>
            <a:r>
              <a:rPr lang="en-US"/>
              <a:t>creating even more </a:t>
            </a:r>
            <a:r>
              <a:rPr lang="en-US" dirty="0"/>
              <a:t>of a time crunch.</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24043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AE30F133-F9C9-4715-A4A6-68CF23F32428}"/>
              </a:ext>
            </a:extLst>
          </p:cNvPr>
          <p:cNvSpPr>
            <a:spLocks noGrp="1"/>
          </p:cNvSpPr>
          <p:nvPr>
            <p:ph type="title"/>
          </p:nvPr>
        </p:nvSpPr>
        <p:spPr/>
        <p:txBody>
          <a:bodyPr/>
          <a:lstStyle/>
          <a:p>
            <a:r>
              <a:rPr lang="en-US"/>
              <a:t>Click to edit Master title style</a:t>
            </a:r>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2018-09-26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2018-09-26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2018-09-26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2018-09-26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2018-09-26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2018-09-26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2018-09-26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2018-09-26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2018-09-26</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2zfqw8nhUwA" TargetMode="External"/><Relationship Id="rId7" Type="http://schemas.openxmlformats.org/officeDocument/2006/relationships/hyperlink" Target="https://en.wikipedia.org/wiki/Think_different#Television_commercial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youtube.com/watch?v=QjvrBzYt3d8" TargetMode="External"/><Relationship Id="rId5" Type="http://schemas.openxmlformats.org/officeDocument/2006/relationships/hyperlink" Target="https://www.youtube.com/watch?v=-5zeJyQ31rM" TargetMode="External"/><Relationship Id="rId4" Type="http://schemas.openxmlformats.org/officeDocument/2006/relationships/hyperlink" Target="https://www.youtube.com/watch?v=AyuuqsGoXy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Interaction_design" TargetMode="External"/><Relationship Id="rId3" Type="http://schemas.openxmlformats.org/officeDocument/2006/relationships/hyperlink" Target="https://en.wikipedia.org/wiki/User_experience" TargetMode="External"/><Relationship Id="rId7" Type="http://schemas.openxmlformats.org/officeDocument/2006/relationships/hyperlink" Target="https://en.wikipedia.org/wiki/Information_desig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User_interface_design" TargetMode="External"/><Relationship Id="rId5" Type="http://schemas.openxmlformats.org/officeDocument/2006/relationships/hyperlink" Target="https://senecacollege-primo.hosted.exlibrisgroup.com/primo-explore/fulldisplay?docid=TN_loughborough2134/15600&amp;context=PC&amp;vid=01SENC&amp;search_scope=default_scope&amp;tab=default_tab&amp;lang=en_US" TargetMode="External"/><Relationship Id="rId4" Type="http://schemas.openxmlformats.org/officeDocument/2006/relationships/hyperlink" Target="https://www.iso.org/standard/52075.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idiotproofwebsit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ca/powershell/scripting/setup/installing-powershell-core-on-windows?view=powershell-6" TargetMode="External"/><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hyperlink" Target="https://docs.microsoft.com/en-ca/powershell/scripting/setup/powershell-core-on-arm?view=powershell-6" TargetMode="External"/><Relationship Id="rId5" Type="http://schemas.openxmlformats.org/officeDocument/2006/relationships/hyperlink" Target="https://docs.microsoft.com/en-ca/powershell/scripting/setup/installing-powershell-core-on-macos?view=powershell-6" TargetMode="External"/><Relationship Id="rId4" Type="http://schemas.openxmlformats.org/officeDocument/2006/relationships/hyperlink" Target="https://docs.microsoft.com/en-ca/powershell/scripting/setup/installing-powershell-core-on-linux?view=powershell-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lynda.com/IT-tutorials/Why-PowerShell/486042/496255-4.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www.freedos.org/"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searchwindowsserver.techtarget.com/definition/command-line-interface-CLI"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linfo.org/gui.html"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lstStyle/>
          <a:p>
            <a:r>
              <a:rPr lang="en-CA"/>
              <a:t>Computer </a:t>
            </a:r>
            <a:r>
              <a:rPr lang="en-CA" dirty="0"/>
              <a:t>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User Interfaces, </a:t>
            </a:r>
            <a:r>
              <a:rPr lang="en-US" b="1" dirty="0" err="1"/>
              <a:t>Powershell</a:t>
            </a:r>
            <a:r>
              <a:rPr lang="en-US" b="1" dirty="0"/>
              <a:t>, and Time Management</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591588"/>
            <a:ext cx="5400600" cy="3631904"/>
          </a:xfrm>
          <a:prstGeom prst="rect">
            <a:avLst/>
          </a:prstGeom>
        </p:spPr>
      </p:pic>
      <p:sp>
        <p:nvSpPr>
          <p:cNvPr id="4" name="TextBox 3"/>
          <p:cNvSpPr txBox="1"/>
          <p:nvPr/>
        </p:nvSpPr>
        <p:spPr>
          <a:xfrm>
            <a:off x="1711288" y="483518"/>
            <a:ext cx="5721424" cy="584775"/>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a:t>
            </a:r>
            <a:endParaRPr lang="en-CA" sz="3200" spc="-100" dirty="0">
              <a:solidFill>
                <a:schemeClr val="tx2"/>
              </a:solidFill>
              <a:latin typeface="Franklin Gothic Demi" pitchFamily="34" charset="0"/>
              <a:ea typeface="+mj-ea"/>
              <a:cs typeface="+mj-c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0125" y="1995686"/>
            <a:ext cx="6843874" cy="3671664"/>
          </a:xfrm>
          <a:prstGeom prst="rect">
            <a:avLst/>
          </a:prstGeom>
        </p:spPr>
      </p:pic>
      <p:sp>
        <p:nvSpPr>
          <p:cNvPr id="6" name="TextBox 5"/>
          <p:cNvSpPr txBox="1"/>
          <p:nvPr/>
        </p:nvSpPr>
        <p:spPr>
          <a:xfrm>
            <a:off x="3457679" y="3939902"/>
            <a:ext cx="4528765" cy="923330"/>
          </a:xfrm>
          <a:prstGeom prst="rect">
            <a:avLst/>
          </a:prstGeom>
          <a:solidFill>
            <a:schemeClr val="bg1"/>
          </a:solidFill>
          <a:ln>
            <a:solidFill>
              <a:srgbClr val="FF0000"/>
            </a:solidFill>
          </a:ln>
        </p:spPr>
        <p:txBody>
          <a:bodyPr wrap="square" rtlCol="0">
            <a:spAutoFit/>
          </a:bodyPr>
          <a:lstStyle/>
          <a:p>
            <a:r>
              <a:rPr lang="en-US" dirty="0">
                <a:cs typeface="Courier New" panose="02070309020205020404" pitchFamily="49" charset="0"/>
              </a:rPr>
              <a:t>Because </a:t>
            </a:r>
            <a:r>
              <a:rPr lang="en-CA" dirty="0" err="1">
                <a:latin typeface="Courier New" panose="02070309020205020404" pitchFamily="49" charset="0"/>
                <a:cs typeface="Courier New" panose="02070309020205020404" pitchFamily="49" charset="0"/>
              </a:rPr>
              <a:t>rd</a:t>
            </a:r>
            <a:r>
              <a:rPr lang="en-CA" dirty="0">
                <a:latin typeface="Courier New" panose="02070309020205020404" pitchFamily="49" charset="0"/>
                <a:cs typeface="Courier New" panose="02070309020205020404" pitchFamily="49" charset="0"/>
              </a:rPr>
              <a:t> </a:t>
            </a:r>
            <a:r>
              <a:rPr lang="en-CA" dirty="0"/>
              <a:t>does not mean Restore Data </a:t>
            </a:r>
            <a:r>
              <a:rPr lang="en-CA" dirty="0">
                <a:latin typeface="Courier New" panose="02070309020205020404" pitchFamily="49" charset="0"/>
                <a:cs typeface="Courier New" panose="02070309020205020404" pitchFamily="49" charset="0"/>
              </a:rPr>
              <a:t>C:\&gt;rd /s/q .</a:t>
            </a:r>
          </a:p>
          <a:p>
            <a:r>
              <a:rPr lang="en-US" dirty="0"/>
              <a:t>(don’t do this)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495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Windows </a:t>
            </a:r>
            <a:r>
              <a:rPr lang="en-US" dirty="0" err="1"/>
              <a:t>cmd</a:t>
            </a:r>
            <a:r>
              <a:rPr lang="en-US" dirty="0"/>
              <a:t>, bash shell on Linux</a:t>
            </a:r>
            <a:endParaRPr lang="en-CA"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1210967"/>
            <a:ext cx="6867178" cy="3932533"/>
          </a:xfrm>
          <a:prstGeom prst="rect">
            <a:avLst/>
          </a:prstGeom>
        </p:spPr>
      </p:pic>
      <p:sp>
        <p:nvSpPr>
          <p:cNvPr id="4" name="TextBox 3"/>
          <p:cNvSpPr txBox="1"/>
          <p:nvPr/>
        </p:nvSpPr>
        <p:spPr>
          <a:xfrm>
            <a:off x="6084168" y="1347614"/>
            <a:ext cx="2880320" cy="3139321"/>
          </a:xfrm>
          <a:prstGeom prst="rect">
            <a:avLst/>
          </a:prstGeom>
          <a:solidFill>
            <a:schemeClr val="bg1"/>
          </a:solidFill>
        </p:spPr>
        <p:txBody>
          <a:bodyPr wrap="square" rtlCol="0">
            <a:spAutoFit/>
          </a:bodyPr>
          <a:lstStyle/>
          <a:p>
            <a:r>
              <a:rPr lang="en-US" dirty="0"/>
              <a:t>Fast, unambiguous, easy to document, script-able, macro-able. </a:t>
            </a:r>
          </a:p>
          <a:p>
            <a:endParaRPr lang="en-US" dirty="0"/>
          </a:p>
          <a:p>
            <a:r>
              <a:rPr lang="en-US" dirty="0"/>
              <a:t>Unusable without</a:t>
            </a:r>
            <a:br>
              <a:rPr lang="en-US" dirty="0"/>
            </a:br>
            <a:r>
              <a:rPr lang="en-US" dirty="0"/>
              <a:t>a manual or  </a:t>
            </a:r>
            <a:br>
              <a:rPr lang="en-US" dirty="0"/>
            </a:br>
            <a:r>
              <a:rPr lang="en-US" dirty="0"/>
              <a:t>a good memory.</a:t>
            </a:r>
          </a:p>
          <a:p>
            <a:endParaRPr lang="en-US" dirty="0"/>
          </a:p>
          <a:p>
            <a:r>
              <a:rPr lang="en-US" dirty="0"/>
              <a:t>Be careful </a:t>
            </a:r>
            <a:br>
              <a:rPr lang="en-US" dirty="0"/>
            </a:br>
            <a:r>
              <a:rPr lang="en-US" dirty="0"/>
              <a:t>&gt; </a:t>
            </a:r>
            <a:r>
              <a:rPr lang="en-US" b="1" dirty="0" err="1">
                <a:latin typeface="Courier New" panose="02070309020205020404" pitchFamily="49" charset="0"/>
                <a:cs typeface="Courier New" panose="02070309020205020404" pitchFamily="49" charset="0"/>
              </a:rPr>
              <a:t>sudo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rf</a:t>
            </a: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r>
              <a:rPr lang="en-US" dirty="0"/>
              <a:t>(don’t do this)</a:t>
            </a:r>
            <a:endParaRPr lang="en-CA" dirty="0"/>
          </a:p>
        </p:txBody>
      </p:sp>
    </p:spTree>
    <p:extLst>
      <p:ext uri="{BB962C8B-B14F-4D97-AF65-F5344CB8AC3E}">
        <p14:creationId xmlns:p14="http://schemas.microsoft.com/office/powerpoint/2010/main" val="294080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9502"/>
            <a:ext cx="8712968" cy="742950"/>
          </a:xfrm>
        </p:spPr>
        <p:txBody>
          <a:bodyPr>
            <a:noAutofit/>
          </a:bodyPr>
          <a:lstStyle/>
          <a:p>
            <a:pPr algn="ctr"/>
            <a:r>
              <a:rPr lang="en-US" sz="3200" dirty="0"/>
              <a:t>Console Apps and Textual User Interface</a:t>
            </a:r>
            <a:endParaRPr lang="en-CA"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067" y="1069054"/>
            <a:ext cx="6858000" cy="3810000"/>
          </a:xfrm>
          <a:prstGeom prst="rect">
            <a:avLst/>
          </a:prstGeom>
        </p:spPr>
      </p:pic>
      <p:sp>
        <p:nvSpPr>
          <p:cNvPr id="4" name="TextBox 3">
            <a:extLst>
              <a:ext uri="{FF2B5EF4-FFF2-40B4-BE49-F238E27FC236}">
                <a16:creationId xmlns:a16="http://schemas.microsoft.com/office/drawing/2014/main" id="{FFD37C8A-34C9-4549-BE7A-CCD9821081D6}"/>
              </a:ext>
            </a:extLst>
          </p:cNvPr>
          <p:cNvSpPr txBox="1"/>
          <p:nvPr/>
        </p:nvSpPr>
        <p:spPr>
          <a:xfrm>
            <a:off x="251520" y="1419622"/>
            <a:ext cx="1656184" cy="1754326"/>
          </a:xfrm>
          <a:prstGeom prst="rect">
            <a:avLst/>
          </a:prstGeom>
          <a:noFill/>
        </p:spPr>
        <p:txBody>
          <a:bodyPr wrap="square" rtlCol="0">
            <a:spAutoFit/>
          </a:bodyPr>
          <a:lstStyle/>
          <a:p>
            <a:r>
              <a:rPr lang="en-US" dirty="0"/>
              <a:t>25 rows</a:t>
            </a:r>
          </a:p>
          <a:p>
            <a:br>
              <a:rPr lang="en-US" dirty="0"/>
            </a:br>
            <a:r>
              <a:rPr lang="en-US" dirty="0"/>
              <a:t>80 columns</a:t>
            </a:r>
          </a:p>
          <a:p>
            <a:br>
              <a:rPr lang="en-US" dirty="0"/>
            </a:br>
            <a:r>
              <a:rPr lang="en-US" dirty="0"/>
              <a:t>c</a:t>
            </a:r>
            <a:r>
              <a:rPr lang="en-CA" dirty="0" err="1"/>
              <a:t>haracter</a:t>
            </a:r>
            <a:r>
              <a:rPr lang="en-CA" dirty="0"/>
              <a:t> graphics</a:t>
            </a:r>
            <a:endParaRPr lang="en-US" dirty="0"/>
          </a:p>
        </p:txBody>
      </p:sp>
    </p:spTree>
    <p:extLst>
      <p:ext uri="{BB962C8B-B14F-4D97-AF65-F5344CB8AC3E}">
        <p14:creationId xmlns:p14="http://schemas.microsoft.com/office/powerpoint/2010/main" val="138018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algn="ctr"/>
            <a:r>
              <a:rPr lang="en-US" sz="2800" dirty="0"/>
              <a:t>“Graphical User Interface” (GUI)</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253" y="1388006"/>
            <a:ext cx="4104456" cy="1471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20879" y="2919710"/>
            <a:ext cx="3316511" cy="223132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8954" y="1544774"/>
            <a:ext cx="4876800" cy="3257550"/>
          </a:xfrm>
          <a:prstGeom prst="rect">
            <a:avLst/>
          </a:prstGeom>
        </p:spPr>
      </p:pic>
    </p:spTree>
    <p:extLst>
      <p:ext uri="{BB962C8B-B14F-4D97-AF65-F5344CB8AC3E}">
        <p14:creationId xmlns:p14="http://schemas.microsoft.com/office/powerpoint/2010/main" val="131924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 b="20718"/>
          <a:stretch/>
        </p:blipFill>
        <p:spPr>
          <a:xfrm rot="5400000">
            <a:off x="5761333" y="1958481"/>
            <a:ext cx="3788994" cy="1847180"/>
          </a:xfrm>
          <a:prstGeom prst="rect">
            <a:avLst/>
          </a:prstGeom>
        </p:spPr>
      </p:pic>
      <p:sp>
        <p:nvSpPr>
          <p:cNvPr id="2" name="Title 1"/>
          <p:cNvSpPr>
            <a:spLocks noGrp="1"/>
          </p:cNvSpPr>
          <p:nvPr>
            <p:ph type="title"/>
          </p:nvPr>
        </p:nvSpPr>
        <p:spPr/>
        <p:txBody>
          <a:bodyPr>
            <a:noAutofit/>
          </a:bodyPr>
          <a:lstStyle/>
          <a:p>
            <a:pPr algn="ctr"/>
            <a:r>
              <a:rPr lang="en-US" sz="3200" dirty="0"/>
              <a:t>GUI’s enabling tech: Mice + bit mapped screens</a:t>
            </a:r>
            <a:endParaRPr lang="en-CA" sz="3200" dirty="0"/>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1069357"/>
            <a:ext cx="2426107" cy="1951830"/>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339752" y="2280295"/>
            <a:ext cx="3817607" cy="2863205"/>
          </a:xfrm>
          <a:prstGeom prst="rect">
            <a:avLst/>
          </a:prstGeom>
        </p:spPr>
      </p:pic>
      <p:sp>
        <p:nvSpPr>
          <p:cNvPr id="6" name="TextBox 5"/>
          <p:cNvSpPr txBox="1"/>
          <p:nvPr/>
        </p:nvSpPr>
        <p:spPr>
          <a:xfrm>
            <a:off x="251520" y="3147814"/>
            <a:ext cx="1800200" cy="923330"/>
          </a:xfrm>
          <a:prstGeom prst="rect">
            <a:avLst/>
          </a:prstGeom>
          <a:noFill/>
        </p:spPr>
        <p:txBody>
          <a:bodyPr wrap="square" rtlCol="0">
            <a:spAutoFit/>
          </a:bodyPr>
          <a:lstStyle/>
          <a:p>
            <a:r>
              <a:rPr lang="en-US" dirty="0"/>
              <a:t>Doug </a:t>
            </a:r>
            <a:r>
              <a:rPr lang="en-US" dirty="0" err="1"/>
              <a:t>Engelbart’s</a:t>
            </a:r>
            <a:r>
              <a:rPr lang="en-US" dirty="0"/>
              <a:t> prototype, 1964</a:t>
            </a:r>
            <a:endParaRPr lang="en-CA" dirty="0"/>
          </a:p>
        </p:txBody>
      </p:sp>
      <p:sp>
        <p:nvSpPr>
          <p:cNvPr id="7" name="TextBox 6"/>
          <p:cNvSpPr txBox="1"/>
          <p:nvPr/>
        </p:nvSpPr>
        <p:spPr>
          <a:xfrm>
            <a:off x="2779565" y="1758928"/>
            <a:ext cx="3024336" cy="646331"/>
          </a:xfrm>
          <a:prstGeom prst="rect">
            <a:avLst/>
          </a:prstGeom>
          <a:noFill/>
        </p:spPr>
        <p:txBody>
          <a:bodyPr wrap="square" rtlCol="0">
            <a:spAutoFit/>
          </a:bodyPr>
          <a:lstStyle/>
          <a:p>
            <a:pPr defTabSz="274320"/>
            <a:r>
              <a:rPr lang="en-US" dirty="0"/>
              <a:t>Xerox PARC,	1972	   $300</a:t>
            </a:r>
            <a:br>
              <a:rPr lang="en-US" dirty="0"/>
            </a:br>
            <a:r>
              <a:rPr lang="en-US" dirty="0"/>
              <a:t>					2017	$1,800</a:t>
            </a:r>
            <a:endParaRPr lang="en-CA" dirty="0"/>
          </a:p>
        </p:txBody>
      </p:sp>
      <p:sp>
        <p:nvSpPr>
          <p:cNvPr id="9" name="TextBox 8"/>
          <p:cNvSpPr txBox="1"/>
          <p:nvPr/>
        </p:nvSpPr>
        <p:spPr>
          <a:xfrm>
            <a:off x="6372201" y="3005539"/>
            <a:ext cx="2664296" cy="646331"/>
          </a:xfrm>
          <a:prstGeom prst="rect">
            <a:avLst/>
          </a:prstGeom>
          <a:noFill/>
        </p:spPr>
        <p:txBody>
          <a:bodyPr wrap="square" rtlCol="0">
            <a:spAutoFit/>
          </a:bodyPr>
          <a:lstStyle/>
          <a:p>
            <a:pPr defTabSz="228600"/>
            <a:r>
              <a:rPr lang="en-US" dirty="0"/>
              <a:t>Macintosh,	1984 $15</a:t>
            </a:r>
            <a:br>
              <a:rPr lang="en-US" dirty="0"/>
            </a:br>
            <a:r>
              <a:rPr lang="en-US" dirty="0"/>
              <a:t>					2017 $32.50</a:t>
            </a:r>
            <a:endParaRPr lang="en-CA" dirty="0"/>
          </a:p>
        </p:txBody>
      </p:sp>
    </p:spTree>
    <p:extLst>
      <p:ext uri="{BB962C8B-B14F-4D97-AF65-F5344CB8AC3E}">
        <p14:creationId xmlns:p14="http://schemas.microsoft.com/office/powerpoint/2010/main" val="375746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1275606"/>
            <a:ext cx="9144000" cy="3867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algn="ctr"/>
            <a:r>
              <a:rPr lang="en-US" dirty="0"/>
              <a:t>GUI versus CLI</a:t>
            </a:r>
            <a:endParaRPr lang="en-US" sz="2800" dirty="0"/>
          </a:p>
        </p:txBody>
      </p:sp>
      <p:pic>
        <p:nvPicPr>
          <p:cNvPr id="8" name="Picture 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27201" y="1452005"/>
            <a:ext cx="4489595" cy="303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39752" y="3435845"/>
            <a:ext cx="1272106" cy="51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66570" y="3435845"/>
            <a:ext cx="1269714" cy="51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29348" y="1425765"/>
            <a:ext cx="2224894" cy="3046988"/>
          </a:xfrm>
          <a:prstGeom prst="rect">
            <a:avLst/>
          </a:prstGeom>
          <a:noFill/>
        </p:spPr>
        <p:txBody>
          <a:bodyPr wrap="square" rtlCol="0">
            <a:spAutoFit/>
          </a:bodyPr>
          <a:lstStyle/>
          <a:p>
            <a:pPr>
              <a:spcAft>
                <a:spcPts val="1200"/>
              </a:spcAft>
            </a:pPr>
            <a:r>
              <a:rPr lang="en-US" b="1" dirty="0"/>
              <a:t>Faster but inflexible.</a:t>
            </a:r>
          </a:p>
          <a:p>
            <a:pPr>
              <a:spcAft>
                <a:spcPts val="1200"/>
              </a:spcAft>
            </a:pPr>
            <a:r>
              <a:rPr lang="en-US" b="1" dirty="0"/>
              <a:t>Administrators experts and only.</a:t>
            </a:r>
          </a:p>
          <a:p>
            <a:pPr>
              <a:spcAft>
                <a:spcPts val="1200"/>
              </a:spcAft>
            </a:pPr>
            <a:r>
              <a:rPr lang="en-US" b="1" dirty="0"/>
              <a:t>Act on many items &amp; objects with a single command.</a:t>
            </a:r>
          </a:p>
          <a:p>
            <a:pPr>
              <a:spcAft>
                <a:spcPts val="1200"/>
              </a:spcAft>
            </a:pPr>
            <a:r>
              <a:rPr lang="en-US" b="1" dirty="0"/>
              <a:t>Function, little Form.</a:t>
            </a:r>
            <a:endParaRPr lang="en-CA" b="1" dirty="0"/>
          </a:p>
        </p:txBody>
      </p:sp>
      <p:sp>
        <p:nvSpPr>
          <p:cNvPr id="11" name="TextBox 10"/>
          <p:cNvSpPr txBox="1"/>
          <p:nvPr/>
        </p:nvSpPr>
        <p:spPr>
          <a:xfrm>
            <a:off x="89755" y="1452005"/>
            <a:ext cx="2237446" cy="3046988"/>
          </a:xfrm>
          <a:prstGeom prst="rect">
            <a:avLst/>
          </a:prstGeom>
          <a:noFill/>
        </p:spPr>
        <p:txBody>
          <a:bodyPr wrap="square" rtlCol="0">
            <a:spAutoFit/>
          </a:bodyPr>
          <a:lstStyle/>
          <a:p>
            <a:pPr>
              <a:spcAft>
                <a:spcPts val="1200"/>
              </a:spcAft>
            </a:pPr>
            <a:r>
              <a:rPr lang="en-US" b="1" dirty="0"/>
              <a:t>Slower but flexible.</a:t>
            </a:r>
          </a:p>
          <a:p>
            <a:pPr>
              <a:spcAft>
                <a:spcPts val="1200"/>
              </a:spcAft>
            </a:pPr>
            <a:r>
              <a:rPr lang="en-US" b="1" dirty="0"/>
              <a:t>Casual users, “User-friendly”</a:t>
            </a:r>
          </a:p>
          <a:p>
            <a:pPr>
              <a:spcAft>
                <a:spcPts val="1200"/>
              </a:spcAft>
            </a:pPr>
            <a:r>
              <a:rPr lang="en-US" b="1" dirty="0"/>
              <a:t>Minimal training. Functions require multiple steps.</a:t>
            </a:r>
          </a:p>
          <a:p>
            <a:pPr>
              <a:spcAft>
                <a:spcPts val="1200"/>
              </a:spcAft>
            </a:pPr>
            <a:r>
              <a:rPr lang="en-US" b="1" dirty="0"/>
              <a:t>Form and Function.</a:t>
            </a:r>
            <a:endParaRPr lang="en-CA" b="1" dirty="0"/>
          </a:p>
        </p:txBody>
      </p:sp>
    </p:spTree>
    <p:extLst>
      <p:ext uri="{BB962C8B-B14F-4D97-AF65-F5344CB8AC3E}">
        <p14:creationId xmlns:p14="http://schemas.microsoft.com/office/powerpoint/2010/main" val="364247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878" y="1200150"/>
            <a:ext cx="8661602" cy="3657600"/>
          </a:xfrm>
        </p:spPr>
        <p:txBody>
          <a:bodyPr>
            <a:normAutofit/>
          </a:bodyPr>
          <a:lstStyle/>
          <a:p>
            <a:r>
              <a:rPr lang="en-CA" dirty="0"/>
              <a:t>The GUI created end-user computing. </a:t>
            </a:r>
            <a:r>
              <a:rPr lang="en-CA" dirty="0">
                <a:solidFill>
                  <a:schemeClr val="tx2"/>
                </a:solidFill>
              </a:rPr>
              <a:t>Real people (not just geeks and nerds) used computers without extensive training, detailed manuals, or memorization of codes and commands.</a:t>
            </a:r>
            <a:endParaRPr lang="en-CA" dirty="0">
              <a:solidFill>
                <a:srgbClr val="0070C0"/>
              </a:solidFill>
            </a:endParaRPr>
          </a:p>
          <a:p>
            <a:r>
              <a:rPr lang="en-CA" dirty="0">
                <a:solidFill>
                  <a:schemeClr val="tx2"/>
                </a:solidFill>
              </a:rPr>
              <a:t>The intuitive GUI reduced the ‘barrier to entry’</a:t>
            </a:r>
            <a:r>
              <a:rPr lang="en-CA" dirty="0">
                <a:solidFill>
                  <a:srgbClr val="0070C0"/>
                </a:solidFill>
              </a:rPr>
              <a:t> </a:t>
            </a:r>
            <a:r>
              <a:rPr lang="en-CA" dirty="0"/>
              <a:t>(command line and text interfaces) allowing broad business deployment of PCs especially for general “Office” applications.</a:t>
            </a:r>
          </a:p>
          <a:p>
            <a:r>
              <a:rPr lang="en-CA" dirty="0">
                <a:hlinkClick r:id="rId3"/>
              </a:rPr>
              <a:t>The Iconic Apple 1984 </a:t>
            </a:r>
            <a:r>
              <a:rPr lang="en-CA" dirty="0" err="1">
                <a:hlinkClick r:id="rId3"/>
              </a:rPr>
              <a:t>Superbowl</a:t>
            </a:r>
            <a:r>
              <a:rPr lang="en-CA" dirty="0">
                <a:hlinkClick r:id="rId3"/>
              </a:rPr>
              <a:t> ad</a:t>
            </a:r>
            <a:r>
              <a:rPr lang="en-CA" dirty="0"/>
              <a:t>, </a:t>
            </a:r>
            <a:r>
              <a:rPr lang="en-CA" dirty="0">
                <a:hlinkClick r:id="rId4"/>
              </a:rPr>
              <a:t>PC vs Mac</a:t>
            </a:r>
            <a:r>
              <a:rPr lang="en-CA" dirty="0"/>
              <a:t>, </a:t>
            </a:r>
            <a:r>
              <a:rPr lang="en-CA" dirty="0">
                <a:hlinkClick r:id="rId5"/>
              </a:rPr>
              <a:t>Macintosh intro</a:t>
            </a:r>
            <a:r>
              <a:rPr lang="en-CA" dirty="0"/>
              <a:t> characterize CLI vs GUI. The </a:t>
            </a:r>
            <a:r>
              <a:rPr lang="en-CA" dirty="0">
                <a:hlinkClick r:id="rId6"/>
              </a:rPr>
              <a:t>best Apple ad</a:t>
            </a:r>
            <a:r>
              <a:rPr lang="en-CA" dirty="0"/>
              <a:t> (</a:t>
            </a:r>
            <a:r>
              <a:rPr lang="en-CA" dirty="0">
                <a:hlinkClick r:id="rId7"/>
              </a:rPr>
              <a:t>details</a:t>
            </a:r>
            <a:r>
              <a:rPr lang="en-CA" dirty="0"/>
              <a:t>).</a:t>
            </a:r>
          </a:p>
        </p:txBody>
      </p:sp>
      <p:sp>
        <p:nvSpPr>
          <p:cNvPr id="7" name="Title 1"/>
          <p:cNvSpPr>
            <a:spLocks noGrp="1"/>
          </p:cNvSpPr>
          <p:nvPr>
            <p:ph type="title"/>
          </p:nvPr>
        </p:nvSpPr>
        <p:spPr>
          <a:xfrm>
            <a:off x="89755" y="339502"/>
            <a:ext cx="8964488" cy="742950"/>
          </a:xfrm>
        </p:spPr>
        <p:txBody>
          <a:bodyPr>
            <a:noAutofit/>
          </a:bodyPr>
          <a:lstStyle/>
          <a:p>
            <a:r>
              <a:rPr lang="en-US" dirty="0"/>
              <a:t>Benefits of using GUI</a:t>
            </a:r>
            <a:endParaRPr lang="en-US" sz="2800" dirty="0"/>
          </a:p>
        </p:txBody>
      </p:sp>
    </p:spTree>
    <p:extLst>
      <p:ext uri="{BB962C8B-B14F-4D97-AF65-F5344CB8AC3E}">
        <p14:creationId xmlns:p14="http://schemas.microsoft.com/office/powerpoint/2010/main" val="85103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57200"/>
            <a:ext cx="8640960" cy="742950"/>
          </a:xfrm>
        </p:spPr>
        <p:txBody>
          <a:bodyPr>
            <a:noAutofit/>
          </a:bodyPr>
          <a:lstStyle/>
          <a:p>
            <a:r>
              <a:rPr lang="en-US" sz="3200" dirty="0"/>
              <a:t>HCI </a:t>
            </a:r>
            <a:r>
              <a:rPr lang="en-US" sz="2600" dirty="0"/>
              <a:t>Human Computer Interaction: </a:t>
            </a:r>
            <a:r>
              <a:rPr lang="en-US" sz="3200" dirty="0"/>
              <a:t>CLI to TUI to GUI to UX</a:t>
            </a:r>
            <a:endParaRPr lang="en-CA" sz="3200" dirty="0"/>
          </a:p>
        </p:txBody>
      </p:sp>
      <p:sp>
        <p:nvSpPr>
          <p:cNvPr id="3" name="Content Placeholder 2"/>
          <p:cNvSpPr>
            <a:spLocks noGrp="1"/>
          </p:cNvSpPr>
          <p:nvPr>
            <p:ph idx="1"/>
          </p:nvPr>
        </p:nvSpPr>
        <p:spPr/>
        <p:txBody>
          <a:bodyPr>
            <a:normAutofit lnSpcReduction="10000"/>
          </a:bodyPr>
          <a:lstStyle/>
          <a:p>
            <a:r>
              <a:rPr lang="en-US" dirty="0"/>
              <a:t>GUI led to the study of Human Computer Interaction</a:t>
            </a:r>
          </a:p>
          <a:p>
            <a:r>
              <a:rPr lang="en-US" dirty="0"/>
              <a:t>User Interface has now become UX </a:t>
            </a:r>
            <a:r>
              <a:rPr lang="en-US" dirty="0">
                <a:hlinkClick r:id="rId3"/>
              </a:rPr>
              <a:t>User Experience</a:t>
            </a:r>
            <a:endParaRPr lang="en-US" dirty="0"/>
          </a:p>
          <a:p>
            <a:pPr lvl="1"/>
            <a:r>
              <a:rPr lang="en-CA" dirty="0"/>
              <a:t>Is it...useful? easy to use? easy to start using? easy to keep using? </a:t>
            </a:r>
            <a:endParaRPr lang="en-US" dirty="0"/>
          </a:p>
          <a:p>
            <a:r>
              <a:rPr lang="en-CA" dirty="0"/>
              <a:t>Ergonomics of human-system interaction (</a:t>
            </a:r>
            <a:r>
              <a:rPr lang="en-CA" dirty="0">
                <a:hlinkClick r:id="rId4"/>
              </a:rPr>
              <a:t>ISO 9241-210</a:t>
            </a:r>
            <a:r>
              <a:rPr lang="en-CA" dirty="0"/>
              <a:t>)</a:t>
            </a:r>
          </a:p>
          <a:p>
            <a:r>
              <a:rPr lang="en-CA" dirty="0">
                <a:hlinkClick r:id="rId5"/>
              </a:rPr>
              <a:t>ISO factors</a:t>
            </a:r>
            <a:r>
              <a:rPr lang="en-CA" dirty="0"/>
              <a:t> that influence user experience: system, user, design, usability, </a:t>
            </a:r>
            <a:r>
              <a:rPr lang="en-CA" b="1" i="1" dirty="0"/>
              <a:t>and the context of use</a:t>
            </a:r>
            <a:r>
              <a:rPr lang="en-CA" dirty="0"/>
              <a:t>.</a:t>
            </a:r>
          </a:p>
          <a:p>
            <a:r>
              <a:rPr lang="en-US" dirty="0"/>
              <a:t>…because, ultimately, your software runs on the user</a:t>
            </a:r>
          </a:p>
          <a:p>
            <a:r>
              <a:rPr lang="en-CA" dirty="0"/>
              <a:t>See </a:t>
            </a:r>
            <a:r>
              <a:rPr lang="en-CA" dirty="0">
                <a:hlinkClick r:id="rId6" tooltip="User interface design"/>
              </a:rPr>
              <a:t>user interface design</a:t>
            </a:r>
            <a:r>
              <a:rPr lang="en-CA" dirty="0"/>
              <a:t>, </a:t>
            </a:r>
            <a:r>
              <a:rPr lang="en-CA" dirty="0">
                <a:hlinkClick r:id="rId7" tooltip="Information design"/>
              </a:rPr>
              <a:t>information design</a:t>
            </a:r>
            <a:r>
              <a:rPr lang="en-CA" dirty="0"/>
              <a:t>, and </a:t>
            </a:r>
            <a:r>
              <a:rPr lang="en-CA" u="sng" dirty="0">
                <a:hlinkClick r:id="rId8" tooltip="Interaction design"/>
              </a:rPr>
              <a:t>interaction design</a:t>
            </a:r>
            <a:r>
              <a:rPr lang="en-CA" dirty="0"/>
              <a:t>.</a:t>
            </a:r>
            <a:endParaRPr lang="en-US" dirty="0"/>
          </a:p>
          <a:p>
            <a:pPr marL="0" indent="0">
              <a:buNone/>
            </a:pPr>
            <a:endParaRPr lang="en-CA" dirty="0"/>
          </a:p>
        </p:txBody>
      </p:sp>
    </p:spTree>
    <p:extLst>
      <p:ext uri="{BB962C8B-B14F-4D97-AF65-F5344CB8AC3E}">
        <p14:creationId xmlns:p14="http://schemas.microsoft.com/office/powerpoint/2010/main" val="312879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54D8C-B6B4-4B44-B7FB-41C627F0D6A1}"/>
              </a:ext>
            </a:extLst>
          </p:cNvPr>
          <p:cNvSpPr>
            <a:spLocks noGrp="1"/>
          </p:cNvSpPr>
          <p:nvPr>
            <p:ph idx="1"/>
          </p:nvPr>
        </p:nvSpPr>
        <p:spPr/>
        <p:txBody>
          <a:bodyPr>
            <a:normAutofit/>
          </a:bodyPr>
          <a:lstStyle/>
          <a:p>
            <a:r>
              <a:rPr lang="en-US" dirty="0"/>
              <a:t>A</a:t>
            </a:r>
            <a:r>
              <a:rPr lang="en-CA" dirty="0"/>
              <a:t>void Garbage In with a good UX and intelligent edits.</a:t>
            </a:r>
          </a:p>
          <a:p>
            <a:r>
              <a:rPr lang="en-CA" dirty="0">
                <a:hlinkClick r:id="rId3"/>
              </a:rPr>
              <a:t>http://www.idiotproofwebsite.com/</a:t>
            </a:r>
            <a:r>
              <a:rPr lang="en-US" dirty="0"/>
              <a:t> is as good as it gets.</a:t>
            </a:r>
            <a:endParaRPr lang="en-CA" dirty="0"/>
          </a:p>
          <a:p>
            <a:r>
              <a:rPr lang="en-CA" dirty="0"/>
              <a:t>"idiot-proofing" is </a:t>
            </a:r>
            <a:r>
              <a:rPr lang="en-CA" i="1" dirty="0"/>
              <a:t>solving the wrong problem</a:t>
            </a:r>
            <a:r>
              <a:rPr lang="en-CA" dirty="0"/>
              <a:t>.</a:t>
            </a:r>
          </a:p>
          <a:p>
            <a:r>
              <a:rPr lang="en-CA" dirty="0"/>
              <a:t>Problem:</a:t>
            </a:r>
            <a:br>
              <a:rPr lang="en-CA" dirty="0"/>
            </a:br>
            <a:r>
              <a:rPr lang="en-CA" i="1" dirty="0"/>
              <a:t>understanding the problem in enough detail to solve it.</a:t>
            </a:r>
          </a:p>
        </p:txBody>
      </p:sp>
      <p:pic>
        <p:nvPicPr>
          <p:cNvPr id="4" name="Picture 3">
            <a:extLst>
              <a:ext uri="{FF2B5EF4-FFF2-40B4-BE49-F238E27FC236}">
                <a16:creationId xmlns:a16="http://schemas.microsoft.com/office/drawing/2014/main" id="{CEF63ACF-9472-4BE1-84B2-B1A6A26206CE}"/>
              </a:ext>
            </a:extLst>
          </p:cNvPr>
          <p:cNvPicPr>
            <a:picLocks noChangeAspect="1"/>
          </p:cNvPicPr>
          <p:nvPr/>
        </p:nvPicPr>
        <p:blipFill>
          <a:blip r:embed="rId4"/>
          <a:stretch>
            <a:fillRect/>
          </a:stretch>
        </p:blipFill>
        <p:spPr>
          <a:xfrm>
            <a:off x="2104515" y="1136278"/>
            <a:ext cx="4925112" cy="3429479"/>
          </a:xfrm>
          <a:prstGeom prst="rect">
            <a:avLst/>
          </a:prstGeom>
        </p:spPr>
      </p:pic>
      <p:pic>
        <p:nvPicPr>
          <p:cNvPr id="5" name="Picture 4">
            <a:extLst>
              <a:ext uri="{FF2B5EF4-FFF2-40B4-BE49-F238E27FC236}">
                <a16:creationId xmlns:a16="http://schemas.microsoft.com/office/drawing/2014/main" id="{AB55BD59-212E-4728-A899-93DD6B1CD35D}"/>
              </a:ext>
            </a:extLst>
          </p:cNvPr>
          <p:cNvPicPr>
            <a:picLocks noChangeAspect="1"/>
          </p:cNvPicPr>
          <p:nvPr/>
        </p:nvPicPr>
        <p:blipFill>
          <a:blip r:embed="rId5"/>
          <a:stretch>
            <a:fillRect/>
          </a:stretch>
        </p:blipFill>
        <p:spPr>
          <a:xfrm>
            <a:off x="2104515" y="1136279"/>
            <a:ext cx="4925112" cy="3429479"/>
          </a:xfrm>
          <a:prstGeom prst="rect">
            <a:avLst/>
          </a:prstGeom>
        </p:spPr>
      </p:pic>
      <p:sp>
        <p:nvSpPr>
          <p:cNvPr id="2" name="Title 1">
            <a:extLst>
              <a:ext uri="{FF2B5EF4-FFF2-40B4-BE49-F238E27FC236}">
                <a16:creationId xmlns:a16="http://schemas.microsoft.com/office/drawing/2014/main" id="{287D9C85-B8E6-4ED9-8851-B44CB635A2DB}"/>
              </a:ext>
            </a:extLst>
          </p:cNvPr>
          <p:cNvSpPr>
            <a:spLocks noGrp="1"/>
          </p:cNvSpPr>
          <p:nvPr>
            <p:ph type="title"/>
          </p:nvPr>
        </p:nvSpPr>
        <p:spPr/>
        <p:txBody>
          <a:bodyPr>
            <a:normAutofit/>
          </a:bodyPr>
          <a:lstStyle/>
          <a:p>
            <a:r>
              <a:rPr lang="en-US" dirty="0"/>
              <a:t>GIGO – </a:t>
            </a:r>
            <a:r>
              <a:rPr lang="en-CA" dirty="0"/>
              <a:t>Garbage In, Garbage Out</a:t>
            </a:r>
          </a:p>
        </p:txBody>
      </p:sp>
    </p:spTree>
    <p:extLst>
      <p:ext uri="{BB962C8B-B14F-4D97-AF65-F5344CB8AC3E}">
        <p14:creationId xmlns:p14="http://schemas.microsoft.com/office/powerpoint/2010/main" val="240618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0248EB01-EFB5-4B5E-8F09-ADCB31813C6D}"/>
              </a:ext>
            </a:extLst>
          </p:cNvPr>
          <p:cNvSpPr txBox="1"/>
          <p:nvPr/>
        </p:nvSpPr>
        <p:spPr>
          <a:xfrm>
            <a:off x="899592" y="3974377"/>
            <a:ext cx="7344816" cy="861774"/>
          </a:xfrm>
          <a:prstGeom prst="rect">
            <a:avLst/>
          </a:prstGeom>
          <a:solidFill>
            <a:schemeClr val="bg1"/>
          </a:solidFill>
        </p:spPr>
        <p:txBody>
          <a:bodyPr wrap="square" rtlCol="0">
            <a:spAutoFit/>
          </a:bodyPr>
          <a:lstStyle/>
          <a:p>
            <a:pPr algn="ctr"/>
            <a:r>
              <a:rPr lang="en-CA" sz="2500" dirty="0"/>
              <a:t>11… as a visual building problem.</a:t>
            </a:r>
            <a:br>
              <a:rPr lang="en-CA" sz="2500" dirty="0"/>
            </a:br>
            <a:r>
              <a:rPr lang="en-CA" sz="2500" dirty="0"/>
              <a:t>This is a UI design error.</a:t>
            </a:r>
          </a:p>
        </p:txBody>
      </p:sp>
      <p:sp>
        <p:nvSpPr>
          <p:cNvPr id="50" name="TextBox 49">
            <a:extLst>
              <a:ext uri="{FF2B5EF4-FFF2-40B4-BE49-F238E27FC236}">
                <a16:creationId xmlns:a16="http://schemas.microsoft.com/office/drawing/2014/main" id="{D6577E36-942A-4C85-BE4C-E327F123046A}"/>
              </a:ext>
            </a:extLst>
          </p:cNvPr>
          <p:cNvSpPr txBox="1"/>
          <p:nvPr/>
        </p:nvSpPr>
        <p:spPr>
          <a:xfrm>
            <a:off x="804491" y="3983320"/>
            <a:ext cx="7344816" cy="477054"/>
          </a:xfrm>
          <a:prstGeom prst="rect">
            <a:avLst/>
          </a:prstGeom>
          <a:solidFill>
            <a:schemeClr val="bg1"/>
          </a:solidFill>
        </p:spPr>
        <p:txBody>
          <a:bodyPr wrap="square" rtlCol="0">
            <a:spAutoFit/>
          </a:bodyPr>
          <a:lstStyle/>
          <a:p>
            <a:pPr algn="ctr"/>
            <a:r>
              <a:rPr lang="en-CA" sz="2500" dirty="0"/>
              <a:t>10 … as a thinking math problem.</a:t>
            </a:r>
          </a:p>
        </p:txBody>
      </p:sp>
      <p:sp>
        <p:nvSpPr>
          <p:cNvPr id="2" name="Rectangle 1">
            <a:extLst>
              <a:ext uri="{FF2B5EF4-FFF2-40B4-BE49-F238E27FC236}">
                <a16:creationId xmlns:a16="http://schemas.microsoft.com/office/drawing/2014/main" id="{3F9447A9-7BCD-4795-9D0D-814BE20D56D1}"/>
              </a:ext>
            </a:extLst>
          </p:cNvPr>
          <p:cNvSpPr/>
          <p:nvPr/>
        </p:nvSpPr>
        <p:spPr>
          <a:xfrm>
            <a:off x="876899" y="13694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96EE386-F74C-4E75-BC6D-9CDA180C64D9}"/>
              </a:ext>
            </a:extLst>
          </p:cNvPr>
          <p:cNvCxnSpPr>
            <a:cxnSpLocks/>
          </p:cNvCxnSpPr>
          <p:nvPr/>
        </p:nvCxnSpPr>
        <p:spPr>
          <a:xfrm>
            <a:off x="876899" y="1225293"/>
            <a:ext cx="720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0CC775C-DAE9-4A99-8058-06CF135F9FA9}"/>
              </a:ext>
            </a:extLst>
          </p:cNvPr>
          <p:cNvSpPr/>
          <p:nvPr/>
        </p:nvSpPr>
        <p:spPr>
          <a:xfrm>
            <a:off x="1029299" y="15218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35BFD800-7171-46A0-8CED-FB35D1E7DB5F}"/>
              </a:ext>
            </a:extLst>
          </p:cNvPr>
          <p:cNvSpPr/>
          <p:nvPr/>
        </p:nvSpPr>
        <p:spPr>
          <a:xfrm>
            <a:off x="1181699" y="16742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F80A63C0-3C16-40D5-BC20-DE2364A83295}"/>
              </a:ext>
            </a:extLst>
          </p:cNvPr>
          <p:cNvSpPr/>
          <p:nvPr/>
        </p:nvSpPr>
        <p:spPr>
          <a:xfrm>
            <a:off x="1334099" y="18266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DB47026-B99F-4B0B-9957-A0FF074150B6}"/>
              </a:ext>
            </a:extLst>
          </p:cNvPr>
          <p:cNvSpPr/>
          <p:nvPr/>
        </p:nvSpPr>
        <p:spPr>
          <a:xfrm>
            <a:off x="1486499" y="19790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CCE76EEB-0111-4AA3-B943-DC371DC6996D}"/>
              </a:ext>
            </a:extLst>
          </p:cNvPr>
          <p:cNvSpPr/>
          <p:nvPr/>
        </p:nvSpPr>
        <p:spPr>
          <a:xfrm>
            <a:off x="1638899" y="21314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6DFEC172-A066-4948-840C-9BE7919F3BBA}"/>
              </a:ext>
            </a:extLst>
          </p:cNvPr>
          <p:cNvSpPr/>
          <p:nvPr/>
        </p:nvSpPr>
        <p:spPr>
          <a:xfrm>
            <a:off x="1791299" y="22838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8FF598BB-DA36-47C5-A56F-803FE1969B78}"/>
              </a:ext>
            </a:extLst>
          </p:cNvPr>
          <p:cNvSpPr/>
          <p:nvPr/>
        </p:nvSpPr>
        <p:spPr>
          <a:xfrm>
            <a:off x="1943699" y="24362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5A202255-F0BC-4595-8400-7E8F7412F9A9}"/>
              </a:ext>
            </a:extLst>
          </p:cNvPr>
          <p:cNvSpPr/>
          <p:nvPr/>
        </p:nvSpPr>
        <p:spPr>
          <a:xfrm>
            <a:off x="2096099" y="25886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E66EE913-69F5-4924-A0DB-F0FD08F67D8B}"/>
              </a:ext>
            </a:extLst>
          </p:cNvPr>
          <p:cNvSpPr/>
          <p:nvPr/>
        </p:nvSpPr>
        <p:spPr>
          <a:xfrm>
            <a:off x="2248499" y="27410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7FBD5629-D4F0-4D86-B602-F5E2E0149EF8}"/>
              </a:ext>
            </a:extLst>
          </p:cNvPr>
          <p:cNvSpPr txBox="1"/>
          <p:nvPr/>
        </p:nvSpPr>
        <p:spPr>
          <a:xfrm>
            <a:off x="899592" y="627533"/>
            <a:ext cx="7344816" cy="477054"/>
          </a:xfrm>
          <a:prstGeom prst="rect">
            <a:avLst/>
          </a:prstGeom>
          <a:noFill/>
        </p:spPr>
        <p:txBody>
          <a:bodyPr wrap="square" rtlCol="0">
            <a:spAutoFit/>
          </a:bodyPr>
          <a:lstStyle/>
          <a:p>
            <a:r>
              <a:rPr lang="en-CA" sz="2500" dirty="0"/>
              <a:t>Make a simple wooden fence twenty metres long. </a:t>
            </a:r>
          </a:p>
        </p:txBody>
      </p:sp>
      <p:sp>
        <p:nvSpPr>
          <p:cNvPr id="26" name="TextBox 25">
            <a:extLst>
              <a:ext uri="{FF2B5EF4-FFF2-40B4-BE49-F238E27FC236}">
                <a16:creationId xmlns:a16="http://schemas.microsoft.com/office/drawing/2014/main" id="{58C94BB8-03E5-419D-9334-BABDC55B73CC}"/>
              </a:ext>
            </a:extLst>
          </p:cNvPr>
          <p:cNvSpPr txBox="1"/>
          <p:nvPr/>
        </p:nvSpPr>
        <p:spPr>
          <a:xfrm>
            <a:off x="3577123" y="1390966"/>
            <a:ext cx="4080963" cy="1631216"/>
          </a:xfrm>
          <a:prstGeom prst="rect">
            <a:avLst/>
          </a:prstGeom>
          <a:noFill/>
        </p:spPr>
        <p:txBody>
          <a:bodyPr wrap="square" rtlCol="0">
            <a:spAutoFit/>
          </a:bodyPr>
          <a:lstStyle/>
          <a:p>
            <a:pPr algn="ctr"/>
            <a:r>
              <a:rPr lang="en-CA" sz="2500" dirty="0"/>
              <a:t>You have ten fence-boards, each two metres long. </a:t>
            </a:r>
            <a:br>
              <a:rPr lang="en-CA" sz="2500" dirty="0"/>
            </a:br>
            <a:r>
              <a:rPr lang="en-CA" sz="2500" dirty="0"/>
              <a:t>How many fence-posts do you need?</a:t>
            </a:r>
          </a:p>
        </p:txBody>
      </p:sp>
      <p:grpSp>
        <p:nvGrpSpPr>
          <p:cNvPr id="27" name="Group 26">
            <a:extLst>
              <a:ext uri="{FF2B5EF4-FFF2-40B4-BE49-F238E27FC236}">
                <a16:creationId xmlns:a16="http://schemas.microsoft.com/office/drawing/2014/main" id="{AF746EE7-7043-4992-B05C-BACD4322CD29}"/>
              </a:ext>
            </a:extLst>
          </p:cNvPr>
          <p:cNvGrpSpPr/>
          <p:nvPr/>
        </p:nvGrpSpPr>
        <p:grpSpPr>
          <a:xfrm>
            <a:off x="876899" y="3147814"/>
            <a:ext cx="7200000" cy="690927"/>
            <a:chOff x="876899" y="3147814"/>
            <a:chExt cx="7200000" cy="690927"/>
          </a:xfrm>
        </p:grpSpPr>
        <p:cxnSp>
          <p:nvCxnSpPr>
            <p:cNvPr id="28" name="Straight Arrow Connector 27">
              <a:extLst>
                <a:ext uri="{FF2B5EF4-FFF2-40B4-BE49-F238E27FC236}">
                  <a16:creationId xmlns:a16="http://schemas.microsoft.com/office/drawing/2014/main" id="{79FFA6FB-E8D8-4A5C-BCAF-532145DA9569}"/>
                </a:ext>
              </a:extLst>
            </p:cNvPr>
            <p:cNvCxnSpPr>
              <a:cxnSpLocks/>
            </p:cNvCxnSpPr>
            <p:nvPr/>
          </p:nvCxnSpPr>
          <p:spPr>
            <a:xfrm>
              <a:off x="876899" y="3147814"/>
              <a:ext cx="720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E395A3E-8521-49FF-8153-4A3D981CE7C9}"/>
                </a:ext>
              </a:extLst>
            </p:cNvPr>
            <p:cNvSpPr/>
            <p:nvPr/>
          </p:nvSpPr>
          <p:spPr>
            <a:xfrm>
              <a:off x="87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91073F23-45DD-4681-9B7C-B35237759828}"/>
                </a:ext>
              </a:extLst>
            </p:cNvPr>
            <p:cNvSpPr/>
            <p:nvPr/>
          </p:nvSpPr>
          <p:spPr>
            <a:xfrm>
              <a:off x="159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2BCDE920-2B89-48B9-B28D-04C1F2E41429}"/>
                </a:ext>
              </a:extLst>
            </p:cNvPr>
            <p:cNvSpPr/>
            <p:nvPr/>
          </p:nvSpPr>
          <p:spPr>
            <a:xfrm>
              <a:off x="231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13C4822C-72CC-4C45-8A6A-38180AF572B4}"/>
                </a:ext>
              </a:extLst>
            </p:cNvPr>
            <p:cNvSpPr/>
            <p:nvPr/>
          </p:nvSpPr>
          <p:spPr>
            <a:xfrm>
              <a:off x="303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1E13600C-0B70-4517-A498-E6DBA32052B4}"/>
                </a:ext>
              </a:extLst>
            </p:cNvPr>
            <p:cNvSpPr/>
            <p:nvPr/>
          </p:nvSpPr>
          <p:spPr>
            <a:xfrm>
              <a:off x="375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CBF505B7-A87C-491B-8A04-79446C59CA1B}"/>
                </a:ext>
              </a:extLst>
            </p:cNvPr>
            <p:cNvGrpSpPr/>
            <p:nvPr/>
          </p:nvGrpSpPr>
          <p:grpSpPr>
            <a:xfrm>
              <a:off x="4476899" y="3309545"/>
              <a:ext cx="3600000" cy="180000"/>
              <a:chOff x="4067944" y="3681368"/>
              <a:chExt cx="3600000" cy="180000"/>
            </a:xfrm>
          </p:grpSpPr>
          <p:sp>
            <p:nvSpPr>
              <p:cNvPr id="45" name="Rectangle 44">
                <a:extLst>
                  <a:ext uri="{FF2B5EF4-FFF2-40B4-BE49-F238E27FC236}">
                    <a16:creationId xmlns:a16="http://schemas.microsoft.com/office/drawing/2014/main" id="{E5146E11-24F2-4A20-A11E-6155F9A77BCA}"/>
                  </a:ext>
                </a:extLst>
              </p:cNvPr>
              <p:cNvSpPr/>
              <p:nvPr/>
            </p:nvSpPr>
            <p:spPr>
              <a:xfrm>
                <a:off x="4067944" y="368136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34060D61-D138-4D48-889F-C6F599E988D0}"/>
                  </a:ext>
                </a:extLst>
              </p:cNvPr>
              <p:cNvSpPr/>
              <p:nvPr/>
            </p:nvSpPr>
            <p:spPr>
              <a:xfrm>
                <a:off x="4789978" y="368136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C3B90E7B-2B42-4F03-9FF8-294BB717C052}"/>
                  </a:ext>
                </a:extLst>
              </p:cNvPr>
              <p:cNvSpPr/>
              <p:nvPr/>
            </p:nvSpPr>
            <p:spPr>
              <a:xfrm>
                <a:off x="5509978" y="368136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Rectangle 47">
                <a:extLst>
                  <a:ext uri="{FF2B5EF4-FFF2-40B4-BE49-F238E27FC236}">
                    <a16:creationId xmlns:a16="http://schemas.microsoft.com/office/drawing/2014/main" id="{CD57784F-971A-441B-908F-FA703BFE2A3C}"/>
                  </a:ext>
                </a:extLst>
              </p:cNvPr>
              <p:cNvSpPr/>
              <p:nvPr/>
            </p:nvSpPr>
            <p:spPr>
              <a:xfrm>
                <a:off x="6229978" y="368136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2E516288-20D5-47FA-86BF-B91646C4DD60}"/>
                  </a:ext>
                </a:extLst>
              </p:cNvPr>
              <p:cNvSpPr/>
              <p:nvPr/>
            </p:nvSpPr>
            <p:spPr>
              <a:xfrm>
                <a:off x="6947944" y="368136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5" name="Rectangle 34">
              <a:extLst>
                <a:ext uri="{FF2B5EF4-FFF2-40B4-BE49-F238E27FC236}">
                  <a16:creationId xmlns:a16="http://schemas.microsoft.com/office/drawing/2014/main" id="{3E681A57-7FF8-4FDE-BD59-E43128A3713E}"/>
                </a:ext>
              </a:extLst>
            </p:cNvPr>
            <p:cNvSpPr/>
            <p:nvPr/>
          </p:nvSpPr>
          <p:spPr>
            <a:xfrm>
              <a:off x="876899" y="3507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F766D44C-6CF0-4B6A-9C26-A563B60B6970}"/>
                </a:ext>
              </a:extLst>
            </p:cNvPr>
            <p:cNvSpPr/>
            <p:nvPr/>
          </p:nvSpPr>
          <p:spPr>
            <a:xfrm>
              <a:off x="1520699" y="3507438"/>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D2F3B122-54DF-4E47-AC2B-D694EF4E2B21}"/>
                </a:ext>
              </a:extLst>
            </p:cNvPr>
            <p:cNvSpPr/>
            <p:nvPr/>
          </p:nvSpPr>
          <p:spPr>
            <a:xfrm>
              <a:off x="2248499" y="350969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8E2D1B34-F7F1-4764-9050-6131EEBBDE7B}"/>
                </a:ext>
              </a:extLst>
            </p:cNvPr>
            <p:cNvSpPr/>
            <p:nvPr/>
          </p:nvSpPr>
          <p:spPr>
            <a:xfrm>
              <a:off x="2962733" y="3514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D4894305-5A0E-48A7-9C22-2E5B8AD5393E}"/>
                </a:ext>
              </a:extLst>
            </p:cNvPr>
            <p:cNvSpPr/>
            <p:nvPr/>
          </p:nvSpPr>
          <p:spPr>
            <a:xfrm>
              <a:off x="3690533" y="3514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E734AEEA-E0A6-45BD-BAAD-D29948B1EEB4}"/>
                </a:ext>
              </a:extLst>
            </p:cNvPr>
            <p:cNvSpPr/>
            <p:nvPr/>
          </p:nvSpPr>
          <p:spPr>
            <a:xfrm>
              <a:off x="6562733" y="3510256"/>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D4AD2BC7-F237-4451-A16E-012E2FCA7034}"/>
                </a:ext>
              </a:extLst>
            </p:cNvPr>
            <p:cNvSpPr/>
            <p:nvPr/>
          </p:nvSpPr>
          <p:spPr>
            <a:xfrm>
              <a:off x="5837452" y="3514853"/>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1E5BAB0A-BCE2-4781-9D2E-79B18D7E4615}"/>
                </a:ext>
              </a:extLst>
            </p:cNvPr>
            <p:cNvSpPr/>
            <p:nvPr/>
          </p:nvSpPr>
          <p:spPr>
            <a:xfrm>
              <a:off x="5119001" y="3509431"/>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E764063B-01DC-43A0-B7F4-68C1D368A3C3}"/>
                </a:ext>
              </a:extLst>
            </p:cNvPr>
            <p:cNvSpPr/>
            <p:nvPr/>
          </p:nvSpPr>
          <p:spPr>
            <a:xfrm>
              <a:off x="4404767" y="3505310"/>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a:extLst>
                <a:ext uri="{FF2B5EF4-FFF2-40B4-BE49-F238E27FC236}">
                  <a16:creationId xmlns:a16="http://schemas.microsoft.com/office/drawing/2014/main" id="{80931F45-AB83-4C6F-80E1-F773BC44F63E}"/>
                </a:ext>
              </a:extLst>
            </p:cNvPr>
            <p:cNvSpPr/>
            <p:nvPr/>
          </p:nvSpPr>
          <p:spPr>
            <a:xfrm>
              <a:off x="7281184" y="3514852"/>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Rectangle 50">
            <a:extLst>
              <a:ext uri="{FF2B5EF4-FFF2-40B4-BE49-F238E27FC236}">
                <a16:creationId xmlns:a16="http://schemas.microsoft.com/office/drawing/2014/main" id="{99BC1750-F994-4D0F-99EF-1C21143CFF6B}"/>
              </a:ext>
            </a:extLst>
          </p:cNvPr>
          <p:cNvSpPr/>
          <p:nvPr/>
        </p:nvSpPr>
        <p:spPr>
          <a:xfrm>
            <a:off x="7926303" y="3505309"/>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1205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1000"/>
                                        <p:tgtEl>
                                          <p:spTgt spid="5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0" grpId="0" animBg="1"/>
      <p:bldP spid="2"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a:t>
            </a:r>
          </a:p>
        </p:txBody>
      </p:sp>
      <p:sp>
        <p:nvSpPr>
          <p:cNvPr id="4" name="Content Placeholder 3"/>
          <p:cNvSpPr>
            <a:spLocks noGrp="1"/>
          </p:cNvSpPr>
          <p:nvPr>
            <p:ph idx="1"/>
          </p:nvPr>
        </p:nvSpPr>
        <p:spPr/>
        <p:txBody>
          <a:bodyPr/>
          <a:lstStyle/>
          <a:p>
            <a:endParaRPr lang="en-C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60" y="1980878"/>
            <a:ext cx="1958066" cy="1959024"/>
          </a:xfrm>
          <a:prstGeom prst="rect">
            <a:avLst/>
          </a:prstGeom>
        </p:spPr>
      </p:pic>
    </p:spTree>
    <p:extLst>
      <p:ext uri="{BB962C8B-B14F-4D97-AF65-F5344CB8AC3E}">
        <p14:creationId xmlns:p14="http://schemas.microsoft.com/office/powerpoint/2010/main" val="163661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E72829-7EB6-4527-A8C6-C51C3A878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666750"/>
            <a:ext cx="3810000" cy="3810000"/>
          </a:xfrm>
          <a:prstGeom prst="rect">
            <a:avLst/>
          </a:prstGeom>
        </p:spPr>
      </p:pic>
      <p:sp>
        <p:nvSpPr>
          <p:cNvPr id="10" name="TextBox 9">
            <a:extLst>
              <a:ext uri="{FF2B5EF4-FFF2-40B4-BE49-F238E27FC236}">
                <a16:creationId xmlns:a16="http://schemas.microsoft.com/office/drawing/2014/main" id="{A3284600-D277-49A6-984C-44C8B9459242}"/>
              </a:ext>
            </a:extLst>
          </p:cNvPr>
          <p:cNvSpPr txBox="1"/>
          <p:nvPr/>
        </p:nvSpPr>
        <p:spPr>
          <a:xfrm>
            <a:off x="1475656" y="195486"/>
            <a:ext cx="6480720" cy="4524315"/>
          </a:xfrm>
          <a:prstGeom prst="rect">
            <a:avLst/>
          </a:prstGeom>
          <a:noFill/>
        </p:spPr>
        <p:txBody>
          <a:bodyPr wrap="square" rtlCol="0">
            <a:spAutoFit/>
          </a:bodyPr>
          <a:lstStyle/>
          <a:p>
            <a:endParaRPr lang="en-US" dirty="0"/>
          </a:p>
          <a:p>
            <a:r>
              <a:rPr lang="en-US" dirty="0"/>
              <a:t> </a:t>
            </a:r>
            <a:r>
              <a:rPr lang="en-CA" dirty="0"/>
              <a:t>                                             1</a:t>
            </a:r>
          </a:p>
          <a:p>
            <a:r>
              <a:rPr lang="en-US" dirty="0"/>
              <a:t>	             10		       2</a:t>
            </a:r>
          </a:p>
          <a:p>
            <a:endParaRPr lang="en-US" dirty="0"/>
          </a:p>
          <a:p>
            <a:r>
              <a:rPr lang="en-CA" i="1" dirty="0"/>
              <a:t>		</a:t>
            </a:r>
            <a:br>
              <a:rPr lang="en-CA" i="1" dirty="0"/>
            </a:br>
            <a:r>
              <a:rPr lang="en-CA" i="1" dirty="0"/>
              <a:t>		</a:t>
            </a:r>
            <a:endParaRPr lang="en-US" b="1" dirty="0"/>
          </a:p>
          <a:p>
            <a:r>
              <a:rPr lang="en-US" dirty="0"/>
              <a:t>	9         </a:t>
            </a:r>
            <a:r>
              <a:rPr lang="en-CA" b="1" dirty="0"/>
              <a:t>With more questions to </a:t>
            </a:r>
            <a:r>
              <a:rPr lang="en-US" dirty="0"/>
              <a:t>	     3</a:t>
            </a:r>
          </a:p>
          <a:p>
            <a:r>
              <a:rPr lang="en-US" b="1" dirty="0"/>
              <a:t>	           </a:t>
            </a:r>
            <a:r>
              <a:rPr lang="en-CA" b="1" dirty="0"/>
              <a:t>understand the problem in</a:t>
            </a:r>
            <a:br>
              <a:rPr lang="en-CA" b="1" dirty="0"/>
            </a:br>
            <a:r>
              <a:rPr lang="en-CA" b="1" dirty="0"/>
              <a:t>	           enough detail, the </a:t>
            </a:r>
            <a:r>
              <a:rPr lang="en-US" b="1" dirty="0"/>
              <a:t>solution</a:t>
            </a:r>
            <a:br>
              <a:rPr lang="en-US" b="1" dirty="0"/>
            </a:br>
            <a:r>
              <a:rPr lang="en-US" b="1" dirty="0"/>
              <a:t>	           needs 10 posts </a:t>
            </a:r>
            <a:r>
              <a:rPr lang="en-CA" b="1" dirty="0"/>
              <a:t>to put a</a:t>
            </a:r>
            <a:endParaRPr lang="en-US" b="1" dirty="0"/>
          </a:p>
          <a:p>
            <a:r>
              <a:rPr lang="en-US" dirty="0"/>
              <a:t>	8         </a:t>
            </a:r>
            <a:r>
              <a:rPr lang="en-CA" b="1" dirty="0"/>
              <a:t>fence around a big hole.          </a:t>
            </a:r>
            <a:r>
              <a:rPr lang="en-US" dirty="0"/>
              <a:t>4</a:t>
            </a:r>
            <a:br>
              <a:rPr lang="en-US" dirty="0"/>
            </a:br>
            <a:br>
              <a:rPr lang="en-US" dirty="0"/>
            </a:br>
            <a:br>
              <a:rPr lang="en-US" dirty="0"/>
            </a:br>
            <a:br>
              <a:rPr lang="en-US" dirty="0"/>
            </a:br>
            <a:r>
              <a:rPr lang="en-US" dirty="0"/>
              <a:t>		7		        6</a:t>
            </a:r>
            <a:br>
              <a:rPr lang="en-US" dirty="0"/>
            </a:br>
            <a:r>
              <a:rPr lang="en-US" dirty="0"/>
              <a:t>			   5		</a:t>
            </a:r>
            <a:endParaRPr lang="en-CA" dirty="0"/>
          </a:p>
        </p:txBody>
      </p:sp>
    </p:spTree>
    <p:extLst>
      <p:ext uri="{BB962C8B-B14F-4D97-AF65-F5344CB8AC3E}">
        <p14:creationId xmlns:p14="http://schemas.microsoft.com/office/powerpoint/2010/main" val="239203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34E7D-635F-4AA8-8F83-6573A37E26C2}"/>
              </a:ext>
            </a:extLst>
          </p:cNvPr>
          <p:cNvPicPr>
            <a:picLocks noChangeAspect="1"/>
          </p:cNvPicPr>
          <p:nvPr/>
        </p:nvPicPr>
        <p:blipFill>
          <a:blip r:embed="rId3"/>
          <a:stretch>
            <a:fillRect/>
          </a:stretch>
        </p:blipFill>
        <p:spPr>
          <a:xfrm>
            <a:off x="83742" y="357802"/>
            <a:ext cx="5515900" cy="4518204"/>
          </a:xfrm>
          <a:prstGeom prst="rect">
            <a:avLst/>
          </a:prstGeom>
        </p:spPr>
      </p:pic>
      <p:sp>
        <p:nvSpPr>
          <p:cNvPr id="2" name="Title 1">
            <a:extLst>
              <a:ext uri="{FF2B5EF4-FFF2-40B4-BE49-F238E27FC236}">
                <a16:creationId xmlns:a16="http://schemas.microsoft.com/office/drawing/2014/main" id="{53DA6879-3755-48BF-A402-17D1CCD8069A}"/>
              </a:ext>
            </a:extLst>
          </p:cNvPr>
          <p:cNvSpPr>
            <a:spLocks noGrp="1"/>
          </p:cNvSpPr>
          <p:nvPr>
            <p:ph type="title"/>
          </p:nvPr>
        </p:nvSpPr>
        <p:spPr>
          <a:xfrm>
            <a:off x="457200" y="267494"/>
            <a:ext cx="8229600" cy="742950"/>
          </a:xfrm>
        </p:spPr>
        <p:txBody>
          <a:bodyPr/>
          <a:lstStyle/>
          <a:p>
            <a:pPr algn="r"/>
            <a:r>
              <a:rPr lang="en-US" dirty="0"/>
              <a:t>RU sure?</a:t>
            </a:r>
            <a:endParaRPr lang="en-CA" dirty="0"/>
          </a:p>
        </p:txBody>
      </p:sp>
      <p:sp>
        <p:nvSpPr>
          <p:cNvPr id="3" name="Title 1">
            <a:extLst>
              <a:ext uri="{FF2B5EF4-FFF2-40B4-BE49-F238E27FC236}">
                <a16:creationId xmlns:a16="http://schemas.microsoft.com/office/drawing/2014/main" id="{082C61B9-7CBF-43AD-85F6-D2C2E4B9B033}"/>
              </a:ext>
            </a:extLst>
          </p:cNvPr>
          <p:cNvSpPr txBox="1">
            <a:spLocks/>
          </p:cNvSpPr>
          <p:nvPr/>
        </p:nvSpPr>
        <p:spPr>
          <a:xfrm>
            <a:off x="1068404" y="1010444"/>
            <a:ext cx="6959980" cy="3785248"/>
          </a:xfrm>
          <a:prstGeom prst="rect">
            <a:avLst/>
          </a:prstGeom>
          <a:solidFill>
            <a:schemeClr val="bg1"/>
          </a:solidFill>
          <a:ln w="63500" cap="rnd" cmpd="tri">
            <a:solidFill>
              <a:schemeClr val="accent1">
                <a:shade val="50000"/>
              </a:schemeClr>
            </a:solidFill>
          </a:ln>
        </p:spPr>
        <p:txBody>
          <a:bodyPr vert="horz" lIns="91440" tIns="45720" rIns="91440" bIns="45720" rtlCol="0" anchor="t">
            <a:normAutofit fontScale="97500"/>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pPr algn="ctr"/>
            <a:r>
              <a:rPr lang="en-US" dirty="0"/>
              <a:t>Are you sure about those really complex, irreversible, life changing things you indicated on the previous screen that this dialog box is covering up?</a:t>
            </a:r>
            <a:endParaRPr lang="en-CA" dirty="0"/>
          </a:p>
        </p:txBody>
      </p:sp>
      <p:sp>
        <p:nvSpPr>
          <p:cNvPr id="6" name="Rectangle: Rounded Corners 5">
            <a:extLst>
              <a:ext uri="{FF2B5EF4-FFF2-40B4-BE49-F238E27FC236}">
                <a16:creationId xmlns:a16="http://schemas.microsoft.com/office/drawing/2014/main" id="{3B015751-7866-42C1-818B-8A0DB9EC1C9F}"/>
              </a:ext>
            </a:extLst>
          </p:cNvPr>
          <p:cNvSpPr/>
          <p:nvPr/>
        </p:nvSpPr>
        <p:spPr>
          <a:xfrm>
            <a:off x="1187624" y="4083918"/>
            <a:ext cx="3308448" cy="58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Nope, I'm just wasting</a:t>
            </a:r>
            <a:br>
              <a:rPr lang="en-US" b="1" dirty="0"/>
            </a:br>
            <a:r>
              <a:rPr lang="en-US" b="1" dirty="0"/>
              <a:t>my time here.</a:t>
            </a:r>
            <a:endParaRPr lang="en-CA" b="1" dirty="0"/>
          </a:p>
        </p:txBody>
      </p:sp>
      <p:sp>
        <p:nvSpPr>
          <p:cNvPr id="7" name="Rectangle: Rounded Corners 6">
            <a:extLst>
              <a:ext uri="{FF2B5EF4-FFF2-40B4-BE49-F238E27FC236}">
                <a16:creationId xmlns:a16="http://schemas.microsoft.com/office/drawing/2014/main" id="{F45FC450-17FE-407B-A79F-91D63535237C}"/>
              </a:ext>
            </a:extLst>
          </p:cNvPr>
          <p:cNvSpPr/>
          <p:nvPr/>
        </p:nvSpPr>
        <p:spPr>
          <a:xfrm>
            <a:off x="4572000" y="4083918"/>
            <a:ext cx="3308448" cy="58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Yes, I'm sure I did what I thought I meant to do.</a:t>
            </a:r>
            <a:endParaRPr lang="en-CA" b="1" dirty="0"/>
          </a:p>
        </p:txBody>
      </p:sp>
    </p:spTree>
    <p:extLst>
      <p:ext uri="{BB962C8B-B14F-4D97-AF65-F5344CB8AC3E}">
        <p14:creationId xmlns:p14="http://schemas.microsoft.com/office/powerpoint/2010/main" val="135326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DF83-CCCC-4EAC-AFE4-62919684D1B5}"/>
              </a:ext>
            </a:extLst>
          </p:cNvPr>
          <p:cNvSpPr>
            <a:spLocks noGrp="1"/>
          </p:cNvSpPr>
          <p:nvPr>
            <p:ph type="title"/>
          </p:nvPr>
        </p:nvSpPr>
        <p:spPr/>
        <p:txBody>
          <a:bodyPr/>
          <a:lstStyle/>
          <a:p>
            <a:r>
              <a:rPr lang="en-US" dirty="0"/>
              <a:t>No more Error messages…</a:t>
            </a:r>
            <a:endParaRPr lang="en-CA" dirty="0"/>
          </a:p>
        </p:txBody>
      </p:sp>
      <p:sp>
        <p:nvSpPr>
          <p:cNvPr id="3" name="Content Placeholder 2">
            <a:extLst>
              <a:ext uri="{FF2B5EF4-FFF2-40B4-BE49-F238E27FC236}">
                <a16:creationId xmlns:a16="http://schemas.microsoft.com/office/drawing/2014/main" id="{EDEA9722-78E1-4DF5-B2BE-D29650DCE00E}"/>
              </a:ext>
            </a:extLst>
          </p:cNvPr>
          <p:cNvSpPr>
            <a:spLocks noGrp="1"/>
          </p:cNvSpPr>
          <p:nvPr>
            <p:ph idx="1"/>
          </p:nvPr>
        </p:nvSpPr>
        <p:spPr>
          <a:xfrm>
            <a:off x="457200" y="1200150"/>
            <a:ext cx="10235480" cy="4179912"/>
          </a:xfrm>
        </p:spPr>
        <p:txBody>
          <a:bodyPr>
            <a:normAutofit lnSpcReduction="10000"/>
          </a:bodyPr>
          <a:lstStyle/>
          <a:p>
            <a:r>
              <a:rPr lang="en-US" dirty="0"/>
              <a:t>Give user support, diagnostic, and help messages</a:t>
            </a:r>
          </a:p>
          <a:p>
            <a:r>
              <a:rPr lang="en-US" dirty="0"/>
              <a:t>Say </a:t>
            </a:r>
            <a:r>
              <a:rPr lang="en-US" i="1" dirty="0"/>
              <a:t>why </a:t>
            </a:r>
            <a:r>
              <a:rPr lang="en-US" dirty="0"/>
              <a:t>the message is issued…not this: </a:t>
            </a:r>
          </a:p>
          <a:p>
            <a:pPr lvl="1"/>
            <a:r>
              <a:rPr lang="en-US" dirty="0"/>
              <a:t>Bad command or filename. 		[ classic DOS error ]</a:t>
            </a:r>
          </a:p>
          <a:p>
            <a:pPr lvl="1"/>
            <a:r>
              <a:rPr lang="en-US" dirty="0"/>
              <a:t>Input contains invalid character.	[ guess which one! ]</a:t>
            </a:r>
          </a:p>
          <a:p>
            <a:pPr lvl="1"/>
            <a:r>
              <a:rPr lang="en-US" dirty="0"/>
              <a:t>Input value out of range.		[ guess the min – max ]</a:t>
            </a:r>
          </a:p>
          <a:p>
            <a:r>
              <a:rPr lang="en-US" dirty="0"/>
              <a:t>Don’t confuse input with output</a:t>
            </a:r>
          </a:p>
          <a:p>
            <a:pPr lvl="1"/>
            <a:r>
              <a:rPr lang="en-US" dirty="0"/>
              <a:t>Users do not have to format their input </a:t>
            </a:r>
            <a:br>
              <a:rPr lang="en-US" dirty="0"/>
            </a:br>
            <a:r>
              <a:rPr lang="en-US" dirty="0"/>
              <a:t>the same way the program edits and outputs</a:t>
            </a:r>
          </a:p>
          <a:p>
            <a:pPr lvl="2"/>
            <a:r>
              <a:rPr lang="en-US" dirty="0"/>
              <a:t>postal codes may/may not contain a space</a:t>
            </a:r>
          </a:p>
          <a:p>
            <a:pPr lvl="2"/>
            <a:r>
              <a:rPr lang="en-US" dirty="0"/>
              <a:t>Phone numbers, dates – just capture the digits and format the output</a:t>
            </a:r>
          </a:p>
          <a:p>
            <a:r>
              <a:rPr lang="en-US" dirty="0"/>
              <a:t>                                      Put the messages where the users can see them</a:t>
            </a:r>
          </a:p>
          <a:p>
            <a:endParaRPr lang="en-US" dirty="0"/>
          </a:p>
          <a:p>
            <a:endParaRPr lang="en-CA" dirty="0"/>
          </a:p>
        </p:txBody>
      </p:sp>
    </p:spTree>
    <p:extLst>
      <p:ext uri="{BB962C8B-B14F-4D97-AF65-F5344CB8AC3E}">
        <p14:creationId xmlns:p14="http://schemas.microsoft.com/office/powerpoint/2010/main" val="777612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14140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 y="2070372"/>
            <a:ext cx="9144000" cy="1869529"/>
          </a:xfrm>
        </p:spPr>
        <p:txBody>
          <a:bodyPr anchor="t">
            <a:noAutofit/>
          </a:bodyPr>
          <a:lstStyle/>
          <a:p>
            <a:pPr algn="ctr"/>
            <a:r>
              <a:rPr lang="en-US" sz="3600" dirty="0">
                <a:hlinkClick r:id="rId3"/>
              </a:rPr>
              <a:t>PowerShell</a:t>
            </a:r>
            <a:r>
              <a:rPr lang="en-US" sz="3600" dirty="0"/>
              <a:t> is the new CLI for</a:t>
            </a:r>
            <a:br>
              <a:rPr lang="en-US" sz="3600" dirty="0"/>
            </a:br>
            <a:r>
              <a:rPr lang="en-US" sz="3600" dirty="0">
                <a:hlinkClick r:id="rId3"/>
              </a:rPr>
              <a:t>Windows</a:t>
            </a:r>
            <a:r>
              <a:rPr lang="en-US" sz="3600" dirty="0"/>
              <a:t> – </a:t>
            </a:r>
            <a:r>
              <a:rPr lang="en-US" sz="3600" dirty="0">
                <a:hlinkClick r:id="rId4"/>
              </a:rPr>
              <a:t>Linux</a:t>
            </a:r>
            <a:r>
              <a:rPr lang="en-US" sz="3600" dirty="0"/>
              <a:t> – </a:t>
            </a:r>
            <a:r>
              <a:rPr lang="en-US" sz="3600" dirty="0">
                <a:hlinkClick r:id="rId5"/>
              </a:rPr>
              <a:t>macOS</a:t>
            </a:r>
            <a:r>
              <a:rPr lang="en-US" sz="3600" dirty="0"/>
              <a:t> – </a:t>
            </a:r>
            <a:r>
              <a:rPr lang="en-US" sz="3600" dirty="0">
                <a:hlinkClick r:id="rId6"/>
              </a:rPr>
              <a:t>ARM</a:t>
            </a:r>
            <a:endParaRPr lang="en-US" sz="3600" dirty="0"/>
          </a:p>
        </p:txBody>
      </p:sp>
      <p:pic>
        <p:nvPicPr>
          <p:cNvPr id="5" name="Picture 4">
            <a:extLst>
              <a:ext uri="{FF2B5EF4-FFF2-40B4-BE49-F238E27FC236}">
                <a16:creationId xmlns:a16="http://schemas.microsoft.com/office/drawing/2014/main" id="{D93DB41E-0263-4E77-B947-A1E454EEA35F}"/>
              </a:ext>
            </a:extLst>
          </p:cNvPr>
          <p:cNvPicPr>
            <a:picLocks noChangeAspect="1"/>
          </p:cNvPicPr>
          <p:nvPr/>
        </p:nvPicPr>
        <p:blipFill>
          <a:blip r:embed="rId7"/>
          <a:stretch>
            <a:fillRect/>
          </a:stretch>
        </p:blipFill>
        <p:spPr>
          <a:xfrm>
            <a:off x="2719387" y="584473"/>
            <a:ext cx="3705225" cy="1238250"/>
          </a:xfrm>
          <a:prstGeom prst="rect">
            <a:avLst/>
          </a:prstGeom>
        </p:spPr>
      </p:pic>
    </p:spTree>
    <p:extLst>
      <p:ext uri="{BB962C8B-B14F-4D97-AF65-F5344CB8AC3E}">
        <p14:creationId xmlns:p14="http://schemas.microsoft.com/office/powerpoint/2010/main" val="3998934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15" y="851798"/>
            <a:ext cx="8661602" cy="4291702"/>
          </a:xfrm>
        </p:spPr>
        <p:txBody>
          <a:bodyPr>
            <a:normAutofit fontScale="92500"/>
          </a:bodyPr>
          <a:lstStyle/>
          <a:p>
            <a:pPr>
              <a:lnSpc>
                <a:spcPct val="110000"/>
              </a:lnSpc>
              <a:spcBef>
                <a:spcPts val="0"/>
              </a:spcBef>
              <a:spcAft>
                <a:spcPts val="600"/>
              </a:spcAft>
            </a:pPr>
            <a:r>
              <a:rPr lang="en-CA" dirty="0">
                <a:solidFill>
                  <a:schemeClr val="tx2"/>
                </a:solidFill>
              </a:rPr>
              <a:t>PS command-line shell and scripting language for administering </a:t>
            </a:r>
          </a:p>
          <a:p>
            <a:pPr lvl="1">
              <a:lnSpc>
                <a:spcPct val="110000"/>
              </a:lnSpc>
              <a:spcBef>
                <a:spcPts val="0"/>
              </a:spcBef>
              <a:spcAft>
                <a:spcPts val="600"/>
              </a:spcAft>
            </a:pPr>
            <a:r>
              <a:rPr lang="en-CA" dirty="0">
                <a:solidFill>
                  <a:schemeClr val="tx2"/>
                </a:solidFill>
              </a:rPr>
              <a:t>multiple operating systems (Windows, macOS, *nix)</a:t>
            </a:r>
          </a:p>
          <a:p>
            <a:pPr lvl="1">
              <a:lnSpc>
                <a:spcPct val="110000"/>
              </a:lnSpc>
              <a:spcBef>
                <a:spcPts val="0"/>
              </a:spcBef>
              <a:spcAft>
                <a:spcPts val="600"/>
              </a:spcAft>
            </a:pPr>
            <a:r>
              <a:rPr lang="en-CA" dirty="0">
                <a:solidFill>
                  <a:schemeClr val="tx2"/>
                </a:solidFill>
              </a:rPr>
              <a:t>processes related to running applications on those OS</a:t>
            </a:r>
            <a:endParaRPr lang="en-CA" dirty="0"/>
          </a:p>
          <a:p>
            <a:pPr lvl="1">
              <a:lnSpc>
                <a:spcPct val="110000"/>
              </a:lnSpc>
              <a:spcBef>
                <a:spcPts val="0"/>
              </a:spcBef>
              <a:spcAft>
                <a:spcPts val="600"/>
              </a:spcAft>
            </a:pPr>
            <a:r>
              <a:rPr lang="en-CA" dirty="0"/>
              <a:t>e.g. management of Networks, Devices, Users, App runtime environment</a:t>
            </a:r>
          </a:p>
          <a:p>
            <a:pPr>
              <a:lnSpc>
                <a:spcPct val="110000"/>
              </a:lnSpc>
              <a:spcBef>
                <a:spcPts val="0"/>
              </a:spcBef>
              <a:spcAft>
                <a:spcPts val="600"/>
              </a:spcAft>
            </a:pPr>
            <a:r>
              <a:rPr lang="en-CA" dirty="0"/>
              <a:t>Object-Oriented structure, built-in script editor, thousands of cmdlets, </a:t>
            </a:r>
            <a:r>
              <a:rPr lang="en-CA" i="1" dirty="0"/>
              <a:t>pronounced 'command-lets',</a:t>
            </a:r>
            <a:r>
              <a:rPr lang="en-CA" dirty="0"/>
              <a:t> to fully manage a system.</a:t>
            </a:r>
          </a:p>
          <a:p>
            <a:pPr>
              <a:lnSpc>
                <a:spcPct val="110000"/>
              </a:lnSpc>
              <a:spcBef>
                <a:spcPts val="0"/>
              </a:spcBef>
              <a:spcAft>
                <a:spcPts val="600"/>
              </a:spcAft>
            </a:pPr>
            <a:r>
              <a:rPr lang="en-CA" dirty="0"/>
              <a:t>PowerShell is </a:t>
            </a:r>
            <a:r>
              <a:rPr lang="en-CA" dirty="0">
                <a:solidFill>
                  <a:schemeClr val="tx2"/>
                </a:solidFill>
              </a:rPr>
              <a:t>more secure than DOS CMD</a:t>
            </a:r>
            <a:r>
              <a:rPr lang="en-CA" dirty="0"/>
              <a:t>. All old batch CMD commands work in PowerShell (backward compatibility).</a:t>
            </a:r>
          </a:p>
          <a:p>
            <a:pPr>
              <a:lnSpc>
                <a:spcPct val="110000"/>
              </a:lnSpc>
              <a:spcBef>
                <a:spcPts val="0"/>
              </a:spcBef>
              <a:spcAft>
                <a:spcPts val="600"/>
              </a:spcAft>
            </a:pPr>
            <a:r>
              <a:rPr lang="en-CA" dirty="0"/>
              <a:t>Audio/Visual Learning: </a:t>
            </a:r>
            <a:r>
              <a:rPr lang="en-CA" dirty="0">
                <a:hlinkClick r:id="rId3"/>
              </a:rPr>
              <a:t>https://www.lynda.com/IT-tutorials/Why-PowerShell/486042/496255-4.html</a:t>
            </a:r>
            <a:endParaRPr lang="en-CA" dirty="0"/>
          </a:p>
        </p:txBody>
      </p:sp>
      <p:sp>
        <p:nvSpPr>
          <p:cNvPr id="6" name="Title 1"/>
          <p:cNvSpPr>
            <a:spLocks noGrp="1"/>
          </p:cNvSpPr>
          <p:nvPr>
            <p:ph type="title"/>
          </p:nvPr>
        </p:nvSpPr>
        <p:spPr>
          <a:xfrm>
            <a:off x="107504" y="123478"/>
            <a:ext cx="9252520" cy="742950"/>
          </a:xfrm>
        </p:spPr>
        <p:txBody>
          <a:bodyPr>
            <a:noAutofit/>
          </a:bodyPr>
          <a:lstStyle/>
          <a:p>
            <a:r>
              <a:rPr lang="en-US" sz="3600" dirty="0"/>
              <a:t>PowerShell is the new CLI</a:t>
            </a:r>
          </a:p>
        </p:txBody>
      </p:sp>
    </p:spTree>
    <p:extLst>
      <p:ext uri="{BB962C8B-B14F-4D97-AF65-F5344CB8AC3E}">
        <p14:creationId xmlns:p14="http://schemas.microsoft.com/office/powerpoint/2010/main" val="3084136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878" y="1200150"/>
            <a:ext cx="8661602" cy="3657600"/>
          </a:xfrm>
        </p:spPr>
        <p:txBody>
          <a:bodyPr>
            <a:normAutofit fontScale="92500" lnSpcReduction="10000"/>
          </a:bodyPr>
          <a:lstStyle/>
          <a:p>
            <a:r>
              <a:rPr lang="en-CA" dirty="0"/>
              <a:t>There is </a:t>
            </a:r>
            <a:r>
              <a:rPr lang="en-CA" dirty="0">
                <a:solidFill>
                  <a:schemeClr val="tx2"/>
                </a:solidFill>
              </a:rPr>
              <a:t>a one-to-one relationship between the command line and File Explorer, especially in Windows 10.</a:t>
            </a:r>
          </a:p>
          <a:p>
            <a:endParaRPr lang="en-CA" dirty="0">
              <a:solidFill>
                <a:srgbClr val="0070C0"/>
              </a:solidFill>
            </a:endParaRPr>
          </a:p>
          <a:p>
            <a:r>
              <a:rPr lang="en-CA" dirty="0"/>
              <a:t>You can </a:t>
            </a:r>
            <a:r>
              <a:rPr lang="en-CA" dirty="0">
                <a:solidFill>
                  <a:schemeClr val="tx2"/>
                </a:solidFill>
              </a:rPr>
              <a:t>move from one to the other </a:t>
            </a:r>
            <a:r>
              <a:rPr lang="en-CA" dirty="0"/>
              <a:t>from any folder in Windows and copy any paths.</a:t>
            </a:r>
          </a:p>
          <a:p>
            <a:endParaRPr lang="en-CA" dirty="0"/>
          </a:p>
          <a:p>
            <a:r>
              <a:rPr lang="en-CA" dirty="0"/>
              <a:t>Learning to take advantage of this feature </a:t>
            </a:r>
            <a:r>
              <a:rPr lang="en-CA" dirty="0">
                <a:solidFill>
                  <a:schemeClr val="tx2"/>
                </a:solidFill>
              </a:rPr>
              <a:t>will greatly improve your speed in programming and using Windows.</a:t>
            </a:r>
          </a:p>
          <a:p>
            <a:endParaRPr lang="en-CA" dirty="0">
              <a:solidFill>
                <a:schemeClr val="tx2"/>
              </a:solidFill>
            </a:endParaRPr>
          </a:p>
          <a:p>
            <a:r>
              <a:rPr lang="en-CA" dirty="0"/>
              <a:t>Next slides are a few examples of such a relationship.</a:t>
            </a:r>
            <a:endParaRPr lang="en-US" dirty="0"/>
          </a:p>
          <a:p>
            <a:endParaRPr lang="en-CA" dirty="0"/>
          </a:p>
        </p:txBody>
      </p:sp>
      <p:sp>
        <p:nvSpPr>
          <p:cNvPr id="6" name="Title 1"/>
          <p:cNvSpPr>
            <a:spLocks noGrp="1"/>
          </p:cNvSpPr>
          <p:nvPr>
            <p:ph type="title"/>
          </p:nvPr>
        </p:nvSpPr>
        <p:spPr>
          <a:xfrm>
            <a:off x="0" y="339502"/>
            <a:ext cx="9252520" cy="742950"/>
          </a:xfrm>
        </p:spPr>
        <p:txBody>
          <a:bodyPr>
            <a:noAutofit/>
          </a:bodyPr>
          <a:lstStyle/>
          <a:p>
            <a:r>
              <a:rPr lang="en-US" sz="2800" dirty="0"/>
              <a:t>one-to-one relationship between PowerShell and File Explorer</a:t>
            </a:r>
          </a:p>
        </p:txBody>
      </p:sp>
    </p:spTree>
    <p:extLst>
      <p:ext uri="{BB962C8B-B14F-4D97-AF65-F5344CB8AC3E}">
        <p14:creationId xmlns:p14="http://schemas.microsoft.com/office/powerpoint/2010/main" val="170708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514" y="244624"/>
            <a:ext cx="8229600" cy="742950"/>
          </a:xfrm>
        </p:spPr>
        <p:txBody>
          <a:bodyPr>
            <a:normAutofit fontScale="90000"/>
          </a:bodyPr>
          <a:lstStyle/>
          <a:p>
            <a:r>
              <a:rPr lang="en-CA" dirty="0"/>
              <a:t>Opening PowerShell from File Explorer</a:t>
            </a:r>
            <a:endParaRPr lang="en-US" dirty="0"/>
          </a:p>
        </p:txBody>
      </p:sp>
      <p:sp>
        <p:nvSpPr>
          <p:cNvPr id="3" name="Content Placeholder 2"/>
          <p:cNvSpPr>
            <a:spLocks noGrp="1"/>
          </p:cNvSpPr>
          <p:nvPr>
            <p:ph idx="1"/>
          </p:nvPr>
        </p:nvSpPr>
        <p:spPr>
          <a:xfrm>
            <a:off x="107505" y="987574"/>
            <a:ext cx="4252868" cy="4032448"/>
          </a:xfrm>
        </p:spPr>
        <p:txBody>
          <a:bodyPr>
            <a:normAutofit/>
          </a:bodyPr>
          <a:lstStyle/>
          <a:p>
            <a:r>
              <a:rPr lang="en-CA" dirty="0"/>
              <a:t>Navigate to any Folder in File Explorer.</a:t>
            </a:r>
          </a:p>
          <a:p>
            <a:endParaRPr lang="en-CA" dirty="0"/>
          </a:p>
          <a:p>
            <a:r>
              <a:rPr lang="en-CA" dirty="0"/>
              <a:t>Type ALT + F to open the file menu and then, press R to open PowerShell.</a:t>
            </a:r>
          </a:p>
          <a:p>
            <a:r>
              <a:rPr lang="en-US" dirty="0"/>
              <a:t>&gt; </a:t>
            </a:r>
            <a:r>
              <a:rPr lang="en-US" dirty="0">
                <a:latin typeface="Consolas" panose="020B0609020204030204" pitchFamily="49" charset="0"/>
              </a:rPr>
              <a:t>get-</a:t>
            </a:r>
            <a:r>
              <a:rPr lang="en-US" dirty="0" err="1">
                <a:latin typeface="Consolas" panose="020B0609020204030204" pitchFamily="49" charset="0"/>
              </a:rPr>
              <a:t>childitem</a:t>
            </a:r>
            <a:endParaRPr lang="en-CA" dirty="0">
              <a:latin typeface="Consolas" panose="020B0609020204030204" pitchFamily="49" charset="0"/>
            </a:endParaRPr>
          </a:p>
          <a:p>
            <a:r>
              <a:rPr lang="en-CA" dirty="0"/>
              <a:t>Here you can see a typical run.</a:t>
            </a:r>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60373" y="987574"/>
            <a:ext cx="4622073" cy="2299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83405" y="2355726"/>
            <a:ext cx="4384550" cy="2457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7703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742950"/>
          </a:xfrm>
        </p:spPr>
        <p:txBody>
          <a:bodyPr>
            <a:normAutofit/>
          </a:bodyPr>
          <a:lstStyle/>
          <a:p>
            <a:r>
              <a:rPr lang="en-CA" dirty="0"/>
              <a:t>Some shortcuts used in PowerShell</a:t>
            </a:r>
          </a:p>
        </p:txBody>
      </p:sp>
      <p:sp>
        <p:nvSpPr>
          <p:cNvPr id="3" name="Content Placeholder 2"/>
          <p:cNvSpPr>
            <a:spLocks noGrp="1"/>
          </p:cNvSpPr>
          <p:nvPr>
            <p:ph idx="1"/>
          </p:nvPr>
        </p:nvSpPr>
        <p:spPr>
          <a:xfrm>
            <a:off x="457200" y="1200150"/>
            <a:ext cx="8147248" cy="3657600"/>
          </a:xfrm>
        </p:spPr>
        <p:txBody>
          <a:bodyPr>
            <a:normAutofit/>
          </a:bodyPr>
          <a:lstStyle/>
          <a:p>
            <a:r>
              <a:rPr lang="en-CA" dirty="0"/>
              <a:t>These are some of the shortcuts which could be used inside PowerShell:</a:t>
            </a:r>
          </a:p>
          <a:p>
            <a:pPr lvl="1">
              <a:buFont typeface="Wingdings" panose="05000000000000000000" pitchFamily="2" charset="2"/>
              <a:buChar char="ü"/>
            </a:pPr>
            <a:r>
              <a:rPr lang="en-US" dirty="0"/>
              <a:t>A</a:t>
            </a:r>
            <a:r>
              <a:rPr lang="en-CA" dirty="0" err="1"/>
              <a:t>rrow</a:t>
            </a:r>
            <a:r>
              <a:rPr lang="en-CA" dirty="0"/>
              <a:t> Up or Down to recall commands in the stack</a:t>
            </a:r>
          </a:p>
          <a:p>
            <a:pPr lvl="1">
              <a:buFont typeface="Wingdings" panose="05000000000000000000" pitchFamily="2" charset="2"/>
              <a:buChar char="ü"/>
            </a:pPr>
            <a:r>
              <a:rPr lang="en-US" dirty="0"/>
              <a:t>H</a:t>
            </a:r>
            <a:r>
              <a:rPr lang="en-CA" dirty="0" err="1"/>
              <a:t>ome</a:t>
            </a:r>
            <a:r>
              <a:rPr lang="en-CA" dirty="0"/>
              <a:t>, End, </a:t>
            </a:r>
            <a:r>
              <a:rPr lang="en-CA" dirty="0" err="1"/>
              <a:t>Ctrl+Arrow</a:t>
            </a:r>
            <a:r>
              <a:rPr lang="en-CA" dirty="0"/>
              <a:t> Left/Right to edit within the </a:t>
            </a:r>
            <a:r>
              <a:rPr lang="en-CA" dirty="0" err="1"/>
              <a:t>cmd</a:t>
            </a:r>
            <a:endParaRPr lang="en-CA" dirty="0">
              <a:latin typeface="Consolas" panose="020B0609020204030204" pitchFamily="49" charset="0"/>
            </a:endParaRPr>
          </a:p>
          <a:p>
            <a:pPr lvl="1">
              <a:buFont typeface="Wingdings" panose="05000000000000000000" pitchFamily="2" charset="2"/>
              <a:buChar char="ü"/>
            </a:pPr>
            <a:r>
              <a:rPr lang="en-CA" dirty="0">
                <a:latin typeface="Consolas" panose="020B0609020204030204" pitchFamily="49" charset="0"/>
              </a:rPr>
              <a:t>get-history </a:t>
            </a:r>
            <a:r>
              <a:rPr lang="en-CA" dirty="0"/>
              <a:t>lists all commands in the stack</a:t>
            </a:r>
          </a:p>
          <a:p>
            <a:pPr lvl="1">
              <a:buFont typeface="Wingdings" panose="05000000000000000000" pitchFamily="2" charset="2"/>
              <a:buChar char="ü"/>
            </a:pPr>
            <a:r>
              <a:rPr lang="en-US" dirty="0">
                <a:latin typeface="Consolas" panose="020B0609020204030204" pitchFamily="49" charset="0"/>
              </a:rPr>
              <a:t>get-help </a:t>
            </a:r>
          </a:p>
          <a:p>
            <a:pPr lvl="1">
              <a:buFont typeface="Wingdings" panose="05000000000000000000" pitchFamily="2" charset="2"/>
              <a:buChar char="ü"/>
            </a:pPr>
            <a:r>
              <a:rPr lang="en-US" dirty="0">
                <a:latin typeface="Consolas" panose="020B0609020204030204" pitchFamily="49" charset="0"/>
              </a:rPr>
              <a:t>TAB </a:t>
            </a:r>
            <a:r>
              <a:rPr lang="en-US" dirty="0"/>
              <a:t>key auto completes, similar to Visual Studio's </a:t>
            </a:r>
            <a:r>
              <a:rPr lang="en-US" dirty="0" err="1"/>
              <a:t>Intellisense</a:t>
            </a:r>
            <a:endParaRPr lang="en-US" dirty="0"/>
          </a:p>
          <a:p>
            <a:pPr lvl="2">
              <a:buFont typeface="Wingdings" panose="05000000000000000000" pitchFamily="2" charset="2"/>
              <a:buChar char="ü"/>
            </a:pPr>
            <a:r>
              <a:rPr lang="en-US" dirty="0"/>
              <a:t>Cmdlet names</a:t>
            </a:r>
          </a:p>
          <a:p>
            <a:pPr lvl="2">
              <a:buFont typeface="Wingdings" panose="05000000000000000000" pitchFamily="2" charset="2"/>
              <a:buChar char="ü"/>
            </a:pPr>
            <a:r>
              <a:rPr lang="en-US" dirty="0"/>
              <a:t>cycles through file names in current folder. Wildcards optional</a:t>
            </a:r>
            <a:br>
              <a:rPr lang="en-US" dirty="0"/>
            </a:br>
            <a:r>
              <a:rPr lang="en-US" dirty="0"/>
              <a:t>e.g.  </a:t>
            </a:r>
            <a:r>
              <a:rPr lang="en-US" dirty="0">
                <a:latin typeface="Consolas" panose="020B0609020204030204" pitchFamily="49" charset="0"/>
              </a:rPr>
              <a:t>*.txt [TAB] will retrieve text file names</a:t>
            </a:r>
            <a:endParaRPr lang="en-CA" dirty="0">
              <a:latin typeface="Consolas" panose="020B0609020204030204" pitchFamily="49" charset="0"/>
            </a:endParaRPr>
          </a:p>
          <a:p>
            <a:pPr lvl="1">
              <a:buFont typeface="Wingdings" panose="05000000000000000000" pitchFamily="2" charset="2"/>
              <a:buChar char="ü"/>
            </a:pPr>
            <a:endParaRPr lang="en-CA" dirty="0"/>
          </a:p>
          <a:p>
            <a:endParaRPr lang="en-CA" dirty="0"/>
          </a:p>
        </p:txBody>
      </p:sp>
    </p:spTree>
    <p:extLst>
      <p:ext uri="{BB962C8B-B14F-4D97-AF65-F5344CB8AC3E}">
        <p14:creationId xmlns:p14="http://schemas.microsoft.com/office/powerpoint/2010/main" val="852880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lstStyle/>
          <a:p>
            <a:r>
              <a:rPr lang="en-US" dirty="0"/>
              <a:t>Notes</a:t>
            </a:r>
            <a:endParaRPr lang="en-CA" dirty="0"/>
          </a:p>
        </p:txBody>
      </p:sp>
      <p:sp>
        <p:nvSpPr>
          <p:cNvPr id="3" name="Subtitle 2"/>
          <p:cNvSpPr>
            <a:spLocks noGrp="1"/>
          </p:cNvSpPr>
          <p:nvPr>
            <p:ph type="subTitle" idx="1"/>
          </p:nvPr>
        </p:nvSpPr>
        <p:spPr/>
        <p:txBody>
          <a:bodyPr/>
          <a:lstStyle/>
          <a:p>
            <a:r>
              <a:rPr lang="en-US" b="1" dirty="0"/>
              <a:t>…not on the quiz but here for further information and explanation.</a:t>
            </a:r>
            <a:endParaRPr lang="en-CA" b="1" dirty="0"/>
          </a:p>
        </p:txBody>
      </p:sp>
    </p:spTree>
    <p:extLst>
      <p:ext uri="{BB962C8B-B14F-4D97-AF65-F5344CB8AC3E}">
        <p14:creationId xmlns:p14="http://schemas.microsoft.com/office/powerpoint/2010/main" val="359407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88026"/>
            <a:ext cx="8229600" cy="742950"/>
          </a:xfrm>
        </p:spPr>
        <p:txBody>
          <a:bodyPr>
            <a:normAutofit fontScale="90000"/>
          </a:bodyPr>
          <a:lstStyle/>
          <a:p>
            <a:r>
              <a:rPr lang="en-CA" dirty="0"/>
              <a:t>Opening File Explorer from PowerShell</a:t>
            </a:r>
            <a:endParaRPr lang="en-US" dirty="0"/>
          </a:p>
        </p:txBody>
      </p:sp>
      <p:sp>
        <p:nvSpPr>
          <p:cNvPr id="3" name="Content Placeholder 2"/>
          <p:cNvSpPr>
            <a:spLocks noGrp="1"/>
          </p:cNvSpPr>
          <p:nvPr>
            <p:ph idx="1"/>
          </p:nvPr>
        </p:nvSpPr>
        <p:spPr>
          <a:xfrm>
            <a:off x="251520" y="1200150"/>
            <a:ext cx="3744416" cy="3657600"/>
          </a:xfrm>
        </p:spPr>
        <p:txBody>
          <a:bodyPr>
            <a:normAutofit lnSpcReduction="10000"/>
          </a:bodyPr>
          <a:lstStyle/>
          <a:p>
            <a:r>
              <a:rPr lang="en-CA" dirty="0"/>
              <a:t>At the Windows PowerShell prompt, type </a:t>
            </a:r>
            <a:r>
              <a:rPr lang="en-CA" dirty="0">
                <a:solidFill>
                  <a:schemeClr val="tx2"/>
                </a:solidFill>
              </a:rPr>
              <a:t>Start Explorer .\</a:t>
            </a:r>
            <a:r>
              <a:rPr lang="en-CA" dirty="0"/>
              <a:t> to open File Explorer in the current directory.</a:t>
            </a:r>
          </a:p>
          <a:p>
            <a:endParaRPr lang="en-CA" dirty="0"/>
          </a:p>
          <a:p>
            <a:r>
              <a:rPr lang="en-CA" dirty="0"/>
              <a:t>You could also </a:t>
            </a:r>
            <a:r>
              <a:rPr lang="en-CA" dirty="0">
                <a:solidFill>
                  <a:schemeClr val="tx2"/>
                </a:solidFill>
              </a:rPr>
              <a:t>pass a directory path</a:t>
            </a:r>
            <a:r>
              <a:rPr lang="en-CA" dirty="0"/>
              <a:t> to open File Explorer in that path.</a:t>
            </a:r>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39952" y="1131590"/>
            <a:ext cx="4877595" cy="3859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341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57876"/>
            <a:ext cx="8229600" cy="742950"/>
          </a:xfrm>
        </p:spPr>
        <p:txBody>
          <a:bodyPr>
            <a:normAutofit fontScale="90000"/>
          </a:bodyPr>
          <a:lstStyle/>
          <a:p>
            <a:r>
              <a:rPr lang="en-CA" dirty="0"/>
              <a:t>Opening a File or Folder from PowerShell</a:t>
            </a:r>
          </a:p>
        </p:txBody>
      </p:sp>
      <p:sp>
        <p:nvSpPr>
          <p:cNvPr id="3" name="Content Placeholder 2"/>
          <p:cNvSpPr>
            <a:spLocks noGrp="1"/>
          </p:cNvSpPr>
          <p:nvPr>
            <p:ph idx="1"/>
          </p:nvPr>
        </p:nvSpPr>
        <p:spPr>
          <a:xfrm>
            <a:off x="0" y="940332"/>
            <a:ext cx="3419872" cy="4079689"/>
          </a:xfrm>
        </p:spPr>
        <p:txBody>
          <a:bodyPr>
            <a:noAutofit/>
          </a:bodyPr>
          <a:lstStyle/>
          <a:p>
            <a:r>
              <a:rPr lang="en-CA" sz="1800" dirty="0"/>
              <a:t>PowerShell can </a:t>
            </a:r>
            <a:r>
              <a:rPr lang="en-CA" sz="1800" dirty="0">
                <a:solidFill>
                  <a:schemeClr val="tx2"/>
                </a:solidFill>
              </a:rPr>
              <a:t>recall folder and file names</a:t>
            </a:r>
            <a:r>
              <a:rPr lang="en-CA" sz="1800" dirty="0"/>
              <a:t> in the current directory to the </a:t>
            </a:r>
            <a:r>
              <a:rPr lang="en-CA" sz="1800" dirty="0" err="1"/>
              <a:t>cmd</a:t>
            </a:r>
            <a:r>
              <a:rPr lang="en-CA" sz="1800" dirty="0"/>
              <a:t> line.</a:t>
            </a:r>
          </a:p>
          <a:p>
            <a:r>
              <a:rPr lang="en-CA" sz="1800" dirty="0"/>
              <a:t>To open a file or folder, type </a:t>
            </a:r>
            <a:r>
              <a:rPr lang="en-CA" sz="1800" dirty="0">
                <a:solidFill>
                  <a:schemeClr val="tx2"/>
                </a:solidFill>
              </a:rPr>
              <a:t>.\</a:t>
            </a:r>
            <a:r>
              <a:rPr lang="en-CA" sz="1800" dirty="0"/>
              <a:t> or </a:t>
            </a:r>
            <a:r>
              <a:rPr lang="en-CA" sz="1800" dirty="0">
                <a:solidFill>
                  <a:schemeClr val="tx2"/>
                </a:solidFill>
              </a:rPr>
              <a:t>start .\ </a:t>
            </a:r>
            <a:r>
              <a:rPr lang="en-CA" sz="1800" dirty="0"/>
              <a:t>then press TAB and cycle through listing (Shift + TAB to go in reverse.)</a:t>
            </a:r>
          </a:p>
          <a:p>
            <a:r>
              <a:rPr lang="en-CA" sz="1800" dirty="0"/>
              <a:t>Stop at a file you want to open and press ENTER</a:t>
            </a:r>
            <a:r>
              <a:rPr lang="en-CA" sz="1800" dirty="0">
                <a:solidFill>
                  <a:schemeClr val="tx2"/>
                </a:solidFill>
              </a:rPr>
              <a:t>; it has the same result as double clicking in File Explorer</a:t>
            </a:r>
            <a:r>
              <a:rPr lang="en-CA" sz="1800" dirty="0"/>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1469119"/>
            <a:ext cx="564832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79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 y="143460"/>
            <a:ext cx="9105363" cy="742950"/>
          </a:xfrm>
        </p:spPr>
        <p:txBody>
          <a:bodyPr>
            <a:normAutofit fontScale="90000"/>
          </a:bodyPr>
          <a:lstStyle/>
          <a:p>
            <a:r>
              <a:rPr lang="en-CA" dirty="0"/>
              <a:t>Copying Paths From PowerShell to File Explorer</a:t>
            </a:r>
            <a:endParaRPr lang="en-US" dirty="0"/>
          </a:p>
        </p:txBody>
      </p:sp>
      <p:sp>
        <p:nvSpPr>
          <p:cNvPr id="3" name="Content Placeholder 2"/>
          <p:cNvSpPr>
            <a:spLocks noGrp="1"/>
          </p:cNvSpPr>
          <p:nvPr>
            <p:ph idx="1"/>
          </p:nvPr>
        </p:nvSpPr>
        <p:spPr>
          <a:xfrm>
            <a:off x="719" y="886410"/>
            <a:ext cx="3817520" cy="4133612"/>
          </a:xfrm>
        </p:spPr>
        <p:txBody>
          <a:bodyPr>
            <a:noAutofit/>
          </a:bodyPr>
          <a:lstStyle/>
          <a:p>
            <a:r>
              <a:rPr lang="en-CA" sz="1600" dirty="0"/>
              <a:t>You can </a:t>
            </a:r>
            <a:r>
              <a:rPr lang="en-CA" sz="1600" dirty="0">
                <a:solidFill>
                  <a:schemeClr val="tx2"/>
                </a:solidFill>
              </a:rPr>
              <a:t>copy paths from PowerShell and paste them into File Explorer</a:t>
            </a:r>
            <a:r>
              <a:rPr lang="en-CA" sz="1600" dirty="0"/>
              <a:t>. This saves a lot of typing.</a:t>
            </a:r>
          </a:p>
          <a:p>
            <a:endParaRPr lang="en-CA" sz="1600" dirty="0"/>
          </a:p>
          <a:p>
            <a:r>
              <a:rPr lang="en-CA" sz="1600" dirty="0"/>
              <a:t>To do so, left click at beginning of text and drag mouse to the end of text. This highlights the text.</a:t>
            </a:r>
          </a:p>
          <a:p>
            <a:endParaRPr lang="en-CA" sz="1600" dirty="0"/>
          </a:p>
          <a:p>
            <a:r>
              <a:rPr lang="en-CA" sz="1600" dirty="0"/>
              <a:t>Then press CTRL + C or the ENTER key to copy to Clipboard.</a:t>
            </a:r>
          </a:p>
          <a:p>
            <a:endParaRPr lang="en-CA" sz="1600" dirty="0"/>
          </a:p>
          <a:p>
            <a:r>
              <a:rPr lang="en-CA" sz="1600" dirty="0"/>
              <a:t>Right click and select Edit Address in File Explorer, type CTRL + V to paste the new address and press ENTER to move to the directory.</a:t>
            </a: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8239" y="771550"/>
            <a:ext cx="5220480" cy="1886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23520" y="2177551"/>
            <a:ext cx="5220480" cy="284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114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3564"/>
            <a:ext cx="9053368" cy="742950"/>
          </a:xfrm>
        </p:spPr>
        <p:txBody>
          <a:bodyPr>
            <a:normAutofit fontScale="90000"/>
          </a:bodyPr>
          <a:lstStyle/>
          <a:p>
            <a:r>
              <a:rPr lang="en-CA" dirty="0"/>
              <a:t>Copying Paths from File Explorer to PowerShell</a:t>
            </a:r>
            <a:endParaRPr lang="en-US" dirty="0"/>
          </a:p>
        </p:txBody>
      </p:sp>
      <p:sp>
        <p:nvSpPr>
          <p:cNvPr id="3" name="Content Placeholder 2"/>
          <p:cNvSpPr>
            <a:spLocks noGrp="1"/>
          </p:cNvSpPr>
          <p:nvPr>
            <p:ph idx="1"/>
          </p:nvPr>
        </p:nvSpPr>
        <p:spPr>
          <a:xfrm>
            <a:off x="1" y="894407"/>
            <a:ext cx="3491879" cy="4085684"/>
          </a:xfrm>
        </p:spPr>
        <p:txBody>
          <a:bodyPr>
            <a:normAutofit fontScale="92500" lnSpcReduction="20000"/>
          </a:bodyPr>
          <a:lstStyle/>
          <a:p>
            <a:r>
              <a:rPr lang="en-CA" dirty="0"/>
              <a:t>You can </a:t>
            </a:r>
            <a:r>
              <a:rPr lang="en-CA" dirty="0">
                <a:solidFill>
                  <a:schemeClr val="tx2"/>
                </a:solidFill>
              </a:rPr>
              <a:t>copy paths from File Explorer and paste them into PowerShell </a:t>
            </a:r>
            <a:r>
              <a:rPr lang="en-CA" dirty="0"/>
              <a:t>as well.</a:t>
            </a:r>
          </a:p>
          <a:p>
            <a:endParaRPr lang="en-CA" dirty="0"/>
          </a:p>
          <a:p>
            <a:r>
              <a:rPr lang="en-CA" dirty="0"/>
              <a:t>To do so, right click on the address bar in the File Explorer and select copy address as text.</a:t>
            </a:r>
          </a:p>
          <a:p>
            <a:endParaRPr lang="en-CA" dirty="0"/>
          </a:p>
          <a:p>
            <a:r>
              <a:rPr lang="en-CA" dirty="0"/>
              <a:t>Then, right click in PowerShell and paste after command</a:t>
            </a:r>
            <a:r>
              <a:rPr lang="en-US" dirty="0"/>
              <a:t>.</a:t>
            </a:r>
            <a:endParaRPr lang="en-CA"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12966" y="894407"/>
            <a:ext cx="5705845" cy="2831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52862" y="3725986"/>
            <a:ext cx="5491138" cy="125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90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r>
              <a:rPr lang="en-US" sz="2000" dirty="0"/>
              <a:t>Time management is the act or process of “</a:t>
            </a:r>
            <a:r>
              <a:rPr lang="en-US" sz="2000" dirty="0">
                <a:solidFill>
                  <a:schemeClr val="tx2"/>
                </a:solidFill>
              </a:rPr>
              <a:t>planning and exercising conscious control over the amount of time</a:t>
            </a:r>
            <a:r>
              <a:rPr lang="en-US" sz="2000" dirty="0"/>
              <a:t>” spent on specific activities, especially to “</a:t>
            </a:r>
            <a:r>
              <a:rPr lang="en-US" sz="2000" dirty="0">
                <a:solidFill>
                  <a:schemeClr val="tx2"/>
                </a:solidFill>
              </a:rPr>
              <a:t>increase effectiveness, efficiency or productivity</a:t>
            </a:r>
            <a:r>
              <a:rPr lang="en-US" sz="2000" dirty="0"/>
              <a:t>.”</a:t>
            </a:r>
          </a:p>
          <a:p>
            <a:r>
              <a:rPr lang="en-US" sz="2000" dirty="0"/>
              <a:t>Effective time management can help “</a:t>
            </a:r>
            <a:r>
              <a:rPr lang="en-US" sz="2000" dirty="0">
                <a:solidFill>
                  <a:schemeClr val="tx2"/>
                </a:solidFill>
              </a:rPr>
              <a:t>increase productivity and reduce stress</a:t>
            </a:r>
            <a:r>
              <a:rPr lang="en-US" sz="2000" dirty="0"/>
              <a:t>.” By learning and applying some time management skills and techniques, increase your chance “</a:t>
            </a:r>
            <a:r>
              <a:rPr lang="en-US" sz="2000" dirty="0">
                <a:solidFill>
                  <a:schemeClr val="tx2"/>
                </a:solidFill>
              </a:rPr>
              <a:t>to stay organized, keep a clear mind, and be more productive</a:t>
            </a:r>
            <a:r>
              <a:rPr lang="en-US" sz="2000" dirty="0"/>
              <a:t>” (in work, study, and life.)</a:t>
            </a:r>
          </a:p>
        </p:txBody>
      </p:sp>
      <p:sp>
        <p:nvSpPr>
          <p:cNvPr id="7" name="Title 1"/>
          <p:cNvSpPr>
            <a:spLocks noGrp="1"/>
          </p:cNvSpPr>
          <p:nvPr>
            <p:ph type="title"/>
          </p:nvPr>
        </p:nvSpPr>
        <p:spPr>
          <a:xfrm>
            <a:off x="457200" y="339502"/>
            <a:ext cx="8229600" cy="742950"/>
          </a:xfrm>
        </p:spPr>
        <p:txBody>
          <a:bodyPr>
            <a:noAutofit/>
          </a:bodyPr>
          <a:lstStyle/>
          <a:p>
            <a:r>
              <a:rPr lang="en-US" dirty="0"/>
              <a:t>Time Management Definition (trad.)</a:t>
            </a:r>
          </a:p>
        </p:txBody>
      </p:sp>
    </p:spTree>
    <p:extLst>
      <p:ext uri="{BB962C8B-B14F-4D97-AF65-F5344CB8AC3E}">
        <p14:creationId xmlns:p14="http://schemas.microsoft.com/office/powerpoint/2010/main" val="3414369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0000" lnSpcReduction="20000"/>
          </a:bodyPr>
          <a:lstStyle/>
          <a:p>
            <a:r>
              <a:rPr lang="en-US" sz="2900" b="1" dirty="0"/>
              <a:t>T</a:t>
            </a:r>
            <a:r>
              <a:rPr lang="en-CA" sz="2900" b="1" dirty="0"/>
              <a:t>o use applications, the user first learned to use the OS.</a:t>
            </a:r>
          </a:p>
          <a:p>
            <a:r>
              <a:rPr lang="en-US" sz="2900" b="1" dirty="0"/>
              <a:t>Today, only administrators use the command line.</a:t>
            </a:r>
            <a:endParaRPr lang="en-CA" sz="2900" b="1" dirty="0"/>
          </a:p>
          <a:p>
            <a:r>
              <a:rPr lang="en-CA" sz="2900" dirty="0">
                <a:solidFill>
                  <a:schemeClr val="tx2"/>
                </a:solidFill>
              </a:rPr>
              <a:t>Early computers: </a:t>
            </a:r>
            <a:r>
              <a:rPr lang="en-CA" dirty="0"/>
              <a:t>a user would </a:t>
            </a:r>
            <a:r>
              <a:rPr lang="en-CA" sz="2900" dirty="0">
                <a:solidFill>
                  <a:schemeClr val="tx2"/>
                </a:solidFill>
              </a:rPr>
              <a:t>run a command asking the operating system to complete a task. It was a line-by-line, prompt – response. </a:t>
            </a:r>
            <a:endParaRPr lang="en-CA" dirty="0">
              <a:solidFill>
                <a:srgbClr val="0070C0"/>
              </a:solidFill>
            </a:endParaRPr>
          </a:p>
          <a:p>
            <a:r>
              <a:rPr lang="en-CA" dirty="0"/>
              <a:t>The most used PC operating system in the 1980s was </a:t>
            </a:r>
            <a:r>
              <a:rPr lang="en-CA" sz="2900" dirty="0">
                <a:solidFill>
                  <a:schemeClr val="tx2"/>
                </a:solidFill>
              </a:rPr>
              <a:t>MS-DOS</a:t>
            </a:r>
            <a:r>
              <a:rPr lang="en-CA" dirty="0"/>
              <a:t>, Microsoft’s version of the Disk Operating System. This OS used a text prompt relative to a drive (e.g.  </a:t>
            </a:r>
            <a:r>
              <a:rPr lang="en-CA" b="1" dirty="0">
                <a:latin typeface="Courier New" panose="02070309020205020404" pitchFamily="49" charset="0"/>
              </a:rPr>
              <a:t>C:\&gt; </a:t>
            </a:r>
            <a:r>
              <a:rPr lang="en-CA" dirty="0"/>
              <a:t>) for entry of </a:t>
            </a:r>
            <a:r>
              <a:rPr lang="en-CA" sz="2900" dirty="0">
                <a:solidFill>
                  <a:schemeClr val="tx2"/>
                </a:solidFill>
              </a:rPr>
              <a:t>commands to execute programs, manage files, and configure the system. </a:t>
            </a:r>
            <a:r>
              <a:rPr lang="en-CA" dirty="0"/>
              <a:t>Today, see </a:t>
            </a:r>
            <a:r>
              <a:rPr lang="en-CA" dirty="0" err="1">
                <a:hlinkClick r:id="rId3"/>
              </a:rPr>
              <a:t>FreeDOS</a:t>
            </a:r>
            <a:endParaRPr lang="en-CA" sz="2900" dirty="0">
              <a:solidFill>
                <a:schemeClr val="tx2"/>
              </a:solidFill>
            </a:endParaRPr>
          </a:p>
          <a:p>
            <a:r>
              <a:rPr lang="en-US" sz="2900" dirty="0"/>
              <a:t>A CLI (Command Line Interface) is “</a:t>
            </a:r>
            <a:r>
              <a:rPr lang="en-US" sz="2900" dirty="0">
                <a:solidFill>
                  <a:schemeClr val="tx2"/>
                </a:solidFill>
              </a:rPr>
              <a:t>a user interface to a computer's operating system or an application</a:t>
            </a:r>
            <a:r>
              <a:rPr lang="en-US" sz="2900" dirty="0"/>
              <a:t>” in which the user responds to a visual prompt by “</a:t>
            </a:r>
            <a:r>
              <a:rPr lang="en-US" sz="2900" dirty="0">
                <a:solidFill>
                  <a:schemeClr val="tx2"/>
                </a:solidFill>
              </a:rPr>
              <a:t>typing in a command on a specified line</a:t>
            </a:r>
            <a:r>
              <a:rPr lang="en-US" sz="2900" dirty="0"/>
              <a:t>,” receives </a:t>
            </a:r>
            <a:r>
              <a:rPr lang="en-US" dirty="0"/>
              <a:t>a response back from the system, and then enters another command, and so forth. </a:t>
            </a:r>
            <a:r>
              <a:rPr lang="en-US" sz="2200" dirty="0"/>
              <a:t>(</a:t>
            </a:r>
            <a:r>
              <a:rPr lang="en-US" sz="2200" dirty="0">
                <a:hlinkClick r:id="rId4"/>
              </a:rPr>
              <a:t>http://searchwindowsserver.techtarget.com/definition/command-line-interface-CLI</a:t>
            </a:r>
            <a:r>
              <a:rPr lang="en-US" sz="2200" dirty="0"/>
              <a:t>)</a:t>
            </a:r>
            <a:endParaRPr lang="en-US" dirty="0">
              <a:solidFill>
                <a:srgbClr val="0070C0"/>
              </a:solidFill>
            </a:endParaRPr>
          </a:p>
        </p:txBody>
      </p:sp>
      <p:sp>
        <p:nvSpPr>
          <p:cNvPr id="6" name="Title 1"/>
          <p:cNvSpPr>
            <a:spLocks noGrp="1"/>
          </p:cNvSpPr>
          <p:nvPr>
            <p:ph type="title"/>
          </p:nvPr>
        </p:nvSpPr>
        <p:spPr>
          <a:xfrm>
            <a:off x="89755" y="339502"/>
            <a:ext cx="8964488" cy="742950"/>
          </a:xfrm>
        </p:spPr>
        <p:txBody>
          <a:bodyPr>
            <a:noAutofit/>
          </a:bodyPr>
          <a:lstStyle/>
          <a:p>
            <a:r>
              <a:rPr lang="en-US" sz="3600" dirty="0"/>
              <a:t>What is “Command Line Interface” (CLI)?</a:t>
            </a:r>
          </a:p>
        </p:txBody>
      </p:sp>
    </p:spTree>
    <p:extLst>
      <p:ext uri="{BB962C8B-B14F-4D97-AF65-F5344CB8AC3E}">
        <p14:creationId xmlns:p14="http://schemas.microsoft.com/office/powerpoint/2010/main" val="2312327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0000" lnSpcReduction="20000"/>
          </a:bodyPr>
          <a:lstStyle/>
          <a:p>
            <a:r>
              <a:rPr lang="en-US" dirty="0"/>
              <a:t>A Graphical User Interface (GUI which is </a:t>
            </a:r>
            <a:r>
              <a:rPr lang="en-CA" dirty="0"/>
              <a:t>sometimes pronounced </a:t>
            </a:r>
            <a:r>
              <a:rPr lang="en-CA" dirty="0">
                <a:solidFill>
                  <a:schemeClr val="tx2"/>
                </a:solidFill>
              </a:rPr>
              <a:t>‘gooey’</a:t>
            </a:r>
            <a:r>
              <a:rPr lang="en-US" dirty="0"/>
              <a:t>) is “</a:t>
            </a:r>
            <a:r>
              <a:rPr lang="en-US" dirty="0">
                <a:solidFill>
                  <a:schemeClr val="tx2"/>
                </a:solidFill>
              </a:rPr>
              <a:t>a human-computer interface</a:t>
            </a:r>
            <a:r>
              <a:rPr lang="en-US" dirty="0"/>
              <a:t>” (i.e., a way for humans to interact with computers) that “</a:t>
            </a:r>
            <a:r>
              <a:rPr lang="en-US" dirty="0">
                <a:solidFill>
                  <a:schemeClr val="tx2"/>
                </a:solidFill>
              </a:rPr>
              <a:t>uses windows, icons, menus, etc., and which can be manipulated by a mouse and/or touch</a:t>
            </a:r>
            <a:r>
              <a:rPr lang="en-US" dirty="0"/>
              <a:t>” (and often to a limited extent by a keyboard as well.) </a:t>
            </a:r>
            <a:r>
              <a:rPr lang="en-US" sz="1500" dirty="0"/>
              <a:t>(</a:t>
            </a:r>
            <a:r>
              <a:rPr lang="en-US" sz="1500" dirty="0">
                <a:hlinkClick r:id="rId3"/>
              </a:rPr>
              <a:t>http://www.linfo.org/gui.html</a:t>
            </a:r>
            <a:r>
              <a:rPr lang="en-US" sz="1500" dirty="0"/>
              <a:t>)</a:t>
            </a:r>
          </a:p>
          <a:p>
            <a:endParaRPr lang="en-US" dirty="0"/>
          </a:p>
          <a:p>
            <a:r>
              <a:rPr lang="en-CA" sz="2900" dirty="0"/>
              <a:t>GUI Includes all of the </a:t>
            </a:r>
            <a:r>
              <a:rPr lang="en-CA" sz="2900" dirty="0">
                <a:solidFill>
                  <a:schemeClr val="tx2"/>
                </a:solidFill>
              </a:rPr>
              <a:t>graphical elements </a:t>
            </a:r>
            <a:r>
              <a:rPr lang="en-CA" sz="2900" dirty="0"/>
              <a:t>that </a:t>
            </a:r>
            <a:r>
              <a:rPr lang="en-CA" dirty="0"/>
              <a:t>we associate with modern computing, such as:</a:t>
            </a:r>
          </a:p>
          <a:p>
            <a:pPr lvl="1"/>
            <a:r>
              <a:rPr lang="en-CA" dirty="0"/>
              <a:t>Icons</a:t>
            </a:r>
          </a:p>
          <a:p>
            <a:pPr lvl="1"/>
            <a:r>
              <a:rPr lang="en-CA" dirty="0"/>
              <a:t>Menus</a:t>
            </a:r>
          </a:p>
          <a:p>
            <a:pPr lvl="1"/>
            <a:r>
              <a:rPr lang="en-CA" dirty="0"/>
              <a:t>Buttons</a:t>
            </a:r>
          </a:p>
          <a:p>
            <a:pPr lvl="1"/>
            <a:r>
              <a:rPr lang="en-CA" dirty="0"/>
              <a:t>Mouse cursor</a:t>
            </a:r>
          </a:p>
          <a:p>
            <a:pPr lvl="1"/>
            <a:r>
              <a:rPr lang="en-CA" dirty="0"/>
              <a:t>…</a:t>
            </a:r>
          </a:p>
          <a:p>
            <a:endParaRPr lang="en-US" dirty="0"/>
          </a:p>
        </p:txBody>
      </p:sp>
      <p:sp>
        <p:nvSpPr>
          <p:cNvPr id="6" name="Title 1"/>
          <p:cNvSpPr>
            <a:spLocks noGrp="1"/>
          </p:cNvSpPr>
          <p:nvPr>
            <p:ph type="title"/>
          </p:nvPr>
        </p:nvSpPr>
        <p:spPr>
          <a:xfrm>
            <a:off x="89755" y="339502"/>
            <a:ext cx="8964488" cy="742950"/>
          </a:xfrm>
        </p:spPr>
        <p:txBody>
          <a:bodyPr>
            <a:noAutofit/>
          </a:bodyPr>
          <a:lstStyle/>
          <a:p>
            <a:r>
              <a:rPr lang="en-US" sz="3200" dirty="0"/>
              <a:t>What is “Graphical User Interface” (GUI) and what are some common GUI elements?</a:t>
            </a:r>
          </a:p>
        </p:txBody>
      </p:sp>
    </p:spTree>
    <p:extLst>
      <p:ext uri="{BB962C8B-B14F-4D97-AF65-F5344CB8AC3E}">
        <p14:creationId xmlns:p14="http://schemas.microsoft.com/office/powerpoint/2010/main" val="379624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7500" lnSpcReduction="20000"/>
          </a:bodyPr>
          <a:lstStyle/>
          <a:p>
            <a:r>
              <a:rPr lang="en-US" dirty="0"/>
              <a:t>There has always been this question that “who invented GUI?” </a:t>
            </a:r>
            <a:r>
              <a:rPr lang="en-CA" dirty="0"/>
              <a:t>The modern GUI, much like most of modern computing, was </a:t>
            </a:r>
            <a:r>
              <a:rPr lang="en-CA" dirty="0">
                <a:solidFill>
                  <a:schemeClr val="tx2"/>
                </a:solidFill>
              </a:rPr>
              <a:t>invented piecemeal</a:t>
            </a:r>
            <a:r>
              <a:rPr lang="en-CA" dirty="0"/>
              <a:t>, with many individuals inventing parts that eventually became consolidated into a whole product.</a:t>
            </a:r>
          </a:p>
          <a:p>
            <a:endParaRPr lang="en-CA" dirty="0"/>
          </a:p>
          <a:p>
            <a:r>
              <a:rPr lang="en-CA" dirty="0"/>
              <a:t>The first organization to </a:t>
            </a:r>
            <a:r>
              <a:rPr lang="en-CA" dirty="0">
                <a:solidFill>
                  <a:schemeClr val="tx2"/>
                </a:solidFill>
              </a:rPr>
              <a:t>really put together the GUI in a working model</a:t>
            </a:r>
            <a:r>
              <a:rPr lang="en-CA" dirty="0"/>
              <a:t> was Xerox, at their Palo Alto Research Center (Xerox PARC.)</a:t>
            </a:r>
          </a:p>
          <a:p>
            <a:endParaRPr lang="en-CA" dirty="0"/>
          </a:p>
          <a:p>
            <a:r>
              <a:rPr lang="en-CA" dirty="0"/>
              <a:t>They created the GUI but management could not see how it would be useful for making photocopies.</a:t>
            </a:r>
          </a:p>
        </p:txBody>
      </p:sp>
      <p:sp>
        <p:nvSpPr>
          <p:cNvPr id="6" name="Title 1"/>
          <p:cNvSpPr>
            <a:spLocks noGrp="1"/>
          </p:cNvSpPr>
          <p:nvPr>
            <p:ph type="title"/>
          </p:nvPr>
        </p:nvSpPr>
        <p:spPr>
          <a:xfrm>
            <a:off x="89755" y="339502"/>
            <a:ext cx="8964488" cy="742950"/>
          </a:xfrm>
        </p:spPr>
        <p:txBody>
          <a:bodyPr>
            <a:noAutofit/>
          </a:bodyPr>
          <a:lstStyle/>
          <a:p>
            <a:r>
              <a:rPr lang="en-US" sz="3200" dirty="0"/>
              <a:t>A brief history of GUI</a:t>
            </a:r>
          </a:p>
        </p:txBody>
      </p:sp>
    </p:spTree>
    <p:extLst>
      <p:ext uri="{BB962C8B-B14F-4D97-AF65-F5344CB8AC3E}">
        <p14:creationId xmlns:p14="http://schemas.microsoft.com/office/powerpoint/2010/main" val="2364394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39" y="353192"/>
            <a:ext cx="8229600" cy="742950"/>
          </a:xfrm>
        </p:spPr>
        <p:txBody>
          <a:bodyPr>
            <a:normAutofit/>
          </a:bodyPr>
          <a:lstStyle/>
          <a:p>
            <a:r>
              <a:rPr lang="en-US" sz="3200" dirty="0"/>
              <a:t>A brief history of GUI (Cont’d) - </a:t>
            </a:r>
            <a:r>
              <a:rPr lang="en-CA" sz="3200" dirty="0"/>
              <a:t>Early GUI Piracy?</a:t>
            </a:r>
          </a:p>
        </p:txBody>
      </p:sp>
      <p:sp>
        <p:nvSpPr>
          <p:cNvPr id="3" name="Content Placeholder 2"/>
          <p:cNvSpPr>
            <a:spLocks noGrp="1"/>
          </p:cNvSpPr>
          <p:nvPr>
            <p:ph idx="1"/>
          </p:nvPr>
        </p:nvSpPr>
        <p:spPr>
          <a:xfrm>
            <a:off x="251520" y="1200150"/>
            <a:ext cx="4104456" cy="3657600"/>
          </a:xfrm>
        </p:spPr>
        <p:txBody>
          <a:bodyPr>
            <a:normAutofit fontScale="85000" lnSpcReduction="20000"/>
          </a:bodyPr>
          <a:lstStyle/>
          <a:p>
            <a:r>
              <a:rPr lang="en-CA" dirty="0"/>
              <a:t>Steve Jobs paid Xerox management in stock to let him and his programmers look at their GUI system.</a:t>
            </a:r>
          </a:p>
          <a:p>
            <a:endParaRPr lang="en-CA" dirty="0"/>
          </a:p>
          <a:p>
            <a:r>
              <a:rPr lang="en-CA" dirty="0"/>
              <a:t>He and his staff </a:t>
            </a:r>
            <a:r>
              <a:rPr lang="en-CA" dirty="0">
                <a:solidFill>
                  <a:schemeClr val="tx2"/>
                </a:solidFill>
              </a:rPr>
              <a:t>appropriated many of the elements</a:t>
            </a:r>
            <a:r>
              <a:rPr lang="en-CA" dirty="0">
                <a:solidFill>
                  <a:srgbClr val="0070C0"/>
                </a:solidFill>
              </a:rPr>
              <a:t> </a:t>
            </a:r>
            <a:r>
              <a:rPr lang="en-CA" dirty="0"/>
              <a:t>and they became the basis for the Apple Lisa and eventually the Apple Macintosh.</a:t>
            </a:r>
          </a:p>
          <a:p>
            <a:endParaRPr lang="en-CA" dirty="0"/>
          </a:p>
          <a:p>
            <a:r>
              <a:rPr lang="en-CA" dirty="0"/>
              <a:t>Xerox sued Apple and </a:t>
            </a:r>
            <a:r>
              <a:rPr lang="en-CA" dirty="0">
                <a:solidFill>
                  <a:schemeClr val="tx2"/>
                </a:solidFill>
              </a:rPr>
              <a:t>Apple settled out of court with Xerox.</a:t>
            </a:r>
            <a:endParaRPr lang="en-US" dirty="0">
              <a:solidFill>
                <a:schemeClr val="tx2"/>
              </a:solidFill>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11960" y="1779662"/>
            <a:ext cx="4783606" cy="2280652"/>
          </a:xfrm>
          <a:prstGeom prst="rect">
            <a:avLst/>
          </a:prstGeom>
        </p:spPr>
      </p:pic>
    </p:spTree>
    <p:extLst>
      <p:ext uri="{BB962C8B-B14F-4D97-AF65-F5344CB8AC3E}">
        <p14:creationId xmlns:p14="http://schemas.microsoft.com/office/powerpoint/2010/main" val="1024957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755" y="1347614"/>
            <a:ext cx="8946741" cy="1152128"/>
          </a:xfrm>
        </p:spPr>
        <p:txBody>
          <a:bodyPr>
            <a:normAutofit fontScale="77500" lnSpcReduction="20000"/>
          </a:bodyPr>
          <a:lstStyle/>
          <a:p>
            <a:r>
              <a:rPr lang="en-CA" dirty="0"/>
              <a:t>Bill Gates at Microsoft </a:t>
            </a:r>
            <a:r>
              <a:rPr lang="en-CA" dirty="0">
                <a:solidFill>
                  <a:schemeClr val="tx2"/>
                </a:solidFill>
              </a:rPr>
              <a:t>appropriated these ideas </a:t>
            </a:r>
            <a:r>
              <a:rPr lang="en-CA" dirty="0"/>
              <a:t>from Apple and used Microsoft’s near-monopoly on the PC market to bring the Windows GUI to end users: </a:t>
            </a:r>
            <a:r>
              <a:rPr lang="en-CA" sz="2000" dirty="0"/>
              <a:t>(http://www.theoligarch.com/microsoft_vs_apple_history.htm)</a:t>
            </a:r>
          </a:p>
        </p:txBody>
      </p:sp>
      <p:sp>
        <p:nvSpPr>
          <p:cNvPr id="6" name="Title 1"/>
          <p:cNvSpPr>
            <a:spLocks noGrp="1"/>
          </p:cNvSpPr>
          <p:nvPr>
            <p:ph type="title"/>
          </p:nvPr>
        </p:nvSpPr>
        <p:spPr>
          <a:xfrm>
            <a:off x="89755" y="339502"/>
            <a:ext cx="8964488" cy="742950"/>
          </a:xfrm>
        </p:spPr>
        <p:txBody>
          <a:bodyPr>
            <a:noAutofit/>
          </a:bodyPr>
          <a:lstStyle/>
          <a:p>
            <a:r>
              <a:rPr lang="en-US" sz="3200" dirty="0"/>
              <a:t>A brief history of GUI (Cont’d) – </a:t>
            </a:r>
            <a:r>
              <a:rPr lang="en-CA" sz="3200" dirty="0"/>
              <a:t>Microsoft emerges</a:t>
            </a: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56" y="2475868"/>
            <a:ext cx="7954485" cy="2333951"/>
          </a:xfrm>
          <a:prstGeom prst="rect">
            <a:avLst/>
          </a:prstGeom>
        </p:spPr>
      </p:pic>
    </p:spTree>
    <p:extLst>
      <p:ext uri="{BB962C8B-B14F-4D97-AF65-F5344CB8AC3E}">
        <p14:creationId xmlns:p14="http://schemas.microsoft.com/office/powerpoint/2010/main" val="127290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Lecture</a:t>
            </a:r>
          </a:p>
        </p:txBody>
      </p:sp>
      <p:sp>
        <p:nvSpPr>
          <p:cNvPr id="5" name="Content Placeholder 4"/>
          <p:cNvSpPr>
            <a:spLocks noGrp="1"/>
          </p:cNvSpPr>
          <p:nvPr>
            <p:ph idx="1"/>
          </p:nvPr>
        </p:nvSpPr>
        <p:spPr>
          <a:xfrm>
            <a:off x="971600" y="1200150"/>
            <a:ext cx="7848872" cy="3657600"/>
          </a:xfrm>
        </p:spPr>
        <p:txBody>
          <a:bodyPr>
            <a:normAutofit lnSpcReduction="10000"/>
          </a:bodyPr>
          <a:lstStyle/>
          <a:p>
            <a:pPr marL="457200" lvl="0" indent="-457200">
              <a:buFont typeface="+mj-lt"/>
              <a:buAutoNum type="arabicPeriod"/>
            </a:pPr>
            <a:r>
              <a:rPr lang="en-US" dirty="0"/>
              <a:t>What is “Command Line Interface” (CLI)? </a:t>
            </a:r>
            <a:br>
              <a:rPr lang="en-US" dirty="0"/>
            </a:br>
            <a:r>
              <a:rPr lang="en-US" dirty="0"/>
              <a:t>What is “Graphical User Interface” (GUI)? </a:t>
            </a:r>
          </a:p>
          <a:p>
            <a:pPr marL="457200" indent="-457200">
              <a:buFont typeface="+mj-lt"/>
              <a:buAutoNum type="arabicPeriod"/>
            </a:pPr>
            <a:r>
              <a:rPr lang="en-CA" dirty="0"/>
              <a:t>Human Computer Interaction: from </a:t>
            </a:r>
            <a:br>
              <a:rPr lang="en-CA" dirty="0"/>
            </a:br>
            <a:r>
              <a:rPr lang="en-CA" dirty="0"/>
              <a:t>simple User Interfaces to the User </a:t>
            </a:r>
            <a:r>
              <a:rPr lang="en-CA" dirty="0" err="1"/>
              <a:t>eXperience</a:t>
            </a:r>
            <a:br>
              <a:rPr lang="en-CA" dirty="0"/>
            </a:br>
            <a:r>
              <a:rPr lang="en-CA" dirty="0"/>
              <a:t>CLI </a:t>
            </a:r>
            <a:r>
              <a:rPr lang="en-CA" dirty="0">
                <a:sym typeface="Wingdings" panose="05000000000000000000" pitchFamily="2" charset="2"/>
              </a:rPr>
              <a:t> </a:t>
            </a:r>
            <a:r>
              <a:rPr lang="en-CA" dirty="0"/>
              <a:t>TUI </a:t>
            </a:r>
            <a:r>
              <a:rPr lang="en-CA" dirty="0">
                <a:sym typeface="Wingdings" panose="05000000000000000000" pitchFamily="2" charset="2"/>
              </a:rPr>
              <a:t> </a:t>
            </a:r>
            <a:r>
              <a:rPr lang="en-CA" dirty="0"/>
              <a:t>GUI </a:t>
            </a:r>
            <a:r>
              <a:rPr lang="en-CA" dirty="0">
                <a:sym typeface="Wingdings" panose="05000000000000000000" pitchFamily="2" charset="2"/>
              </a:rPr>
              <a:t> </a:t>
            </a:r>
            <a:r>
              <a:rPr lang="en-CA" dirty="0"/>
              <a:t>UX</a:t>
            </a:r>
          </a:p>
          <a:p>
            <a:pPr marL="457200" indent="-457200">
              <a:buFont typeface="+mj-lt"/>
              <a:buAutoNum type="arabicPeriod"/>
            </a:pPr>
            <a:r>
              <a:rPr lang="en-CA" dirty="0"/>
              <a:t>Introducing PowerShell as the new Windows CLI</a:t>
            </a:r>
          </a:p>
          <a:p>
            <a:pPr marL="457200" indent="-457200">
              <a:buFont typeface="+mj-lt"/>
              <a:buAutoNum type="arabicPeriod"/>
            </a:pPr>
            <a:r>
              <a:rPr lang="en-CA" dirty="0"/>
              <a:t>Windows 10 relationship between PowerShell and File Explorer</a:t>
            </a:r>
          </a:p>
          <a:p>
            <a:pPr marL="457200" indent="-457200">
              <a:buFont typeface="+mj-lt"/>
              <a:buAutoNum type="arabicPeriod"/>
            </a:pPr>
            <a:r>
              <a:rPr lang="en-CA" dirty="0"/>
              <a:t>Time Management</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4" y="987574"/>
            <a:ext cx="8964488" cy="4032448"/>
          </a:xfrm>
        </p:spPr>
        <p:txBody>
          <a:bodyPr>
            <a:noAutofit/>
          </a:bodyPr>
          <a:lstStyle/>
          <a:p>
            <a:r>
              <a:rPr lang="en-CA" sz="2200" dirty="0"/>
              <a:t>Despite all these facts, there are </a:t>
            </a:r>
            <a:r>
              <a:rPr lang="en-CA" sz="2200" dirty="0">
                <a:solidFill>
                  <a:schemeClr val="tx2"/>
                </a:solidFill>
              </a:rPr>
              <a:t>some cases like network administration or working directly with commands inside configuration files</a:t>
            </a:r>
            <a:r>
              <a:rPr lang="en-CA" sz="2200" dirty="0"/>
              <a:t>, which using CLI might still be a better and preferred option.</a:t>
            </a:r>
          </a:p>
          <a:p>
            <a:endParaRPr lang="en-CA" sz="2200" dirty="0"/>
          </a:p>
          <a:p>
            <a:r>
              <a:rPr lang="en-CA" sz="2200" dirty="0"/>
              <a:t>The Command Line (or CMD.EXE) that you access on a modern Windows computer is </a:t>
            </a:r>
            <a:r>
              <a:rPr lang="en-CA" sz="2200" dirty="0">
                <a:solidFill>
                  <a:schemeClr val="tx2"/>
                </a:solidFill>
              </a:rPr>
              <a:t>a clone of MS-DOS</a:t>
            </a:r>
            <a:r>
              <a:rPr lang="en-CA" sz="2200" dirty="0">
                <a:solidFill>
                  <a:srgbClr val="0070C0"/>
                </a:solidFill>
              </a:rPr>
              <a:t> </a:t>
            </a:r>
            <a:r>
              <a:rPr lang="en-CA" sz="2200" dirty="0"/>
              <a:t>which has </a:t>
            </a:r>
            <a:r>
              <a:rPr lang="en-CA" sz="2200" dirty="0">
                <a:solidFill>
                  <a:schemeClr val="tx2"/>
                </a:solidFill>
              </a:rPr>
              <a:t>many limitations </a:t>
            </a:r>
            <a:r>
              <a:rPr lang="en-CA" sz="2200" dirty="0"/>
              <a:t>(like no networking capabilities, no built-in mouse or other device drivers, no multi-user support, no encryption or security support, etc.)</a:t>
            </a:r>
          </a:p>
          <a:p>
            <a:pPr marL="0" indent="0">
              <a:buNone/>
            </a:pPr>
            <a:endParaRPr lang="en-CA" sz="2200" dirty="0"/>
          </a:p>
          <a:p>
            <a:r>
              <a:rPr lang="en-CA" sz="2200" dirty="0"/>
              <a:t>It’s interesting that when DOS was originally built, </a:t>
            </a:r>
            <a:r>
              <a:rPr lang="en-CA" sz="2200" dirty="0">
                <a:solidFill>
                  <a:schemeClr val="tx2"/>
                </a:solidFill>
              </a:rPr>
              <a:t>these issues were not seen as relevant to the operating system!</a:t>
            </a:r>
          </a:p>
        </p:txBody>
      </p:sp>
      <p:sp>
        <p:nvSpPr>
          <p:cNvPr id="7" name="Title 1"/>
          <p:cNvSpPr>
            <a:spLocks noGrp="1"/>
          </p:cNvSpPr>
          <p:nvPr>
            <p:ph type="title"/>
          </p:nvPr>
        </p:nvSpPr>
        <p:spPr>
          <a:xfrm>
            <a:off x="195802" y="105259"/>
            <a:ext cx="8964488" cy="742950"/>
          </a:xfrm>
        </p:spPr>
        <p:txBody>
          <a:bodyPr>
            <a:noAutofit/>
          </a:bodyPr>
          <a:lstStyle/>
          <a:p>
            <a:r>
              <a:rPr lang="en-US" dirty="0"/>
              <a:t>CLI and Command Line in Windows</a:t>
            </a:r>
            <a:endParaRPr lang="en-US" sz="2800" dirty="0"/>
          </a:p>
        </p:txBody>
      </p:sp>
    </p:spTree>
    <p:extLst>
      <p:ext uri="{BB962C8B-B14F-4D97-AF65-F5344CB8AC3E}">
        <p14:creationId xmlns:p14="http://schemas.microsoft.com/office/powerpoint/2010/main" val="3119577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4" y="987574"/>
            <a:ext cx="8964488" cy="4032448"/>
          </a:xfrm>
        </p:spPr>
        <p:txBody>
          <a:bodyPr>
            <a:noAutofit/>
          </a:bodyPr>
          <a:lstStyle/>
          <a:p>
            <a:r>
              <a:rPr lang="en-CA" sz="2600" dirty="0">
                <a:solidFill>
                  <a:schemeClr val="tx2"/>
                </a:solidFill>
              </a:rPr>
              <a:t>Due to it’s obvious limitations</a:t>
            </a:r>
            <a:r>
              <a:rPr lang="en-CA" sz="2600" dirty="0"/>
              <a:t>, the Command Line in Windows fell out of use by most system administrators.</a:t>
            </a:r>
          </a:p>
          <a:p>
            <a:endParaRPr lang="en-CA" sz="2600" dirty="0"/>
          </a:p>
          <a:p>
            <a:r>
              <a:rPr lang="en-CA" sz="2600" dirty="0"/>
              <a:t>Microsoft realized this and rather than continue to update it, decided to </a:t>
            </a:r>
            <a:r>
              <a:rPr lang="en-CA" sz="2600" dirty="0">
                <a:solidFill>
                  <a:schemeClr val="tx2"/>
                </a:solidFill>
              </a:rPr>
              <a:t>build a new command line and scripting language, on the .NET infrastructure</a:t>
            </a:r>
            <a:r>
              <a:rPr lang="en-CA" sz="2600" dirty="0"/>
              <a:t>.</a:t>
            </a:r>
          </a:p>
          <a:p>
            <a:endParaRPr lang="en-CA" sz="2600" dirty="0"/>
          </a:p>
          <a:p>
            <a:r>
              <a:rPr lang="en-CA" sz="2600" dirty="0"/>
              <a:t>The old CMD.EXE command interpreter was planned to be replaced by </a:t>
            </a:r>
            <a:r>
              <a:rPr lang="en-CA" sz="2600" dirty="0">
                <a:solidFill>
                  <a:schemeClr val="tx2"/>
                </a:solidFill>
              </a:rPr>
              <a:t>PowerShell</a:t>
            </a:r>
            <a:r>
              <a:rPr lang="en-CA" sz="2600" dirty="0"/>
              <a:t>.</a:t>
            </a:r>
          </a:p>
        </p:txBody>
      </p:sp>
      <p:sp>
        <p:nvSpPr>
          <p:cNvPr id="7" name="Title 1"/>
          <p:cNvSpPr>
            <a:spLocks noGrp="1"/>
          </p:cNvSpPr>
          <p:nvPr>
            <p:ph type="title"/>
          </p:nvPr>
        </p:nvSpPr>
        <p:spPr>
          <a:xfrm>
            <a:off x="-108520" y="123478"/>
            <a:ext cx="9484834" cy="742950"/>
          </a:xfrm>
        </p:spPr>
        <p:txBody>
          <a:bodyPr>
            <a:noAutofit/>
          </a:bodyPr>
          <a:lstStyle/>
          <a:p>
            <a:r>
              <a:rPr lang="en-US" dirty="0"/>
              <a:t>CLI and Command Line in Windows (Cont’d)</a:t>
            </a:r>
            <a:endParaRPr lang="en-US" sz="2800" dirty="0"/>
          </a:p>
        </p:txBody>
      </p:sp>
    </p:spTree>
    <p:extLst>
      <p:ext uri="{BB962C8B-B14F-4D97-AF65-F5344CB8AC3E}">
        <p14:creationId xmlns:p14="http://schemas.microsoft.com/office/powerpoint/2010/main" val="278521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A</a:t>
            </a:r>
            <a:r>
              <a:rPr lang="en-US" dirty="0" err="1"/>
              <a:t>ctivity</a:t>
            </a:r>
            <a:r>
              <a:rPr lang="en-US" dirty="0"/>
              <a:t> </a:t>
            </a:r>
            <a:endParaRPr lang="en-CA" dirty="0"/>
          </a:p>
        </p:txBody>
      </p:sp>
      <p:sp>
        <p:nvSpPr>
          <p:cNvPr id="5" name="Content Placeholder 4"/>
          <p:cNvSpPr>
            <a:spLocks noGrp="1"/>
          </p:cNvSpPr>
          <p:nvPr>
            <p:ph idx="1"/>
          </p:nvPr>
        </p:nvSpPr>
        <p:spPr>
          <a:xfrm>
            <a:off x="971600" y="1200150"/>
            <a:ext cx="7992888" cy="3657600"/>
          </a:xfrm>
        </p:spPr>
        <p:txBody>
          <a:bodyPr>
            <a:normAutofit/>
          </a:bodyPr>
          <a:lstStyle/>
          <a:p>
            <a:pPr marL="0" indent="0">
              <a:buNone/>
            </a:pPr>
            <a:r>
              <a:rPr lang="en-CA" dirty="0"/>
              <a:t>Activity:</a:t>
            </a:r>
            <a:endParaRPr lang="en-US" dirty="0"/>
          </a:p>
          <a:p>
            <a:pPr marL="457200" lvl="0" indent="-457200">
              <a:buFont typeface="+mj-lt"/>
              <a:buAutoNum type="arabicPeriod"/>
            </a:pPr>
            <a:r>
              <a:rPr lang="en-US" dirty="0"/>
              <a:t>An activity to use Windows PowerShell</a:t>
            </a:r>
          </a:p>
          <a:p>
            <a:pPr marL="457200" lvl="0" indent="-457200">
              <a:buFont typeface="+mj-lt"/>
              <a:buAutoNum type="arabicPeriod"/>
            </a:pPr>
            <a:endParaRPr lang="en-US" sz="2200" dirty="0"/>
          </a:p>
          <a:p>
            <a:pPr marL="457200" indent="-457200">
              <a:buFont typeface="+mj-lt"/>
              <a:buAutoNum type="arabicPeriod"/>
            </a:pPr>
            <a:r>
              <a:rPr lang="en-US" dirty="0"/>
              <a:t>An activity on the principles of time management</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r>
              <a:rPr lang="en-US" sz="3600" dirty="0"/>
              <a:t>Time Management … do it first</a:t>
            </a:r>
          </a:p>
        </p:txBody>
      </p:sp>
      <p:sp>
        <p:nvSpPr>
          <p:cNvPr id="2" name="TextBox 1"/>
          <p:cNvSpPr txBox="1"/>
          <p:nvPr/>
        </p:nvSpPr>
        <p:spPr>
          <a:xfrm>
            <a:off x="4209311" y="1747347"/>
            <a:ext cx="4122202" cy="2739211"/>
          </a:xfrm>
          <a:prstGeom prst="rect">
            <a:avLst/>
          </a:prstGeom>
          <a:noFill/>
        </p:spPr>
        <p:txBody>
          <a:bodyPr wrap="square" rtlCol="0">
            <a:spAutoFit/>
          </a:bodyPr>
          <a:lstStyle/>
          <a:p>
            <a:r>
              <a:rPr lang="en-CA" sz="3600" b="1" dirty="0">
                <a:solidFill>
                  <a:schemeClr val="bg1"/>
                </a:solidFill>
              </a:rPr>
              <a:t>The cost of anything is the amount of life you exchange for it. </a:t>
            </a:r>
            <a:br>
              <a:rPr lang="en-CA" sz="3200" b="1" dirty="0">
                <a:solidFill>
                  <a:schemeClr val="bg1"/>
                </a:solidFill>
              </a:rPr>
            </a:br>
            <a:r>
              <a:rPr lang="en-CA" sz="2800" b="1" dirty="0">
                <a:solidFill>
                  <a:schemeClr val="bg1"/>
                </a:solidFill>
              </a:rPr>
              <a:t>– Henry David Thoreau</a:t>
            </a:r>
            <a:endParaRPr lang="en-CA" sz="3200" b="1" dirty="0">
              <a:solidFill>
                <a:schemeClr val="bg1"/>
              </a:solidFill>
            </a:endParaRPr>
          </a:p>
        </p:txBody>
      </p:sp>
      <p:pic>
        <p:nvPicPr>
          <p:cNvPr id="1026" name="Picture 2" descr="https://news-cdn.softpedia.com/images/news2/Does-Time-Really-Exist-2.jpg">
            <a:extLst>
              <a:ext uri="{FF2B5EF4-FFF2-40B4-BE49-F238E27FC236}">
                <a16:creationId xmlns:a16="http://schemas.microsoft.com/office/drawing/2014/main" id="{B6BA25F1-F08E-4599-9C6A-EF2A9BBA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635646"/>
            <a:ext cx="2304256" cy="296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70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Stacks versus Queues</a:t>
            </a:r>
            <a:endParaRPr lang="en-CA" dirty="0"/>
          </a:p>
        </p:txBody>
      </p:sp>
      <p:sp>
        <p:nvSpPr>
          <p:cNvPr id="3" name="Text Placeholder 2"/>
          <p:cNvSpPr>
            <a:spLocks noGrp="1"/>
          </p:cNvSpPr>
          <p:nvPr>
            <p:ph type="body" idx="1"/>
          </p:nvPr>
        </p:nvSpPr>
        <p:spPr/>
        <p:txBody>
          <a:bodyPr/>
          <a:lstStyle/>
          <a:p>
            <a:r>
              <a:rPr lang="en-US" dirty="0"/>
              <a:t>Email, To Do Lists</a:t>
            </a:r>
            <a:endParaRPr lang="en-CA"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895458943"/>
              </p:ext>
            </p:extLst>
          </p:nvPr>
        </p:nvGraphicFramePr>
        <p:xfrm>
          <a:off x="2051720" y="2198013"/>
          <a:ext cx="442392" cy="1371600"/>
        </p:xfrm>
        <a:graphic>
          <a:graphicData uri="http://schemas.openxmlformats.org/drawingml/2006/table">
            <a:tbl>
              <a:tblPr firstRow="1" bandRow="1">
                <a:tableStyleId>{5C22544A-7EE6-4342-B048-85BDC9FD1C3A}</a:tableStyleId>
              </a:tblPr>
              <a:tblGrid>
                <a:gridCol w="442392">
                  <a:extLst>
                    <a:ext uri="{9D8B030D-6E8A-4147-A177-3AD203B41FA5}">
                      <a16:colId xmlns:a16="http://schemas.microsoft.com/office/drawing/2014/main" val="686417770"/>
                    </a:ext>
                  </a:extLst>
                </a:gridCol>
              </a:tblGrid>
              <a:tr h="370840">
                <a:tc>
                  <a:txBody>
                    <a:bodyPr/>
                    <a:lstStyle/>
                    <a:p>
                      <a:pPr algn="ctr"/>
                      <a:r>
                        <a:rPr lang="en-US" sz="2400" baseline="0" dirty="0"/>
                        <a:t>3</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21282149"/>
                  </a:ext>
                </a:extLst>
              </a:tr>
              <a:tr h="370840">
                <a:tc>
                  <a:txBody>
                    <a:bodyPr/>
                    <a:lstStyle/>
                    <a:p>
                      <a:pPr algn="ctr"/>
                      <a:r>
                        <a:rPr lang="en-US" sz="2400" baseline="0" dirty="0"/>
                        <a:t>2</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803079716"/>
                  </a:ext>
                </a:extLst>
              </a:tr>
              <a:tr h="370840">
                <a:tc>
                  <a:txBody>
                    <a:bodyPr/>
                    <a:lstStyle/>
                    <a:p>
                      <a:pPr algn="ctr"/>
                      <a:r>
                        <a:rPr lang="en-US" sz="2400" baseline="0" dirty="0"/>
                        <a:t>1</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mpd="sng">
                      <a:noFill/>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6895805"/>
                  </a:ext>
                </a:extLst>
              </a:tr>
            </a:tbl>
          </a:graphicData>
        </a:graphic>
      </p:graphicFrame>
      <p:sp>
        <p:nvSpPr>
          <p:cNvPr id="5" name="Text Placeholder 4"/>
          <p:cNvSpPr>
            <a:spLocks noGrp="1"/>
          </p:cNvSpPr>
          <p:nvPr>
            <p:ph type="body" sz="quarter" idx="3"/>
          </p:nvPr>
        </p:nvSpPr>
        <p:spPr/>
        <p:txBody>
          <a:bodyPr/>
          <a:lstStyle/>
          <a:p>
            <a:r>
              <a:rPr lang="en-US" dirty="0"/>
              <a:t>Calendar, Project Plan</a:t>
            </a:r>
            <a:endParaRPr lang="en-CA" dirty="0"/>
          </a:p>
        </p:txBody>
      </p:sp>
      <p:graphicFrame>
        <p:nvGraphicFramePr>
          <p:cNvPr id="34" name="Content Placeholder 33"/>
          <p:cNvGraphicFramePr>
            <a:graphicFrameLocks noGrp="1"/>
          </p:cNvGraphicFramePr>
          <p:nvPr>
            <p:ph sz="quarter" idx="4"/>
            <p:extLst>
              <p:ext uri="{D42A27DB-BD31-4B8C-83A1-F6EECF244321}">
                <p14:modId xmlns:p14="http://schemas.microsoft.com/office/powerpoint/2010/main" val="2515374159"/>
              </p:ext>
            </p:extLst>
          </p:nvPr>
        </p:nvGraphicFramePr>
        <p:xfrm>
          <a:off x="5921895" y="2439196"/>
          <a:ext cx="1656186" cy="457200"/>
        </p:xfrm>
        <a:graphic>
          <a:graphicData uri="http://schemas.openxmlformats.org/drawingml/2006/table">
            <a:tbl>
              <a:tblPr firstRow="1" bandRow="1">
                <a:tableStyleId>{5C22544A-7EE6-4342-B048-85BDC9FD1C3A}</a:tableStyleId>
              </a:tblPr>
              <a:tblGrid>
                <a:gridCol w="552062">
                  <a:extLst>
                    <a:ext uri="{9D8B030D-6E8A-4147-A177-3AD203B41FA5}">
                      <a16:colId xmlns:a16="http://schemas.microsoft.com/office/drawing/2014/main" val="2995111010"/>
                    </a:ext>
                  </a:extLst>
                </a:gridCol>
                <a:gridCol w="552062">
                  <a:extLst>
                    <a:ext uri="{9D8B030D-6E8A-4147-A177-3AD203B41FA5}">
                      <a16:colId xmlns:a16="http://schemas.microsoft.com/office/drawing/2014/main" val="3257862127"/>
                    </a:ext>
                  </a:extLst>
                </a:gridCol>
                <a:gridCol w="552062">
                  <a:extLst>
                    <a:ext uri="{9D8B030D-6E8A-4147-A177-3AD203B41FA5}">
                      <a16:colId xmlns:a16="http://schemas.microsoft.com/office/drawing/2014/main" val="1273312437"/>
                    </a:ext>
                  </a:extLst>
                </a:gridCol>
              </a:tblGrid>
              <a:tr h="275962">
                <a:tc>
                  <a:txBody>
                    <a:bodyPr/>
                    <a:lstStyle/>
                    <a:p>
                      <a:pPr algn="ctr"/>
                      <a:r>
                        <a:rPr lang="en-US" sz="2400" dirty="0">
                          <a:solidFill>
                            <a:schemeClr val="tx1"/>
                          </a:solidFill>
                        </a:rPr>
                        <a:t>3</a:t>
                      </a:r>
                      <a:endParaRPr lang="en-CA" sz="2400" dirty="0">
                        <a:solidFill>
                          <a:schemeClr val="tx1"/>
                        </a:solidFill>
                      </a:endParaRPr>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dirty="0">
                          <a:solidFill>
                            <a:schemeClr val="tx1"/>
                          </a:solidFill>
                        </a:rPr>
                        <a:t>2</a:t>
                      </a:r>
                      <a:endParaRPr lang="en-CA" sz="2400" dirty="0">
                        <a:solidFill>
                          <a:schemeClr val="tx1"/>
                        </a:solidFill>
                      </a:endParaRPr>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400" dirty="0"/>
                        <a:t>1</a:t>
                      </a:r>
                      <a:endParaRPr lang="en-CA" sz="2400" dirty="0"/>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823431"/>
                  </a:ext>
                </a:extLst>
              </a:tr>
            </a:tbl>
          </a:graphicData>
        </a:graphic>
      </p:graphicFrame>
      <p:sp>
        <p:nvSpPr>
          <p:cNvPr id="20" name="TextBox 19"/>
          <p:cNvSpPr txBox="1"/>
          <p:nvPr/>
        </p:nvSpPr>
        <p:spPr>
          <a:xfrm>
            <a:off x="1000939" y="1737121"/>
            <a:ext cx="782069" cy="369332"/>
          </a:xfrm>
          <a:prstGeom prst="rect">
            <a:avLst/>
          </a:prstGeom>
          <a:noFill/>
        </p:spPr>
        <p:txBody>
          <a:bodyPr wrap="square" rtlCol="0">
            <a:spAutoFit/>
          </a:bodyPr>
          <a:lstStyle/>
          <a:p>
            <a:r>
              <a:rPr lang="en-US" b="1" dirty="0"/>
              <a:t>Push</a:t>
            </a:r>
            <a:endParaRPr lang="en-CA" b="1" dirty="0"/>
          </a:p>
        </p:txBody>
      </p:sp>
      <p:cxnSp>
        <p:nvCxnSpPr>
          <p:cNvPr id="22" name="Connector: Curved 21"/>
          <p:cNvCxnSpPr>
            <a:cxnSpLocks/>
            <a:stCxn id="20" idx="3"/>
            <a:endCxn id="9" idx="0"/>
          </p:cNvCxnSpPr>
          <p:nvPr/>
        </p:nvCxnSpPr>
        <p:spPr>
          <a:xfrm>
            <a:off x="1783008" y="1921787"/>
            <a:ext cx="489908" cy="276226"/>
          </a:xfrm>
          <a:prstGeom prst="curvedConnector2">
            <a:avLst/>
          </a:prstGeom>
          <a:ln w="38100">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62823" y="1737122"/>
            <a:ext cx="720080" cy="369332"/>
          </a:xfrm>
          <a:prstGeom prst="rect">
            <a:avLst/>
          </a:prstGeom>
          <a:noFill/>
        </p:spPr>
        <p:txBody>
          <a:bodyPr wrap="square" rtlCol="0">
            <a:spAutoFit/>
          </a:bodyPr>
          <a:lstStyle/>
          <a:p>
            <a:r>
              <a:rPr lang="en-US" b="1" dirty="0"/>
              <a:t>Pop</a:t>
            </a:r>
            <a:endParaRPr lang="en-CA" b="1" dirty="0"/>
          </a:p>
        </p:txBody>
      </p:sp>
      <p:cxnSp>
        <p:nvCxnSpPr>
          <p:cNvPr id="28" name="Connector: Curved 27"/>
          <p:cNvCxnSpPr>
            <a:stCxn id="25" idx="1"/>
            <a:endCxn id="9" idx="0"/>
          </p:cNvCxnSpPr>
          <p:nvPr/>
        </p:nvCxnSpPr>
        <p:spPr>
          <a:xfrm rot="10800000" flipV="1">
            <a:off x="2272917" y="1921787"/>
            <a:ext cx="489907" cy="276225"/>
          </a:xfrm>
          <a:prstGeom prst="curvedConnector2">
            <a:avLst/>
          </a:prstGeom>
          <a:ln w="38100">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74794" y="3651869"/>
            <a:ext cx="2196244" cy="646331"/>
          </a:xfrm>
          <a:prstGeom prst="rect">
            <a:avLst/>
          </a:prstGeom>
          <a:noFill/>
        </p:spPr>
        <p:txBody>
          <a:bodyPr wrap="square" rtlCol="0">
            <a:spAutoFit/>
          </a:bodyPr>
          <a:lstStyle/>
          <a:p>
            <a:pPr algn="ctr"/>
            <a:r>
              <a:rPr lang="en-US" dirty="0"/>
              <a:t>LIFO stacks deal</a:t>
            </a:r>
            <a:br>
              <a:rPr lang="en-US" dirty="0"/>
            </a:br>
            <a:r>
              <a:rPr lang="en-US" dirty="0"/>
              <a:t>with the immediate.</a:t>
            </a:r>
            <a:endParaRPr lang="en-CA" dirty="0"/>
          </a:p>
        </p:txBody>
      </p:sp>
      <p:sp>
        <p:nvSpPr>
          <p:cNvPr id="35" name="TextBox 34"/>
          <p:cNvSpPr txBox="1"/>
          <p:nvPr/>
        </p:nvSpPr>
        <p:spPr>
          <a:xfrm>
            <a:off x="5005111" y="2480553"/>
            <a:ext cx="426876" cy="369332"/>
          </a:xfrm>
          <a:prstGeom prst="rect">
            <a:avLst/>
          </a:prstGeom>
          <a:noFill/>
        </p:spPr>
        <p:txBody>
          <a:bodyPr wrap="square" rtlCol="0">
            <a:spAutoFit/>
          </a:bodyPr>
          <a:lstStyle/>
          <a:p>
            <a:pPr algn="ctr"/>
            <a:r>
              <a:rPr lang="en-US" b="1" dirty="0"/>
              <a:t>In</a:t>
            </a:r>
            <a:endParaRPr lang="en-CA" b="1" dirty="0"/>
          </a:p>
        </p:txBody>
      </p:sp>
      <p:sp>
        <p:nvSpPr>
          <p:cNvPr id="36" name="TextBox 35"/>
          <p:cNvSpPr txBox="1"/>
          <p:nvPr/>
        </p:nvSpPr>
        <p:spPr>
          <a:xfrm>
            <a:off x="8038422" y="2483130"/>
            <a:ext cx="619778" cy="369332"/>
          </a:xfrm>
          <a:prstGeom prst="rect">
            <a:avLst/>
          </a:prstGeom>
          <a:noFill/>
        </p:spPr>
        <p:txBody>
          <a:bodyPr wrap="square" rtlCol="0">
            <a:spAutoFit/>
          </a:bodyPr>
          <a:lstStyle/>
          <a:p>
            <a:r>
              <a:rPr lang="en-US" b="1" dirty="0"/>
              <a:t>Out</a:t>
            </a:r>
            <a:endParaRPr lang="en-CA" b="1" dirty="0"/>
          </a:p>
        </p:txBody>
      </p:sp>
      <p:cxnSp>
        <p:nvCxnSpPr>
          <p:cNvPr id="40" name="Straight Arrow Connector 39"/>
          <p:cNvCxnSpPr>
            <a:cxnSpLocks/>
            <a:stCxn id="35" idx="3"/>
            <a:endCxn id="34" idx="1"/>
          </p:cNvCxnSpPr>
          <p:nvPr/>
        </p:nvCxnSpPr>
        <p:spPr>
          <a:xfrm>
            <a:off x="5431987" y="2665219"/>
            <a:ext cx="489908" cy="2577"/>
          </a:xfrm>
          <a:prstGeom prst="straightConnector1">
            <a:avLst/>
          </a:prstGeom>
          <a:ln w="76200">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34" idx="3"/>
            <a:endCxn id="36" idx="1"/>
          </p:cNvCxnSpPr>
          <p:nvPr/>
        </p:nvCxnSpPr>
        <p:spPr>
          <a:xfrm>
            <a:off x="7578081" y="2667796"/>
            <a:ext cx="460341" cy="0"/>
          </a:xfrm>
          <a:prstGeom prst="straightConnector1">
            <a:avLst/>
          </a:prstGeom>
          <a:ln w="76200">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1472" y="3569613"/>
            <a:ext cx="3538736" cy="646331"/>
          </a:xfrm>
          <a:prstGeom prst="rect">
            <a:avLst/>
          </a:prstGeom>
          <a:noFill/>
        </p:spPr>
        <p:txBody>
          <a:bodyPr wrap="square" rtlCol="0">
            <a:spAutoFit/>
          </a:bodyPr>
          <a:lstStyle/>
          <a:p>
            <a:pPr algn="ctr"/>
            <a:r>
              <a:rPr lang="en-US" dirty="0"/>
              <a:t>FIFO queues deal</a:t>
            </a:r>
            <a:br>
              <a:rPr lang="en-US" dirty="0"/>
            </a:br>
            <a:r>
              <a:rPr lang="en-US" dirty="0"/>
              <a:t>with the important. </a:t>
            </a:r>
            <a:endParaRPr lang="en-CA" dirty="0"/>
          </a:p>
        </p:txBody>
      </p:sp>
    </p:spTree>
    <p:extLst>
      <p:ext uri="{BB962C8B-B14F-4D97-AF65-F5344CB8AC3E}">
        <p14:creationId xmlns:p14="http://schemas.microsoft.com/office/powerpoint/2010/main" val="393611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most important rule</a:t>
            </a:r>
            <a:endParaRPr lang="en-CA" dirty="0"/>
          </a:p>
        </p:txBody>
      </p:sp>
      <p:sp>
        <p:nvSpPr>
          <p:cNvPr id="3" name="Content Placeholder 2"/>
          <p:cNvSpPr>
            <a:spLocks noGrp="1"/>
          </p:cNvSpPr>
          <p:nvPr>
            <p:ph idx="1"/>
          </p:nvPr>
        </p:nvSpPr>
        <p:spPr/>
        <p:txBody>
          <a:bodyPr>
            <a:normAutofit/>
          </a:bodyPr>
          <a:lstStyle/>
          <a:p>
            <a:pPr marL="0" indent="0" algn="ctr">
              <a:buNone/>
            </a:pPr>
            <a:r>
              <a:rPr lang="en-US" sz="6000" b="1" dirty="0">
                <a:solidFill>
                  <a:schemeClr val="accent4">
                    <a:lumMod val="50000"/>
                  </a:schemeClr>
                </a:solidFill>
              </a:rPr>
              <a:t>EAT the FROG</a:t>
            </a:r>
          </a:p>
          <a:p>
            <a:pPr marL="0" indent="0" algn="ctr">
              <a:buNone/>
            </a:pPr>
            <a:r>
              <a:rPr lang="en-US" sz="6000" b="1" dirty="0">
                <a:solidFill>
                  <a:schemeClr val="accent4">
                    <a:lumMod val="50000"/>
                  </a:schemeClr>
                </a:solidFill>
              </a:rPr>
              <a:t>in the </a:t>
            </a:r>
          </a:p>
          <a:p>
            <a:pPr marL="0" indent="0" algn="ctr">
              <a:buNone/>
            </a:pPr>
            <a:r>
              <a:rPr lang="en-US" sz="6000" b="1" dirty="0">
                <a:solidFill>
                  <a:schemeClr val="accent4">
                    <a:lumMod val="50000"/>
                  </a:schemeClr>
                </a:solidFill>
              </a:rPr>
              <a:t>MORNING</a:t>
            </a:r>
            <a:endParaRPr lang="en-CA" sz="6000" b="1" dirty="0">
              <a:solidFill>
                <a:schemeClr val="accent4">
                  <a:lumMod val="50000"/>
                </a:schemeClr>
              </a:solidFill>
            </a:endParaRPr>
          </a:p>
        </p:txBody>
      </p:sp>
    </p:spTree>
    <p:extLst>
      <p:ext uri="{BB962C8B-B14F-4D97-AF65-F5344CB8AC3E}">
        <p14:creationId xmlns:p14="http://schemas.microsoft.com/office/powerpoint/2010/main" val="153278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7B8F-75F1-40E1-AD6A-E75F47E85080}"/>
              </a:ext>
            </a:extLst>
          </p:cNvPr>
          <p:cNvSpPr>
            <a:spLocks noGrp="1"/>
          </p:cNvSpPr>
          <p:nvPr>
            <p:ph type="title"/>
          </p:nvPr>
        </p:nvSpPr>
        <p:spPr/>
        <p:txBody>
          <a:bodyPr>
            <a:noAutofit/>
          </a:bodyPr>
          <a:lstStyle/>
          <a:p>
            <a:r>
              <a:rPr lang="en-CA" sz="3000" dirty="0"/>
              <a:t>In a letter from Arianna Huffington to Elon Musk...</a:t>
            </a:r>
          </a:p>
        </p:txBody>
      </p:sp>
      <p:sp>
        <p:nvSpPr>
          <p:cNvPr id="3" name="TextBox 2">
            <a:extLst>
              <a:ext uri="{FF2B5EF4-FFF2-40B4-BE49-F238E27FC236}">
                <a16:creationId xmlns:a16="http://schemas.microsoft.com/office/drawing/2014/main" id="{6C78D5BB-83C2-42C2-B4B4-693E65B1404C}"/>
              </a:ext>
            </a:extLst>
          </p:cNvPr>
          <p:cNvSpPr txBox="1"/>
          <p:nvPr/>
        </p:nvSpPr>
        <p:spPr>
          <a:xfrm>
            <a:off x="467544" y="1203598"/>
            <a:ext cx="7920880" cy="3108543"/>
          </a:xfrm>
          <a:prstGeom prst="rect">
            <a:avLst/>
          </a:prstGeom>
          <a:noFill/>
        </p:spPr>
        <p:txBody>
          <a:bodyPr wrap="square" rtlCol="0">
            <a:spAutoFit/>
          </a:bodyPr>
          <a:lstStyle/>
          <a:p>
            <a:r>
              <a:rPr lang="en-CA" sz="2800" b="1" dirty="0">
                <a:latin typeface="Ink Free" panose="03080402000500000000" pitchFamily="66" charset="0"/>
              </a:rPr>
              <a:t>People are not machines. </a:t>
            </a:r>
            <a:r>
              <a:rPr lang="en-CA" sz="2800" b="1" dirty="0">
                <a:highlight>
                  <a:srgbClr val="FFFF00"/>
                </a:highlight>
                <a:latin typeface="Ink Free" panose="03080402000500000000" pitchFamily="66" charset="0"/>
              </a:rPr>
              <a:t>For machines</a:t>
            </a:r>
            <a:r>
              <a:rPr lang="en-CA" sz="2800" b="1" dirty="0">
                <a:latin typeface="Ink Free" panose="03080402000500000000" pitchFamily="66" charset="0"/>
              </a:rPr>
              <a:t> -- whether of the 1</a:t>
            </a:r>
            <a:r>
              <a:rPr lang="en-CA" sz="2800" b="1" baseline="30000" dirty="0">
                <a:latin typeface="Ink Free" panose="03080402000500000000" pitchFamily="66" charset="0"/>
              </a:rPr>
              <a:t>st</a:t>
            </a:r>
            <a:r>
              <a:rPr lang="en-CA" sz="2800" b="1" dirty="0">
                <a:latin typeface="Ink Free" panose="03080402000500000000" pitchFamily="66" charset="0"/>
              </a:rPr>
              <a:t> or 4</a:t>
            </a:r>
            <a:r>
              <a:rPr lang="en-CA" sz="2800" b="1" baseline="30000" dirty="0">
                <a:latin typeface="Ink Free" panose="03080402000500000000" pitchFamily="66" charset="0"/>
              </a:rPr>
              <a:t>th</a:t>
            </a:r>
            <a:r>
              <a:rPr lang="en-CA" sz="2800" b="1" dirty="0">
                <a:latin typeface="Ink Free" panose="03080402000500000000" pitchFamily="66" charset="0"/>
              </a:rPr>
              <a:t> Industrial Revolution variety -- </a:t>
            </a:r>
            <a:r>
              <a:rPr lang="en-CA" sz="2800" b="1" dirty="0">
                <a:highlight>
                  <a:srgbClr val="FFFF00"/>
                </a:highlight>
                <a:latin typeface="Ink Free" panose="03080402000500000000" pitchFamily="66" charset="0"/>
              </a:rPr>
              <a:t>downtime is a bug; for humans, downtime is a feature. </a:t>
            </a:r>
            <a:r>
              <a:rPr lang="en-CA" sz="2800" b="1" dirty="0">
                <a:latin typeface="Ink Free" panose="03080402000500000000" pitchFamily="66" charset="0"/>
              </a:rPr>
              <a:t>The science is clear. And what it tells us is that there’s simply no way you can make good decisions and achieve your world-changing ambitions while running on empty.</a:t>
            </a:r>
          </a:p>
        </p:txBody>
      </p:sp>
    </p:spTree>
    <p:extLst>
      <p:ext uri="{BB962C8B-B14F-4D97-AF65-F5344CB8AC3E}">
        <p14:creationId xmlns:p14="http://schemas.microsoft.com/office/powerpoint/2010/main" val="213158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7">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465E9C"/>
      </a:hlink>
      <a:folHlink>
        <a:srgbClr val="465E9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13927</TotalTime>
  <Words>4473</Words>
  <Application>Microsoft Office PowerPoint</Application>
  <PresentationFormat>On-screen Show (16:9)</PresentationFormat>
  <Paragraphs>463</Paragraphs>
  <Slides>41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Consolas</vt:lpstr>
      <vt:lpstr>Courier New</vt:lpstr>
      <vt:lpstr>Franklin Gothic Demi</vt:lpstr>
      <vt:lpstr>Ink Free</vt:lpstr>
      <vt:lpstr>Verdana</vt:lpstr>
      <vt:lpstr>Webdings</vt:lpstr>
      <vt:lpstr>Wingdings</vt:lpstr>
      <vt:lpstr>Clarity</vt:lpstr>
      <vt:lpstr>Computer Principles for Programmers</vt:lpstr>
      <vt:lpstr>Quiz</vt:lpstr>
      <vt:lpstr>News of the Week</vt:lpstr>
      <vt:lpstr>Agenda: Lecture</vt:lpstr>
      <vt:lpstr>Agenda: Activity </vt:lpstr>
      <vt:lpstr>Time Management … do it first</vt:lpstr>
      <vt:lpstr>Stacks versus Queues</vt:lpstr>
      <vt:lpstr>A most important rule</vt:lpstr>
      <vt:lpstr>In a letter from Arianna Huffington to Elon Musk...</vt:lpstr>
      <vt:lpstr>PowerPoint Presentation</vt:lpstr>
      <vt:lpstr>Windows cmd, bash shell on Linux</vt:lpstr>
      <vt:lpstr>Console Apps and Textual User Interface</vt:lpstr>
      <vt:lpstr>“Graphical User Interface” (GUI)</vt:lpstr>
      <vt:lpstr>GUI’s enabling tech: Mice + bit mapped screens</vt:lpstr>
      <vt:lpstr>GUI versus CLI</vt:lpstr>
      <vt:lpstr>Benefits of using GUI</vt:lpstr>
      <vt:lpstr>HCI Human Computer Interaction: CLI to TUI to GUI to UX</vt:lpstr>
      <vt:lpstr>GIGO – Garbage In, Garbage Out</vt:lpstr>
      <vt:lpstr>PowerPoint Presentation</vt:lpstr>
      <vt:lpstr>PowerPoint Presentation</vt:lpstr>
      <vt:lpstr>RU sure?</vt:lpstr>
      <vt:lpstr>No more Error messages…</vt:lpstr>
      <vt:lpstr>PowerPoint Presentation</vt:lpstr>
      <vt:lpstr>PowerShell is the new CLI for Windows – Linux – macOS – ARM</vt:lpstr>
      <vt:lpstr>PowerShell is the new CLI</vt:lpstr>
      <vt:lpstr>one-to-one relationship between PowerShell and File Explorer</vt:lpstr>
      <vt:lpstr>Opening PowerShell from File Explorer</vt:lpstr>
      <vt:lpstr>Some shortcuts used in PowerShell</vt:lpstr>
      <vt:lpstr>Notes</vt:lpstr>
      <vt:lpstr>Opening File Explorer from PowerShell</vt:lpstr>
      <vt:lpstr>Opening a File or Folder from PowerShell</vt:lpstr>
      <vt:lpstr>Copying Paths From PowerShell to File Explorer</vt:lpstr>
      <vt:lpstr>Copying Paths from File Explorer to PowerShell</vt:lpstr>
      <vt:lpstr>Time Management Definition (trad.)</vt:lpstr>
      <vt:lpstr>What is “Command Line Interface” (CLI)?</vt:lpstr>
      <vt:lpstr>What is “Graphical User Interface” (GUI) and what are some common GUI elements?</vt:lpstr>
      <vt:lpstr>A brief history of GUI</vt:lpstr>
      <vt:lpstr>A brief history of GUI (Cont’d) - Early GUI Piracy?</vt:lpstr>
      <vt:lpstr>A brief history of GUI (Cont’d) – Microsoft emerges</vt:lpstr>
      <vt:lpstr>CLI and Command Line in Windows</vt:lpstr>
      <vt:lpstr>CLI and Command Line in Windows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Khojasteh;Marc.Gurwitz@senecacollege.ca;Danny.Roy@senecacollege.ca</dc:creator>
  <cp:lastModifiedBy>Tim McKenna</cp:lastModifiedBy>
  <cp:revision>688</cp:revision>
  <cp:lastPrinted>2017-11-28T14:31:06Z</cp:lastPrinted>
  <dcterms:created xsi:type="dcterms:W3CDTF">2016-05-30T19:06:58Z</dcterms:created>
  <dcterms:modified xsi:type="dcterms:W3CDTF">2018-09-26T19:17:31Z</dcterms:modified>
</cp:coreProperties>
</file>