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0" r:id="rId6"/>
    <p:sldId id="261" r:id="rId7"/>
    <p:sldId id="259" r:id="rId8"/>
    <p:sldId id="263" r:id="rId9"/>
    <p:sldId id="265" r:id="rId10"/>
    <p:sldId id="267" r:id="rId11"/>
    <p:sldId id="268" r:id="rId12"/>
    <p:sldId id="269" r:id="rId13"/>
    <p:sldId id="271" r:id="rId14"/>
    <p:sldId id="273" r:id="rId15"/>
    <p:sldId id="272" r:id="rId16"/>
    <p:sldId id="270" r:id="rId17"/>
    <p:sldId id="275" r:id="rId18"/>
    <p:sldId id="274"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5" d="100"/>
          <a:sy n="55" d="100"/>
        </p:scale>
        <p:origin x="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1/31/2019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1/31/2019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1/31/2019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1/31/2019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1/31/2019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1/31/2019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1/31/2019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4.1 NORMALIZATION RECAP</a:t>
            </a:r>
            <a:endParaRPr lang="en-US" dirty="0"/>
          </a:p>
        </p:txBody>
      </p:sp>
      <p:sp>
        <p:nvSpPr>
          <p:cNvPr id="3" name="Subtitle 2"/>
          <p:cNvSpPr>
            <a:spLocks noGrp="1"/>
          </p:cNvSpPr>
          <p:nvPr>
            <p:ph type="subTitle" idx="1"/>
          </p:nvPr>
        </p:nvSpPr>
        <p:spPr/>
        <p:txBody>
          <a:bodyPr/>
          <a:lstStyle/>
          <a:p>
            <a:r>
              <a:rPr lang="en-US" dirty="0" smtClean="0"/>
              <a:t>CIS-115</a:t>
            </a:r>
            <a:endParaRPr lang="en-US" dirty="0"/>
          </a:p>
        </p:txBody>
      </p:sp>
    </p:spTree>
    <p:extLst>
      <p:ext uri="{BB962C8B-B14F-4D97-AF65-F5344CB8AC3E}">
        <p14:creationId xmlns:p14="http://schemas.microsoft.com/office/powerpoint/2010/main" val="3274954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890806" y="2167387"/>
            <a:ext cx="5395919" cy="4412856"/>
          </a:xfrm>
          <a:prstGeom prst="rect">
            <a:avLst/>
          </a:prstGeom>
        </p:spPr>
      </p:pic>
      <p:sp>
        <p:nvSpPr>
          <p:cNvPr id="8" name="Title 1"/>
          <p:cNvSpPr txBox="1">
            <a:spLocks/>
          </p:cNvSpPr>
          <p:nvPr/>
        </p:nvSpPr>
        <p:spPr>
          <a:xfrm>
            <a:off x="833405" y="318444"/>
            <a:ext cx="9905998" cy="93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Identifying Transitive dependencies</a:t>
            </a:r>
            <a:endParaRPr lang="en-US" dirty="0"/>
          </a:p>
        </p:txBody>
      </p:sp>
      <p:sp>
        <p:nvSpPr>
          <p:cNvPr id="4" name="TextBox 3"/>
          <p:cNvSpPr txBox="1"/>
          <p:nvPr/>
        </p:nvSpPr>
        <p:spPr>
          <a:xfrm>
            <a:off x="471645" y="1053685"/>
            <a:ext cx="11315701" cy="954107"/>
          </a:xfrm>
          <a:prstGeom prst="rect">
            <a:avLst/>
          </a:prstGeom>
          <a:noFill/>
        </p:spPr>
        <p:txBody>
          <a:bodyPr wrap="square" rtlCol="0">
            <a:spAutoFit/>
          </a:bodyPr>
          <a:lstStyle/>
          <a:p>
            <a:r>
              <a:rPr lang="en-US" altLang="en-US" sz="2800" b="1" dirty="0"/>
              <a:t>Transitive </a:t>
            </a:r>
            <a:r>
              <a:rPr lang="en-US" altLang="en-US" sz="2800" b="1" dirty="0" smtClean="0"/>
              <a:t>dependency is where </a:t>
            </a:r>
            <a:r>
              <a:rPr lang="en-US" altLang="en-US" sz="2800" dirty="0" smtClean="0"/>
              <a:t>at </a:t>
            </a:r>
            <a:r>
              <a:rPr lang="en-US" altLang="en-US" sz="2800" dirty="0"/>
              <a:t>least one value in the record isn’t dependent upon the primary key, but on another value in the record. </a:t>
            </a:r>
          </a:p>
        </p:txBody>
      </p:sp>
      <p:cxnSp>
        <p:nvCxnSpPr>
          <p:cNvPr id="6" name="Straight Connector 5"/>
          <p:cNvCxnSpPr/>
          <p:nvPr/>
        </p:nvCxnSpPr>
        <p:spPr>
          <a:xfrm>
            <a:off x="3117169" y="3429000"/>
            <a:ext cx="1503816" cy="0"/>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sp>
        <p:nvSpPr>
          <p:cNvPr id="10" name="Oval 9"/>
          <p:cNvSpPr/>
          <p:nvPr/>
        </p:nvSpPr>
        <p:spPr>
          <a:xfrm>
            <a:off x="4891989" y="2743033"/>
            <a:ext cx="1237507" cy="7967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rved Up Arrow 2"/>
          <p:cNvSpPr/>
          <p:nvPr/>
        </p:nvSpPr>
        <p:spPr>
          <a:xfrm flipH="1" flipV="1">
            <a:off x="3515978" y="2289539"/>
            <a:ext cx="3848207" cy="60061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6215208" y="2871982"/>
            <a:ext cx="2157229" cy="685968"/>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Up Arrow 11"/>
          <p:cNvSpPr/>
          <p:nvPr/>
        </p:nvSpPr>
        <p:spPr>
          <a:xfrm>
            <a:off x="5440082" y="3594752"/>
            <a:ext cx="2087390" cy="779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270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890806" y="2167387"/>
            <a:ext cx="5395919" cy="4412856"/>
          </a:xfrm>
          <a:prstGeom prst="rect">
            <a:avLst/>
          </a:prstGeom>
        </p:spPr>
      </p:pic>
      <p:sp>
        <p:nvSpPr>
          <p:cNvPr id="8" name="Title 1"/>
          <p:cNvSpPr txBox="1">
            <a:spLocks/>
          </p:cNvSpPr>
          <p:nvPr/>
        </p:nvSpPr>
        <p:spPr>
          <a:xfrm>
            <a:off x="833405" y="318444"/>
            <a:ext cx="9905998" cy="93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Identifying Transitive dependencies</a:t>
            </a:r>
            <a:endParaRPr lang="en-US" dirty="0"/>
          </a:p>
        </p:txBody>
      </p:sp>
      <p:sp>
        <p:nvSpPr>
          <p:cNvPr id="4" name="TextBox 3"/>
          <p:cNvSpPr txBox="1"/>
          <p:nvPr/>
        </p:nvSpPr>
        <p:spPr>
          <a:xfrm>
            <a:off x="471645" y="1053685"/>
            <a:ext cx="11315701" cy="954107"/>
          </a:xfrm>
          <a:prstGeom prst="rect">
            <a:avLst/>
          </a:prstGeom>
          <a:noFill/>
        </p:spPr>
        <p:txBody>
          <a:bodyPr wrap="square" rtlCol="0">
            <a:spAutoFit/>
          </a:bodyPr>
          <a:lstStyle/>
          <a:p>
            <a:r>
              <a:rPr lang="en-US" altLang="en-US" sz="2800" b="1" dirty="0"/>
              <a:t>Transitive </a:t>
            </a:r>
            <a:r>
              <a:rPr lang="en-US" altLang="en-US" sz="2800" b="1" dirty="0" smtClean="0"/>
              <a:t>dependency is where </a:t>
            </a:r>
            <a:r>
              <a:rPr lang="en-US" altLang="en-US" sz="2800" dirty="0" smtClean="0"/>
              <a:t>at </a:t>
            </a:r>
            <a:r>
              <a:rPr lang="en-US" altLang="en-US" sz="2800" dirty="0"/>
              <a:t>least one value in the record isn’t dependent upon the primary key, but on another value in the record. </a:t>
            </a:r>
          </a:p>
        </p:txBody>
      </p:sp>
      <p:cxnSp>
        <p:nvCxnSpPr>
          <p:cNvPr id="6" name="Straight Connector 5"/>
          <p:cNvCxnSpPr/>
          <p:nvPr/>
        </p:nvCxnSpPr>
        <p:spPr>
          <a:xfrm>
            <a:off x="3117169" y="3429000"/>
            <a:ext cx="1503816" cy="0"/>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sp>
        <p:nvSpPr>
          <p:cNvPr id="10" name="Oval 9"/>
          <p:cNvSpPr/>
          <p:nvPr/>
        </p:nvSpPr>
        <p:spPr>
          <a:xfrm>
            <a:off x="4891989" y="2743033"/>
            <a:ext cx="1237507" cy="7967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rved Up Arrow 2"/>
          <p:cNvSpPr/>
          <p:nvPr/>
        </p:nvSpPr>
        <p:spPr>
          <a:xfrm flipH="1" flipV="1">
            <a:off x="3458677" y="2357764"/>
            <a:ext cx="2052065" cy="582443"/>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6215208" y="2871982"/>
            <a:ext cx="2157229" cy="685968"/>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Up Arrow 11"/>
          <p:cNvSpPr/>
          <p:nvPr/>
        </p:nvSpPr>
        <p:spPr>
          <a:xfrm flipH="1">
            <a:off x="5321525" y="3603864"/>
            <a:ext cx="2322913" cy="800101"/>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1832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890806" y="2167387"/>
            <a:ext cx="5395919" cy="4412856"/>
          </a:xfrm>
          <a:prstGeom prst="rect">
            <a:avLst/>
          </a:prstGeom>
        </p:spPr>
      </p:pic>
      <p:sp>
        <p:nvSpPr>
          <p:cNvPr id="8" name="Title 1"/>
          <p:cNvSpPr txBox="1">
            <a:spLocks/>
          </p:cNvSpPr>
          <p:nvPr/>
        </p:nvSpPr>
        <p:spPr>
          <a:xfrm>
            <a:off x="833405" y="318444"/>
            <a:ext cx="9905998" cy="93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Identifying Transitive dependencies</a:t>
            </a:r>
            <a:endParaRPr lang="en-US" dirty="0"/>
          </a:p>
        </p:txBody>
      </p:sp>
      <p:sp>
        <p:nvSpPr>
          <p:cNvPr id="4" name="TextBox 3"/>
          <p:cNvSpPr txBox="1"/>
          <p:nvPr/>
        </p:nvSpPr>
        <p:spPr>
          <a:xfrm>
            <a:off x="471645" y="1053685"/>
            <a:ext cx="11315701" cy="954107"/>
          </a:xfrm>
          <a:prstGeom prst="rect">
            <a:avLst/>
          </a:prstGeom>
          <a:noFill/>
        </p:spPr>
        <p:txBody>
          <a:bodyPr wrap="square" rtlCol="0">
            <a:spAutoFit/>
          </a:bodyPr>
          <a:lstStyle/>
          <a:p>
            <a:r>
              <a:rPr lang="en-US" altLang="en-US" sz="2800" b="1" dirty="0"/>
              <a:t>Transitive </a:t>
            </a:r>
            <a:r>
              <a:rPr lang="en-US" altLang="en-US" sz="2800" b="1" dirty="0" smtClean="0"/>
              <a:t>dependency is where </a:t>
            </a:r>
            <a:r>
              <a:rPr lang="en-US" altLang="en-US" sz="2800" dirty="0" smtClean="0"/>
              <a:t>at </a:t>
            </a:r>
            <a:r>
              <a:rPr lang="en-US" altLang="en-US" sz="2800" dirty="0"/>
              <a:t>least one value in the record isn’t dependent upon the primary key, but on another value in the record. </a:t>
            </a:r>
          </a:p>
        </p:txBody>
      </p:sp>
      <p:cxnSp>
        <p:nvCxnSpPr>
          <p:cNvPr id="6" name="Straight Connector 5"/>
          <p:cNvCxnSpPr/>
          <p:nvPr/>
        </p:nvCxnSpPr>
        <p:spPr>
          <a:xfrm>
            <a:off x="3117169" y="3429000"/>
            <a:ext cx="1503816" cy="0"/>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sp>
        <p:nvSpPr>
          <p:cNvPr id="10" name="Oval 9"/>
          <p:cNvSpPr/>
          <p:nvPr/>
        </p:nvSpPr>
        <p:spPr>
          <a:xfrm>
            <a:off x="4891989" y="2743033"/>
            <a:ext cx="1237507" cy="796742"/>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rved Up Arrow 2"/>
          <p:cNvSpPr/>
          <p:nvPr/>
        </p:nvSpPr>
        <p:spPr>
          <a:xfrm flipH="1" flipV="1">
            <a:off x="3515978" y="2289539"/>
            <a:ext cx="3848207" cy="60061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6215208" y="2871982"/>
            <a:ext cx="2157229" cy="685968"/>
          </a:xfrm>
          <a:prstGeom prst="ellipse">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rved Up Arrow 11"/>
          <p:cNvSpPr/>
          <p:nvPr/>
        </p:nvSpPr>
        <p:spPr>
          <a:xfrm>
            <a:off x="5440082" y="3594752"/>
            <a:ext cx="2087390" cy="77906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3" name="Picture 12"/>
          <p:cNvPicPr>
            <a:picLocks noChangeAspect="1"/>
          </p:cNvPicPr>
          <p:nvPr/>
        </p:nvPicPr>
        <p:blipFill>
          <a:blip r:embed="rId3"/>
          <a:stretch>
            <a:fillRect/>
          </a:stretch>
        </p:blipFill>
        <p:spPr>
          <a:xfrm>
            <a:off x="1534960" y="2007792"/>
            <a:ext cx="8502887" cy="4744198"/>
          </a:xfrm>
          <a:prstGeom prst="rect">
            <a:avLst/>
          </a:prstGeom>
        </p:spPr>
      </p:pic>
    </p:spTree>
    <p:extLst>
      <p:ext uri="{BB962C8B-B14F-4D97-AF65-F5344CB8AC3E}">
        <p14:creationId xmlns:p14="http://schemas.microsoft.com/office/powerpoint/2010/main" val="261842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7"/>
                                        </p:tgtEl>
                                        <p:attrNameLst>
                                          <p:attrName>ppt_w</p:attrName>
                                        </p:attrNameLst>
                                      </p:cBhvr>
                                      <p:tavLst>
                                        <p:tav tm="0">
                                          <p:val>
                                            <p:strVal val="ppt_w"/>
                                          </p:val>
                                        </p:tav>
                                        <p:tav tm="100000">
                                          <p:val>
                                            <p:fltVal val="0"/>
                                          </p:val>
                                        </p:tav>
                                      </p:tavLst>
                                    </p:anim>
                                    <p:anim calcmode="lin" valueType="num">
                                      <p:cBhvr>
                                        <p:cTn id="7" dur="500"/>
                                        <p:tgtEl>
                                          <p:spTgt spid="7"/>
                                        </p:tgtEl>
                                        <p:attrNameLst>
                                          <p:attrName>ppt_h</p:attrName>
                                        </p:attrNameLst>
                                      </p:cBhvr>
                                      <p:tavLst>
                                        <p:tav tm="0">
                                          <p:val>
                                            <p:strVal val="ppt_h"/>
                                          </p:val>
                                        </p:tav>
                                        <p:tav tm="100000">
                                          <p:val>
                                            <p:fltVal val="0"/>
                                          </p:val>
                                        </p:tav>
                                      </p:tavLst>
                                    </p:anim>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par>
                                <p:cTn id="10" presetID="1" presetClass="exit" presetSubtype="0" fill="hold" nodeType="withEffect">
                                  <p:stCondLst>
                                    <p:cond delay="0"/>
                                  </p:stCondLst>
                                  <p:childTnLst>
                                    <p:set>
                                      <p:cBhvr>
                                        <p:cTn id="11" dur="1" fill="hold">
                                          <p:stCondLst>
                                            <p:cond delay="0"/>
                                          </p:stCondLst>
                                        </p:cTn>
                                        <p:tgtEl>
                                          <p:spTgt spid="6"/>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hidden"/>
                                      </p:to>
                                    </p:set>
                                  </p:childTnLst>
                                </p:cTn>
                              </p:par>
                              <p:par>
                                <p:cTn id="20" presetID="53" presetClass="entr" presetSubtype="16"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l="2415" t="12235" r="2144" b="4474"/>
          <a:stretch/>
        </p:blipFill>
        <p:spPr>
          <a:xfrm>
            <a:off x="1728754" y="2579914"/>
            <a:ext cx="8115300" cy="3951515"/>
          </a:xfrm>
          <a:prstGeom prst="rect">
            <a:avLst/>
          </a:prstGeom>
        </p:spPr>
      </p:pic>
      <p:sp>
        <p:nvSpPr>
          <p:cNvPr id="8" name="Title 1"/>
          <p:cNvSpPr txBox="1">
            <a:spLocks/>
          </p:cNvSpPr>
          <p:nvPr/>
        </p:nvSpPr>
        <p:spPr>
          <a:xfrm>
            <a:off x="833405" y="318444"/>
            <a:ext cx="9905998" cy="93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Identifying Transitive dependencies</a:t>
            </a:r>
            <a:endParaRPr lang="en-US" dirty="0"/>
          </a:p>
        </p:txBody>
      </p:sp>
      <p:sp>
        <p:nvSpPr>
          <p:cNvPr id="4" name="TextBox 3"/>
          <p:cNvSpPr txBox="1"/>
          <p:nvPr/>
        </p:nvSpPr>
        <p:spPr>
          <a:xfrm>
            <a:off x="471645" y="1053685"/>
            <a:ext cx="11315701" cy="954107"/>
          </a:xfrm>
          <a:prstGeom prst="rect">
            <a:avLst/>
          </a:prstGeom>
          <a:noFill/>
        </p:spPr>
        <p:txBody>
          <a:bodyPr wrap="square" rtlCol="0">
            <a:spAutoFit/>
          </a:bodyPr>
          <a:lstStyle/>
          <a:p>
            <a:r>
              <a:rPr lang="en-US" altLang="en-US" sz="2800" b="1" dirty="0"/>
              <a:t>Transitive </a:t>
            </a:r>
            <a:r>
              <a:rPr lang="en-US" altLang="en-US" sz="2800" b="1" dirty="0" smtClean="0"/>
              <a:t>dependency is where </a:t>
            </a:r>
            <a:r>
              <a:rPr lang="en-US" altLang="en-US" sz="2800" dirty="0" smtClean="0"/>
              <a:t>at </a:t>
            </a:r>
            <a:r>
              <a:rPr lang="en-US" altLang="en-US" sz="2800" dirty="0"/>
              <a:t>least one value in the record isn’t dependent upon the primary key, but on another value in the record. </a:t>
            </a:r>
          </a:p>
        </p:txBody>
      </p:sp>
      <p:pic>
        <p:nvPicPr>
          <p:cNvPr id="14" name="Picture 13"/>
          <p:cNvPicPr>
            <a:picLocks noChangeAspect="1"/>
          </p:cNvPicPr>
          <p:nvPr/>
        </p:nvPicPr>
        <p:blipFill rotWithShape="1">
          <a:blip r:embed="rId3"/>
          <a:srcRect l="1" t="9412" r="1992"/>
          <a:stretch/>
        </p:blipFill>
        <p:spPr>
          <a:xfrm>
            <a:off x="9149732" y="2579914"/>
            <a:ext cx="2786454" cy="4539343"/>
          </a:xfrm>
          <a:prstGeom prst="rect">
            <a:avLst/>
          </a:prstGeom>
        </p:spPr>
      </p:pic>
    </p:spTree>
    <p:extLst>
      <p:ext uri="{BB962C8B-B14F-4D97-AF65-F5344CB8AC3E}">
        <p14:creationId xmlns:p14="http://schemas.microsoft.com/office/powerpoint/2010/main" val="78357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3.7037E-7 L -0.13724 0.00023 " pathEditMode="relative" rAng="0" ptsTypes="AA">
                                      <p:cBhvr>
                                        <p:cTn id="6" dur="2000" fill="hold"/>
                                        <p:tgtEl>
                                          <p:spTgt spid="13"/>
                                        </p:tgtEl>
                                        <p:attrNameLst>
                                          <p:attrName>ppt_x</p:attrName>
                                          <p:attrName>ppt_y</p:attrName>
                                        </p:attrNameLst>
                                      </p:cBhvr>
                                      <p:rCtr x="-6862" y="0"/>
                                    </p:animMotion>
                                  </p:childTnLst>
                                </p:cTn>
                              </p:par>
                              <p:par>
                                <p:cTn id="7" presetID="53" presetClass="entr" presetSubtype="16" fill="hold" nodeType="withEffect">
                                  <p:stCondLst>
                                    <p:cond delay="0"/>
                                  </p:stCondLst>
                                  <p:childTnLst>
                                    <p:set>
                                      <p:cBhvr>
                                        <p:cTn id="8" dur="1" fill="hold">
                                          <p:stCondLst>
                                            <p:cond delay="0"/>
                                          </p:stCondLst>
                                        </p:cTn>
                                        <p:tgtEl>
                                          <p:spTgt spid="14"/>
                                        </p:tgtEl>
                                        <p:attrNameLst>
                                          <p:attrName>style.visibility</p:attrName>
                                        </p:attrNameLst>
                                      </p:cBhvr>
                                      <p:to>
                                        <p:strVal val="visible"/>
                                      </p:to>
                                    </p:set>
                                    <p:anim calcmode="lin" valueType="num">
                                      <p:cBhvr>
                                        <p:cTn id="9" dur="500" fill="hold"/>
                                        <p:tgtEl>
                                          <p:spTgt spid="14"/>
                                        </p:tgtEl>
                                        <p:attrNameLst>
                                          <p:attrName>ppt_w</p:attrName>
                                        </p:attrNameLst>
                                      </p:cBhvr>
                                      <p:tavLst>
                                        <p:tav tm="0">
                                          <p:val>
                                            <p:fltVal val="0"/>
                                          </p:val>
                                        </p:tav>
                                        <p:tav tm="100000">
                                          <p:val>
                                            <p:strVal val="#ppt_w"/>
                                          </p:val>
                                        </p:tav>
                                      </p:tavLst>
                                    </p:anim>
                                    <p:anim calcmode="lin" valueType="num">
                                      <p:cBhvr>
                                        <p:cTn id="10" dur="500" fill="hold"/>
                                        <p:tgtEl>
                                          <p:spTgt spid="14"/>
                                        </p:tgtEl>
                                        <p:attrNameLst>
                                          <p:attrName>ppt_h</p:attrName>
                                        </p:attrNameLst>
                                      </p:cBhvr>
                                      <p:tavLst>
                                        <p:tav tm="0">
                                          <p:val>
                                            <p:fltVal val="0"/>
                                          </p:val>
                                        </p:tav>
                                        <p:tav tm="100000">
                                          <p:val>
                                            <p:strVal val="#ppt_h"/>
                                          </p:val>
                                        </p:tav>
                                      </p:tavLst>
                                    </p:anim>
                                    <p:animEffect transition="in" filter="fad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16368"/>
          </a:xfrm>
        </p:spPr>
        <p:txBody>
          <a:bodyPr/>
          <a:lstStyle/>
          <a:p>
            <a:r>
              <a:rPr lang="en-US" dirty="0" smtClean="0"/>
              <a:t>Try it out . . . .</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 school board has asked you to create a data base to keep track of its tutors. It needs to know which tutors can be used for which courses and which students need tutors in each class. Some students will need multiple tutors, depending on their age (</a:t>
            </a:r>
            <a:r>
              <a:rPr lang="en-US" dirty="0" err="1" smtClean="0"/>
              <a:t>highschool</a:t>
            </a:r>
            <a:r>
              <a:rPr lang="en-US" dirty="0" smtClean="0"/>
              <a:t> math and history vs grade one) . There is also a stipulation that students must have attended class in the last five days to qualify for tutoring help.</a:t>
            </a:r>
          </a:p>
          <a:p>
            <a:pPr marL="0" indent="0">
              <a:buNone/>
            </a:pPr>
            <a:endParaRPr lang="en-US" dirty="0"/>
          </a:p>
          <a:p>
            <a:pPr marL="0" indent="0">
              <a:buNone/>
            </a:pPr>
            <a:r>
              <a:rPr lang="en-US" dirty="0" smtClean="0"/>
              <a:t>Create a databases from Un-normalized form to 3NF, that would help this school out.</a:t>
            </a:r>
            <a:endParaRPr lang="en-US" dirty="0"/>
          </a:p>
        </p:txBody>
      </p:sp>
    </p:spTree>
    <p:extLst>
      <p:ext uri="{BB962C8B-B14F-4D97-AF65-F5344CB8AC3E}">
        <p14:creationId xmlns:p14="http://schemas.microsoft.com/office/powerpoint/2010/main" val="3406765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https://documents.lucidchart.com/documents/0cef3393-a170-4f66-b558-fe845b215bfc/pages/0_0?a=995&amp;x=983&amp;y=210&amp;w=264&amp;h=229&amp;store=1&amp;accept=image%2F*&amp;auth=LCA%2044bce3d5dcccbae97e5c9f1054d88244af88e55a-ts%3D1548948984"/>
          <p:cNvPicPr>
            <a:picLocks noChangeAspect="1" noChangeArrowheads="1"/>
          </p:cNvPicPr>
          <p:nvPr/>
        </p:nvPicPr>
        <p:blipFill rotWithShape="1">
          <a:blip r:embed="rId2">
            <a:extLst>
              <a:ext uri="{28A0092B-C50C-407E-A947-70E740481C1C}">
                <a14:useLocalDpi xmlns:a14="http://schemas.microsoft.com/office/drawing/2010/main" val="0"/>
              </a:ext>
            </a:extLst>
          </a:blip>
          <a:srcRect l="10106" t="10309" r="9884" b="11131"/>
          <a:stretch/>
        </p:blipFill>
        <p:spPr bwMode="auto">
          <a:xfrm>
            <a:off x="8305799" y="-44450"/>
            <a:ext cx="3886201" cy="3314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ttps://documents.lucidchart.com/documents/0cef3393-a170-4f66-b558-fe845b215bfc/pages/0_0?a=1096&amp;x=626&amp;y=206&amp;w=308&amp;h=299&amp;store=1&amp;accept=image%2F*&amp;auth=LCA%20ab6f37f6faf71754e3c9e97d1aafec2bb8bf4740-ts%3D1548948984"/>
          <p:cNvPicPr>
            <a:picLocks noChangeAspect="1" noChangeArrowheads="1"/>
          </p:cNvPicPr>
          <p:nvPr/>
        </p:nvPicPr>
        <p:blipFill rotWithShape="1">
          <a:blip r:embed="rId3">
            <a:extLst>
              <a:ext uri="{28A0092B-C50C-407E-A947-70E740481C1C}">
                <a14:useLocalDpi xmlns:a14="http://schemas.microsoft.com/office/drawing/2010/main" val="0"/>
              </a:ext>
            </a:extLst>
          </a:blip>
          <a:srcRect l="9904" t="10818" r="9363" b="9185"/>
          <a:stretch/>
        </p:blipFill>
        <p:spPr bwMode="auto">
          <a:xfrm>
            <a:off x="163285" y="2008415"/>
            <a:ext cx="4877222" cy="46863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documents.lucidchart.com/documents/0cef3393-a170-4f66-b558-fe845b215bfc/pages/0_0?a=1202&amp;x=982&amp;y=352&amp;w=291&amp;h=264&amp;store=1&amp;accept=image%2F*&amp;auth=LCA%20342565cb59ab57078307f47b353b21ee1d6b8b43-ts%3D1548948984"/>
          <p:cNvPicPr>
            <a:picLocks noChangeAspect="1" noChangeArrowheads="1"/>
          </p:cNvPicPr>
          <p:nvPr/>
        </p:nvPicPr>
        <p:blipFill rotWithShape="1">
          <a:blip r:embed="rId4">
            <a:extLst>
              <a:ext uri="{28A0092B-C50C-407E-A947-70E740481C1C}">
                <a14:useLocalDpi xmlns:a14="http://schemas.microsoft.com/office/drawing/2010/main" val="0"/>
              </a:ext>
            </a:extLst>
          </a:blip>
          <a:srcRect l="8585" t="10174" r="9633" b="6709"/>
          <a:stretch/>
        </p:blipFill>
        <p:spPr bwMode="auto">
          <a:xfrm>
            <a:off x="8305798" y="3445328"/>
            <a:ext cx="3744687" cy="345663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50679" y="830655"/>
            <a:ext cx="5774661" cy="584775"/>
          </a:xfrm>
          <a:prstGeom prst="rect">
            <a:avLst/>
          </a:prstGeom>
        </p:spPr>
        <p:txBody>
          <a:bodyPr wrap="square">
            <a:spAutoFit/>
          </a:bodyPr>
          <a:lstStyle/>
          <a:p>
            <a:r>
              <a:rPr lang="en-US" sz="3200" dirty="0" smtClean="0"/>
              <a:t> 1NF = </a:t>
            </a:r>
            <a:r>
              <a:rPr lang="en-US" sz="3200" dirty="0"/>
              <a:t>all data values are atomic</a:t>
            </a:r>
          </a:p>
        </p:txBody>
      </p:sp>
    </p:spTree>
    <p:extLst>
      <p:ext uri="{BB962C8B-B14F-4D97-AF65-F5344CB8AC3E}">
        <p14:creationId xmlns:p14="http://schemas.microsoft.com/office/powerpoint/2010/main" val="393701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39243" y="61987"/>
            <a:ext cx="5012870" cy="1077218"/>
          </a:xfrm>
          <a:prstGeom prst="rect">
            <a:avLst/>
          </a:prstGeom>
        </p:spPr>
        <p:txBody>
          <a:bodyPr wrap="square">
            <a:spAutoFit/>
          </a:bodyPr>
          <a:lstStyle/>
          <a:p>
            <a:pPr algn="ctr"/>
            <a:r>
              <a:rPr lang="en-US" sz="3200" dirty="0" smtClean="0"/>
              <a:t> 2NF = Partial Dependencies</a:t>
            </a:r>
          </a:p>
          <a:p>
            <a:pPr algn="ctr"/>
            <a:r>
              <a:rPr lang="en-US" sz="3200" dirty="0" smtClean="0"/>
              <a:t>(</a:t>
            </a:r>
            <a:r>
              <a:rPr lang="en-US" sz="3200" dirty="0"/>
              <a:t>C</a:t>
            </a:r>
            <a:r>
              <a:rPr lang="en-US" sz="3200" dirty="0" smtClean="0"/>
              <a:t>omposite keys)</a:t>
            </a:r>
            <a:endParaRPr lang="en-US" sz="3200" dirty="0"/>
          </a:p>
        </p:txBody>
      </p:sp>
      <p:pic>
        <p:nvPicPr>
          <p:cNvPr id="1048" name="Picture 24" descr="https://documents.lucidchart.com/documents/0cef3393-a170-4f66-b558-fe845b215bfc/pages/0_0?a=1295&amp;x=1298&amp;y=110&amp;w=264&amp;h=229&amp;store=1&amp;accept=image%2F*&amp;auth=LCA%20ec00e61446c873089989cc64172896891236d863-ts%3D1548948984"/>
          <p:cNvPicPr>
            <a:picLocks noChangeAspect="1" noChangeArrowheads="1"/>
          </p:cNvPicPr>
          <p:nvPr/>
        </p:nvPicPr>
        <p:blipFill rotWithShape="1">
          <a:blip r:embed="rId2">
            <a:extLst>
              <a:ext uri="{28A0092B-C50C-407E-A947-70E740481C1C}">
                <a14:useLocalDpi xmlns:a14="http://schemas.microsoft.com/office/drawing/2010/main" val="0"/>
              </a:ext>
            </a:extLst>
          </a:blip>
          <a:srcRect l="9068" t="10160" r="10414" b="9108"/>
          <a:stretch/>
        </p:blipFill>
        <p:spPr bwMode="auto">
          <a:xfrm>
            <a:off x="8752113" y="0"/>
            <a:ext cx="3265716" cy="284433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documents.lucidchart.com/documents/0cef3393-a170-4f66-b558-fe845b215bfc/pages/0_0?a=1403&amp;x=1297&amp;y=355&amp;w=291&amp;h=194&amp;store=1&amp;accept=image%2F*&amp;auth=LCA%20218587588ce61a37cbc9a91a6a7cf5e638950f71-ts%3D1548948984"/>
          <p:cNvPicPr>
            <a:picLocks noChangeAspect="1" noChangeArrowheads="1"/>
          </p:cNvPicPr>
          <p:nvPr/>
        </p:nvPicPr>
        <p:blipFill rotWithShape="1">
          <a:blip r:embed="rId3">
            <a:extLst>
              <a:ext uri="{28A0092B-C50C-407E-A947-70E740481C1C}">
                <a14:useLocalDpi xmlns:a14="http://schemas.microsoft.com/office/drawing/2010/main" val="0"/>
              </a:ext>
            </a:extLst>
          </a:blip>
          <a:srcRect l="10055" t="12110" r="8054" b="13213"/>
          <a:stretch/>
        </p:blipFill>
        <p:spPr bwMode="auto">
          <a:xfrm>
            <a:off x="8807966" y="2844334"/>
            <a:ext cx="3265716" cy="198084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documents.lucidchart.com/documents/0cef3393-a170-4f66-b558-fe845b215bfc/pages/0_0?a=1403&amp;x=1297&amp;y=551&amp;w=291&amp;h=194&amp;store=1&amp;accept=image%2F*&amp;auth=LCA%206696967405d890ef3ebf9f4221af4235e51b948b-ts%3D1548948984"/>
          <p:cNvPicPr>
            <a:picLocks noChangeAspect="1" noChangeArrowheads="1"/>
          </p:cNvPicPr>
          <p:nvPr/>
        </p:nvPicPr>
        <p:blipFill rotWithShape="1">
          <a:blip r:embed="rId4">
            <a:extLst>
              <a:ext uri="{28A0092B-C50C-407E-A947-70E740481C1C}">
                <a14:useLocalDpi xmlns:a14="http://schemas.microsoft.com/office/drawing/2010/main" val="0"/>
              </a:ext>
            </a:extLst>
          </a:blip>
          <a:srcRect l="9694" t="11522" r="8789" b="12741"/>
          <a:stretch/>
        </p:blipFill>
        <p:spPr bwMode="auto">
          <a:xfrm>
            <a:off x="8752113" y="4839861"/>
            <a:ext cx="3265716" cy="2018139"/>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ttps://documents.lucidchart.com/documents/0cef3393-a170-4f66-b558-fe845b215bfc/pages/0_0?a=1403&amp;x=983&amp;y=130&amp;w=264&amp;h=229&amp;store=1&amp;accept=image%2F*&amp;auth=LCA%203a437743be3ca9e61068be7e108833e7ddbbb150-ts%3D1548948984"/>
          <p:cNvPicPr>
            <a:picLocks noChangeAspect="1" noChangeArrowheads="1"/>
          </p:cNvPicPr>
          <p:nvPr/>
        </p:nvPicPr>
        <p:blipFill rotWithShape="1">
          <a:blip r:embed="rId5">
            <a:extLst>
              <a:ext uri="{28A0092B-C50C-407E-A947-70E740481C1C}">
                <a14:useLocalDpi xmlns:a14="http://schemas.microsoft.com/office/drawing/2010/main" val="0"/>
              </a:ext>
            </a:extLst>
          </a:blip>
          <a:srcRect l="9694" t="10099" r="9694" b="10611"/>
          <a:stretch/>
        </p:blipFill>
        <p:spPr bwMode="auto">
          <a:xfrm>
            <a:off x="139723" y="64487"/>
            <a:ext cx="3762806" cy="321505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https://documents.lucidchart.com/documents/0cef3393-a170-4f66-b558-fe845b215bfc/pages/0_0?a=1403&amp;x=982&amp;y=352&amp;w=291&amp;h=264&amp;store=1&amp;accept=image%2F*&amp;auth=LCA%205920b1ce36a65045ba0944aa0835b4c5c356e02c-ts%3D1548948984"/>
          <p:cNvPicPr>
            <a:picLocks noChangeAspect="1" noChangeArrowheads="1"/>
          </p:cNvPicPr>
          <p:nvPr/>
        </p:nvPicPr>
        <p:blipFill rotWithShape="1">
          <a:blip r:embed="rId6">
            <a:extLst>
              <a:ext uri="{28A0092B-C50C-407E-A947-70E740481C1C}">
                <a14:useLocalDpi xmlns:a14="http://schemas.microsoft.com/office/drawing/2010/main" val="0"/>
              </a:ext>
            </a:extLst>
          </a:blip>
          <a:srcRect l="10394" t="9277" r="9453" b="9787"/>
          <a:stretch/>
        </p:blipFill>
        <p:spPr bwMode="auto">
          <a:xfrm>
            <a:off x="139723" y="3282043"/>
            <a:ext cx="3899086" cy="3575957"/>
          </a:xfrm>
          <a:prstGeom prst="rect">
            <a:avLst/>
          </a:prstGeom>
          <a:noFill/>
          <a:extLst>
            <a:ext uri="{909E8E84-426E-40DD-AFC4-6F175D3DCCD1}">
              <a14:hiddenFill xmlns:a14="http://schemas.microsoft.com/office/drawing/2010/main">
                <a:solidFill>
                  <a:srgbClr val="FFFFFF"/>
                </a:solidFill>
              </a14:hiddenFill>
            </a:ext>
          </a:extLst>
        </p:spPr>
      </p:pic>
      <p:sp>
        <p:nvSpPr>
          <p:cNvPr id="13" name="Right Arrow 12"/>
          <p:cNvSpPr/>
          <p:nvPr/>
        </p:nvSpPr>
        <p:spPr>
          <a:xfrm>
            <a:off x="4204606" y="1422167"/>
            <a:ext cx="4082143" cy="718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rot="20802858">
            <a:off x="4232532" y="4057737"/>
            <a:ext cx="4082143" cy="718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rot="868238">
            <a:off x="4204605" y="5098351"/>
            <a:ext cx="4082143" cy="718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783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5716" y="61987"/>
            <a:ext cx="5486397" cy="1077218"/>
          </a:xfrm>
          <a:prstGeom prst="rect">
            <a:avLst/>
          </a:prstGeom>
        </p:spPr>
        <p:txBody>
          <a:bodyPr wrap="square">
            <a:spAutoFit/>
          </a:bodyPr>
          <a:lstStyle/>
          <a:p>
            <a:pPr algn="ctr"/>
            <a:r>
              <a:rPr lang="en-US" sz="3200" dirty="0" smtClean="0"/>
              <a:t> 3NF = Transitive Dependencies</a:t>
            </a:r>
          </a:p>
          <a:p>
            <a:pPr algn="ctr"/>
            <a:r>
              <a:rPr lang="en-US" sz="3200" dirty="0" smtClean="0"/>
              <a:t>(Other Fields)</a:t>
            </a:r>
            <a:endParaRPr lang="en-US" sz="3200" dirty="0"/>
          </a:p>
        </p:txBody>
      </p:sp>
      <p:pic>
        <p:nvPicPr>
          <p:cNvPr id="1048" name="Picture 24" descr="https://documents.lucidchart.com/documents/0cef3393-a170-4f66-b558-fe845b215bfc/pages/0_0?a=1295&amp;x=1298&amp;y=110&amp;w=264&amp;h=229&amp;store=1&amp;accept=image%2F*&amp;auth=LCA%20ec00e61446c873089989cc64172896891236d863-ts%3D1548948984"/>
          <p:cNvPicPr>
            <a:picLocks noChangeAspect="1" noChangeArrowheads="1"/>
          </p:cNvPicPr>
          <p:nvPr/>
        </p:nvPicPr>
        <p:blipFill rotWithShape="1">
          <a:blip r:embed="rId2">
            <a:extLst>
              <a:ext uri="{28A0092B-C50C-407E-A947-70E740481C1C}">
                <a14:useLocalDpi xmlns:a14="http://schemas.microsoft.com/office/drawing/2010/main" val="0"/>
              </a:ext>
            </a:extLst>
          </a:blip>
          <a:srcRect l="9068" t="10160" r="10414" b="9108"/>
          <a:stretch/>
        </p:blipFill>
        <p:spPr bwMode="auto">
          <a:xfrm>
            <a:off x="0" y="-1"/>
            <a:ext cx="3265716" cy="284433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ttps://documents.lucidchart.com/documents/0cef3393-a170-4f66-b558-fe845b215bfc/pages/0_0?a=1403&amp;x=1297&amp;y=355&amp;w=291&amp;h=194&amp;store=1&amp;accept=image%2F*&amp;auth=LCA%20218587588ce61a37cbc9a91a6a7cf5e638950f71-ts%3D1548948984"/>
          <p:cNvPicPr>
            <a:picLocks noChangeAspect="1" noChangeArrowheads="1"/>
          </p:cNvPicPr>
          <p:nvPr/>
        </p:nvPicPr>
        <p:blipFill rotWithShape="1">
          <a:blip r:embed="rId3">
            <a:extLst>
              <a:ext uri="{28A0092B-C50C-407E-A947-70E740481C1C}">
                <a14:useLocalDpi xmlns:a14="http://schemas.microsoft.com/office/drawing/2010/main" val="0"/>
              </a:ext>
            </a:extLst>
          </a:blip>
          <a:srcRect l="10055" t="12110" r="8054" b="13213"/>
          <a:stretch/>
        </p:blipFill>
        <p:spPr bwMode="auto">
          <a:xfrm>
            <a:off x="0" y="2844334"/>
            <a:ext cx="3265716" cy="198084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https://documents.lucidchart.com/documents/0cef3393-a170-4f66-b558-fe845b215bfc/pages/0_0?a=1403&amp;x=1297&amp;y=551&amp;w=291&amp;h=194&amp;store=1&amp;accept=image%2F*&amp;auth=LCA%206696967405d890ef3ebf9f4221af4235e51b948b-ts%3D1548948984"/>
          <p:cNvPicPr>
            <a:picLocks noChangeAspect="1" noChangeArrowheads="1"/>
          </p:cNvPicPr>
          <p:nvPr/>
        </p:nvPicPr>
        <p:blipFill rotWithShape="1">
          <a:blip r:embed="rId4">
            <a:extLst>
              <a:ext uri="{28A0092B-C50C-407E-A947-70E740481C1C}">
                <a14:useLocalDpi xmlns:a14="http://schemas.microsoft.com/office/drawing/2010/main" val="0"/>
              </a:ext>
            </a:extLst>
          </a:blip>
          <a:srcRect l="9694" t="11522" r="8789" b="12741"/>
          <a:stretch/>
        </p:blipFill>
        <p:spPr bwMode="auto">
          <a:xfrm>
            <a:off x="0" y="4839861"/>
            <a:ext cx="3265716" cy="20181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6" descr="https://documents.lucidchart.com/documents/0cef3393-a170-4f66-b558-fe845b215bfc/pages/0_0?a=1403&amp;x=1297&amp;y=355&amp;w=291&amp;h=194&amp;store=1&amp;accept=image%2F*&amp;auth=LCA%20218587588ce61a37cbc9a91a6a7cf5e638950f71-ts%3D1548948984"/>
          <p:cNvPicPr>
            <a:picLocks noChangeAspect="1" noChangeArrowheads="1"/>
          </p:cNvPicPr>
          <p:nvPr/>
        </p:nvPicPr>
        <p:blipFill rotWithShape="1">
          <a:blip r:embed="rId3">
            <a:extLst>
              <a:ext uri="{28A0092B-C50C-407E-A947-70E740481C1C}">
                <a14:useLocalDpi xmlns:a14="http://schemas.microsoft.com/office/drawing/2010/main" val="0"/>
              </a:ext>
            </a:extLst>
          </a:blip>
          <a:srcRect l="10055" t="12110" r="8054" b="13213"/>
          <a:stretch/>
        </p:blipFill>
        <p:spPr bwMode="auto">
          <a:xfrm>
            <a:off x="8926284" y="2844333"/>
            <a:ext cx="3265716" cy="198084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8" descr="https://documents.lucidchart.com/documents/0cef3393-a170-4f66-b558-fe845b215bfc/pages/0_0?a=1403&amp;x=1297&amp;y=551&amp;w=291&amp;h=194&amp;store=1&amp;accept=image%2F*&amp;auth=LCA%206696967405d890ef3ebf9f4221af4235e51b948b-ts%3D1548948984"/>
          <p:cNvPicPr>
            <a:picLocks noChangeAspect="1" noChangeArrowheads="1"/>
          </p:cNvPicPr>
          <p:nvPr/>
        </p:nvPicPr>
        <p:blipFill rotWithShape="1">
          <a:blip r:embed="rId4">
            <a:extLst>
              <a:ext uri="{28A0092B-C50C-407E-A947-70E740481C1C}">
                <a14:useLocalDpi xmlns:a14="http://schemas.microsoft.com/office/drawing/2010/main" val="0"/>
              </a:ext>
            </a:extLst>
          </a:blip>
          <a:srcRect l="9694" t="11522" r="8789" b="12741"/>
          <a:stretch/>
        </p:blipFill>
        <p:spPr bwMode="auto">
          <a:xfrm>
            <a:off x="8926284" y="4854543"/>
            <a:ext cx="3265716" cy="2018139"/>
          </a:xfrm>
          <a:prstGeom prst="rect">
            <a:avLst/>
          </a:prstGeom>
          <a:noFill/>
          <a:extLst>
            <a:ext uri="{909E8E84-426E-40DD-AFC4-6F175D3DCCD1}">
              <a14:hiddenFill xmlns:a14="http://schemas.microsoft.com/office/drawing/2010/main">
                <a:solidFill>
                  <a:srgbClr val="FFFFFF"/>
                </a:solidFill>
              </a14:hiddenFill>
            </a:ext>
          </a:extLst>
        </p:spPr>
      </p:pic>
      <p:sp>
        <p:nvSpPr>
          <p:cNvPr id="14" name="Right Arrow 13"/>
          <p:cNvSpPr/>
          <p:nvPr/>
        </p:nvSpPr>
        <p:spPr>
          <a:xfrm>
            <a:off x="4054928" y="3691839"/>
            <a:ext cx="4082143" cy="718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4054928" y="5504383"/>
            <a:ext cx="4082143" cy="7184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9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nodeType="clickEffect">
                                  <p:stCondLst>
                                    <p:cond delay="0"/>
                                  </p:stCondLst>
                                  <p:childTnLst>
                                    <p:animMotion origin="layout" path="M 4.375E-6 2.22222E-6 L -0.26329 0.30416 " pathEditMode="relative" rAng="0" ptsTypes="AA">
                                      <p:cBhvr>
                                        <p:cTn id="24" dur="2000" fill="hold"/>
                                        <p:tgtEl>
                                          <p:spTgt spid="11"/>
                                        </p:tgtEl>
                                        <p:attrNameLst>
                                          <p:attrName>ppt_x</p:attrName>
                                          <p:attrName>ppt_y</p:attrName>
                                        </p:attrNameLst>
                                      </p:cBhvr>
                                      <p:rCtr x="-13164" y="15208"/>
                                    </p:animMotion>
                                  </p:childTnLst>
                                </p:cTn>
                              </p:par>
                              <p:par>
                                <p:cTn id="25" presetID="1" presetClass="exit"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5716" y="61987"/>
            <a:ext cx="5486397" cy="1077218"/>
          </a:xfrm>
          <a:prstGeom prst="rect">
            <a:avLst/>
          </a:prstGeom>
        </p:spPr>
        <p:txBody>
          <a:bodyPr wrap="square">
            <a:spAutoFit/>
          </a:bodyPr>
          <a:lstStyle/>
          <a:p>
            <a:pPr algn="ctr"/>
            <a:r>
              <a:rPr lang="en-US" sz="3200" dirty="0" smtClean="0"/>
              <a:t> 3NF = Transitive Dependencies</a:t>
            </a:r>
          </a:p>
          <a:p>
            <a:pPr algn="ctr"/>
            <a:r>
              <a:rPr lang="en-US" sz="3200" dirty="0" smtClean="0"/>
              <a:t>(Other Fields)</a:t>
            </a:r>
            <a:endParaRPr lang="en-US" sz="3200" dirty="0"/>
          </a:p>
        </p:txBody>
      </p:sp>
      <p:pic>
        <p:nvPicPr>
          <p:cNvPr id="1048" name="Picture 24" descr="https://documents.lucidchart.com/documents/0cef3393-a170-4f66-b558-fe845b215bfc/pages/0_0?a=1295&amp;x=1298&amp;y=110&amp;w=264&amp;h=229&amp;store=1&amp;accept=image%2F*&amp;auth=LCA%20ec00e61446c873089989cc64172896891236d863-ts%3D1548948984"/>
          <p:cNvPicPr>
            <a:picLocks noChangeAspect="1" noChangeArrowheads="1"/>
          </p:cNvPicPr>
          <p:nvPr/>
        </p:nvPicPr>
        <p:blipFill rotWithShape="1">
          <a:blip r:embed="rId2">
            <a:extLst>
              <a:ext uri="{28A0092B-C50C-407E-A947-70E740481C1C}">
                <a14:useLocalDpi xmlns:a14="http://schemas.microsoft.com/office/drawing/2010/main" val="0"/>
              </a:ext>
            </a:extLst>
          </a:blip>
          <a:srcRect l="9068" t="10160" r="10414" b="9108"/>
          <a:stretch/>
        </p:blipFill>
        <p:spPr bwMode="auto">
          <a:xfrm>
            <a:off x="0" y="1518556"/>
            <a:ext cx="4574418" cy="398417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documents.lucidchart.com/documents/0cef3393-a170-4f66-b558-fe845b215bfc/pages/0_0?a=1491&amp;x=1768&amp;y=213&amp;w=264&amp;h=158&amp;store=1&amp;accept=image%2F*&amp;auth=LCA%208838453420d2aa22c85362c2991dca35ac496774-ts%3D1548948984"/>
          <p:cNvPicPr>
            <a:picLocks noChangeAspect="1" noChangeArrowheads="1"/>
          </p:cNvPicPr>
          <p:nvPr/>
        </p:nvPicPr>
        <p:blipFill rotWithShape="1">
          <a:blip r:embed="rId3">
            <a:extLst>
              <a:ext uri="{28A0092B-C50C-407E-A947-70E740481C1C}">
                <a14:useLocalDpi xmlns:a14="http://schemas.microsoft.com/office/drawing/2010/main" val="0"/>
              </a:ext>
            </a:extLst>
          </a:blip>
          <a:srcRect l="11017" t="14422" r="9746" b="14370"/>
          <a:stretch/>
        </p:blipFill>
        <p:spPr bwMode="auto">
          <a:xfrm>
            <a:off x="7861754" y="1139204"/>
            <a:ext cx="3937198" cy="212650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documents.lucidchart.com/documents/0cef3393-a170-4f66-b558-fe845b215bfc/pages/0_0?a=1498&amp;x=1614&amp;y=11&amp;w=264&amp;h=194&amp;store=1&amp;accept=image%2F*&amp;auth=LCA%203c1836b152b5a19271dd1188c8cbb1fdb53511c7-ts%3D1548948984"/>
          <p:cNvPicPr>
            <a:picLocks noChangeAspect="1" noChangeArrowheads="1"/>
          </p:cNvPicPr>
          <p:nvPr/>
        </p:nvPicPr>
        <p:blipFill rotWithShape="1">
          <a:blip r:embed="rId4">
            <a:extLst>
              <a:ext uri="{28A0092B-C50C-407E-A947-70E740481C1C}">
                <a14:useLocalDpi xmlns:a14="http://schemas.microsoft.com/office/drawing/2010/main" val="0"/>
              </a:ext>
            </a:extLst>
          </a:blip>
          <a:srcRect l="10529" t="12489" r="10529" b="12165"/>
          <a:stretch/>
        </p:blipFill>
        <p:spPr bwMode="auto">
          <a:xfrm>
            <a:off x="7861754" y="3673928"/>
            <a:ext cx="3937198" cy="2751973"/>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a:xfrm rot="20258984">
            <a:off x="4697163" y="2474875"/>
            <a:ext cx="3084560" cy="1030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39113">
            <a:off x="4650566" y="3758136"/>
            <a:ext cx="3084560" cy="1030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0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animBg="1"/>
      <p:bldP spid="1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5716" y="61987"/>
            <a:ext cx="5486397" cy="1077218"/>
          </a:xfrm>
          <a:prstGeom prst="rect">
            <a:avLst/>
          </a:prstGeom>
        </p:spPr>
        <p:txBody>
          <a:bodyPr wrap="square">
            <a:spAutoFit/>
          </a:bodyPr>
          <a:lstStyle/>
          <a:p>
            <a:pPr algn="ctr"/>
            <a:r>
              <a:rPr lang="en-US" sz="3200" dirty="0" smtClean="0"/>
              <a:t> 3NF = Transitive Dependencies</a:t>
            </a:r>
          </a:p>
          <a:p>
            <a:pPr algn="ctr"/>
            <a:r>
              <a:rPr lang="en-US" sz="3200" dirty="0" smtClean="0"/>
              <a:t>(Other Fields)</a:t>
            </a:r>
            <a:endParaRPr lang="en-US" sz="3200" dirty="0"/>
          </a:p>
        </p:txBody>
      </p:sp>
      <p:pic>
        <p:nvPicPr>
          <p:cNvPr id="1048" name="Picture 24" descr="https://documents.lucidchart.com/documents/0cef3393-a170-4f66-b558-fe845b215bfc/pages/0_0?a=1295&amp;x=1298&amp;y=110&amp;w=264&amp;h=229&amp;store=1&amp;accept=image%2F*&amp;auth=LCA%20ec00e61446c873089989cc64172896891236d863-ts%3D1548948984"/>
          <p:cNvPicPr>
            <a:picLocks noChangeAspect="1" noChangeArrowheads="1"/>
          </p:cNvPicPr>
          <p:nvPr/>
        </p:nvPicPr>
        <p:blipFill rotWithShape="1">
          <a:blip r:embed="rId2">
            <a:extLst>
              <a:ext uri="{28A0092B-C50C-407E-A947-70E740481C1C}">
                <a14:useLocalDpi xmlns:a14="http://schemas.microsoft.com/office/drawing/2010/main" val="0"/>
              </a:ext>
            </a:extLst>
          </a:blip>
          <a:srcRect l="9068" t="10160" r="10414" b="9108"/>
          <a:stretch/>
        </p:blipFill>
        <p:spPr bwMode="auto">
          <a:xfrm>
            <a:off x="0" y="1518556"/>
            <a:ext cx="4574418" cy="3984173"/>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p:cNvSpPr/>
          <p:nvPr/>
        </p:nvSpPr>
        <p:spPr>
          <a:xfrm rot="20258984">
            <a:off x="4697163" y="2474875"/>
            <a:ext cx="3084560" cy="1030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839113">
            <a:off x="4650566" y="3758136"/>
            <a:ext cx="3084560" cy="10302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https://documents.lucidchart.com/documents/0cef3393-a170-4f66-b558-fe845b215bfc/pages/0_0?a=1510&amp;x=1868&amp;y=341&amp;w=264&amp;h=158&amp;store=1&amp;accept=image%2F*&amp;auth=LCA%20376f1df63280c42ce8a4dfe97be03bcdf0ff406d-ts%3D1548948984"/>
          <p:cNvPicPr>
            <a:picLocks noChangeAspect="1" noChangeArrowheads="1"/>
          </p:cNvPicPr>
          <p:nvPr/>
        </p:nvPicPr>
        <p:blipFill rotWithShape="1">
          <a:blip r:embed="rId3">
            <a:extLst>
              <a:ext uri="{28A0092B-C50C-407E-A947-70E740481C1C}">
                <a14:useLocalDpi xmlns:a14="http://schemas.microsoft.com/office/drawing/2010/main" val="0"/>
              </a:ext>
            </a:extLst>
          </a:blip>
          <a:srcRect l="10425" t="13729" r="10439" b="8214"/>
          <a:stretch/>
        </p:blipFill>
        <p:spPr bwMode="auto">
          <a:xfrm>
            <a:off x="7782270" y="4002982"/>
            <a:ext cx="4156254" cy="2463887"/>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documents.lucidchart.com/documents/0cef3393-a170-4f66-b558-fe845b215bfc/pages/0_0?a=1532&amp;x=1888&amp;y=71&amp;w=264&amp;h=194&amp;store=1&amp;accept=image%2F*&amp;auth=LCA%20e9a844251c9085489a52f893e858d20e51e9e7fc-ts%3D1548948984"/>
          <p:cNvPicPr>
            <a:picLocks noChangeAspect="1" noChangeArrowheads="1"/>
          </p:cNvPicPr>
          <p:nvPr/>
        </p:nvPicPr>
        <p:blipFill rotWithShape="1">
          <a:blip r:embed="rId4">
            <a:extLst>
              <a:ext uri="{28A0092B-C50C-407E-A947-70E740481C1C}">
                <a14:useLocalDpi xmlns:a14="http://schemas.microsoft.com/office/drawing/2010/main" val="0"/>
              </a:ext>
            </a:extLst>
          </a:blip>
          <a:srcRect l="9164" t="11650" r="9407" b="11206"/>
          <a:stretch/>
        </p:blipFill>
        <p:spPr bwMode="auto">
          <a:xfrm>
            <a:off x="7782270" y="914541"/>
            <a:ext cx="4156254" cy="288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33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46819"/>
          </a:xfrm>
        </p:spPr>
        <p:txBody>
          <a:bodyPr/>
          <a:lstStyle/>
          <a:p>
            <a:r>
              <a:rPr lang="en-US" dirty="0" smtClean="0"/>
              <a:t>1NF</a:t>
            </a:r>
            <a:endParaRPr lang="en-US" dirty="0"/>
          </a:p>
        </p:txBody>
      </p:sp>
      <p:sp>
        <p:nvSpPr>
          <p:cNvPr id="3" name="Content Placeholder 2"/>
          <p:cNvSpPr>
            <a:spLocks noGrp="1"/>
          </p:cNvSpPr>
          <p:nvPr>
            <p:ph idx="1"/>
          </p:nvPr>
        </p:nvSpPr>
        <p:spPr>
          <a:xfrm>
            <a:off x="1141412" y="1773497"/>
            <a:ext cx="9905999" cy="4476991"/>
          </a:xfrm>
        </p:spPr>
        <p:txBody>
          <a:bodyPr>
            <a:normAutofit fontScale="85000" lnSpcReduction="20000"/>
          </a:bodyPr>
          <a:lstStyle/>
          <a:p>
            <a:r>
              <a:rPr lang="en-US" sz="3200" dirty="0" smtClean="0"/>
              <a:t>A relation is said to be in first normal form (1NF) if all data values are atomic</a:t>
            </a:r>
          </a:p>
          <a:p>
            <a:endParaRPr lang="en-US" sz="3200" dirty="0" smtClean="0"/>
          </a:p>
          <a:p>
            <a:r>
              <a:rPr lang="en-US" sz="3200" dirty="0" smtClean="0"/>
              <a:t>This means that table entries should be single values, not sets or composite objects.</a:t>
            </a:r>
          </a:p>
          <a:p>
            <a:endParaRPr lang="en-US" sz="3200" dirty="0"/>
          </a:p>
          <a:p>
            <a:r>
              <a:rPr lang="en-US" sz="3200" dirty="0" smtClean="0"/>
              <a:t>Once in 1NF, you should now be able to identify a PRIMARY KEY or COMPOSITE PRIMARY KEYS(2 fields that together make up a primary key)</a:t>
            </a:r>
          </a:p>
          <a:p>
            <a:endParaRPr lang="en-US" dirty="0"/>
          </a:p>
          <a:p>
            <a:endParaRPr lang="en-US" dirty="0"/>
          </a:p>
        </p:txBody>
      </p:sp>
    </p:spTree>
    <p:extLst>
      <p:ext uri="{BB962C8B-B14F-4D97-AF65-F5344CB8AC3E}">
        <p14:creationId xmlns:p14="http://schemas.microsoft.com/office/powerpoint/2010/main" val="246782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Finish Lab 3</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 . Or move one to the next assignment . . . </a:t>
            </a:r>
            <a:endParaRPr lang="en-US" dirty="0"/>
          </a:p>
        </p:txBody>
      </p:sp>
    </p:spTree>
    <p:extLst>
      <p:ext uri="{BB962C8B-B14F-4D97-AF65-F5344CB8AC3E}">
        <p14:creationId xmlns:p14="http://schemas.microsoft.com/office/powerpoint/2010/main" val="2732942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208" y="1352952"/>
            <a:ext cx="5693540" cy="3550466"/>
          </a:xfrm>
          <a:prstGeom prst="rect">
            <a:avLst/>
          </a:prstGeom>
        </p:spPr>
      </p:pic>
      <p:pic>
        <p:nvPicPr>
          <p:cNvPr id="6" name="Picture 5"/>
          <p:cNvPicPr>
            <a:picLocks noChangeAspect="1"/>
          </p:cNvPicPr>
          <p:nvPr/>
        </p:nvPicPr>
        <p:blipFill>
          <a:blip r:embed="rId3"/>
          <a:stretch>
            <a:fillRect/>
          </a:stretch>
        </p:blipFill>
        <p:spPr>
          <a:xfrm>
            <a:off x="6053594" y="1352952"/>
            <a:ext cx="5971392" cy="5381860"/>
          </a:xfrm>
          <a:prstGeom prst="rect">
            <a:avLst/>
          </a:prstGeom>
        </p:spPr>
      </p:pic>
      <p:sp>
        <p:nvSpPr>
          <p:cNvPr id="8" name="Rectangle 7"/>
          <p:cNvSpPr/>
          <p:nvPr/>
        </p:nvSpPr>
        <p:spPr>
          <a:xfrm>
            <a:off x="643003" y="563051"/>
            <a:ext cx="11670082" cy="646331"/>
          </a:xfrm>
          <a:prstGeom prst="rect">
            <a:avLst/>
          </a:prstGeom>
        </p:spPr>
        <p:txBody>
          <a:bodyPr wrap="square">
            <a:spAutoFit/>
          </a:bodyPr>
          <a:lstStyle/>
          <a:p>
            <a:r>
              <a:rPr lang="en-US" sz="3600" dirty="0"/>
              <a:t>To convert to a 1NF relation, split up </a:t>
            </a:r>
            <a:r>
              <a:rPr lang="en-US" sz="3600" dirty="0" smtClean="0"/>
              <a:t>any non-atomic </a:t>
            </a:r>
            <a:r>
              <a:rPr lang="en-US" sz="3600" dirty="0"/>
              <a:t>values</a:t>
            </a:r>
          </a:p>
        </p:txBody>
      </p:sp>
    </p:spTree>
    <p:extLst>
      <p:ext uri="{BB962C8B-B14F-4D97-AF65-F5344CB8AC3E}">
        <p14:creationId xmlns:p14="http://schemas.microsoft.com/office/powerpoint/2010/main" val="102651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27" y="583787"/>
            <a:ext cx="9905998" cy="934709"/>
          </a:xfrm>
        </p:spPr>
        <p:txBody>
          <a:bodyPr/>
          <a:lstStyle/>
          <a:p>
            <a:r>
              <a:rPr lang="en-US" dirty="0" smtClean="0"/>
              <a:t>Identifying Partial dependents</a:t>
            </a:r>
            <a:endParaRPr lang="en-US" dirty="0"/>
          </a:p>
        </p:txBody>
      </p:sp>
      <p:sp>
        <p:nvSpPr>
          <p:cNvPr id="3" name="Content Placeholder 2"/>
          <p:cNvSpPr>
            <a:spLocks noGrp="1"/>
          </p:cNvSpPr>
          <p:nvPr>
            <p:ph idx="1"/>
          </p:nvPr>
        </p:nvSpPr>
        <p:spPr>
          <a:xfrm>
            <a:off x="252065" y="1553226"/>
            <a:ext cx="6511990" cy="4947781"/>
          </a:xfrm>
        </p:spPr>
        <p:txBody>
          <a:bodyPr>
            <a:noAutofit/>
          </a:bodyPr>
          <a:lstStyle/>
          <a:p>
            <a:r>
              <a:rPr lang="en-US" sz="2800" dirty="0"/>
              <a:t>The primary key </a:t>
            </a:r>
            <a:r>
              <a:rPr lang="en-US" sz="2800" dirty="0" smtClean="0"/>
              <a:t>is {Module</a:t>
            </a:r>
            <a:r>
              <a:rPr lang="en-US" sz="2800" dirty="0"/>
              <a:t>, Text} so</a:t>
            </a:r>
          </a:p>
          <a:p>
            <a:pPr marL="0" indent="0" algn="ctr">
              <a:buNone/>
            </a:pPr>
            <a:r>
              <a:rPr lang="en-US" sz="2800" dirty="0" smtClean="0"/>
              <a:t> {</a:t>
            </a:r>
            <a:r>
              <a:rPr lang="en-US" sz="2800" dirty="0"/>
              <a:t>Module, Text</a:t>
            </a:r>
            <a:r>
              <a:rPr lang="en-US" sz="2800" dirty="0" smtClean="0"/>
              <a:t>}          {</a:t>
            </a:r>
            <a:r>
              <a:rPr lang="en-US" sz="2800" dirty="0" err="1"/>
              <a:t>Dept</a:t>
            </a:r>
            <a:r>
              <a:rPr lang="en-US" sz="2800" dirty="0"/>
              <a:t>, Lecturer</a:t>
            </a:r>
            <a:r>
              <a:rPr lang="en-US" sz="2800" dirty="0" smtClean="0"/>
              <a:t>}</a:t>
            </a:r>
          </a:p>
          <a:p>
            <a:pPr marL="0" indent="0">
              <a:buNone/>
            </a:pPr>
            <a:endParaRPr lang="en-US" sz="2800" dirty="0" smtClean="0"/>
          </a:p>
          <a:p>
            <a:pPr marL="0" indent="0">
              <a:buNone/>
            </a:pPr>
            <a:endParaRPr lang="en-US" sz="2800" dirty="0"/>
          </a:p>
          <a:p>
            <a:pPr marL="0" indent="0">
              <a:buNone/>
            </a:pPr>
            <a:r>
              <a:rPr lang="en-US" sz="2800" dirty="0" smtClean="0"/>
              <a:t>Go through each part of the Primary Key</a:t>
            </a:r>
          </a:p>
          <a:p>
            <a:pPr marL="0" indent="0">
              <a:buNone/>
            </a:pPr>
            <a:r>
              <a:rPr lang="en-US" sz="2800" dirty="0" smtClean="0"/>
              <a:t>Do the other fields change only when one</a:t>
            </a:r>
          </a:p>
          <a:p>
            <a:pPr marL="0" indent="0">
              <a:buNone/>
            </a:pPr>
            <a:r>
              <a:rPr lang="en-US" sz="2800" dirty="0" smtClean="0"/>
              <a:t> of the primary keys change? </a:t>
            </a:r>
          </a:p>
        </p:txBody>
      </p:sp>
      <p:sp>
        <p:nvSpPr>
          <p:cNvPr id="4" name="Right Arrow 3"/>
          <p:cNvSpPr/>
          <p:nvPr/>
        </p:nvSpPr>
        <p:spPr>
          <a:xfrm>
            <a:off x="3107226" y="2348516"/>
            <a:ext cx="626301" cy="300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52885" y="1444706"/>
            <a:ext cx="5730577" cy="5164820"/>
          </a:xfrm>
          <a:prstGeom prst="rect">
            <a:avLst/>
          </a:prstGeom>
        </p:spPr>
      </p:pic>
      <p:sp>
        <p:nvSpPr>
          <p:cNvPr id="9" name="Oval 8"/>
          <p:cNvSpPr/>
          <p:nvPr/>
        </p:nvSpPr>
        <p:spPr>
          <a:xfrm>
            <a:off x="8154239" y="2781631"/>
            <a:ext cx="973433" cy="924954"/>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764055" y="2649138"/>
            <a:ext cx="1051018" cy="1057447"/>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flipV="1">
            <a:off x="9619216" y="2591814"/>
            <a:ext cx="924447" cy="1172093"/>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016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27" y="583787"/>
            <a:ext cx="9905998" cy="934709"/>
          </a:xfrm>
        </p:spPr>
        <p:txBody>
          <a:bodyPr/>
          <a:lstStyle/>
          <a:p>
            <a:r>
              <a:rPr lang="en-US" dirty="0" smtClean="0"/>
              <a:t>Identifying Partial dependents</a:t>
            </a:r>
            <a:endParaRPr lang="en-US" dirty="0"/>
          </a:p>
        </p:txBody>
      </p:sp>
      <p:sp>
        <p:nvSpPr>
          <p:cNvPr id="3" name="Content Placeholder 2"/>
          <p:cNvSpPr>
            <a:spLocks noGrp="1"/>
          </p:cNvSpPr>
          <p:nvPr>
            <p:ph idx="1"/>
          </p:nvPr>
        </p:nvSpPr>
        <p:spPr>
          <a:xfrm>
            <a:off x="252065" y="1553226"/>
            <a:ext cx="6511990" cy="4947781"/>
          </a:xfrm>
        </p:spPr>
        <p:txBody>
          <a:bodyPr>
            <a:noAutofit/>
          </a:bodyPr>
          <a:lstStyle/>
          <a:p>
            <a:r>
              <a:rPr lang="en-US" sz="2800" dirty="0"/>
              <a:t>The primary key </a:t>
            </a:r>
            <a:r>
              <a:rPr lang="en-US" sz="2800" dirty="0" smtClean="0"/>
              <a:t>is {Module</a:t>
            </a:r>
            <a:r>
              <a:rPr lang="en-US" sz="2800" dirty="0"/>
              <a:t>, Text} so</a:t>
            </a:r>
          </a:p>
          <a:p>
            <a:pPr marL="0" indent="0" algn="ctr">
              <a:buNone/>
            </a:pPr>
            <a:r>
              <a:rPr lang="en-US" sz="2800" dirty="0" smtClean="0"/>
              <a:t> {</a:t>
            </a:r>
            <a:r>
              <a:rPr lang="en-US" sz="2800" dirty="0"/>
              <a:t>Module, Text</a:t>
            </a:r>
            <a:r>
              <a:rPr lang="en-US" sz="2800" dirty="0" smtClean="0"/>
              <a:t>}          {</a:t>
            </a:r>
            <a:r>
              <a:rPr lang="en-US" sz="2800" dirty="0" err="1"/>
              <a:t>Dept</a:t>
            </a:r>
            <a:r>
              <a:rPr lang="en-US" sz="2800" dirty="0"/>
              <a:t>, Lecturer</a:t>
            </a:r>
            <a:r>
              <a:rPr lang="en-US" sz="2800" dirty="0" smtClean="0"/>
              <a:t>}</a:t>
            </a:r>
          </a:p>
          <a:p>
            <a:pPr marL="0" indent="0">
              <a:buNone/>
            </a:pPr>
            <a:endParaRPr lang="en-US" sz="2800" dirty="0" smtClean="0"/>
          </a:p>
          <a:p>
            <a:pPr marL="0" indent="0">
              <a:buNone/>
            </a:pPr>
            <a:endParaRPr lang="en-US" sz="2800" dirty="0"/>
          </a:p>
          <a:p>
            <a:pPr marL="0" indent="0">
              <a:buNone/>
            </a:pPr>
            <a:r>
              <a:rPr lang="en-US" sz="2800" dirty="0" smtClean="0"/>
              <a:t>Go through each part of the Primary Key</a:t>
            </a:r>
          </a:p>
          <a:p>
            <a:pPr marL="0" indent="0">
              <a:buNone/>
            </a:pPr>
            <a:r>
              <a:rPr lang="en-US" sz="2800" dirty="0" smtClean="0"/>
              <a:t>Do the other fields change only when one</a:t>
            </a:r>
          </a:p>
          <a:p>
            <a:pPr marL="0" indent="0">
              <a:buNone/>
            </a:pPr>
            <a:r>
              <a:rPr lang="en-US" sz="2800" dirty="0" smtClean="0"/>
              <a:t> of the primary keys change? </a:t>
            </a:r>
          </a:p>
        </p:txBody>
      </p:sp>
      <p:sp>
        <p:nvSpPr>
          <p:cNvPr id="4" name="Right Arrow 3"/>
          <p:cNvSpPr/>
          <p:nvPr/>
        </p:nvSpPr>
        <p:spPr>
          <a:xfrm>
            <a:off x="3107226" y="2348516"/>
            <a:ext cx="626301" cy="300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52885" y="1444706"/>
            <a:ext cx="5730577" cy="5164820"/>
          </a:xfrm>
          <a:prstGeom prst="rect">
            <a:avLst/>
          </a:prstGeom>
        </p:spPr>
      </p:pic>
      <p:sp>
        <p:nvSpPr>
          <p:cNvPr id="9" name="Oval 8"/>
          <p:cNvSpPr/>
          <p:nvPr/>
        </p:nvSpPr>
        <p:spPr>
          <a:xfrm>
            <a:off x="6252885" y="3624410"/>
            <a:ext cx="4631240" cy="914135"/>
          </a:xfrm>
          <a:prstGeom prst="ellipse">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252885" y="2649141"/>
            <a:ext cx="4631240" cy="975270"/>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252886" y="4538545"/>
            <a:ext cx="4631239" cy="457998"/>
          </a:xfrm>
          <a:prstGeom prst="ellipse">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62177" y="5007320"/>
            <a:ext cx="4631240" cy="914135"/>
          </a:xfrm>
          <a:prstGeom prst="ellipse">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252884" y="5894847"/>
            <a:ext cx="4631239" cy="457998"/>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56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27" y="583787"/>
            <a:ext cx="9905998" cy="934709"/>
          </a:xfrm>
        </p:spPr>
        <p:txBody>
          <a:bodyPr/>
          <a:lstStyle/>
          <a:p>
            <a:r>
              <a:rPr lang="en-US" dirty="0" smtClean="0"/>
              <a:t>Identifying Partial dependents</a:t>
            </a:r>
            <a:endParaRPr lang="en-US" dirty="0"/>
          </a:p>
        </p:txBody>
      </p:sp>
      <p:sp>
        <p:nvSpPr>
          <p:cNvPr id="3" name="Content Placeholder 2"/>
          <p:cNvSpPr>
            <a:spLocks noGrp="1"/>
          </p:cNvSpPr>
          <p:nvPr>
            <p:ph idx="1"/>
          </p:nvPr>
        </p:nvSpPr>
        <p:spPr>
          <a:xfrm>
            <a:off x="252065" y="1553226"/>
            <a:ext cx="6511990" cy="4947781"/>
          </a:xfrm>
        </p:spPr>
        <p:txBody>
          <a:bodyPr>
            <a:noAutofit/>
          </a:bodyPr>
          <a:lstStyle/>
          <a:p>
            <a:r>
              <a:rPr lang="en-US" sz="2800" dirty="0"/>
              <a:t>The primary key </a:t>
            </a:r>
            <a:r>
              <a:rPr lang="en-US" sz="2800" dirty="0" smtClean="0"/>
              <a:t>is {Module</a:t>
            </a:r>
            <a:r>
              <a:rPr lang="en-US" sz="2800" dirty="0"/>
              <a:t>, Text} so</a:t>
            </a:r>
          </a:p>
          <a:p>
            <a:pPr marL="0" indent="0" algn="ctr">
              <a:buNone/>
            </a:pPr>
            <a:r>
              <a:rPr lang="en-US" sz="2800" dirty="0" smtClean="0"/>
              <a:t> {</a:t>
            </a:r>
            <a:r>
              <a:rPr lang="en-US" sz="2800" dirty="0"/>
              <a:t>Module, Text</a:t>
            </a:r>
            <a:r>
              <a:rPr lang="en-US" sz="2800" dirty="0" smtClean="0"/>
              <a:t>}          {</a:t>
            </a:r>
            <a:r>
              <a:rPr lang="en-US" sz="2800" dirty="0" err="1"/>
              <a:t>Dept</a:t>
            </a:r>
            <a:r>
              <a:rPr lang="en-US" sz="2800" dirty="0"/>
              <a:t>, Lecturer</a:t>
            </a:r>
            <a:r>
              <a:rPr lang="en-US" sz="2800" dirty="0" smtClean="0"/>
              <a:t>}</a:t>
            </a:r>
          </a:p>
          <a:p>
            <a:pPr marL="0" indent="0">
              <a:buNone/>
            </a:pPr>
            <a:endParaRPr lang="en-US" sz="2800" dirty="0" smtClean="0"/>
          </a:p>
          <a:p>
            <a:pPr marL="0" indent="0">
              <a:buNone/>
            </a:pPr>
            <a:endParaRPr lang="en-US" sz="2800" dirty="0"/>
          </a:p>
          <a:p>
            <a:pPr marL="0" indent="0">
              <a:buNone/>
            </a:pPr>
            <a:r>
              <a:rPr lang="en-US" sz="2800" dirty="0" smtClean="0"/>
              <a:t>Go through each part of the Primary Key</a:t>
            </a:r>
          </a:p>
          <a:p>
            <a:pPr marL="0" indent="0">
              <a:buNone/>
            </a:pPr>
            <a:r>
              <a:rPr lang="en-US" sz="2800" dirty="0" smtClean="0"/>
              <a:t>Do the other fields change only when one</a:t>
            </a:r>
          </a:p>
          <a:p>
            <a:pPr marL="0" indent="0">
              <a:buNone/>
            </a:pPr>
            <a:r>
              <a:rPr lang="en-US" sz="2800" dirty="0" smtClean="0"/>
              <a:t> of the primary keys change? </a:t>
            </a:r>
          </a:p>
        </p:txBody>
      </p:sp>
      <p:sp>
        <p:nvSpPr>
          <p:cNvPr id="4" name="Right Arrow 3"/>
          <p:cNvSpPr/>
          <p:nvPr/>
        </p:nvSpPr>
        <p:spPr>
          <a:xfrm>
            <a:off x="3107226" y="2348516"/>
            <a:ext cx="626301" cy="300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52885" y="1444706"/>
            <a:ext cx="5730577" cy="5164820"/>
          </a:xfrm>
          <a:prstGeom prst="rect">
            <a:avLst/>
          </a:prstGeom>
        </p:spPr>
      </p:pic>
      <p:sp>
        <p:nvSpPr>
          <p:cNvPr id="9" name="Oval 8"/>
          <p:cNvSpPr/>
          <p:nvPr/>
        </p:nvSpPr>
        <p:spPr>
          <a:xfrm>
            <a:off x="8023610" y="3550621"/>
            <a:ext cx="4168389" cy="678479"/>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23610" y="2649139"/>
            <a:ext cx="4168390" cy="583918"/>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023610" y="4878678"/>
            <a:ext cx="4168389" cy="673036"/>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57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27" y="583787"/>
            <a:ext cx="9905998" cy="934709"/>
          </a:xfrm>
        </p:spPr>
        <p:txBody>
          <a:bodyPr/>
          <a:lstStyle/>
          <a:p>
            <a:r>
              <a:rPr lang="en-US" dirty="0" smtClean="0"/>
              <a:t>Identifying Partial dependents</a:t>
            </a:r>
            <a:endParaRPr lang="en-US" dirty="0"/>
          </a:p>
        </p:txBody>
      </p:sp>
      <p:sp>
        <p:nvSpPr>
          <p:cNvPr id="3" name="Content Placeholder 2"/>
          <p:cNvSpPr>
            <a:spLocks noGrp="1"/>
          </p:cNvSpPr>
          <p:nvPr>
            <p:ph idx="1"/>
          </p:nvPr>
        </p:nvSpPr>
        <p:spPr>
          <a:xfrm>
            <a:off x="252065" y="1553226"/>
            <a:ext cx="6511990" cy="4947781"/>
          </a:xfrm>
        </p:spPr>
        <p:txBody>
          <a:bodyPr>
            <a:noAutofit/>
          </a:bodyPr>
          <a:lstStyle/>
          <a:p>
            <a:r>
              <a:rPr lang="en-US" sz="2800" dirty="0"/>
              <a:t>The primary key </a:t>
            </a:r>
            <a:r>
              <a:rPr lang="en-US" sz="2800" dirty="0" smtClean="0"/>
              <a:t>is {Module</a:t>
            </a:r>
            <a:r>
              <a:rPr lang="en-US" sz="2800" dirty="0"/>
              <a:t>, Text} so</a:t>
            </a:r>
          </a:p>
          <a:p>
            <a:pPr marL="0" indent="0" algn="ctr">
              <a:buNone/>
            </a:pPr>
            <a:r>
              <a:rPr lang="en-US" sz="2800" dirty="0" smtClean="0"/>
              <a:t> {</a:t>
            </a:r>
            <a:r>
              <a:rPr lang="en-US" sz="2800" dirty="0"/>
              <a:t>Module, Text</a:t>
            </a:r>
            <a:r>
              <a:rPr lang="en-US" sz="2800" dirty="0" smtClean="0"/>
              <a:t>}          {</a:t>
            </a:r>
            <a:r>
              <a:rPr lang="en-US" sz="2800" dirty="0" err="1"/>
              <a:t>Dept</a:t>
            </a:r>
            <a:r>
              <a:rPr lang="en-US" sz="2800" dirty="0"/>
              <a:t>, Lecturer</a:t>
            </a:r>
            <a:r>
              <a:rPr lang="en-US" sz="2800" dirty="0" smtClean="0"/>
              <a:t>}</a:t>
            </a:r>
          </a:p>
          <a:p>
            <a:pPr marL="0" indent="0">
              <a:buNone/>
            </a:pPr>
            <a:endParaRPr lang="en-US" sz="2800" dirty="0" smtClean="0"/>
          </a:p>
          <a:p>
            <a:pPr marL="0" indent="0">
              <a:buNone/>
            </a:pPr>
            <a:r>
              <a:rPr lang="en-US" sz="2800" dirty="0" smtClean="0"/>
              <a:t>But </a:t>
            </a:r>
            <a:r>
              <a:rPr lang="en-US" sz="2800" dirty="0"/>
              <a:t>also</a:t>
            </a:r>
          </a:p>
          <a:p>
            <a:pPr marL="0" indent="0" algn="ctr">
              <a:buNone/>
            </a:pPr>
            <a:r>
              <a:rPr lang="en-US" sz="2800" dirty="0"/>
              <a:t>{Module</a:t>
            </a:r>
            <a:r>
              <a:rPr lang="en-US" sz="2800" dirty="0" smtClean="0"/>
              <a:t>}   		{</a:t>
            </a:r>
            <a:r>
              <a:rPr lang="en-US" sz="2800" dirty="0"/>
              <a:t>Lecturer, </a:t>
            </a:r>
            <a:r>
              <a:rPr lang="en-US" sz="2800" dirty="0" err="1"/>
              <a:t>Dept</a:t>
            </a:r>
            <a:r>
              <a:rPr lang="en-US" sz="2800" dirty="0"/>
              <a:t>}</a:t>
            </a:r>
          </a:p>
          <a:p>
            <a:pPr marL="0" indent="0">
              <a:buNone/>
            </a:pPr>
            <a:r>
              <a:rPr lang="en-US" sz="2800" dirty="0" smtClean="0"/>
              <a:t>And </a:t>
            </a:r>
            <a:r>
              <a:rPr lang="en-US" sz="2800" dirty="0"/>
              <a:t>so Lecturer </a:t>
            </a:r>
            <a:r>
              <a:rPr lang="en-US" sz="2800" dirty="0" smtClean="0"/>
              <a:t>and </a:t>
            </a:r>
            <a:r>
              <a:rPr lang="en-US" sz="2800" dirty="0" err="1" smtClean="0"/>
              <a:t>Dept</a:t>
            </a:r>
            <a:r>
              <a:rPr lang="en-US" sz="2800" dirty="0" smtClean="0"/>
              <a:t> </a:t>
            </a:r>
            <a:r>
              <a:rPr lang="en-US" sz="2800" dirty="0"/>
              <a:t>are </a:t>
            </a:r>
            <a:r>
              <a:rPr lang="en-US" sz="2800" dirty="0" smtClean="0"/>
              <a:t>partially dependent </a:t>
            </a:r>
            <a:r>
              <a:rPr lang="en-US" sz="2800" dirty="0"/>
              <a:t>on </a:t>
            </a:r>
            <a:r>
              <a:rPr lang="en-US" sz="2800" dirty="0" smtClean="0"/>
              <a:t>the primary </a:t>
            </a:r>
            <a:r>
              <a:rPr lang="en-US" sz="2800" dirty="0"/>
              <a:t>key</a:t>
            </a:r>
            <a:endParaRPr lang="en-US" sz="2800" dirty="0" smtClean="0"/>
          </a:p>
        </p:txBody>
      </p:sp>
      <p:sp>
        <p:nvSpPr>
          <p:cNvPr id="4" name="Right Arrow 3"/>
          <p:cNvSpPr/>
          <p:nvPr/>
        </p:nvSpPr>
        <p:spPr>
          <a:xfrm>
            <a:off x="3107226" y="2348516"/>
            <a:ext cx="626301" cy="300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606184" y="4309180"/>
            <a:ext cx="626301" cy="3006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252885" y="1444706"/>
            <a:ext cx="5730577" cy="5164820"/>
          </a:xfrm>
          <a:prstGeom prst="rect">
            <a:avLst/>
          </a:prstGeom>
        </p:spPr>
      </p:pic>
    </p:spTree>
    <p:extLst>
      <p:ext uri="{BB962C8B-B14F-4D97-AF65-F5344CB8AC3E}">
        <p14:creationId xmlns:p14="http://schemas.microsoft.com/office/powerpoint/2010/main" val="380092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834772" y="1518496"/>
            <a:ext cx="5507696" cy="4963943"/>
          </a:xfrm>
          <a:prstGeom prst="rect">
            <a:avLst/>
          </a:prstGeom>
        </p:spPr>
      </p:pic>
      <p:sp>
        <p:nvSpPr>
          <p:cNvPr id="2" name="Title 1"/>
          <p:cNvSpPr>
            <a:spLocks noGrp="1"/>
          </p:cNvSpPr>
          <p:nvPr>
            <p:ph type="title"/>
          </p:nvPr>
        </p:nvSpPr>
        <p:spPr>
          <a:xfrm>
            <a:off x="994455" y="126587"/>
            <a:ext cx="9905998" cy="934709"/>
          </a:xfrm>
        </p:spPr>
        <p:txBody>
          <a:bodyPr/>
          <a:lstStyle/>
          <a:p>
            <a:r>
              <a:rPr lang="en-US" dirty="0" smtClean="0"/>
              <a:t>1NF to 2NF</a:t>
            </a:r>
            <a:endParaRPr lang="en-US" dirty="0"/>
          </a:p>
        </p:txBody>
      </p:sp>
      <p:pic>
        <p:nvPicPr>
          <p:cNvPr id="7" name="Content Placeholder 6"/>
          <p:cNvPicPr>
            <a:picLocks noGrp="1" noChangeAspect="1"/>
          </p:cNvPicPr>
          <p:nvPr>
            <p:ph idx="1"/>
          </p:nvPr>
        </p:nvPicPr>
        <p:blipFill>
          <a:blip r:embed="rId3"/>
          <a:stretch>
            <a:fillRect/>
          </a:stretch>
        </p:blipFill>
        <p:spPr>
          <a:xfrm>
            <a:off x="719105" y="2069583"/>
            <a:ext cx="5395919" cy="4412856"/>
          </a:xfrm>
          <a:prstGeom prst="rect">
            <a:avLst/>
          </a:prstGeom>
        </p:spPr>
      </p:pic>
      <p:pic>
        <p:nvPicPr>
          <p:cNvPr id="9" name="Picture 8"/>
          <p:cNvPicPr>
            <a:picLocks noChangeAspect="1"/>
          </p:cNvPicPr>
          <p:nvPr/>
        </p:nvPicPr>
        <p:blipFill>
          <a:blip r:embed="rId4"/>
          <a:stretch>
            <a:fillRect/>
          </a:stretch>
        </p:blipFill>
        <p:spPr>
          <a:xfrm>
            <a:off x="7043347" y="2069582"/>
            <a:ext cx="2843093" cy="5010951"/>
          </a:xfrm>
          <a:prstGeom prst="rect">
            <a:avLst/>
          </a:prstGeom>
        </p:spPr>
      </p:pic>
      <p:cxnSp>
        <p:nvCxnSpPr>
          <p:cNvPr id="12" name="Straight Connector 11"/>
          <p:cNvCxnSpPr/>
          <p:nvPr/>
        </p:nvCxnSpPr>
        <p:spPr>
          <a:xfrm>
            <a:off x="880155" y="3298372"/>
            <a:ext cx="1503816" cy="0"/>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V="1">
            <a:off x="7343508" y="3102429"/>
            <a:ext cx="1121385" cy="5443"/>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8793269" y="3102429"/>
            <a:ext cx="856917" cy="5444"/>
          </a:xfrm>
          <a:prstGeom prst="line">
            <a:avLst/>
          </a:prstGeom>
          <a:ln w="76200">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386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719105" y="2069583"/>
            <a:ext cx="5395919" cy="4412856"/>
          </a:xfrm>
          <a:prstGeom prst="rect">
            <a:avLst/>
          </a:prstGeom>
        </p:spPr>
      </p:pic>
      <p:pic>
        <p:nvPicPr>
          <p:cNvPr id="9" name="Picture 8"/>
          <p:cNvPicPr>
            <a:picLocks noChangeAspect="1"/>
          </p:cNvPicPr>
          <p:nvPr/>
        </p:nvPicPr>
        <p:blipFill>
          <a:blip r:embed="rId3"/>
          <a:stretch>
            <a:fillRect/>
          </a:stretch>
        </p:blipFill>
        <p:spPr>
          <a:xfrm>
            <a:off x="7043347" y="2069582"/>
            <a:ext cx="2843093" cy="5010951"/>
          </a:xfrm>
          <a:prstGeom prst="rect">
            <a:avLst/>
          </a:prstGeom>
        </p:spPr>
      </p:pic>
      <p:sp>
        <p:nvSpPr>
          <p:cNvPr id="8" name="Title 1"/>
          <p:cNvSpPr txBox="1">
            <a:spLocks/>
          </p:cNvSpPr>
          <p:nvPr/>
        </p:nvSpPr>
        <p:spPr>
          <a:xfrm>
            <a:off x="833405" y="318444"/>
            <a:ext cx="9905998" cy="9347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Identifying Transitive dependencies</a:t>
            </a:r>
            <a:endParaRPr lang="en-US" dirty="0"/>
          </a:p>
        </p:txBody>
      </p:sp>
      <p:sp>
        <p:nvSpPr>
          <p:cNvPr id="4" name="TextBox 3"/>
          <p:cNvSpPr txBox="1"/>
          <p:nvPr/>
        </p:nvSpPr>
        <p:spPr>
          <a:xfrm>
            <a:off x="293912" y="1036735"/>
            <a:ext cx="11315701" cy="954107"/>
          </a:xfrm>
          <a:prstGeom prst="rect">
            <a:avLst/>
          </a:prstGeom>
          <a:noFill/>
        </p:spPr>
        <p:txBody>
          <a:bodyPr wrap="square" rtlCol="0">
            <a:spAutoFit/>
          </a:bodyPr>
          <a:lstStyle/>
          <a:p>
            <a:r>
              <a:rPr lang="en-US" altLang="en-US" sz="2800" b="1" dirty="0"/>
              <a:t>Transitive </a:t>
            </a:r>
            <a:r>
              <a:rPr lang="en-US" altLang="en-US" sz="2800" b="1" dirty="0" smtClean="0"/>
              <a:t>dependency is where </a:t>
            </a:r>
            <a:r>
              <a:rPr lang="en-US" altLang="en-US" sz="2800" dirty="0" smtClean="0"/>
              <a:t>at </a:t>
            </a:r>
            <a:r>
              <a:rPr lang="en-US" altLang="en-US" sz="2800" dirty="0"/>
              <a:t>least one value in the record isn’t dependent upon the primary key, but on another value in the record. </a:t>
            </a:r>
          </a:p>
        </p:txBody>
      </p:sp>
    </p:spTree>
    <p:extLst>
      <p:ext uri="{BB962C8B-B14F-4D97-AF65-F5344CB8AC3E}">
        <p14:creationId xmlns:p14="http://schemas.microsoft.com/office/powerpoint/2010/main" val="43871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9"/>
                                        </p:tgtEl>
                                        <p:attrNameLst>
                                          <p:attrName>r</p:attrName>
                                        </p:attrNameLst>
                                      </p:cBhvr>
                                    </p:animRot>
                                    <p:animRot by="-240000">
                                      <p:cBhvr>
                                        <p:cTn id="11" dur="200" fill="hold">
                                          <p:stCondLst>
                                            <p:cond delay="200"/>
                                          </p:stCondLst>
                                        </p:cTn>
                                        <p:tgtEl>
                                          <p:spTgt spid="9"/>
                                        </p:tgtEl>
                                        <p:attrNameLst>
                                          <p:attrName>r</p:attrName>
                                        </p:attrNameLst>
                                      </p:cBhvr>
                                    </p:animRot>
                                    <p:animRot by="240000">
                                      <p:cBhvr>
                                        <p:cTn id="12" dur="200" fill="hold">
                                          <p:stCondLst>
                                            <p:cond delay="400"/>
                                          </p:stCondLst>
                                        </p:cTn>
                                        <p:tgtEl>
                                          <p:spTgt spid="9"/>
                                        </p:tgtEl>
                                        <p:attrNameLst>
                                          <p:attrName>r</p:attrName>
                                        </p:attrNameLst>
                                      </p:cBhvr>
                                    </p:animRot>
                                    <p:animRot by="-240000">
                                      <p:cBhvr>
                                        <p:cTn id="13" dur="200" fill="hold">
                                          <p:stCondLst>
                                            <p:cond delay="600"/>
                                          </p:stCondLst>
                                        </p:cTn>
                                        <p:tgtEl>
                                          <p:spTgt spid="9"/>
                                        </p:tgtEl>
                                        <p:attrNameLst>
                                          <p:attrName>r</p:attrName>
                                        </p:attrNameLst>
                                      </p:cBhvr>
                                    </p:animRot>
                                    <p:animRot by="120000">
                                      <p:cBhvr>
                                        <p:cTn id="14" dur="200" fill="hold">
                                          <p:stCondLst>
                                            <p:cond delay="800"/>
                                          </p:stCondLst>
                                        </p:cTn>
                                        <p:tgtEl>
                                          <p:spTgt spid="9"/>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53" presetClass="exit" presetSubtype="32" fill="hold" nodeType="clickEffect">
                                  <p:stCondLst>
                                    <p:cond delay="0"/>
                                  </p:stCondLst>
                                  <p:childTnLst>
                                    <p:anim calcmode="lin" valueType="num">
                                      <p:cBhvr>
                                        <p:cTn id="18" dur="500"/>
                                        <p:tgtEl>
                                          <p:spTgt spid="9"/>
                                        </p:tgtEl>
                                        <p:attrNameLst>
                                          <p:attrName>ppt_w</p:attrName>
                                        </p:attrNameLst>
                                      </p:cBhvr>
                                      <p:tavLst>
                                        <p:tav tm="0">
                                          <p:val>
                                            <p:strVal val="ppt_w"/>
                                          </p:val>
                                        </p:tav>
                                        <p:tav tm="100000">
                                          <p:val>
                                            <p:fltVal val="0"/>
                                          </p:val>
                                        </p:tav>
                                      </p:tavLst>
                                    </p:anim>
                                    <p:anim calcmode="lin" valueType="num">
                                      <p:cBhvr>
                                        <p:cTn id="19" dur="500"/>
                                        <p:tgtEl>
                                          <p:spTgt spid="9"/>
                                        </p:tgtEl>
                                        <p:attrNameLst>
                                          <p:attrName>ppt_h</p:attrName>
                                        </p:attrNameLst>
                                      </p:cBhvr>
                                      <p:tavLst>
                                        <p:tav tm="0">
                                          <p:val>
                                            <p:strVal val="ppt_h"/>
                                          </p:val>
                                        </p:tav>
                                        <p:tav tm="100000">
                                          <p:val>
                                            <p:fltVal val="0"/>
                                          </p:val>
                                        </p:tav>
                                      </p:tavLst>
                                    </p:anim>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par>
                                <p:cTn id="22" presetID="42" presetClass="path" presetSubtype="0" accel="50000" decel="50000" fill="hold" nodeType="withEffect">
                                  <p:stCondLst>
                                    <p:cond delay="0"/>
                                  </p:stCondLst>
                                  <p:childTnLst>
                                    <p:animMotion origin="layout" path="M 1.66667E-6 3.7037E-7 L 0.1819 -0.00185 " pathEditMode="relative" rAng="0" ptsTypes="AA">
                                      <p:cBhvr>
                                        <p:cTn id="23" dur="2000" fill="hold"/>
                                        <p:tgtEl>
                                          <p:spTgt spid="7"/>
                                        </p:tgtEl>
                                        <p:attrNameLst>
                                          <p:attrName>ppt_x</p:attrName>
                                          <p:attrName>ppt_y</p:attrName>
                                        </p:attrNameLst>
                                      </p:cBhvr>
                                      <p:rCtr x="908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Circuit</Template>
  <TotalTime>244</TotalTime>
  <Words>563</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Trebuchet MS</vt:lpstr>
      <vt:lpstr>Tw Cen MT</vt:lpstr>
      <vt:lpstr>Circuit</vt:lpstr>
      <vt:lpstr>4.1 NORMALIZATION RECAP</vt:lpstr>
      <vt:lpstr>1NF</vt:lpstr>
      <vt:lpstr>PowerPoint Presentation</vt:lpstr>
      <vt:lpstr>Identifying Partial dependents</vt:lpstr>
      <vt:lpstr>Identifying Partial dependents</vt:lpstr>
      <vt:lpstr>Identifying Partial dependents</vt:lpstr>
      <vt:lpstr>Identifying Partial dependents</vt:lpstr>
      <vt:lpstr>1NF to 2NF</vt:lpstr>
      <vt:lpstr>PowerPoint Presentation</vt:lpstr>
      <vt:lpstr>PowerPoint Presentation</vt:lpstr>
      <vt:lpstr>PowerPoint Presentation</vt:lpstr>
      <vt:lpstr>PowerPoint Presentation</vt:lpstr>
      <vt:lpstr>PowerPoint Presentation</vt:lpstr>
      <vt:lpstr>Try it out . . . .</vt:lpstr>
      <vt:lpstr>PowerPoint Presentation</vt:lpstr>
      <vt:lpstr>PowerPoint Presentation</vt:lpstr>
      <vt:lpstr>PowerPoint Presentation</vt:lpstr>
      <vt:lpstr>PowerPoint Presentation</vt:lpstr>
      <vt:lpstr>PowerPoint Presentation</vt:lpstr>
      <vt:lpstr>Finish Lab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Sullivan, Joshua</dc:creator>
  <cp:lastModifiedBy>Sullivan, Joshua</cp:lastModifiedBy>
  <cp:revision>19</cp:revision>
  <dcterms:created xsi:type="dcterms:W3CDTF">2019-01-31T14:00:25Z</dcterms:created>
  <dcterms:modified xsi:type="dcterms:W3CDTF">2019-01-31T18:21:30Z</dcterms:modified>
</cp:coreProperties>
</file>