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43"/>
  </p:notesMasterIdLst>
  <p:sldIdLst>
    <p:sldId id="311" r:id="rId2"/>
    <p:sldId id="269" r:id="rId3"/>
    <p:sldId id="270" r:id="rId4"/>
    <p:sldId id="370" r:id="rId5"/>
    <p:sldId id="271" r:id="rId6"/>
    <p:sldId id="272" r:id="rId7"/>
    <p:sldId id="273" r:id="rId8"/>
    <p:sldId id="274" r:id="rId9"/>
    <p:sldId id="275" r:id="rId10"/>
    <p:sldId id="277" r:id="rId11"/>
    <p:sldId id="328" r:id="rId12"/>
    <p:sldId id="279" r:id="rId13"/>
    <p:sldId id="281" r:id="rId14"/>
    <p:sldId id="282" r:id="rId15"/>
    <p:sldId id="283" r:id="rId16"/>
    <p:sldId id="329" r:id="rId17"/>
    <p:sldId id="284" r:id="rId18"/>
    <p:sldId id="285" r:id="rId19"/>
    <p:sldId id="372" r:id="rId20"/>
    <p:sldId id="371" r:id="rId21"/>
    <p:sldId id="330" r:id="rId22"/>
    <p:sldId id="331" r:id="rId23"/>
    <p:sldId id="332" r:id="rId24"/>
    <p:sldId id="286" r:id="rId25"/>
    <p:sldId id="343" r:id="rId26"/>
    <p:sldId id="293" r:id="rId27"/>
    <p:sldId id="294" r:id="rId28"/>
    <p:sldId id="295" r:id="rId29"/>
    <p:sldId id="344" r:id="rId30"/>
    <p:sldId id="296" r:id="rId31"/>
    <p:sldId id="297" r:id="rId32"/>
    <p:sldId id="345" r:id="rId33"/>
    <p:sldId id="346" r:id="rId34"/>
    <p:sldId id="347" r:id="rId35"/>
    <p:sldId id="348" r:id="rId36"/>
    <p:sldId id="299" r:id="rId37"/>
    <p:sldId id="300" r:id="rId38"/>
    <p:sldId id="301" r:id="rId39"/>
    <p:sldId id="302" r:id="rId40"/>
    <p:sldId id="310" r:id="rId41"/>
    <p:sldId id="369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64" d="100"/>
          <a:sy n="64" d="100"/>
        </p:scale>
        <p:origin x="13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1396792-3391-4512-9C30-4243E39A2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8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297DA8-1ED1-4791-A341-FBDC7317F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5BAFE-D8CF-44F6-96E9-59E07DF55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6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1B024-BCA1-4397-BC88-F5945C13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3F677-ED32-4CED-81AB-3C7F8CA4F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2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12134F-6C16-4C0E-B599-3540EB264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6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A7E3C8-D00F-4A3C-BE16-8028CB111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F17E29-0F0C-4FE5-A18B-9994FCECB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7494E-2461-4F19-8ED7-E385E33E3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3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168499-CF21-4D5B-808C-1BF3925CE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E5E78-C2B7-4D55-88D3-0246BD4FA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5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8373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7398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697859-0EF3-4BB8-81EE-1176D7325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3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64999">
              <a:srgbClr val="000000"/>
            </a:gs>
            <a:gs pos="100000">
              <a:srgbClr val="5A77A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Tahoma" pitchFamily="34" charset="0"/>
              </a:defRPr>
            </a:lvl1pPr>
            <a:extLst/>
          </a:lstStyle>
          <a:p>
            <a:pPr>
              <a:defRPr/>
            </a:pPr>
            <a:r>
              <a:rPr lang="en-US"/>
              <a:t>Requirements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Tahoma" pitchFamily="34" charset="0"/>
              </a:defRPr>
            </a:lvl1pPr>
            <a:extLst/>
          </a:lstStyle>
          <a:p>
            <a:pPr>
              <a:defRPr/>
            </a:pPr>
            <a:fld id="{E76CD4F5-A2DA-4DD1-912E-AD58AE69A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2" r:id="rId2"/>
    <p:sldLayoutId id="2147483728" r:id="rId3"/>
    <p:sldLayoutId id="2147483729" r:id="rId4"/>
    <p:sldLayoutId id="2147483730" r:id="rId5"/>
    <p:sldLayoutId id="2147483723" r:id="rId6"/>
    <p:sldLayoutId id="2147483731" r:id="rId7"/>
    <p:sldLayoutId id="2147483724" r:id="rId8"/>
    <p:sldLayoutId id="2147483732" r:id="rId9"/>
    <p:sldLayoutId id="2147483725" r:id="rId10"/>
    <p:sldLayoutId id="214748372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8195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B9DD4C8E-9D30-4A20-88EE-672074BCAED6}" type="slidenum">
              <a:rPr lang="en-US" altLang="en-US" smtClean="0">
                <a:solidFill>
                  <a:schemeClr val="tx2"/>
                </a:solidFill>
              </a:rPr>
              <a:pPr/>
              <a:t>1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Software Requirements Analysis and Specification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835275"/>
            <a:ext cx="7772400" cy="15081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8486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Requirements Process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Basic activities:</a:t>
            </a:r>
          </a:p>
          <a:p>
            <a:pPr lvl="1" eaLnBrk="1" hangingPunct="1"/>
            <a:r>
              <a:rPr lang="en-US" altLang="en-US" smtClean="0"/>
              <a:t>Problem or requirement analysis</a:t>
            </a:r>
          </a:p>
          <a:p>
            <a:pPr lvl="1" eaLnBrk="1" hangingPunct="1"/>
            <a:r>
              <a:rPr lang="en-US" altLang="en-US" smtClean="0"/>
              <a:t>Requirement specification</a:t>
            </a:r>
          </a:p>
          <a:p>
            <a:pPr lvl="1" eaLnBrk="1" hangingPunct="1"/>
            <a:r>
              <a:rPr lang="en-US" altLang="en-US" smtClean="0"/>
              <a:t>Validation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Analysis involves elicitation and is the hardest 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17DBE0FA-EDAA-4929-936D-2B3DB0B6469D}" type="slidenum">
              <a:rPr lang="en-US" altLang="en-US" smtClean="0">
                <a:solidFill>
                  <a:schemeClr val="tx2"/>
                </a:solidFill>
              </a:rPr>
              <a:pPr/>
              <a:t>10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Requirement process..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343400" y="1935163"/>
            <a:ext cx="4343400" cy="4389437"/>
          </a:xfrm>
        </p:spPr>
        <p:txBody>
          <a:bodyPr>
            <a:normAutofit fontScale="92500"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Process is not linear, it is iterative and parallel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Overlap between phases - some parts may be analyzed and specified 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Specification itself may help analysis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Validation can show gaps that can lead to further analysis and spec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96EF1F6A-003A-4F8D-944B-72278FD24BC9}" type="slidenum">
              <a:rPr lang="en-US" altLang="en-US" smtClean="0">
                <a:solidFill>
                  <a:schemeClr val="tx2"/>
                </a:solidFill>
              </a:rPr>
              <a:pPr/>
              <a:t>11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914400"/>
            <a:ext cx="7772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>
              <a:latin typeface="+mn-lt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 dirty="0">
              <a:latin typeface="+mn-lt"/>
            </a:endParaRPr>
          </a:p>
        </p:txBody>
      </p:sp>
      <p:sp>
        <p:nvSpPr>
          <p:cNvPr id="18439" name="Oval 4"/>
          <p:cNvSpPr>
            <a:spLocks noChangeArrowheads="1"/>
          </p:cNvSpPr>
          <p:nvPr/>
        </p:nvSpPr>
        <p:spPr bwMode="auto">
          <a:xfrm>
            <a:off x="304800" y="2057400"/>
            <a:ext cx="15240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latin typeface="Times New Roman" pitchFamily="16" charset="0"/>
              </a:rPr>
              <a:t>needs</a:t>
            </a: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1828800" y="33528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latin typeface="Times New Roman" pitchFamily="16" charset="0"/>
              </a:rPr>
              <a:t>Analysis</a:t>
            </a:r>
          </a:p>
        </p:txBody>
      </p:sp>
      <p:sp>
        <p:nvSpPr>
          <p:cNvPr id="18441" name="Rectangle 6"/>
          <p:cNvSpPr>
            <a:spLocks noChangeArrowheads="1"/>
          </p:cNvSpPr>
          <p:nvPr/>
        </p:nvSpPr>
        <p:spPr bwMode="auto">
          <a:xfrm>
            <a:off x="1828800" y="41910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latin typeface="Times New Roman" pitchFamily="16" charset="0"/>
              </a:rPr>
              <a:t>Specification</a:t>
            </a:r>
          </a:p>
        </p:txBody>
      </p:sp>
      <p:sp>
        <p:nvSpPr>
          <p:cNvPr id="18442" name="Rectangle 7"/>
          <p:cNvSpPr>
            <a:spLocks noChangeArrowheads="1"/>
          </p:cNvSpPr>
          <p:nvPr/>
        </p:nvSpPr>
        <p:spPr bwMode="auto">
          <a:xfrm>
            <a:off x="1828800" y="51816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latin typeface="Times New Roman" pitchFamily="16" charset="0"/>
              </a:rPr>
              <a:t>Validation</a:t>
            </a:r>
          </a:p>
        </p:txBody>
      </p:sp>
      <p:sp>
        <p:nvSpPr>
          <p:cNvPr id="18443" name="Line 8"/>
          <p:cNvSpPr>
            <a:spLocks noChangeShapeType="1"/>
          </p:cNvSpPr>
          <p:nvPr/>
        </p:nvSpPr>
        <p:spPr bwMode="auto">
          <a:xfrm>
            <a:off x="26670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9"/>
          <p:cNvSpPr>
            <a:spLocks noChangeShapeType="1"/>
          </p:cNvSpPr>
          <p:nvPr/>
        </p:nvSpPr>
        <p:spPr bwMode="auto">
          <a:xfrm>
            <a:off x="26670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0"/>
          <p:cNvSpPr>
            <a:spLocks noChangeShapeType="1"/>
          </p:cNvSpPr>
          <p:nvPr/>
        </p:nvSpPr>
        <p:spPr bwMode="auto">
          <a:xfrm>
            <a:off x="26670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1"/>
          <p:cNvSpPr>
            <a:spLocks noChangeShapeType="1"/>
          </p:cNvSpPr>
          <p:nvPr/>
        </p:nvSpPr>
        <p:spPr bwMode="auto">
          <a:xfrm>
            <a:off x="1752600" y="2743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2"/>
          <p:cNvSpPr>
            <a:spLocks noChangeShapeType="1"/>
          </p:cNvSpPr>
          <p:nvPr/>
        </p:nvSpPr>
        <p:spPr bwMode="auto">
          <a:xfrm flipH="1">
            <a:off x="14478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3"/>
          <p:cNvSpPr>
            <a:spLocks noChangeShapeType="1"/>
          </p:cNvSpPr>
          <p:nvPr/>
        </p:nvSpPr>
        <p:spPr bwMode="auto">
          <a:xfrm flipV="1">
            <a:off x="1447800" y="3581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4"/>
          <p:cNvSpPr>
            <a:spLocks noChangeShapeType="1"/>
          </p:cNvSpPr>
          <p:nvPr/>
        </p:nvSpPr>
        <p:spPr bwMode="auto">
          <a:xfrm>
            <a:off x="14478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5"/>
          <p:cNvSpPr>
            <a:spLocks noChangeShapeType="1"/>
          </p:cNvSpPr>
          <p:nvPr/>
        </p:nvSpPr>
        <p:spPr bwMode="auto">
          <a:xfrm>
            <a:off x="35814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6"/>
          <p:cNvSpPr>
            <a:spLocks noChangeShapeType="1"/>
          </p:cNvSpPr>
          <p:nvPr/>
        </p:nvSpPr>
        <p:spPr bwMode="auto">
          <a:xfrm flipV="1">
            <a:off x="40386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17"/>
          <p:cNvSpPr>
            <a:spLocks noChangeShapeType="1"/>
          </p:cNvSpPr>
          <p:nvPr/>
        </p:nvSpPr>
        <p:spPr bwMode="auto">
          <a:xfrm flipH="1">
            <a:off x="35814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18"/>
          <p:cNvSpPr>
            <a:spLocks noChangeShapeType="1"/>
          </p:cNvSpPr>
          <p:nvPr/>
        </p:nvSpPr>
        <p:spPr bwMode="auto">
          <a:xfrm flipH="1">
            <a:off x="35814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Requirements Process…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696200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Divide and conquer is the basic strategy</a:t>
            </a:r>
          </a:p>
          <a:p>
            <a:pPr lvl="1" eaLnBrk="1" hangingPunct="1"/>
            <a:r>
              <a:rPr lang="en-US" altLang="en-US" smtClean="0"/>
              <a:t>Decompose into small parts, understand each part and relation between parts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z="2800" smtClean="0"/>
              <a:t>Large volumes of information is generated</a:t>
            </a:r>
          </a:p>
          <a:p>
            <a:pPr lvl="1" eaLnBrk="1" hangingPunct="1"/>
            <a:r>
              <a:rPr lang="en-US" altLang="en-US" smtClean="0"/>
              <a:t>Organizing them is a key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z="2800" smtClean="0"/>
              <a:t>Techniques like data flow diagrams, object diagrams etc. used in the analysis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799A3C16-EA2F-4BB0-B87D-C29A049C359A}" type="slidenum">
              <a:rPr lang="en-US" altLang="en-US" smtClean="0">
                <a:solidFill>
                  <a:schemeClr val="tx2"/>
                </a:solidFill>
              </a:rPr>
              <a:pPr/>
              <a:t>12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924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Problem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6248400" cy="4876800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Aim: to gain an understanding of the needs, requirements, and constraints on the </a:t>
            </a:r>
            <a:r>
              <a:rPr lang="en-US" sz="2800" dirty="0" smtClean="0"/>
              <a:t>software</a:t>
            </a:r>
            <a:br>
              <a:rPr lang="en-US" sz="2800" dirty="0" smtClean="0"/>
            </a:br>
            <a:endParaRPr lang="en-US" sz="28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Analysis involves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Interviewing </a:t>
            </a:r>
            <a:r>
              <a:rPr lang="en-US" dirty="0"/>
              <a:t>client and users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Reading </a:t>
            </a:r>
            <a:r>
              <a:rPr lang="en-US" dirty="0"/>
              <a:t>manuals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Studying </a:t>
            </a:r>
            <a:r>
              <a:rPr lang="en-US" dirty="0"/>
              <a:t>current systems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Helping </a:t>
            </a:r>
            <a:r>
              <a:rPr lang="en-US" dirty="0"/>
              <a:t>client/users understand new possibilities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Like becoming a </a:t>
            </a:r>
            <a:r>
              <a:rPr lang="en-US" dirty="0" smtClean="0"/>
              <a:t>consultant</a:t>
            </a:r>
            <a:br>
              <a:rPr lang="en-US" dirty="0" smtClean="0"/>
            </a:b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Must understand the working of the organization , </a:t>
            </a:r>
            <a:r>
              <a:rPr lang="en-US" sz="2800" dirty="0" smtClean="0"/>
              <a:t>client, </a:t>
            </a:r>
            <a:r>
              <a:rPr lang="en-US" sz="2800" dirty="0"/>
              <a:t>and users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0FAC0D89-EAA7-447A-89D0-60C1C82DCA2F}" type="slidenum">
              <a:rPr lang="en-US" altLang="en-US" smtClean="0">
                <a:solidFill>
                  <a:schemeClr val="tx2"/>
                </a:solidFill>
              </a:rPr>
              <a:pPr/>
              <a:t>13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7086600" y="2286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2"/>
                </a:solidFill>
                <a:latin typeface="Times New Roman" pitchFamily="16" charset="0"/>
              </a:rPr>
              <a:t>Analysis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7086600" y="10668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latin typeface="Times New Roman" pitchFamily="16" charset="0"/>
              </a:rPr>
              <a:t>Specification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7086600" y="20574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latin typeface="Times New Roman" pitchFamily="16" charset="0"/>
              </a:rPr>
              <a:t>Validation</a:t>
            </a: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792480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7924800" y="68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79248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Problem Analysis…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8486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issues</a:t>
            </a:r>
          </a:p>
          <a:p>
            <a:pPr lvl="1" eaLnBrk="1" hangingPunct="1"/>
            <a:r>
              <a:rPr lang="en-US" altLang="en-US" smtClean="0"/>
              <a:t>Obtaining the necessary information</a:t>
            </a:r>
          </a:p>
          <a:p>
            <a:pPr lvl="1" eaLnBrk="1" hangingPunct="1"/>
            <a:r>
              <a:rPr lang="en-US" altLang="en-US" smtClean="0"/>
              <a:t>Brainstorming: interacting with clients to establish desired properties</a:t>
            </a:r>
          </a:p>
          <a:p>
            <a:pPr lvl="1" eaLnBrk="1" hangingPunct="1"/>
            <a:r>
              <a:rPr lang="en-US" altLang="en-US" smtClean="0"/>
              <a:t>Information organization, as large amount of info. gets collected</a:t>
            </a:r>
          </a:p>
          <a:p>
            <a:pPr lvl="1" eaLnBrk="1" hangingPunct="1"/>
            <a:r>
              <a:rPr lang="en-US" altLang="en-US" smtClean="0"/>
              <a:t>Ensuring completeness</a:t>
            </a:r>
          </a:p>
          <a:p>
            <a:pPr lvl="1" eaLnBrk="1" hangingPunct="1"/>
            <a:r>
              <a:rPr lang="en-US" altLang="en-US" smtClean="0"/>
              <a:t>Ensuring consistency</a:t>
            </a:r>
          </a:p>
          <a:p>
            <a:pPr lvl="1" eaLnBrk="1" hangingPunct="1"/>
            <a:r>
              <a:rPr lang="en-US" altLang="en-US" smtClean="0"/>
              <a:t>Avoiding internal design 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0D7F51BB-AB51-421C-A9FB-67F95F8D637D}" type="slidenum">
              <a:rPr lang="en-US" altLang="en-US" smtClean="0">
                <a:solidFill>
                  <a:schemeClr val="tx2"/>
                </a:solidFill>
              </a:rPr>
              <a:pPr/>
              <a:t>14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Problem Analysis…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Interpersonal issues are important</a:t>
            </a:r>
          </a:p>
          <a:p>
            <a:pPr eaLnBrk="1" hangingPunct="1"/>
            <a:r>
              <a:rPr lang="en-US" altLang="en-US" sz="2800" dirty="0" smtClean="0"/>
              <a:t>Communication skills are very important</a:t>
            </a:r>
          </a:p>
          <a:p>
            <a:pPr eaLnBrk="1" hangingPunct="1"/>
            <a:r>
              <a:rPr lang="en-US" altLang="en-US" sz="2800" dirty="0" smtClean="0"/>
              <a:t>Basic principle: problem partition</a:t>
            </a:r>
          </a:p>
          <a:p>
            <a:pPr lvl="1" eaLnBrk="1" hangingPunct="1"/>
            <a:r>
              <a:rPr lang="en-US" altLang="en-US" dirty="0" smtClean="0"/>
              <a:t>Object      - OO analysis</a:t>
            </a:r>
          </a:p>
          <a:p>
            <a:pPr lvl="1" eaLnBrk="1" hangingPunct="1"/>
            <a:r>
              <a:rPr lang="en-US" altLang="en-US" dirty="0" smtClean="0"/>
              <a:t>Function  -  structural analysis</a:t>
            </a:r>
          </a:p>
          <a:p>
            <a:pPr lvl="1" eaLnBrk="1" hangingPunct="1"/>
            <a:r>
              <a:rPr lang="en-US" altLang="en-US" dirty="0" smtClean="0"/>
              <a:t>Events in the system – event partitioning</a:t>
            </a:r>
          </a:p>
          <a:p>
            <a:pPr eaLnBrk="1" hangingPunct="1"/>
            <a:r>
              <a:rPr lang="en-US" altLang="en-US" sz="2800" dirty="0" smtClean="0"/>
              <a:t>Projection - get different views</a:t>
            </a:r>
          </a:p>
          <a:p>
            <a:pPr eaLnBrk="1" hangingPunct="1"/>
            <a:r>
              <a:rPr lang="en-US" altLang="en-US" sz="2800" dirty="0" smtClean="0"/>
              <a:t>Will discuss few different analysis techniques 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C1148405-5161-4007-8C1E-801DE2291818}" type="slidenum">
              <a:rPr lang="en-US" altLang="en-US" smtClean="0">
                <a:solidFill>
                  <a:schemeClr val="tx2"/>
                </a:solidFill>
              </a:rPr>
              <a:pPr/>
              <a:t>15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Informal Approach to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No defined methodology; info obtained through analysis, observation, interaction, discussions,…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No formal model of the system built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Obtained info organized in the SRS; SRS reviewed with clients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Relies on analyst experience and feedback from clients in reviews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Useful in many contexts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07C86690-5743-4E23-B33E-0B094227B6EA}" type="slidenum">
              <a:rPr lang="en-US" altLang="en-US" smtClean="0">
                <a:solidFill>
                  <a:schemeClr val="tx2"/>
                </a:solidFill>
              </a:rPr>
              <a:pPr/>
              <a:t>16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8486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Data Flow Modeling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8486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Widely used; focuses on functions performed in the system</a:t>
            </a:r>
          </a:p>
          <a:p>
            <a:pPr eaLnBrk="1" hangingPunct="1"/>
            <a:r>
              <a:rPr lang="en-US" altLang="en-US" smtClean="0"/>
              <a:t>Views a system as a network of data transforms through which the data flows</a:t>
            </a:r>
          </a:p>
          <a:p>
            <a:pPr eaLnBrk="1" hangingPunct="1"/>
            <a:r>
              <a:rPr lang="en-US" altLang="en-US" smtClean="0"/>
              <a:t>Uses data flow diagrams (DFDs) and functional decomposition in modeling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CA" altLang="en-US" b="1" smtClean="0"/>
              <a:t>Structured System Analysis and Design (</a:t>
            </a:r>
            <a:r>
              <a:rPr lang="en-US" altLang="en-US" smtClean="0"/>
              <a:t>SSAD) methodology uses DFD to organize information, and guide analysis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943B259A-ACB1-409A-B325-665312373A8E}" type="slidenum">
              <a:rPr lang="en-US" altLang="en-US" smtClean="0">
                <a:solidFill>
                  <a:schemeClr val="tx2"/>
                </a:solidFill>
              </a:rPr>
              <a:pPr/>
              <a:t>17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Example DFD: Enrolling in a University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33B87B28-E52A-4E39-B76D-2FA0AFC3F29C}" type="slidenum">
              <a:rPr lang="en-US" altLang="en-US" smtClean="0">
                <a:solidFill>
                  <a:schemeClr val="tx2"/>
                </a:solidFill>
              </a:rPr>
              <a:pPr/>
              <a:t>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pic>
        <p:nvPicPr>
          <p:cNvPr id="25605" name="Picture 5" descr="http://www.agilemodeling.com/images/models/dataFlow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69405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9"/>
          <p:cNvSpPr>
            <a:spLocks noChangeArrowheads="1"/>
          </p:cNvSpPr>
          <p:nvPr/>
        </p:nvSpPr>
        <p:spPr bwMode="auto">
          <a:xfrm>
            <a:off x="1752600" y="6488113"/>
            <a:ext cx="335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CA" altLang="en-US">
                <a:solidFill>
                  <a:schemeClr val="accent2"/>
                </a:solidFill>
              </a:rPr>
              <a:t>In Gane and Sarson notation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Data flow diagrams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086600" cy="4953000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CA" dirty="0" smtClean="0"/>
              <a:t>There are only four symbols: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CA" dirty="0" smtClean="0"/>
              <a:t>Squares representing </a:t>
            </a:r>
            <a:r>
              <a:rPr lang="en-CA" i="1" dirty="0" smtClean="0"/>
              <a:t>external</a:t>
            </a:r>
            <a:br>
              <a:rPr lang="en-CA" i="1" dirty="0" smtClean="0"/>
            </a:br>
            <a:r>
              <a:rPr lang="en-CA" i="1" dirty="0" smtClean="0"/>
              <a:t>entities</a:t>
            </a:r>
            <a:r>
              <a:rPr lang="en-CA" dirty="0" smtClean="0"/>
              <a:t>, which are sources or </a:t>
            </a:r>
            <a:br>
              <a:rPr lang="en-CA" dirty="0" smtClean="0"/>
            </a:br>
            <a:r>
              <a:rPr lang="en-CA" dirty="0" smtClean="0"/>
              <a:t>destinations of data.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CA" dirty="0" smtClean="0"/>
              <a:t>Rounded rectangles representing </a:t>
            </a:r>
            <a:r>
              <a:rPr lang="en-CA" i="1" dirty="0" smtClean="0"/>
              <a:t>processes</a:t>
            </a:r>
            <a:r>
              <a:rPr lang="en-CA" dirty="0" smtClean="0"/>
              <a:t>, which take data as input, do something to it, and output it.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CA" dirty="0" smtClean="0"/>
              <a:t>Arrows representing the </a:t>
            </a:r>
            <a:r>
              <a:rPr lang="en-CA" i="1" dirty="0" smtClean="0"/>
              <a:t>data flows</a:t>
            </a:r>
            <a:r>
              <a:rPr lang="en-CA" dirty="0" smtClean="0"/>
              <a:t>, which can either be electronic data or physical items.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CA" dirty="0" smtClean="0"/>
              <a:t>Open-ended rectangles representing </a:t>
            </a:r>
            <a:r>
              <a:rPr lang="en-CA" i="1" dirty="0" smtClean="0"/>
              <a:t>data stores</a:t>
            </a:r>
            <a:r>
              <a:rPr lang="en-CA" dirty="0" smtClean="0"/>
              <a:t>, including electronic stores such as databases or XML files and physical stores such as or filing cabinets or stacks of paper.</a:t>
            </a:r>
            <a:endParaRPr lang="en-CA" dirty="0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2FDDF728-4E67-47CF-8B5D-9CDA0F2DA985}" type="slidenum">
              <a:rPr lang="en-US" altLang="en-US" smtClean="0">
                <a:solidFill>
                  <a:schemeClr val="tx2"/>
                </a:solidFill>
              </a:rPr>
              <a:pPr/>
              <a:t>19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pic>
        <p:nvPicPr>
          <p:cNvPr id="26630" name="Picture 5" descr="http://www.agilemodeling.com/images/models/dataFlow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3" y="152400"/>
            <a:ext cx="36210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solidFill>
                  <a:schemeClr val="tx2">
                    <a:satMod val="200000"/>
                  </a:schemeClr>
                </a:solidFill>
              </a:rPr>
              <a:t>Understand and specifying requirements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A problem </a:t>
            </a:r>
            <a:r>
              <a:rPr lang="en-US" sz="2800" dirty="0"/>
              <a:t>of </a:t>
            </a:r>
            <a:r>
              <a:rPr lang="en-US" sz="2800" dirty="0" smtClean="0"/>
              <a:t>scale</a:t>
            </a:r>
            <a:endParaRPr lang="en-US" sz="2800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For small </a:t>
            </a:r>
            <a:r>
              <a:rPr lang="en-US" b="1" dirty="0" smtClean="0"/>
              <a:t>scale: </a:t>
            </a:r>
            <a:r>
              <a:rPr lang="en-US" dirty="0"/>
              <a:t>understand and specifying requirements is easy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For large </a:t>
            </a:r>
            <a:r>
              <a:rPr lang="en-US" b="1" dirty="0" smtClean="0"/>
              <a:t>scale:  </a:t>
            </a:r>
            <a:r>
              <a:rPr lang="en-US" dirty="0" smtClean="0"/>
              <a:t>very </a:t>
            </a:r>
            <a:r>
              <a:rPr lang="en-US" dirty="0"/>
              <a:t>hard; probably the hardest, most problematic and error </a:t>
            </a:r>
            <a:r>
              <a:rPr lang="en-US" dirty="0" smtClean="0"/>
              <a:t>prone</a:t>
            </a:r>
            <a:br>
              <a:rPr lang="en-US" dirty="0" smtClean="0"/>
            </a:b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The requirements task:</a:t>
            </a: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Input: </a:t>
            </a:r>
            <a:r>
              <a:rPr lang="en-US" dirty="0" smtClean="0"/>
              <a:t>User </a:t>
            </a:r>
            <a:r>
              <a:rPr lang="en-US" dirty="0"/>
              <a:t>needs in minds of </a:t>
            </a:r>
            <a:r>
              <a:rPr lang="en-US" dirty="0" smtClean="0"/>
              <a:t>people (hopefully)</a:t>
            </a: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Output</a:t>
            </a:r>
            <a:r>
              <a:rPr lang="en-US" dirty="0" smtClean="0"/>
              <a:t>: </a:t>
            </a:r>
            <a:r>
              <a:rPr lang="en-US" dirty="0"/>
              <a:t>precise statement of what the future system will do    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A9DA683E-76DB-4CC5-9BF2-48444472D358}" type="slidenum">
              <a:rPr lang="en-US" altLang="en-US" smtClean="0">
                <a:solidFill>
                  <a:schemeClr val="tx2"/>
                </a:solidFill>
              </a:rPr>
              <a:pPr/>
              <a:t>2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Data flow diagrams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534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A DFD shows flow of data through the system</a:t>
            </a:r>
          </a:p>
          <a:p>
            <a:pPr lvl="1" eaLnBrk="1" hangingPunct="1"/>
            <a:r>
              <a:rPr lang="en-US" altLang="en-US" smtClean="0"/>
              <a:t>Views system as transforming inputs to outputs</a:t>
            </a:r>
          </a:p>
          <a:p>
            <a:pPr lvl="1" eaLnBrk="1" hangingPunct="1"/>
            <a:r>
              <a:rPr lang="en-US" altLang="en-US" smtClean="0"/>
              <a:t>Transformation done through transforms</a:t>
            </a:r>
          </a:p>
          <a:p>
            <a:pPr lvl="1" eaLnBrk="1" hangingPunct="1"/>
            <a:r>
              <a:rPr lang="en-US" altLang="en-US" smtClean="0"/>
              <a:t>DFD captures how transformation occurs from input to output as data moves through the transforms</a:t>
            </a:r>
          </a:p>
          <a:p>
            <a:pPr lvl="1" eaLnBrk="1" hangingPunct="1"/>
            <a:r>
              <a:rPr lang="en-US" altLang="en-US" smtClean="0"/>
              <a:t>Not limited to software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9C06A7FA-2CE3-49E3-A754-70D5F7FDA595}" type="slidenum">
              <a:rPr lang="en-US" altLang="en-US" smtClean="0">
                <a:solidFill>
                  <a:schemeClr val="tx2"/>
                </a:solidFill>
              </a:rPr>
              <a:pPr/>
              <a:t>20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Data flow diagrams…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001000" cy="5334000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common DFD notation: </a:t>
            </a:r>
          </a:p>
          <a:p>
            <a:pPr lvl="1" eaLnBrk="1" hangingPunct="1"/>
            <a:r>
              <a:rPr lang="en-US" altLang="en-US" smtClean="0"/>
              <a:t>A rectangle represents a source or sink and is originator/consumer of data (often outside the system)</a:t>
            </a:r>
          </a:p>
          <a:p>
            <a:pPr lvl="1" eaLnBrk="1" hangingPunct="1"/>
            <a:r>
              <a:rPr lang="en-US" altLang="en-US" smtClean="0"/>
              <a:t>Transforms represented by named  circles/bubbles</a:t>
            </a:r>
          </a:p>
          <a:p>
            <a:pPr lvl="1" eaLnBrk="1" hangingPunct="1"/>
            <a:r>
              <a:rPr lang="en-US" altLang="en-US" smtClean="0"/>
              <a:t>Bubbles connected by arrows on which named data travels</a:t>
            </a:r>
          </a:p>
          <a:p>
            <a:pPr lvl="1" eaLnBrk="1" hangingPunct="1"/>
            <a:r>
              <a:rPr lang="en-US" altLang="en-US" smtClean="0"/>
              <a:t>Data stored underlined</a:t>
            </a:r>
          </a:p>
          <a:p>
            <a:pPr eaLnBrk="1" hangingPunct="1"/>
            <a:r>
              <a:rPr lang="en-US" altLang="en-US" smtClean="0"/>
              <a:t>Moral: choose one and stick with it – can be helpful to provide a legend to make sure readers are aware of the conventions in use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0521F9F7-3D47-4A93-A18A-B1B6E5BA618E}" type="slidenum">
              <a:rPr lang="en-US" altLang="en-US" smtClean="0">
                <a:solidFill>
                  <a:schemeClr val="tx2"/>
                </a:solidFill>
              </a:rPr>
              <a:pPr/>
              <a:t>21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DFD Example</a:t>
            </a:r>
          </a:p>
        </p:txBody>
      </p:sp>
      <p:pic>
        <p:nvPicPr>
          <p:cNvPr id="29699" name="Picture 5" descr="Fig3-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81200"/>
            <a:ext cx="7543800" cy="4419600"/>
          </a:xfrm>
        </p:spPr>
      </p:pic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081F3321-415A-4679-8139-BD24DFC67C31}" type="slidenum">
              <a:rPr lang="en-US" altLang="en-US" smtClean="0">
                <a:solidFill>
                  <a:schemeClr val="tx2"/>
                </a:solidFill>
              </a:rPr>
              <a:pPr/>
              <a:t>22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DFD Conventions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External files shown as labeled straight lines</a:t>
            </a:r>
          </a:p>
          <a:p>
            <a:pPr eaLnBrk="1" hangingPunct="1"/>
            <a:r>
              <a:rPr lang="en-US" altLang="en-US" sz="2800" smtClean="0"/>
              <a:t>Need for multiple data flows by a process represented by * (means and)</a:t>
            </a:r>
          </a:p>
          <a:p>
            <a:pPr eaLnBrk="1" hangingPunct="1"/>
            <a:r>
              <a:rPr lang="en-US" altLang="en-US" sz="2800" smtClean="0"/>
              <a:t>OR relationship represented by +</a:t>
            </a:r>
          </a:p>
          <a:p>
            <a:pPr eaLnBrk="1" hangingPunct="1"/>
            <a:r>
              <a:rPr lang="en-US" altLang="en-US" sz="2800" smtClean="0"/>
              <a:t>All processes and arrows should be named</a:t>
            </a:r>
          </a:p>
          <a:p>
            <a:pPr eaLnBrk="1" hangingPunct="1"/>
            <a:r>
              <a:rPr lang="en-US" altLang="en-US" sz="2800" smtClean="0"/>
              <a:t>Processes should represent transforms, arrows should represent some data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B3149A36-1574-46C5-9480-E52D83318D14}" type="slidenum">
              <a:rPr lang="en-US" altLang="en-US" smtClean="0">
                <a:solidFill>
                  <a:schemeClr val="tx2"/>
                </a:solidFill>
              </a:rPr>
              <a:pPr/>
              <a:t>23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248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Data flow diagrams…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848600" cy="4724400"/>
          </a:xfrm>
        </p:spPr>
        <p:txBody>
          <a:bodyPr>
            <a:normAutofit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Focus on what transforms happen, how they are done is not important</a:t>
            </a:r>
            <a:br>
              <a:rPr lang="en-US" dirty="0" smtClean="0"/>
            </a:br>
            <a:endParaRPr lang="en-US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Usually major inputs/outputs shown, minor are ignored in this modeling</a:t>
            </a:r>
            <a:br>
              <a:rPr lang="en-US" dirty="0" smtClean="0"/>
            </a:br>
            <a:endParaRPr lang="en-US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No loops , conditional thinking , …</a:t>
            </a:r>
            <a:br>
              <a:rPr lang="en-US" dirty="0" smtClean="0"/>
            </a:br>
            <a:endParaRPr lang="en-US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DFD is NOT a control chart, no algorithmic design/thinking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11E7F9EC-EC9F-47F1-9EC7-96B55303A34F}" type="slidenum">
              <a:rPr lang="en-US" altLang="en-US" smtClean="0">
                <a:solidFill>
                  <a:schemeClr val="tx2"/>
                </a:solidFill>
              </a:rPr>
              <a:pPr/>
              <a:t>24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Other Approaches to RA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Prototyping</a:t>
            </a:r>
          </a:p>
          <a:p>
            <a:pPr lvl="1" eaLnBrk="1" hangingPunct="1"/>
            <a:r>
              <a:rPr lang="en-US" altLang="en-US" smtClean="0"/>
              <a:t>Evolutionary</a:t>
            </a:r>
          </a:p>
          <a:p>
            <a:pPr lvl="1" eaLnBrk="1" hangingPunct="1"/>
            <a:r>
              <a:rPr lang="en-US" altLang="en-US" smtClean="0"/>
              <a:t>Throw-away</a:t>
            </a:r>
          </a:p>
          <a:p>
            <a:pPr eaLnBrk="1" hangingPunct="1"/>
            <a:r>
              <a:rPr lang="en-US" altLang="en-US" sz="2800" smtClean="0"/>
              <a:t>Object Oriented</a:t>
            </a:r>
          </a:p>
          <a:p>
            <a:pPr lvl="1" eaLnBrk="1" hangingPunct="1"/>
            <a:r>
              <a:rPr lang="en-US" altLang="en-US" smtClean="0"/>
              <a:t>Classes, attributes, methods</a:t>
            </a:r>
          </a:p>
          <a:p>
            <a:pPr lvl="1" eaLnBrk="1" hangingPunct="1"/>
            <a:r>
              <a:rPr lang="en-US" altLang="en-US" smtClean="0"/>
              <a:t>Association between classes</a:t>
            </a:r>
          </a:p>
          <a:p>
            <a:pPr lvl="1" eaLnBrk="1" hangingPunct="1"/>
            <a:r>
              <a:rPr lang="en-US" altLang="en-US" smtClean="0"/>
              <a:t>Class hierarchies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A8F8E85D-696B-446B-A6BA-3CD3636134C3}" type="slidenum">
              <a:rPr lang="en-US" altLang="en-US" smtClean="0">
                <a:solidFill>
                  <a:schemeClr val="tx2"/>
                </a:solidFill>
              </a:rPr>
              <a:pPr/>
              <a:t>25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Requirements Specification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6934200" cy="45720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Final output of requirements task is the SRS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Why are DFDs, OO models, etc not SRS ?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SRS focuses on external behavior, while modeling focuses on problem structure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UI etc. not modeled, but have to be in SRS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Error handling, constraints etc. also needed in SRS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Transition from analysis to specification is not straight forward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Knowledge </a:t>
            </a:r>
            <a:r>
              <a:rPr lang="en-US" sz="2800" dirty="0"/>
              <a:t>about the system acquired in analysis used in specification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EB7A8EBA-E0ED-406B-90B8-836B5C1ED0EB}" type="slidenum">
              <a:rPr lang="en-US" altLang="en-US" smtClean="0">
                <a:solidFill>
                  <a:schemeClr val="tx2"/>
                </a:solidFill>
              </a:rPr>
              <a:pPr/>
              <a:t>26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7239000" y="3810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latin typeface="Times New Roman" pitchFamily="16" charset="0"/>
              </a:rPr>
              <a:t>Analysis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7239000" y="12192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2"/>
                </a:solidFill>
                <a:latin typeface="Times New Roman" pitchFamily="16" charset="0"/>
              </a:rPr>
              <a:t>Specification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7239000" y="22098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latin typeface="Times New Roman" pitchFamily="16" charset="0"/>
              </a:rPr>
              <a:t>Validation</a:t>
            </a: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8077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8077200" y="83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80772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Characteristics of an SRS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Correct</a:t>
            </a:r>
          </a:p>
          <a:p>
            <a:pPr eaLnBrk="1" hangingPunct="1"/>
            <a:r>
              <a:rPr lang="en-US" altLang="en-US" sz="2800" smtClean="0"/>
              <a:t>Complete</a:t>
            </a:r>
          </a:p>
          <a:p>
            <a:pPr eaLnBrk="1" hangingPunct="1"/>
            <a:r>
              <a:rPr lang="en-US" altLang="en-US" sz="2800" smtClean="0"/>
              <a:t>Unambiguous</a:t>
            </a:r>
          </a:p>
          <a:p>
            <a:pPr eaLnBrk="1" hangingPunct="1"/>
            <a:r>
              <a:rPr lang="en-US" altLang="en-US" sz="2800" smtClean="0"/>
              <a:t>Consistent</a:t>
            </a:r>
          </a:p>
          <a:p>
            <a:pPr eaLnBrk="1" hangingPunct="1"/>
            <a:r>
              <a:rPr lang="en-US" altLang="en-US" sz="2800" smtClean="0"/>
              <a:t>Verifiable</a:t>
            </a:r>
          </a:p>
          <a:p>
            <a:pPr eaLnBrk="1" hangingPunct="1"/>
            <a:r>
              <a:rPr lang="en-US" altLang="en-US" sz="2800" smtClean="0"/>
              <a:t>Traceable</a:t>
            </a:r>
          </a:p>
          <a:p>
            <a:pPr eaLnBrk="1" hangingPunct="1"/>
            <a:r>
              <a:rPr lang="en-US" altLang="en-US" sz="2800" smtClean="0"/>
              <a:t>Modifiable</a:t>
            </a:r>
          </a:p>
          <a:p>
            <a:pPr eaLnBrk="1" hangingPunct="1"/>
            <a:r>
              <a:rPr lang="en-US" altLang="en-US" sz="2800" smtClean="0"/>
              <a:t>Ranked for importance and/or stability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D0E961ED-1CB3-418F-B28C-6872BB69645B}" type="slidenum">
              <a:rPr lang="en-US" altLang="en-US" smtClean="0">
                <a:solidFill>
                  <a:schemeClr val="tx2"/>
                </a:solidFill>
              </a:rPr>
              <a:pPr/>
              <a:t>27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9248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Characteristics…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00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Correctness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Each requirement accurately represents some desired feature in the final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Completeness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All desired features/characteristics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Hardest to satisfy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Completeness and correctness strongly related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Unambiguous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Each req has exactly one meaning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Without this errors will creep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Important as natural languages often used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B2DD2A22-2769-4664-A81A-89EAB8BBB188}" type="slidenum">
              <a:rPr lang="en-US" altLang="en-US" smtClean="0">
                <a:solidFill>
                  <a:schemeClr val="tx2"/>
                </a:solidFill>
              </a:rPr>
              <a:pPr/>
              <a:t>28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Characteristics…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001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Verifiability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There must exist a cost effective way of checking if sw satisfies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Consistent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two requirements don’t contradict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Traceable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origin of the req, and how the req relates to software elements can be determined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Ranked for importance/stability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Needed for prioritizing in 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To reduce risks due to changing requirements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C63F9382-6D3C-4513-874B-8A9F394152BD}" type="slidenum">
              <a:rPr lang="en-US" altLang="en-US" smtClean="0">
                <a:solidFill>
                  <a:schemeClr val="tx2"/>
                </a:solidFill>
              </a:rPr>
              <a:pPr/>
              <a:t>29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solidFill>
                  <a:schemeClr val="tx2">
                    <a:satMod val="200000"/>
                  </a:schemeClr>
                </a:solidFill>
              </a:rPr>
              <a:t>Challenges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191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Identifying and specifying requirements</a:t>
            </a:r>
          </a:p>
          <a:p>
            <a:pPr lvl="1" eaLnBrk="1" hangingPunct="1"/>
            <a:r>
              <a:rPr lang="en-US" altLang="en-US" smtClean="0"/>
              <a:t>Necessarily involves people interaction</a:t>
            </a:r>
          </a:p>
          <a:p>
            <a:pPr lvl="1" eaLnBrk="1" hangingPunct="1"/>
            <a:r>
              <a:rPr lang="en-US" altLang="en-US" smtClean="0"/>
              <a:t>Cannot be automated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4CD38397-180E-4766-9937-19546DEF9316}" type="slidenum">
              <a:rPr lang="en-US" altLang="en-US" smtClean="0">
                <a:solidFill>
                  <a:schemeClr val="tx2"/>
                </a:solidFill>
              </a:rPr>
              <a:pPr/>
              <a:t>3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Components of an SRS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should an SRS contain ?</a:t>
            </a:r>
          </a:p>
          <a:p>
            <a:pPr lvl="1" eaLnBrk="1" hangingPunct="1"/>
            <a:r>
              <a:rPr lang="en-US" altLang="en-US" smtClean="0"/>
              <a:t>Clarifying this will help ensure completeness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An SRS must specify requirements on</a:t>
            </a:r>
          </a:p>
          <a:p>
            <a:pPr lvl="1" eaLnBrk="1" hangingPunct="1"/>
            <a:r>
              <a:rPr lang="en-US" altLang="en-US" smtClean="0"/>
              <a:t>Functionality</a:t>
            </a:r>
          </a:p>
          <a:p>
            <a:pPr lvl="1" eaLnBrk="1" hangingPunct="1"/>
            <a:r>
              <a:rPr lang="en-US" altLang="en-US" smtClean="0"/>
              <a:t>Performance</a:t>
            </a:r>
          </a:p>
          <a:p>
            <a:pPr lvl="1" eaLnBrk="1" hangingPunct="1"/>
            <a:r>
              <a:rPr lang="en-US" altLang="en-US" smtClean="0"/>
              <a:t>Design constraints</a:t>
            </a:r>
          </a:p>
          <a:p>
            <a:pPr lvl="1" eaLnBrk="1" hangingPunct="1"/>
            <a:r>
              <a:rPr lang="en-US" altLang="en-US" smtClean="0"/>
              <a:t>External interfaces</a:t>
            </a:r>
          </a:p>
          <a:p>
            <a:pPr eaLnBrk="1" hangingPunct="1">
              <a:buClr>
                <a:schemeClr val="tx1"/>
              </a:buClr>
              <a:buFontTx/>
              <a:buChar char=" "/>
            </a:pPr>
            <a:endParaRPr lang="en-US" altLang="en-US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C2A0AF1D-37CB-4A33-8B0A-592AAB48B9A1}" type="slidenum">
              <a:rPr lang="en-US" altLang="en-US" smtClean="0">
                <a:solidFill>
                  <a:schemeClr val="tx2"/>
                </a:solidFill>
              </a:rPr>
              <a:pPr/>
              <a:t>30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Functional Requirements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848600" cy="4343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Heart of the SRS document; this forms the bulk of the specs</a:t>
            </a:r>
          </a:p>
          <a:p>
            <a:pPr eaLnBrk="1" hangingPunct="1"/>
            <a:r>
              <a:rPr lang="en-US" altLang="en-US" sz="2800" smtClean="0"/>
              <a:t>Specifies all the functionality that the system should support</a:t>
            </a:r>
          </a:p>
          <a:p>
            <a:pPr eaLnBrk="1" hangingPunct="1"/>
            <a:r>
              <a:rPr lang="en-US" altLang="en-US" sz="2800" smtClean="0"/>
              <a:t>Outputs for the given inputs and the relationship between them</a:t>
            </a:r>
          </a:p>
          <a:p>
            <a:pPr eaLnBrk="1" hangingPunct="1"/>
            <a:r>
              <a:rPr lang="en-US" altLang="en-US" sz="2800" smtClean="0"/>
              <a:t>All operations the system is to do</a:t>
            </a:r>
          </a:p>
          <a:p>
            <a:pPr eaLnBrk="1" hangingPunct="1"/>
            <a:r>
              <a:rPr lang="en-US" altLang="en-US" sz="2800" smtClean="0"/>
              <a:t>Must specify behavior for invalid inputs too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2A901B2C-472C-4D13-8429-8BAA81FE4421}" type="slidenum">
              <a:rPr lang="en-US" altLang="en-US" smtClean="0">
                <a:solidFill>
                  <a:schemeClr val="tx2"/>
                </a:solidFill>
              </a:rPr>
              <a:pPr/>
              <a:t>31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Performance Requirements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All the performance constraints on the software system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Generally on response time , throughput etc =&gt; dynamic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Capacity requirements =&gt; static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Must be in measurable terms (verifiability)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Eg resp time should be xx 90% of the time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53B5B04E-AD3C-4B39-939A-4DD7AA9C8BEF}" type="slidenum">
              <a:rPr lang="en-US" altLang="en-US" smtClean="0">
                <a:solidFill>
                  <a:schemeClr val="tx2"/>
                </a:solidFill>
              </a:rPr>
              <a:pPr/>
              <a:t>32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Design Constraints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Factors in the client environment that restrict the choices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Some such restrictions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Standard compliance and compatibility with other systems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Hardware Limitations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Reliability, fault tolerance, backup req.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mtClean="0"/>
              <a:t>Security</a:t>
            </a:r>
            <a:endParaRPr lang="en-US" altLang="en-US" u="sng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0E31B29F-9CB7-40D5-A4BF-B82349692E84}" type="slidenum">
              <a:rPr lang="en-US" altLang="en-US" smtClean="0">
                <a:solidFill>
                  <a:schemeClr val="tx2"/>
                </a:solidFill>
              </a:rPr>
              <a:pPr/>
              <a:t>33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External Interface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 interactions of the software with people, hardware, and sw</a:t>
            </a:r>
          </a:p>
          <a:p>
            <a:pPr eaLnBrk="1" hangingPunct="1"/>
            <a:r>
              <a:rPr lang="en-US" altLang="en-US" smtClean="0"/>
              <a:t>User interface most important</a:t>
            </a:r>
          </a:p>
          <a:p>
            <a:pPr eaLnBrk="1" hangingPunct="1"/>
            <a:r>
              <a:rPr lang="en-US" altLang="en-US" smtClean="0"/>
              <a:t>General requirements of “friendliness” should be avoided</a:t>
            </a:r>
          </a:p>
          <a:p>
            <a:pPr eaLnBrk="1" hangingPunct="1"/>
            <a:r>
              <a:rPr lang="en-US" altLang="en-US" smtClean="0"/>
              <a:t>These should also be verifiable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6F12261D-8F3E-4686-B8E6-E33A8E2634BC}" type="slidenum">
              <a:rPr lang="en-US" altLang="en-US" smtClean="0">
                <a:solidFill>
                  <a:schemeClr val="tx2"/>
                </a:solidFill>
              </a:rPr>
              <a:pPr/>
              <a:t>34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Specification Language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Language should support desired charateristics of the SRS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Formal languages are precise and unambiguous but hard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Natural languages mostly used, with some structure for the document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Formal languages used for special features or in highly critical systems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A19CAC04-9DF8-46D5-83F8-64DD197CBADD}" type="slidenum">
              <a:rPr lang="en-US" altLang="en-US" smtClean="0">
                <a:solidFill>
                  <a:schemeClr val="tx2"/>
                </a:solidFill>
              </a:rPr>
              <a:pPr/>
              <a:t>35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Structure of an SRS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Introduction</a:t>
            </a:r>
          </a:p>
          <a:p>
            <a:pPr lvl="1" eaLnBrk="1" hangingPunct="1"/>
            <a:r>
              <a:rPr lang="en-US" altLang="en-US" smtClean="0"/>
              <a:t>Purpose , the basic objective of the system</a:t>
            </a:r>
          </a:p>
          <a:p>
            <a:pPr lvl="1" eaLnBrk="1" hangingPunct="1"/>
            <a:r>
              <a:rPr lang="en-US" altLang="en-US" smtClean="0"/>
              <a:t>Scope of what the system is to do , not to do</a:t>
            </a:r>
          </a:p>
          <a:p>
            <a:pPr lvl="1" eaLnBrk="1" hangingPunct="1"/>
            <a:r>
              <a:rPr lang="en-US" altLang="en-US" smtClean="0"/>
              <a:t>Overview</a:t>
            </a:r>
          </a:p>
          <a:p>
            <a:pPr eaLnBrk="1" hangingPunct="1"/>
            <a:r>
              <a:rPr lang="en-US" altLang="en-US" sz="2800" smtClean="0"/>
              <a:t>Overall description</a:t>
            </a:r>
          </a:p>
          <a:p>
            <a:pPr lvl="1" eaLnBrk="1" hangingPunct="1"/>
            <a:r>
              <a:rPr lang="en-US" altLang="en-US" smtClean="0"/>
              <a:t>Product perspective</a:t>
            </a:r>
          </a:p>
          <a:p>
            <a:pPr lvl="1" eaLnBrk="1" hangingPunct="1"/>
            <a:r>
              <a:rPr lang="en-US" altLang="en-US" smtClean="0"/>
              <a:t>Product functions</a:t>
            </a:r>
          </a:p>
          <a:p>
            <a:pPr lvl="1" eaLnBrk="1" hangingPunct="1"/>
            <a:r>
              <a:rPr lang="en-US" altLang="en-US" smtClean="0"/>
              <a:t>User characteristics</a:t>
            </a:r>
          </a:p>
          <a:p>
            <a:pPr lvl="1" eaLnBrk="1" hangingPunct="1"/>
            <a:r>
              <a:rPr lang="en-US" altLang="en-US" smtClean="0"/>
              <a:t>Assumptions</a:t>
            </a:r>
          </a:p>
          <a:p>
            <a:pPr lvl="1" eaLnBrk="1" hangingPunct="1"/>
            <a:r>
              <a:rPr lang="en-US" altLang="en-US" smtClean="0"/>
              <a:t>Constraints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87B9451F-D382-4BAD-A1DB-D7DA915DCCD9}" type="slidenum">
              <a:rPr lang="en-US" altLang="en-US" smtClean="0">
                <a:solidFill>
                  <a:schemeClr val="tx2"/>
                </a:solidFill>
              </a:rPr>
              <a:pPr/>
              <a:t>36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tx2">
                    <a:satMod val="200000"/>
                  </a:schemeClr>
                </a:solidFill>
              </a:rPr>
              <a:t>Structure of an SRS…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924800" cy="4495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Specific requirements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External interfaces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Functional requirements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Performance requirements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Design constraints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Acceptable criteria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desirable to specify this up front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This standardization of the SRS was done by IEEE.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D871C8A4-C507-42B5-AAAE-47E6A24AE604}" type="slidenum">
              <a:rPr lang="en-US" altLang="en-US" smtClean="0">
                <a:solidFill>
                  <a:schemeClr val="tx2"/>
                </a:solidFill>
              </a:rPr>
              <a:pPr/>
              <a:t>37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848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Requirements Validation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Lot of room for misunderstanding</a:t>
            </a:r>
          </a:p>
          <a:p>
            <a:pPr eaLnBrk="1" hangingPunct="1"/>
            <a:r>
              <a:rPr lang="en-US" altLang="en-US" sz="2800" smtClean="0"/>
              <a:t>Errors possible</a:t>
            </a:r>
          </a:p>
          <a:p>
            <a:pPr eaLnBrk="1" hangingPunct="1"/>
            <a:r>
              <a:rPr lang="en-US" altLang="en-US" sz="2800" smtClean="0"/>
              <a:t>Expensive to fix req defects later</a:t>
            </a:r>
          </a:p>
          <a:p>
            <a:pPr eaLnBrk="1" hangingPunct="1"/>
            <a:r>
              <a:rPr lang="en-US" altLang="en-US" sz="2800" smtClean="0"/>
              <a:t>Must try to remove most errors in SRS</a:t>
            </a:r>
          </a:p>
          <a:p>
            <a:pPr eaLnBrk="1" hangingPunct="1"/>
            <a:r>
              <a:rPr lang="en-US" altLang="en-US" sz="2800" smtClean="0"/>
              <a:t>Most common errors</a:t>
            </a:r>
          </a:p>
          <a:p>
            <a:pPr lvl="1" eaLnBrk="1" hangingPunct="1"/>
            <a:r>
              <a:rPr lang="en-US" altLang="en-US" smtClean="0"/>
              <a:t>Omission 		- 30%</a:t>
            </a:r>
          </a:p>
          <a:p>
            <a:pPr lvl="1" eaLnBrk="1" hangingPunct="1"/>
            <a:r>
              <a:rPr lang="en-US" altLang="en-US" smtClean="0"/>
              <a:t>Inconsistency		- 10-30%</a:t>
            </a:r>
          </a:p>
          <a:p>
            <a:pPr lvl="1" eaLnBrk="1" hangingPunct="1"/>
            <a:r>
              <a:rPr lang="en-US" altLang="en-US" smtClean="0"/>
              <a:t>Incorrect fact 		- 10-30%</a:t>
            </a:r>
          </a:p>
          <a:p>
            <a:pPr lvl="1" eaLnBrk="1" hangingPunct="1"/>
            <a:r>
              <a:rPr lang="en-US" altLang="en-US" smtClean="0"/>
              <a:t>Ambiguity		-  5 -20%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0D0283F9-8B7A-4CA5-827E-49F35B66C335}" type="slidenum">
              <a:rPr lang="en-US" altLang="en-US" smtClean="0">
                <a:solidFill>
                  <a:schemeClr val="tx2"/>
                </a:solidFill>
              </a:rPr>
              <a:pPr/>
              <a:t>38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7010400" y="3048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latin typeface="Times New Roman" pitchFamily="16" charset="0"/>
              </a:rPr>
              <a:t>Analysis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7010400" y="11430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latin typeface="Times New Roman" pitchFamily="16" charset="0"/>
              </a:rPr>
              <a:t>Specification</a:t>
            </a: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7010400" y="21336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2"/>
                </a:solidFill>
                <a:latin typeface="Times New Roman" pitchFamily="16" charset="0"/>
              </a:rPr>
              <a:t>Validation</a:t>
            </a:r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7848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7848600" y="76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78486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6962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Requirements Review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SRS reviewed by a group of people</a:t>
            </a:r>
          </a:p>
          <a:p>
            <a:pPr eaLnBrk="1" hangingPunct="1"/>
            <a:r>
              <a:rPr lang="en-US" altLang="en-US" sz="2800" smtClean="0"/>
              <a:t>Group: author, client, user, dev team rep.</a:t>
            </a:r>
          </a:p>
          <a:p>
            <a:pPr eaLnBrk="1" hangingPunct="1"/>
            <a:r>
              <a:rPr lang="en-US" altLang="en-US" sz="2800" smtClean="0"/>
              <a:t>Must include client and a user</a:t>
            </a:r>
          </a:p>
          <a:p>
            <a:pPr eaLnBrk="1" hangingPunct="1"/>
            <a:r>
              <a:rPr lang="en-US" altLang="en-US" sz="2800" smtClean="0"/>
              <a:t>Process – standard inspection process</a:t>
            </a:r>
          </a:p>
          <a:p>
            <a:pPr eaLnBrk="1" hangingPunct="1"/>
            <a:r>
              <a:rPr lang="en-US" altLang="en-US" sz="2800" smtClean="0"/>
              <a:t>Effectiveness - can catch 40-80% of req. errors</a:t>
            </a: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F364D27F-0B76-43A8-B5C4-6A16112286D1}" type="slidenum">
              <a:rPr lang="en-US" altLang="en-US" smtClean="0">
                <a:solidFill>
                  <a:schemeClr val="tx2"/>
                </a:solidFill>
              </a:rPr>
              <a:pPr/>
              <a:t>39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solidFill>
                  <a:schemeClr val="tx2">
                    <a:satMod val="200000"/>
                  </a:schemeClr>
                </a:solidFill>
              </a:rPr>
              <a:t>Background..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1910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What is a Requirement?</a:t>
            </a:r>
          </a:p>
          <a:p>
            <a:pPr lvl="1" eaLnBrk="1" hangingPunct="1"/>
            <a:r>
              <a:rPr lang="en-US" altLang="en-US" dirty="0" smtClean="0"/>
              <a:t>A condition or capability that must be possessed by a system (IEEE)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What is the work product of the Req. phase ?</a:t>
            </a:r>
          </a:p>
          <a:p>
            <a:pPr lvl="1" eaLnBrk="1" hangingPunct="1"/>
            <a:r>
              <a:rPr lang="en-US" altLang="en-US" dirty="0" smtClean="0"/>
              <a:t>A software requirements specification (SRS) document</a:t>
            </a:r>
          </a:p>
          <a:p>
            <a:pPr eaLnBrk="1" hangingPunct="1"/>
            <a:r>
              <a:rPr lang="en-US" altLang="en-US" sz="2800" dirty="0" smtClean="0"/>
              <a:t>What is an SRS ?</a:t>
            </a:r>
          </a:p>
          <a:p>
            <a:pPr lvl="1" eaLnBrk="1" hangingPunct="1"/>
            <a:r>
              <a:rPr lang="en-US" altLang="en-US" dirty="0" smtClean="0"/>
              <a:t>A complete specification of what the proposed system should do!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169EFAC9-461D-48A1-84D1-22B98D76B39D}" type="slidenum">
              <a:rPr lang="en-US" altLang="en-US" smtClean="0">
                <a:solidFill>
                  <a:schemeClr val="tx2"/>
                </a:solidFill>
              </a:rPr>
              <a:pPr/>
              <a:t>4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Summary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Having a good quality SRS is essential for IT Projects</a:t>
            </a:r>
          </a:p>
          <a:p>
            <a:pPr eaLnBrk="1" hangingPunct="1"/>
            <a:r>
              <a:rPr lang="en-US" altLang="en-US" sz="2800" dirty="0" smtClean="0"/>
              <a:t>The req. phase has 3 major sub phases</a:t>
            </a:r>
          </a:p>
          <a:p>
            <a:pPr lvl="1" eaLnBrk="1" hangingPunct="1"/>
            <a:r>
              <a:rPr lang="en-US" altLang="en-US" dirty="0" smtClean="0"/>
              <a:t>analysis , specification and validation</a:t>
            </a:r>
          </a:p>
          <a:p>
            <a:pPr eaLnBrk="1" hangingPunct="1"/>
            <a:r>
              <a:rPr lang="en-US" altLang="en-US" sz="2800" dirty="0" smtClean="0"/>
              <a:t>Analysis</a:t>
            </a:r>
          </a:p>
          <a:p>
            <a:pPr lvl="1" eaLnBrk="1" hangingPunct="1"/>
            <a:r>
              <a:rPr lang="en-US" altLang="en-US" dirty="0" smtClean="0"/>
              <a:t>for problem understanding and modeling</a:t>
            </a:r>
          </a:p>
          <a:p>
            <a:pPr lvl="1" eaLnBrk="1" hangingPunct="1"/>
            <a:r>
              <a:rPr lang="en-US" altLang="en-US" dirty="0" smtClean="0"/>
              <a:t>Methods used: SSAD,  OOA , Prototyping</a:t>
            </a:r>
          </a:p>
          <a:p>
            <a:pPr eaLnBrk="1" hangingPunct="1"/>
            <a:r>
              <a:rPr lang="en-US" altLang="en-US" sz="2800" dirty="0" smtClean="0"/>
              <a:t>Key properties of an SRS: correctness, completeness, consistency, traceability, unambiguousness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F09B68B1-69CA-4C3A-B504-05E6CCBC770A}" type="slidenum">
              <a:rPr lang="en-US" altLang="en-US" smtClean="0">
                <a:solidFill>
                  <a:schemeClr val="tx2"/>
                </a:solidFill>
              </a:rPr>
              <a:pPr/>
              <a:t>40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Summary..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must contain functionality, performance , interfaces and design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Mostly natural languages used (UML)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Validation - through reviews</a:t>
            </a: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406C2788-A730-4A16-B6B4-CF012F6F60E7}" type="slidenum">
              <a:rPr lang="en-US" altLang="en-US" smtClean="0">
                <a:solidFill>
                  <a:schemeClr val="tx2"/>
                </a:solidFill>
              </a:rPr>
              <a:pPr/>
              <a:t>41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058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tx2">
                    <a:satMod val="200000"/>
                  </a:schemeClr>
                </a:solidFill>
              </a:rPr>
              <a:t>Background..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Requirements understanding is hard</a:t>
            </a:r>
          </a:p>
          <a:p>
            <a:pPr lvl="1" eaLnBrk="1" hangingPunct="1"/>
            <a:r>
              <a:rPr lang="en-US" altLang="en-US" smtClean="0"/>
              <a:t>Visualizing a future system is difficult</a:t>
            </a:r>
          </a:p>
          <a:p>
            <a:pPr lvl="1" eaLnBrk="1" hangingPunct="1"/>
            <a:r>
              <a:rPr lang="en-US" altLang="en-US" smtClean="0"/>
              <a:t>Capability of the future system not clear, hence needs not clear</a:t>
            </a:r>
          </a:p>
          <a:p>
            <a:pPr lvl="1" eaLnBrk="1" hangingPunct="1"/>
            <a:r>
              <a:rPr lang="en-US" altLang="en-US" smtClean="0"/>
              <a:t>Requirements change with time</a:t>
            </a:r>
          </a:p>
          <a:p>
            <a:pPr lvl="1" eaLnBrk="1" hangingPunct="1"/>
            <a:r>
              <a:rPr lang="en-US" altLang="en-US" smtClean="0"/>
              <a:t>…</a:t>
            </a:r>
          </a:p>
          <a:p>
            <a:pPr eaLnBrk="1" hangingPunct="1"/>
            <a:r>
              <a:rPr lang="en-US" altLang="en-US" sz="2800" smtClean="0"/>
              <a:t>Essential to do a proper analysis and specification of requirements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38C9749B-CE82-4964-8EF3-D279DC1CBBE4}" type="slidenum">
              <a:rPr lang="en-US" altLang="en-US" smtClean="0">
                <a:solidFill>
                  <a:schemeClr val="tx2"/>
                </a:solidFill>
              </a:rPr>
              <a:pPr/>
              <a:t>5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924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tx2">
                    <a:satMod val="200000"/>
                  </a:schemeClr>
                </a:solidFill>
              </a:rPr>
              <a:t>Purpose of SRS document?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848600" cy="4419600"/>
          </a:xfrm>
        </p:spPr>
        <p:txBody>
          <a:bodyPr>
            <a:normAutofit fontScale="925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SRS establishes basis of agreement between the user and the supplier.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mtClean="0"/>
              <a:t>Users needs have to be satisfied, but user may not understand software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mtClean="0"/>
              <a:t>Developers will develop the system, but may not know about problem domain</a:t>
            </a:r>
            <a:br>
              <a:rPr lang="en-US" smtClean="0"/>
            </a:br>
            <a:endParaRPr lang="en-US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mtClean="0"/>
              <a:t>SRS is 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mtClean="0"/>
              <a:t>the medium to bridge the communications gap, and 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mtClean="0"/>
              <a:t>specifies user needs in a manner both can understand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71A5F7F2-CB0E-43F8-BF09-E71E2DDA8958}" type="slidenum">
              <a:rPr lang="en-US" altLang="en-US" smtClean="0">
                <a:solidFill>
                  <a:schemeClr val="tx2"/>
                </a:solidFill>
              </a:rPr>
              <a:pPr/>
              <a:t>6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tx2">
                    <a:satMod val="200000"/>
                  </a:schemeClr>
                </a:solidFill>
              </a:rPr>
              <a:t>Need for SRS…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Helps user understand his needs.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users do not always know their needs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must analyze and understand the potential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requirement process </a:t>
            </a:r>
            <a:r>
              <a:rPr lang="en-US" dirty="0"/>
              <a:t>helps clarify </a:t>
            </a:r>
            <a:r>
              <a:rPr lang="en-US" dirty="0" smtClean="0"/>
              <a:t>needs</a:t>
            </a:r>
            <a:br>
              <a:rPr lang="en-US" dirty="0" smtClean="0"/>
            </a:b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SRS provides a reference for validation of the final product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Clear understanding about what is expected.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Validation - “ SW satisfies the SRS “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92AE514A-B6C5-4069-A759-121075CE0175}" type="slidenum">
              <a:rPr lang="en-US" altLang="en-US" smtClean="0">
                <a:solidFill>
                  <a:schemeClr val="tx2"/>
                </a:solidFill>
              </a:rPr>
              <a:pPr/>
              <a:t>7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tx2">
                    <a:satMod val="200000"/>
                  </a:schemeClr>
                </a:solidFill>
              </a:rPr>
              <a:t>Need for SRS…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848600" cy="4343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High quality SRS essential for high Quality SW</a:t>
            </a:r>
          </a:p>
          <a:p>
            <a:pPr lvl="1" eaLnBrk="1" hangingPunct="1"/>
            <a:r>
              <a:rPr lang="en-US" altLang="en-US" smtClean="0"/>
              <a:t>Requirement errors get manifested in final sw</a:t>
            </a:r>
          </a:p>
          <a:p>
            <a:pPr lvl="1" eaLnBrk="1" hangingPunct="1"/>
            <a:r>
              <a:rPr lang="en-US" altLang="en-US" smtClean="0"/>
              <a:t>To satisfy the quality objective, must begin with high quality SRS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Requirements defects cause later problems</a:t>
            </a:r>
          </a:p>
          <a:p>
            <a:pPr lvl="2" eaLnBrk="1" hangingPunct="1"/>
            <a:r>
              <a:rPr lang="en-US" altLang="en-US" smtClean="0"/>
              <a:t>25% of all defects in one study; 54% of all defects found after  user testing</a:t>
            </a:r>
          </a:p>
          <a:p>
            <a:pPr lvl="2" eaLnBrk="1" hangingPunct="1"/>
            <a:r>
              <a:rPr lang="en-US" altLang="en-US" smtClean="0"/>
              <a:t>defects often found in previously approved SRS. 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889A2CAF-7409-4FB2-AA97-A046C5BD5988}" type="slidenum">
              <a:rPr lang="en-US" altLang="en-US" smtClean="0">
                <a:solidFill>
                  <a:schemeClr val="tx2"/>
                </a:solidFill>
              </a:rPr>
              <a:pPr/>
              <a:t>8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>
                <a:solidFill>
                  <a:schemeClr val="tx2">
                    <a:satMod val="200000"/>
                  </a:schemeClr>
                </a:solidFill>
              </a:rPr>
              <a:t>Need for SRS…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7848600" cy="4572000"/>
          </a:xfrm>
        </p:spPr>
        <p:txBody>
          <a:bodyPr>
            <a:normAutofit lnSpcReduction="10000"/>
          </a:bodyPr>
          <a:lstStyle/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Good SRS reduces the development cost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SRS errors are expensive to fix later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Req. changes can cost a lot (up to 40%)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Good SRS can minimize changes and errors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Substantial savings; extra effort spent during req. saves multiple times that effort</a:t>
            </a:r>
            <a:br>
              <a:rPr lang="en-US" dirty="0" smtClean="0"/>
            </a:br>
            <a:endParaRPr lang="en-US" dirty="0" smtClean="0"/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An Example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Cost of fixing errors in req. , design , coding , acceptance testing and operation are 2 , 5 , 15 , 50 , 150 person-months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Requirements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2" charset="0"/>
              </a:defRPr>
            </a:lvl9pPr>
          </a:lstStyle>
          <a:p>
            <a:fld id="{949EFB29-569D-49BD-8BD8-5197D0C998F8}" type="slidenum">
              <a:rPr lang="en-US" altLang="en-US" smtClean="0">
                <a:solidFill>
                  <a:schemeClr val="tx2"/>
                </a:solidFill>
              </a:rPr>
              <a:pPr/>
              <a:t>9</a:t>
            </a:fld>
            <a:endParaRPr lang="en-US" alt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4060</TotalTime>
  <Words>1482</Words>
  <Application>Microsoft Office PowerPoint</Application>
  <PresentationFormat>On-screen Show (4:3)</PresentationFormat>
  <Paragraphs>382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Consolas</vt:lpstr>
      <vt:lpstr>Corbel</vt:lpstr>
      <vt:lpstr>Tahoma</vt:lpstr>
      <vt:lpstr>Times New Roman</vt:lpstr>
      <vt:lpstr>Wingdings</vt:lpstr>
      <vt:lpstr>Wingdings 2</vt:lpstr>
      <vt:lpstr>Wingdings 3</vt:lpstr>
      <vt:lpstr>Metro</vt:lpstr>
      <vt:lpstr>Software Requirements Analysis and Specification</vt:lpstr>
      <vt:lpstr>Understand and specifying requirements</vt:lpstr>
      <vt:lpstr>Challenges</vt:lpstr>
      <vt:lpstr>Background..</vt:lpstr>
      <vt:lpstr>Background..</vt:lpstr>
      <vt:lpstr>Purpose of SRS document?</vt:lpstr>
      <vt:lpstr>Need for SRS…</vt:lpstr>
      <vt:lpstr>Need for SRS…</vt:lpstr>
      <vt:lpstr>Need for SRS…</vt:lpstr>
      <vt:lpstr>Requirements Process</vt:lpstr>
      <vt:lpstr>Requirement process..</vt:lpstr>
      <vt:lpstr>Requirements Process…</vt:lpstr>
      <vt:lpstr>Problem Analysis</vt:lpstr>
      <vt:lpstr>Problem Analysis…</vt:lpstr>
      <vt:lpstr>Problem Analysis…</vt:lpstr>
      <vt:lpstr>Informal Approach to Analysis</vt:lpstr>
      <vt:lpstr>Data Flow Modeling</vt:lpstr>
      <vt:lpstr>Example DFD: Enrolling in a University</vt:lpstr>
      <vt:lpstr>Data flow diagrams</vt:lpstr>
      <vt:lpstr>Data flow diagrams</vt:lpstr>
      <vt:lpstr>Data flow diagrams…</vt:lpstr>
      <vt:lpstr>DFD Example</vt:lpstr>
      <vt:lpstr>DFD Conventions</vt:lpstr>
      <vt:lpstr>Data flow diagrams…</vt:lpstr>
      <vt:lpstr>Other Approaches to RA</vt:lpstr>
      <vt:lpstr>Requirements Specification</vt:lpstr>
      <vt:lpstr>Characteristics of an SRS</vt:lpstr>
      <vt:lpstr>Characteristics…</vt:lpstr>
      <vt:lpstr>Characteristics…</vt:lpstr>
      <vt:lpstr>Components of an SRS</vt:lpstr>
      <vt:lpstr>Functional Requirements</vt:lpstr>
      <vt:lpstr>Performance Requirements</vt:lpstr>
      <vt:lpstr>Design Constraints</vt:lpstr>
      <vt:lpstr>External Interface</vt:lpstr>
      <vt:lpstr>Specification Language</vt:lpstr>
      <vt:lpstr>Structure of an SRS</vt:lpstr>
      <vt:lpstr>Structure of an SRS…</vt:lpstr>
      <vt:lpstr>Requirements Validation</vt:lpstr>
      <vt:lpstr>Requirements Review</vt:lpstr>
      <vt:lpstr>Summary</vt:lpstr>
      <vt:lpstr>Summary..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and Process Models</dc:title>
  <dc:creator>Andrew Rau-Chaplin</dc:creator>
  <cp:lastModifiedBy>ITS Seneca</cp:lastModifiedBy>
  <cp:revision>53</cp:revision>
  <dcterms:created xsi:type="dcterms:W3CDTF">1999-08-17T04:19:19Z</dcterms:created>
  <dcterms:modified xsi:type="dcterms:W3CDTF">2019-09-20T17:52:37Z</dcterms:modified>
</cp:coreProperties>
</file>