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9"/>
  </p:notesMasterIdLst>
  <p:handoutMasterIdLst>
    <p:handoutMasterId r:id="rId20"/>
  </p:handoutMasterIdLst>
  <p:sldIdLst>
    <p:sldId id="406" r:id="rId2"/>
    <p:sldId id="431" r:id="rId3"/>
    <p:sldId id="413" r:id="rId4"/>
    <p:sldId id="429" r:id="rId5"/>
    <p:sldId id="440" r:id="rId6"/>
    <p:sldId id="422" r:id="rId7"/>
    <p:sldId id="423" r:id="rId8"/>
    <p:sldId id="446" r:id="rId9"/>
    <p:sldId id="447" r:id="rId10"/>
    <p:sldId id="448" r:id="rId11"/>
    <p:sldId id="449" r:id="rId12"/>
    <p:sldId id="424" r:id="rId13"/>
    <p:sldId id="426" r:id="rId14"/>
    <p:sldId id="435" r:id="rId15"/>
    <p:sldId id="427" r:id="rId16"/>
    <p:sldId id="445" r:id="rId17"/>
    <p:sldId id="450" r:id="rId18"/>
  </p:sldIdLst>
  <p:sldSz cx="9144000" cy="6858000" type="screen4x3"/>
  <p:notesSz cx="6858000" cy="91805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83" autoAdjust="0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5B1393E-70BE-46EA-B420-796D45692D6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E0F1910-08D6-4CE6-84E3-873DB72E1B3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303E-48F8-4C09-9E64-0F4A21FB8AAB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15820-7B18-4521-9D8F-33856C99147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DC209-3389-4D84-8424-3080287887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64AA8-7245-4D98-96E1-DCD494DD058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8946-19AC-4F6C-AB5A-940AE68E287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6912-4D5F-402A-B502-B9AB8DB0206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11D52-B5A8-4CB1-827C-0341D7438A7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F5F74-14F7-40BE-BED7-C6F1E6BB7C4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6D49-6F64-4504-B344-892C74F2A9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8F11-822F-4C06-BCA7-87C3F28E00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188CA-EE31-4F73-8B78-6E88DC2269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1473-5F90-4B7A-9361-A2A77855AE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2B5FE8D0-EE44-42B0-9DC6-0AC3FA54F24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5" r:id="rId2"/>
    <p:sldLayoutId id="2147483741" r:id="rId3"/>
    <p:sldLayoutId id="2147483736" r:id="rId4"/>
    <p:sldLayoutId id="2147483737" r:id="rId5"/>
    <p:sldLayoutId id="2147483738" r:id="rId6"/>
    <p:sldLayoutId id="2147483742" r:id="rId7"/>
    <p:sldLayoutId id="2147483743" r:id="rId8"/>
    <p:sldLayoutId id="2147483744" r:id="rId9"/>
    <p:sldLayoutId id="2147483739" r:id="rId10"/>
    <p:sldLayoutId id="214748374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SYS366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sz="3600" smtClean="0"/>
              <a:t>How to document Business Use Cases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E586C-04C3-4B75-8877-BDA485830DA6}" type="slidenum">
              <a:rPr lang="en-CA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Not enough detail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following diagram, who is returning the requisition?  Is the SalesRepresentative returning it to the ShippingManager or the other way around? We need to clarify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1C3E7-4734-45B3-A7B6-624145ED915F}" type="slidenum">
              <a:rPr lang="en-CA"/>
              <a:pPr>
                <a:defRPr/>
              </a:pPr>
              <a:t>10</a:t>
            </a:fld>
            <a:endParaRPr lang="en-CA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210050"/>
            <a:ext cx="6924675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Therefore: Documentation!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040F-BB5A-47EC-8E07-65F05D1A2ADD}" type="slidenum">
              <a:rPr lang="en-CA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Documenting 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3787775"/>
          </a:xfrm>
        </p:spPr>
        <p:txBody>
          <a:bodyPr/>
          <a:lstStyle/>
          <a:p>
            <a:r>
              <a:rPr lang="en-US" smtClean="0"/>
              <a:t>To document a business use case, always include the following:</a:t>
            </a:r>
          </a:p>
          <a:p>
            <a:pPr lvl="1"/>
            <a:r>
              <a:rPr lang="en-US" smtClean="0"/>
              <a:t>Name</a:t>
            </a:r>
          </a:p>
          <a:p>
            <a:pPr lvl="1"/>
            <a:r>
              <a:rPr lang="en-US" smtClean="0"/>
              <a:t>Short description</a:t>
            </a:r>
          </a:p>
          <a:p>
            <a:pPr lvl="1"/>
            <a:r>
              <a:rPr lang="en-US" smtClean="0"/>
              <a:t>Actor(s)</a:t>
            </a:r>
          </a:p>
          <a:p>
            <a:pPr lvl="1"/>
            <a:r>
              <a:rPr lang="en-US" smtClean="0"/>
              <a:t>Trigger</a:t>
            </a:r>
          </a:p>
          <a:p>
            <a:pPr lvl="1"/>
            <a:r>
              <a:rPr lang="en-US" smtClean="0"/>
              <a:t>Result(s)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CF636-3FB9-460E-9DB0-BFD9528D4C44}" type="slidenum">
              <a:rPr lang="en-CA"/>
              <a:pPr>
                <a:defRPr/>
              </a:pPr>
              <a:t>12</a:t>
            </a:fld>
            <a:endParaRPr lang="en-CA"/>
          </a:p>
        </p:txBody>
      </p:sp>
      <p:sp>
        <p:nvSpPr>
          <p:cNvPr id="3" name="Line Callout 1 2"/>
          <p:cNvSpPr/>
          <p:nvPr/>
        </p:nvSpPr>
        <p:spPr>
          <a:xfrm>
            <a:off x="3810000" y="4800600"/>
            <a:ext cx="4724400" cy="990600"/>
          </a:xfrm>
          <a:prstGeom prst="borderCallout1">
            <a:avLst>
              <a:gd name="adj1" fmla="val -18750"/>
              <a:gd name="adj2" fmla="val 23685"/>
              <a:gd name="adj3" fmla="val -114830"/>
              <a:gd name="adj4" fmla="val 2376"/>
            </a:avLst>
          </a:prstGeom>
          <a:solidFill>
            <a:schemeClr val="tx2">
              <a:lumMod val="75000"/>
            </a:schemeClr>
          </a:solidFill>
          <a:ln w="50800" cmpd="sng">
            <a:solidFill>
              <a:schemeClr val="accent1"/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182880" rIns="182880" bIns="182880" anchor="ctr"/>
          <a:lstStyle/>
          <a:p>
            <a:pPr>
              <a:defRPr/>
            </a:pPr>
            <a:r>
              <a:rPr lang="en-US" b="1" dirty="0" smtClean="0"/>
              <a:t>Allows </a:t>
            </a:r>
            <a:r>
              <a:rPr lang="en-US" b="1" i="1" dirty="0" smtClean="0"/>
              <a:t>someone</a:t>
            </a:r>
            <a:r>
              <a:rPr lang="en-US" b="1" dirty="0" smtClean="0"/>
              <a:t> to do </a:t>
            </a:r>
            <a:r>
              <a:rPr lang="en-US" b="1" i="1" dirty="0" smtClean="0"/>
              <a:t>something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Documenting 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501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will use a table to document our Use Cases: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7F3C9-6275-4A49-B6F6-D5AFAD2CBC82}" type="slidenum">
              <a:rPr lang="en-CA"/>
              <a:pPr>
                <a:defRPr/>
              </a:pPr>
              <a:t>13</a:t>
            </a:fld>
            <a:endParaRPr lang="en-CA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44677"/>
              </p:ext>
            </p:extLst>
          </p:nvPr>
        </p:nvGraphicFramePr>
        <p:xfrm>
          <a:off x="609600" y="2590800"/>
          <a:ext cx="7594600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984832959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1875217597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942419702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1511634184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3544966658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13842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VerbNoun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actors involved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</a:t>
                      </a:r>
                      <a:r>
                        <a:rPr lang="en-US" i="1" dirty="0" smtClean="0"/>
                        <a:t>actor </a:t>
                      </a:r>
                      <a:r>
                        <a:rPr lang="en-US" dirty="0" smtClean="0"/>
                        <a:t>to do</a:t>
                      </a:r>
                      <a:r>
                        <a:rPr lang="en-US" baseline="0" dirty="0" smtClean="0"/>
                        <a:t> something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another use case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can be the trigger of another use case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31072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908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815975"/>
          </a:xfrm>
        </p:spPr>
        <p:txBody>
          <a:bodyPr/>
          <a:lstStyle/>
          <a:p>
            <a:pPr marL="117475" indent="0">
              <a:buFont typeface="Wingdings 2" pitchFamily="18" charset="2"/>
              <a:buNone/>
            </a:pPr>
            <a:r>
              <a:rPr lang="en-US" smtClean="0"/>
              <a:t>Narrative: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976B4-002B-4B92-8E27-3366D16AC4C5}" type="slidenum">
              <a:rPr lang="en-CA"/>
              <a:pPr>
                <a:defRPr/>
              </a:pPr>
              <a:t>14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819150" y="2514600"/>
            <a:ext cx="7543800" cy="363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tIns="182880" rIns="182880" bIns="182880">
            <a:spAutoFit/>
          </a:bodyPr>
          <a:lstStyle/>
          <a:p>
            <a:pPr marL="0" lvl="1">
              <a:spcAft>
                <a:spcPts val="1200"/>
              </a:spcAft>
              <a:defRPr/>
            </a:pPr>
            <a:r>
              <a:rPr lang="en-US" dirty="0"/>
              <a:t>A car rental company wants a new Information System to handle vehicle reservations, rentals, and billing.  </a:t>
            </a:r>
          </a:p>
          <a:p>
            <a:pPr marL="0" lvl="1">
              <a:spcAft>
                <a:spcPts val="1200"/>
              </a:spcAft>
              <a:defRPr/>
            </a:pPr>
            <a:r>
              <a:rPr lang="en-US" dirty="0"/>
              <a:t>The new system will provide all functions directly related to handling customers.   These include customer information, reservations, vehicle rental, and customer billing.</a:t>
            </a:r>
          </a:p>
          <a:p>
            <a:pPr marL="0" lvl="1">
              <a:spcAft>
                <a:spcPts val="1200"/>
              </a:spcAft>
              <a:defRPr/>
            </a:pPr>
            <a:r>
              <a:rPr lang="en-US" dirty="0"/>
              <a:t>Internal Accounting, Product Planning, Vehicle Transfer are not part 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Documenting 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382000" cy="180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Example: Reserve Vehicle Business Use Case. *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334C3-DF24-4617-A99A-BBEE94D05C8F}" type="slidenum">
              <a:rPr lang="en-CA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267200" y="601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*</a:t>
            </a:r>
            <a:r>
              <a:rPr lang="en-US" sz="1200" u="sng" dirty="0">
                <a:latin typeface="+mn-lt"/>
                <a:cs typeface="+mn-cs"/>
              </a:rPr>
              <a:t>Developing Software with UML:  Object-Oriented Analysis and   Design in Practice, </a:t>
            </a:r>
            <a:r>
              <a:rPr lang="en-US" sz="1200" dirty="0">
                <a:latin typeface="+mn-lt"/>
                <a:cs typeface="+mn-cs"/>
              </a:rPr>
              <a:t>Bernard </a:t>
            </a:r>
            <a:r>
              <a:rPr lang="en-US" sz="1200" dirty="0" err="1">
                <a:latin typeface="+mn-lt"/>
                <a:cs typeface="+mn-cs"/>
              </a:rPr>
              <a:t>Oestereich</a:t>
            </a:r>
            <a:r>
              <a:rPr lang="en-US" sz="1200" dirty="0">
                <a:latin typeface="+mn-lt"/>
                <a:cs typeface="+mn-cs"/>
              </a:rPr>
              <a:t>, p. 73.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3045"/>
              </p:ext>
            </p:extLst>
          </p:nvPr>
        </p:nvGraphicFramePr>
        <p:xfrm>
          <a:off x="457200" y="2590800"/>
          <a:ext cx="8153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5893070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98865865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10121257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6060484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942203870"/>
                    </a:ext>
                  </a:extLst>
                </a:gridCol>
              </a:tblGrid>
              <a:tr h="11201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Actor(s)</a:t>
                      </a:r>
                      <a:r>
                        <a:rPr lang="en-US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7935"/>
                  </a:ext>
                </a:extLst>
              </a:tr>
              <a:tr h="20802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ReserveVehicle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CallCentreEmployee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the Customer</a:t>
                      </a:r>
                      <a:r>
                        <a:rPr lang="en-US" baseline="0" dirty="0" smtClean="0"/>
                        <a:t> to reserve a vehicle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would like to reserve a vehicle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Reservation</a:t>
                      </a:r>
                      <a:r>
                        <a:rPr lang="en-US" baseline="0" dirty="0" smtClean="0"/>
                        <a:t>  Confirmed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764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Documenting 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1425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Create Vehicle Rental Contract Business Use Case. *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DCB8-4E74-4869-9391-4A85008E38EE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267200" y="601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*</a:t>
            </a:r>
            <a:r>
              <a:rPr lang="en-US" sz="1200" u="sng" dirty="0">
                <a:latin typeface="+mn-lt"/>
                <a:cs typeface="+mn-cs"/>
              </a:rPr>
              <a:t>Developing Software with UML:  Object-Oriented Analysis and   Design in Practice, </a:t>
            </a:r>
            <a:r>
              <a:rPr lang="en-US" sz="1200" dirty="0">
                <a:latin typeface="+mn-lt"/>
                <a:cs typeface="+mn-cs"/>
              </a:rPr>
              <a:t>Bernard </a:t>
            </a:r>
            <a:r>
              <a:rPr lang="en-US" sz="1200" dirty="0" err="1">
                <a:latin typeface="+mn-lt"/>
                <a:cs typeface="+mn-cs"/>
              </a:rPr>
              <a:t>Oestereich</a:t>
            </a:r>
            <a:r>
              <a:rPr lang="en-US" sz="1200" dirty="0">
                <a:latin typeface="+mn-lt"/>
                <a:cs typeface="+mn-cs"/>
              </a:rPr>
              <a:t>, p. 73.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46053"/>
              </p:ext>
            </p:extLst>
          </p:nvPr>
        </p:nvGraphicFramePr>
        <p:xfrm>
          <a:off x="609600" y="3048000"/>
          <a:ext cx="7924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937340496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43545666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1089516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780191738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878942828"/>
                    </a:ext>
                  </a:extLst>
                </a:gridCol>
              </a:tblGrid>
              <a:tr h="51936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52969"/>
                  </a:ext>
                </a:extLst>
              </a:tr>
              <a:tr h="2300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CreateVehicleRentalContract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RentalAgent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RentalAgent</a:t>
                      </a:r>
                      <a:r>
                        <a:rPr lang="en-US" baseline="0" dirty="0" smtClean="0"/>
                        <a:t> to create a contract for a vehicle that has been reserved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would like to pick up a reserved vehicle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Rental Contract created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041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Never….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verbs such as manage, track, keep track of</a:t>
            </a:r>
          </a:p>
          <a:p>
            <a:pPr lvl="1"/>
            <a:r>
              <a:rPr lang="en-US" dirty="0" smtClean="0"/>
              <a:t>How do you know when you’re done?</a:t>
            </a:r>
          </a:p>
          <a:p>
            <a:pPr lvl="1"/>
            <a:endParaRPr lang="en-US" dirty="0"/>
          </a:p>
          <a:p>
            <a:r>
              <a:rPr lang="en-US" dirty="0" smtClean="0"/>
              <a:t>Customers are the only stakeholders that are allowed to ‘like’ to do something.  Triggers must always reflect </a:t>
            </a:r>
            <a:r>
              <a:rPr lang="en-US" smtClean="0"/>
              <a:t>a business need!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48946-19AC-4F6C-AB5A-940AE68E287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3787775"/>
          </a:xfrm>
        </p:spPr>
        <p:txBody>
          <a:bodyPr/>
          <a:lstStyle/>
          <a:p>
            <a:r>
              <a:rPr lang="en-US" smtClean="0"/>
              <a:t>“An abstract form of use case that is independent of the concrete possibilities and requirements for its (IT-related) implementation.”*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4A5CB-6ABE-4DCF-935B-9E20D8821FD4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267200" y="601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 dirty="0">
                <a:latin typeface="+mn-lt"/>
                <a:cs typeface="+mn-cs"/>
              </a:rPr>
              <a:t>*</a:t>
            </a:r>
            <a:r>
              <a:rPr lang="en-US" sz="1200" i="1" u="sng" dirty="0">
                <a:latin typeface="+mn-lt"/>
                <a:cs typeface="+mn-cs"/>
              </a:rPr>
              <a:t>Developing Software with UML:  Object-Oriented Analysis and Design in Practice, </a:t>
            </a:r>
            <a:r>
              <a:rPr lang="en-US" sz="1200" i="1" dirty="0">
                <a:latin typeface="+mn-lt"/>
                <a:cs typeface="+mn-cs"/>
              </a:rPr>
              <a:t>Bernard </a:t>
            </a:r>
            <a:r>
              <a:rPr lang="en-US" sz="1200" i="1" dirty="0" err="1">
                <a:latin typeface="+mn-lt"/>
                <a:cs typeface="+mn-cs"/>
              </a:rPr>
              <a:t>Oestereich</a:t>
            </a:r>
            <a:r>
              <a:rPr lang="en-US" sz="1200" i="1" dirty="0">
                <a:latin typeface="+mn-lt"/>
                <a:cs typeface="+mn-cs"/>
              </a:rPr>
              <a:t>, p. 72.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identify a Business Use Case?</a:t>
            </a:r>
          </a:p>
          <a:p>
            <a:pPr lvl="1"/>
            <a:r>
              <a:rPr lang="en-US" b="1" smtClean="0"/>
              <a:t>Look for processes the company uses to satisfy the requests of the business actors</a:t>
            </a:r>
          </a:p>
          <a:p>
            <a:pPr lvl="2"/>
            <a:r>
              <a:rPr lang="en-US" smtClean="0"/>
              <a:t>Processes could be an event that the business needs to respond to or it could be an event where the business needs to generate some kind of response back  </a:t>
            </a:r>
          </a:p>
          <a:p>
            <a:pPr lvl="2"/>
            <a:r>
              <a:rPr lang="en-US" smtClean="0"/>
              <a:t>Can include manual as well as automated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D5BD6-7EEA-4C83-806B-D3BCB9C2AD0B}" type="slidenum">
              <a:rPr lang="en-CA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does a Use case start?</a:t>
            </a:r>
          </a:p>
          <a:p>
            <a:pPr lvl="1"/>
            <a:r>
              <a:rPr lang="en-US" b="1" smtClean="0"/>
              <a:t>At the start there is always a commercial trigger, a commercial event</a:t>
            </a:r>
          </a:p>
          <a:p>
            <a:pPr lvl="2"/>
            <a:r>
              <a:rPr lang="en-US" smtClean="0"/>
              <a:t>Customer would like to conclude a contract</a:t>
            </a:r>
          </a:p>
          <a:p>
            <a:pPr lvl="2"/>
            <a:r>
              <a:rPr lang="en-US" smtClean="0"/>
              <a:t>Customer would like some information</a:t>
            </a:r>
          </a:p>
          <a:p>
            <a:pPr lvl="2"/>
            <a:r>
              <a:rPr lang="en-US" smtClean="0"/>
              <a:t>Marketing department would like a statistical evaluation of reservations*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3"/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C051C-2516-4245-8D83-E943100E6E99}" type="slidenum">
              <a:rPr lang="en-CA"/>
              <a:pPr>
                <a:defRPr/>
              </a:pPr>
              <a:t>4</a:t>
            </a:fld>
            <a:endParaRPr lang="en-CA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-1165225" y="3276600"/>
            <a:ext cx="11652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4267200" y="601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*</a:t>
            </a:r>
            <a:r>
              <a:rPr lang="en-US" sz="1200" u="sng" dirty="0">
                <a:latin typeface="+mn-lt"/>
                <a:cs typeface="+mn-cs"/>
              </a:rPr>
              <a:t>Developing Software with UML:  Object-Oriented Analysis and   Design in Practice, </a:t>
            </a:r>
            <a:r>
              <a:rPr lang="en-US" sz="1200" dirty="0">
                <a:latin typeface="+mn-lt"/>
                <a:cs typeface="+mn-cs"/>
              </a:rPr>
              <a:t>Bernard </a:t>
            </a:r>
            <a:r>
              <a:rPr lang="en-US" sz="1200" dirty="0" err="1">
                <a:latin typeface="+mn-lt"/>
                <a:cs typeface="+mn-cs"/>
              </a:rPr>
              <a:t>Oestereich</a:t>
            </a:r>
            <a:r>
              <a:rPr lang="en-US" sz="1200" dirty="0">
                <a:latin typeface="+mn-lt"/>
                <a:cs typeface="+mn-cs"/>
              </a:rPr>
              <a:t>, p. 74.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does a Use case end?</a:t>
            </a:r>
          </a:p>
          <a:p>
            <a:pPr lvl="1"/>
            <a:r>
              <a:rPr lang="en-US" b="1" smtClean="0"/>
              <a:t>At the end a result has been produced that has “commercial value”</a:t>
            </a:r>
          </a:p>
          <a:p>
            <a:pPr lvl="2"/>
            <a:r>
              <a:rPr lang="en-US" smtClean="0"/>
              <a:t>A vehicle registration</a:t>
            </a:r>
          </a:p>
          <a:p>
            <a:pPr lvl="2"/>
            <a:r>
              <a:rPr lang="en-US" smtClean="0"/>
              <a:t>A letter to the customer</a:t>
            </a:r>
          </a:p>
          <a:p>
            <a:pPr lvl="2"/>
            <a:r>
              <a:rPr lang="en-US" smtClean="0"/>
              <a:t>A business management evaluation*</a:t>
            </a:r>
          </a:p>
          <a:p>
            <a:pPr lvl="2">
              <a:buFont typeface="Wingdings" pitchFamily="2" charset="2"/>
              <a:buNone/>
            </a:pPr>
            <a:endParaRPr lang="en-US" i="1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3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582B8-477E-4AFE-A1D9-E29CB055060F}" type="slidenum">
              <a:rPr lang="en-CA"/>
              <a:pPr>
                <a:defRPr/>
              </a:pPr>
              <a:t>5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267200" y="601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*</a:t>
            </a:r>
            <a:r>
              <a:rPr lang="en-US" sz="1200" u="sng" dirty="0">
                <a:latin typeface="+mn-lt"/>
                <a:cs typeface="+mn-cs"/>
              </a:rPr>
              <a:t>Developing Software with UML:  Object-Oriented Analysis and   Design in Practice, </a:t>
            </a:r>
            <a:r>
              <a:rPr lang="en-US" sz="1200" dirty="0">
                <a:latin typeface="+mn-lt"/>
                <a:cs typeface="+mn-cs"/>
              </a:rPr>
              <a:t>Bernard </a:t>
            </a:r>
            <a:r>
              <a:rPr lang="en-US" sz="1200" dirty="0" err="1">
                <a:latin typeface="+mn-lt"/>
                <a:cs typeface="+mn-cs"/>
              </a:rPr>
              <a:t>Oestereich</a:t>
            </a:r>
            <a:r>
              <a:rPr lang="en-US" sz="1200" dirty="0">
                <a:latin typeface="+mn-lt"/>
                <a:cs typeface="+mn-cs"/>
              </a:rPr>
              <a:t>, p. 74.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identify the Actors?</a:t>
            </a:r>
          </a:p>
          <a:p>
            <a:pPr lvl="1"/>
            <a:r>
              <a:rPr lang="en-US" smtClean="0"/>
              <a:t>Look for who is placing requirements on the system. </a:t>
            </a:r>
          </a:p>
          <a:p>
            <a:pPr lvl="1"/>
            <a:r>
              <a:rPr lang="en-US" smtClean="0"/>
              <a:t>Anybody who is directly or indirectly involved affected by the system.</a:t>
            </a:r>
          </a:p>
          <a:p>
            <a:pPr lvl="2"/>
            <a:r>
              <a:rPr lang="en-US" smtClean="0"/>
              <a:t>Directly: someone who will have direct contact with the system</a:t>
            </a:r>
          </a:p>
          <a:p>
            <a:pPr lvl="2"/>
            <a:r>
              <a:rPr lang="en-US" smtClean="0"/>
              <a:t>Indirectly: someone who does not have direct contact with the system but who is involved in the business that is supported by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5B373-87BD-4A72-9631-B3BA18130030}" type="slidenum">
              <a:rPr lang="en-CA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Business Use Cases</a:t>
            </a:r>
            <a:endParaRPr lang="en-CA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Example of Actors: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Users of the system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Other departments (Marketing, Sales)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Clients or Management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Customers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System Administrators, Service Personnel, Training Personnel, Support Personnel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System Developers, System Maintenance Personnel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Buyers of the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C2C35-D0C5-442A-AB72-3BF5966CC82B}" type="slidenum">
              <a:rPr lang="en-CA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What’s the problem with our Use Cases Diagram?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E7718-A426-46C3-B7E8-4E3D10B41004}" type="slidenum">
              <a:rPr lang="en-CA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The problem with the Diagram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 case diagram does not provide us with enough detail.  (It is not designed to!)</a:t>
            </a:r>
          </a:p>
          <a:p>
            <a:r>
              <a:rPr lang="en-US" smtClean="0"/>
              <a:t>We need a method to clearly explain </a:t>
            </a:r>
            <a:r>
              <a:rPr lang="en-US" i="1" smtClean="0"/>
              <a:t>exactly</a:t>
            </a:r>
            <a:r>
              <a:rPr lang="en-US" smtClean="0"/>
              <a:t> what a use case does, the title of the use case is not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D1FB7-A22E-43E4-9B87-B370445CFCDE}" type="slidenum">
              <a:rPr lang="en-CA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4234</TotalTime>
  <Words>776</Words>
  <Application>Microsoft Office PowerPoint</Application>
  <PresentationFormat>On-screen Show (4:3)</PresentationFormat>
  <Paragraphs>123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Module</vt:lpstr>
      <vt:lpstr>SYS366</vt:lpstr>
      <vt:lpstr>Business Use Cases</vt:lpstr>
      <vt:lpstr>Business Use Cases</vt:lpstr>
      <vt:lpstr>Business Use Cases</vt:lpstr>
      <vt:lpstr>Business Use Cases</vt:lpstr>
      <vt:lpstr>Business Use Cases</vt:lpstr>
      <vt:lpstr>Business Use Cases</vt:lpstr>
      <vt:lpstr>What’s the problem with our Use Cases Diagram?</vt:lpstr>
      <vt:lpstr>The problem with the Diagram</vt:lpstr>
      <vt:lpstr>Not enough detail</vt:lpstr>
      <vt:lpstr>Therefore: Documentation!</vt:lpstr>
      <vt:lpstr>Documenting Business Use Cases</vt:lpstr>
      <vt:lpstr>Documenting Business Use Cases</vt:lpstr>
      <vt:lpstr>Business Use Cases</vt:lpstr>
      <vt:lpstr>Documenting Business Use Cases</vt:lpstr>
      <vt:lpstr>Documenting Business Use Cases</vt:lpstr>
      <vt:lpstr>Never…. </vt:lpstr>
    </vt:vector>
  </TitlesOfParts>
  <Company>Manton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Agenda</dc:title>
  <dc:creator>Matthew Manton</dc:creator>
  <cp:lastModifiedBy>Cindy Laurin</cp:lastModifiedBy>
  <cp:revision>225</cp:revision>
  <cp:lastPrinted>1601-01-01T00:00:00Z</cp:lastPrinted>
  <dcterms:created xsi:type="dcterms:W3CDTF">2000-07-11T00:43:28Z</dcterms:created>
  <dcterms:modified xsi:type="dcterms:W3CDTF">2019-08-28T12:57:13Z</dcterms:modified>
</cp:coreProperties>
</file>