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66" r:id="rId2"/>
    <p:sldId id="257" r:id="rId3"/>
    <p:sldId id="271" r:id="rId4"/>
    <p:sldId id="270" r:id="rId5"/>
    <p:sldId id="258" r:id="rId6"/>
    <p:sldId id="259" r:id="rId7"/>
    <p:sldId id="274" r:id="rId8"/>
    <p:sldId id="272" r:id="rId9"/>
    <p:sldId id="267" r:id="rId10"/>
    <p:sldId id="268" r:id="rId11"/>
    <p:sldId id="269" r:id="rId12"/>
    <p:sldId id="273" r:id="rId13"/>
    <p:sldId id="261" r:id="rId14"/>
    <p:sldId id="263" r:id="rId15"/>
    <p:sldId id="264" r:id="rId16"/>
    <p:sldId id="260" r:id="rId17"/>
    <p:sldId id="275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13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4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C7E238F-BE53-4CB7-AA47-28885AE330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99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AC249-6680-4AC8-920F-4DCD66B6FE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74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328B2-4307-4117-8E51-BA93ED0DFB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99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FDA90-60FA-4171-9CDB-E82C38D76F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5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CA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C03C2-8699-449A-AE23-19C6EF8E38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7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D36E0-00F3-46B4-8095-9BEEBB8BC8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E20E3-FEAD-4DA8-A1C5-86965089FC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A1520-5942-4A93-83EE-FD74F4C58F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0F941-66CA-4E4D-A7FB-92D11E145E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2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FED55-F658-47BE-8A7C-765B2DB3C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9DD5F-55F7-438A-9428-4EBD6512AD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75E39-4290-4AD3-A795-9A0D801606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1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EF142-D257-4865-B94D-E3FA03BB3F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9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42E2006-84AA-45B3-90FC-AE76DE30A8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47110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47111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47112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14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</p:grpSp>
        <p:sp>
          <p:nvSpPr>
            <p:cNvPr id="47115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17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711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33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SYS366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Problems and Problem Statement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Problem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417638"/>
            <a:ext cx="8610600" cy="4525963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>A good </a:t>
            </a:r>
            <a:r>
              <a:rPr lang="en-CA" b="1" dirty="0" smtClean="0"/>
              <a:t>problem statement</a:t>
            </a:r>
            <a:r>
              <a:rPr lang="en-CA" dirty="0" smtClean="0"/>
              <a:t> should answer these questions:</a:t>
            </a:r>
          </a:p>
          <a:p>
            <a:pPr lvl="1">
              <a:defRPr/>
            </a:pPr>
            <a:r>
              <a:rPr lang="en-CA" dirty="0" smtClean="0"/>
              <a:t>What is the problem? </a:t>
            </a:r>
          </a:p>
          <a:p>
            <a:pPr lvl="2">
              <a:defRPr/>
            </a:pPr>
            <a:r>
              <a:rPr lang="en-CA" dirty="0" smtClean="0"/>
              <a:t>This should explain why the team is needed.</a:t>
            </a:r>
          </a:p>
          <a:p>
            <a:pPr lvl="1">
              <a:defRPr/>
            </a:pPr>
            <a:r>
              <a:rPr lang="en-CA" dirty="0" smtClean="0"/>
              <a:t>Who has the problem or who is the client/customer? </a:t>
            </a:r>
          </a:p>
          <a:p>
            <a:pPr lvl="2">
              <a:defRPr/>
            </a:pPr>
            <a:r>
              <a:rPr lang="en-CA" dirty="0" smtClean="0"/>
              <a:t>This should explain who needs the solution and who will decide the problem has been solved. </a:t>
            </a:r>
            <a:endParaRPr lang="en-CA" dirty="0" smtClean="0"/>
          </a:p>
          <a:p>
            <a:pPr lvl="1">
              <a:defRPr/>
            </a:pPr>
            <a:r>
              <a:rPr lang="en-CA" dirty="0" smtClean="0"/>
              <a:t>Who are the Stakeholders</a:t>
            </a:r>
            <a:endParaRPr lang="en-CA" dirty="0" smtClean="0"/>
          </a:p>
        </p:txBody>
      </p:sp>
      <p:sp>
        <p:nvSpPr>
          <p:cNvPr id="4" name="Rectangle 3"/>
          <p:cNvSpPr/>
          <p:nvPr/>
        </p:nvSpPr>
        <p:spPr>
          <a:xfrm>
            <a:off x="7210457" y="6469334"/>
            <a:ext cx="1933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dirty="0"/>
              <a:t>(Source: Wikipedia)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8" y="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CA" smtClean="0"/>
              <a:t>Problem statement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28" y="131246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CA" sz="2800" dirty="0" smtClean="0"/>
              <a:t>A good </a:t>
            </a:r>
            <a:r>
              <a:rPr lang="en-CA" sz="2800" b="1" dirty="0" smtClean="0"/>
              <a:t>problem statement</a:t>
            </a:r>
            <a:r>
              <a:rPr lang="en-CA" sz="2800" dirty="0" smtClean="0"/>
              <a:t> should </a:t>
            </a:r>
            <a:r>
              <a:rPr lang="en-CA" sz="2800" dirty="0" smtClean="0"/>
              <a:t>also answer </a:t>
            </a:r>
            <a:r>
              <a:rPr lang="en-CA" sz="2800" dirty="0" smtClean="0"/>
              <a:t>these questions:</a:t>
            </a:r>
          </a:p>
          <a:p>
            <a:pPr lvl="1">
              <a:defRPr/>
            </a:pPr>
            <a:r>
              <a:rPr lang="en-CA" dirty="0" smtClean="0"/>
              <a:t>What form can the resolution be?</a:t>
            </a:r>
          </a:p>
          <a:p>
            <a:pPr lvl="1">
              <a:defRPr/>
            </a:pPr>
            <a:r>
              <a:rPr lang="en-CA" dirty="0" smtClean="0"/>
              <a:t> What is the scope and limitations (in time, money, resources, technologies) that can be used to solve the problem?  </a:t>
            </a:r>
            <a:endParaRPr lang="en-CA" dirty="0" smtClean="0"/>
          </a:p>
          <a:p>
            <a:pPr>
              <a:defRPr/>
            </a:pPr>
            <a:r>
              <a:rPr lang="en-US" sz="2800" dirty="0">
                <a:effectLst/>
              </a:rPr>
              <a:t>A clearly defined and well-understood problem is crucial to finding and implementing effective </a:t>
            </a:r>
            <a:r>
              <a:rPr lang="en-US" sz="2800" dirty="0" smtClean="0">
                <a:effectLst/>
              </a:rPr>
              <a:t>solutions</a:t>
            </a:r>
          </a:p>
          <a:p>
            <a:pPr>
              <a:defRPr/>
            </a:pPr>
            <a:endParaRPr lang="en-US" sz="2800" dirty="0" smtClean="0">
              <a:effectLst/>
            </a:endParaRPr>
          </a:p>
          <a:p>
            <a:pPr>
              <a:defRPr/>
            </a:pPr>
            <a:r>
              <a:rPr lang="en-CA" sz="2800" dirty="0" smtClean="0">
                <a:effectLst/>
              </a:rPr>
              <a:t>Once a problem is clearly understood, successful solutions can be implemented</a:t>
            </a:r>
            <a:endParaRPr lang="en-CA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4800" dirty="0" smtClean="0"/>
              <a:t>  </a:t>
            </a:r>
          </a:p>
          <a:p>
            <a:pPr marL="0" indent="0">
              <a:buNone/>
            </a:pPr>
            <a:endParaRPr lang="en-CA" sz="4800" dirty="0"/>
          </a:p>
          <a:p>
            <a:pPr marL="0" indent="0">
              <a:buNone/>
            </a:pPr>
            <a:r>
              <a:rPr lang="en-CA" sz="4800" dirty="0" smtClean="0"/>
              <a:t>   Problem Statement Examples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0223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 Problem Statement</a:t>
            </a:r>
          </a:p>
        </p:txBody>
      </p:sp>
      <p:graphicFrame>
        <p:nvGraphicFramePr>
          <p:cNvPr id="8222" name="Group 30"/>
          <p:cNvGraphicFramePr>
            <a:graphicFrameLocks noGrp="1"/>
          </p:cNvGraphicFramePr>
          <p:nvPr>
            <p:ph type="tbl" idx="1"/>
          </p:nvPr>
        </p:nvGraphicFramePr>
        <p:xfrm>
          <a:off x="1143000" y="2133600"/>
          <a:ext cx="6869113" cy="3754438"/>
        </p:xfrm>
        <a:graphic>
          <a:graphicData uri="http://schemas.openxmlformats.org/drawingml/2006/table">
            <a:tbl>
              <a:tblPr/>
              <a:tblGrid>
                <a:gridCol w="34353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37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193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The Problem of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Describe the problem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5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Affects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The stakeholders affected by the problem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45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The impact of which is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What is the impact of the problem?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5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A successful solution would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List some key benefits of a successful solution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 of A Problem Statement for a Customer Support System </a:t>
            </a:r>
          </a:p>
        </p:txBody>
      </p:sp>
      <p:graphicFrame>
        <p:nvGraphicFramePr>
          <p:cNvPr id="8222" name="Group 30"/>
          <p:cNvGraphicFramePr>
            <a:graphicFrameLocks noGrp="1"/>
          </p:cNvGraphicFramePr>
          <p:nvPr>
            <p:ph type="tbl" idx="1"/>
          </p:nvPr>
        </p:nvGraphicFramePr>
        <p:xfrm>
          <a:off x="1143000" y="2133600"/>
          <a:ext cx="6869113" cy="2743200"/>
        </p:xfrm>
        <a:graphic>
          <a:graphicData uri="http://schemas.openxmlformats.org/drawingml/2006/table">
            <a:tbl>
              <a:tblPr/>
              <a:tblGrid>
                <a:gridCol w="34353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37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19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The Problem of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untimely and improper resolution of customer service issues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23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Affects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our customers, customer support representatives, and service technicians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z="3600" dirty="0" smtClean="0"/>
              <a:t>Example of A Problem Statement for a Customer Support System - continued </a:t>
            </a:r>
            <a:r>
              <a:rPr lang="en-US" sz="2400" dirty="0" smtClean="0"/>
              <a:t>(Bitner &amp; Spence, page 71)</a:t>
            </a:r>
          </a:p>
        </p:txBody>
      </p:sp>
      <p:graphicFrame>
        <p:nvGraphicFramePr>
          <p:cNvPr id="8222" name="Group 30"/>
          <p:cNvGraphicFramePr>
            <a:graphicFrameLocks noGrp="1"/>
          </p:cNvGraphicFramePr>
          <p:nvPr>
            <p:ph type="tbl" idx="1"/>
          </p:nvPr>
        </p:nvGraphicFramePr>
        <p:xfrm>
          <a:off x="1143000" y="2133600"/>
          <a:ext cx="6869113" cy="4206875"/>
        </p:xfrm>
        <a:graphic>
          <a:graphicData uri="http://schemas.openxmlformats.org/drawingml/2006/table">
            <a:tbl>
              <a:tblPr/>
              <a:tblGrid>
                <a:gridCol w="34353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37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554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The impact of which is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customer dissatisfaction, perceived lack of quality, unhappy employees, and loss of revenue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52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A successful solution would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provide real-time access to a troubleshooting database by support representatives and facilitate dispatch of service technicians, in a timely manner, only to those locations that genuinely need their  assistance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Solving a Problem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The goal in solving a problem is understanding the real needs, there may be many</a:t>
            </a:r>
            <a:r>
              <a:rPr lang="en-US" sz="2800" dirty="0" smtClean="0"/>
              <a:t>!</a:t>
            </a:r>
          </a:p>
          <a:p>
            <a:pPr eaLnBrk="1" hangingPunct="1">
              <a:defRPr/>
            </a:pPr>
            <a:endParaRPr lang="en-US" sz="2800" dirty="0" smtClean="0"/>
          </a:p>
          <a:p>
            <a:pPr eaLnBrk="1" hangingPunct="1">
              <a:defRPr/>
            </a:pPr>
            <a:r>
              <a:rPr lang="en-US" sz="2800" dirty="0" smtClean="0"/>
              <a:t>Even though there are often multiple needs, the agreement of a shared problem must be reached</a:t>
            </a:r>
            <a:r>
              <a:rPr lang="en-US" sz="2800" dirty="0" smtClean="0"/>
              <a:t>.</a:t>
            </a:r>
          </a:p>
          <a:p>
            <a:pPr eaLnBrk="1" hangingPunct="1">
              <a:defRPr/>
            </a:pPr>
            <a:endParaRPr lang="en-US" sz="2800" dirty="0" smtClean="0"/>
          </a:p>
          <a:p>
            <a:pPr eaLnBrk="1" hangingPunct="1">
              <a:defRPr/>
            </a:pPr>
            <a:r>
              <a:rPr lang="en-US" sz="2800" dirty="0"/>
              <a:t>The first condition of solving a problem is understanding the problem, which can be done by way of preparing a problem statement</a:t>
            </a:r>
            <a:r>
              <a:rPr lang="en-US" sz="2800" dirty="0" smtClean="0"/>
              <a:t>.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You need to clearly  understand a problem before you can solve it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 &amp;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8953500" cy="4525963"/>
          </a:xfrm>
        </p:spPr>
        <p:txBody>
          <a:bodyPr/>
          <a:lstStyle/>
          <a:p>
            <a:r>
              <a:rPr lang="en-CA" dirty="0" smtClean="0"/>
              <a:t>In SDLC, a </a:t>
            </a:r>
            <a:r>
              <a:rPr lang="en-CA" b="1" dirty="0" smtClean="0"/>
              <a:t>problem</a:t>
            </a:r>
            <a:r>
              <a:rPr lang="en-CA" dirty="0" smtClean="0"/>
              <a:t> is the Business Requirements and Stakeholders needs that a system would support. </a:t>
            </a:r>
          </a:p>
          <a:p>
            <a:endParaRPr lang="en-CA" dirty="0"/>
          </a:p>
          <a:p>
            <a:r>
              <a:rPr lang="en-CA" dirty="0" smtClean="0"/>
              <a:t>The system that the project team will design in order to fulfil the business objective is the </a:t>
            </a:r>
            <a:r>
              <a:rPr lang="en-CA" b="1" dirty="0" smtClean="0"/>
              <a:t>solution</a:t>
            </a:r>
          </a:p>
          <a:p>
            <a:endParaRPr lang="en-CA" dirty="0"/>
          </a:p>
          <a:p>
            <a:r>
              <a:rPr lang="en-CA" dirty="0" smtClean="0"/>
              <a:t>In order to provide an adequate </a:t>
            </a:r>
            <a:r>
              <a:rPr lang="en-CA" b="1" dirty="0" smtClean="0"/>
              <a:t>solution</a:t>
            </a:r>
            <a:r>
              <a:rPr lang="en-CA" dirty="0" smtClean="0"/>
              <a:t>, you must understand the</a:t>
            </a:r>
            <a:r>
              <a:rPr lang="en-CA" b="1" dirty="0" smtClean="0"/>
              <a:t> problem </a:t>
            </a:r>
            <a:r>
              <a:rPr lang="en-CA" dirty="0" smtClean="0"/>
              <a:t>thoroughly.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7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What is a problem?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Gause</a:t>
            </a:r>
            <a:r>
              <a:rPr lang="en-US" dirty="0" smtClean="0"/>
              <a:t> and Weinberg (1989): </a:t>
            </a:r>
            <a:r>
              <a:rPr lang="en-US" b="1" dirty="0" smtClean="0"/>
              <a:t>A problem can be defined as the difference between things as perceived and things as </a:t>
            </a:r>
            <a:r>
              <a:rPr lang="en-US" b="1" dirty="0" smtClean="0"/>
              <a:t>desired</a:t>
            </a:r>
          </a:p>
          <a:p>
            <a:pPr eaLnBrk="1" hangingPunct="1">
              <a:defRPr/>
            </a:pPr>
            <a:endParaRPr lang="en-US" b="1" dirty="0" smtClean="0"/>
          </a:p>
          <a:p>
            <a:pPr eaLnBrk="1" hangingPunct="1">
              <a:defRPr/>
            </a:pPr>
            <a:r>
              <a:rPr lang="en-US" dirty="0" smtClean="0"/>
              <a:t>Collins Modern English Dictionary: </a:t>
            </a:r>
            <a:r>
              <a:rPr lang="en-US" b="1" dirty="0" smtClean="0"/>
              <a:t>A question or matter to be worked </a:t>
            </a:r>
            <a:r>
              <a:rPr lang="en-US" b="1" dirty="0" smtClean="0"/>
              <a:t>out</a:t>
            </a:r>
          </a:p>
          <a:p>
            <a:pPr eaLnBrk="1" hangingPunct="1">
              <a:defRPr/>
            </a:pPr>
            <a:endParaRPr lang="en-CA" b="1" dirty="0"/>
          </a:p>
          <a:p>
            <a:pPr eaLnBrk="1" hangingPunct="1">
              <a:defRPr/>
            </a:pPr>
            <a:r>
              <a:rPr lang="en-CA" dirty="0" smtClean="0"/>
              <a:t>A Problem </a:t>
            </a:r>
            <a:r>
              <a:rPr lang="en-US" dirty="0" smtClean="0"/>
              <a:t>identifies </a:t>
            </a:r>
            <a:r>
              <a:rPr lang="en-US" dirty="0"/>
              <a:t>the gap </a:t>
            </a:r>
            <a:r>
              <a:rPr lang="en-US" dirty="0" smtClean="0"/>
              <a:t>or disparity between </a:t>
            </a:r>
            <a:r>
              <a:rPr lang="en-US" dirty="0"/>
              <a:t>the current state and desired state of a </a:t>
            </a:r>
            <a:r>
              <a:rPr lang="en-US" dirty="0" smtClean="0"/>
              <a:t>process or product</a:t>
            </a:r>
          </a:p>
          <a:p>
            <a:pPr eaLnBrk="1" hangingPunct="1">
              <a:defRPr/>
            </a:pPr>
            <a:endParaRPr lang="en-CA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045"/>
            <a:ext cx="8229600" cy="1143000"/>
          </a:xfrm>
        </p:spPr>
        <p:txBody>
          <a:bodyPr/>
          <a:lstStyle/>
          <a:p>
            <a:r>
              <a:rPr lang="en-CA" dirty="0" smtClean="0"/>
              <a:t>What is 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990600"/>
            <a:ext cx="8610600" cy="4525963"/>
          </a:xfrm>
        </p:spPr>
        <p:txBody>
          <a:bodyPr/>
          <a:lstStyle/>
          <a:p>
            <a:r>
              <a:rPr lang="en-CA" dirty="0" smtClean="0"/>
              <a:t>In SDLC or Project Management, a problem is a Requirement to be met or need to be fulfilled by a proposed or desired system</a:t>
            </a:r>
            <a:endParaRPr lang="en-US" dirty="0"/>
          </a:p>
          <a:p>
            <a:endParaRPr lang="en-CA" dirty="0" smtClean="0">
              <a:effectLst/>
            </a:endParaRPr>
          </a:p>
          <a:p>
            <a:r>
              <a:rPr lang="en-CA" dirty="0" smtClean="0">
                <a:effectLst/>
              </a:rPr>
              <a:t>In system development projects, a problem is the business requirement that needs to be accomplished using a proposed system.</a:t>
            </a:r>
          </a:p>
          <a:p>
            <a:endParaRPr lang="en-CA" dirty="0" smtClean="0">
              <a:effectLst/>
            </a:endParaRPr>
          </a:p>
          <a:p>
            <a:r>
              <a:rPr lang="en-CA" dirty="0" smtClean="0">
                <a:effectLst/>
              </a:rPr>
              <a:t>The solution is achieved through the development of a system by the team in order to solve the problem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2989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How do we solve a problem in a system development project</a:t>
            </a:r>
          </a:p>
          <a:p>
            <a:pPr lvl="1"/>
            <a:r>
              <a:rPr lang="en-CA" dirty="0" smtClean="0"/>
              <a:t>Requirements Gathering</a:t>
            </a:r>
          </a:p>
          <a:p>
            <a:pPr lvl="1"/>
            <a:r>
              <a:rPr lang="en-CA" dirty="0" smtClean="0"/>
              <a:t>Understanding who the stakeholders are</a:t>
            </a:r>
          </a:p>
          <a:p>
            <a:pPr lvl="1"/>
            <a:r>
              <a:rPr lang="en-CA" dirty="0" smtClean="0"/>
              <a:t>Identifying key stakeholders and their needs</a:t>
            </a:r>
          </a:p>
          <a:p>
            <a:pPr lvl="1"/>
            <a:r>
              <a:rPr lang="en-CA" dirty="0" smtClean="0"/>
              <a:t>Interview and meeting with stakeholders</a:t>
            </a:r>
          </a:p>
          <a:p>
            <a:pPr lvl="1"/>
            <a:r>
              <a:rPr lang="en-CA" dirty="0" smtClean="0"/>
              <a:t>Knowing what features to be built in the system</a:t>
            </a:r>
          </a:p>
          <a:p>
            <a:r>
              <a:rPr lang="en-CA" dirty="0" smtClean="0"/>
              <a:t>Analyse the problem (First Thing to do)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58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Why analyze A Problem?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21943" y="86436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Problem Analysis Provides: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543" y="990600"/>
            <a:ext cx="8534400" cy="5486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Clear Identification of the </a:t>
            </a:r>
            <a:r>
              <a:rPr lang="en-US" dirty="0" smtClean="0"/>
              <a:t>Problem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Becomes a major component of establishing a complete shared </a:t>
            </a:r>
            <a:r>
              <a:rPr lang="en-US" dirty="0" smtClean="0"/>
              <a:t>vision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A clear assessment of a </a:t>
            </a:r>
            <a:r>
              <a:rPr lang="en-US" dirty="0" smtClean="0"/>
              <a:t>problem which will </a:t>
            </a:r>
            <a:r>
              <a:rPr lang="en-US" dirty="0" smtClean="0"/>
              <a:t>lead to full understanding of </a:t>
            </a:r>
            <a:r>
              <a:rPr lang="en-US" dirty="0" smtClean="0"/>
              <a:t>requirements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CA" dirty="0"/>
              <a:t>Helps the project team to clearly understand the problem</a:t>
            </a:r>
            <a:endParaRPr lang="en-US" dirty="0"/>
          </a:p>
          <a:p>
            <a:pPr eaLnBrk="1" hangingPunct="1">
              <a:defRPr/>
            </a:pPr>
            <a:endParaRPr lang="en-US" dirty="0" smtClean="0"/>
          </a:p>
          <a:p>
            <a:pPr marL="0" indent="0" eaLnBrk="1" hangingPunct="1"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778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Problem Analysis Provides: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6941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CA" dirty="0" smtClean="0"/>
              <a:t>Some sort of agreement &amp; understanding between the stakeholders and the project team</a:t>
            </a:r>
          </a:p>
          <a:p>
            <a:pPr eaLnBrk="1" hangingPunct="1">
              <a:defRPr/>
            </a:pPr>
            <a:endParaRPr lang="en-CA" dirty="0"/>
          </a:p>
          <a:p>
            <a:pPr eaLnBrk="1" hangingPunct="1">
              <a:defRPr/>
            </a:pPr>
            <a:r>
              <a:rPr lang="en-CA" dirty="0" smtClean="0"/>
              <a:t>It </a:t>
            </a:r>
            <a:r>
              <a:rPr lang="en-CA" dirty="0"/>
              <a:t>is impossible to solve a problem until it is  clearly understood</a:t>
            </a:r>
            <a:endParaRPr lang="en-US" dirty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A </a:t>
            </a:r>
            <a:r>
              <a:rPr lang="en-US" dirty="0" smtClean="0"/>
              <a:t>problem thoroughly understood is already halfway solved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5D5A7F-F31C-4D53-8168-EF6E55193586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889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</p:sp>
      <p:sp>
        <p:nvSpPr>
          <p:cNvPr id="4" name="Rectangle 3"/>
          <p:cNvSpPr/>
          <p:nvPr/>
        </p:nvSpPr>
        <p:spPr>
          <a:xfrm>
            <a:off x="2184167" y="2667000"/>
            <a:ext cx="47756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Problem Statement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8779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Problem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>
              <a:defRPr/>
            </a:pPr>
            <a:r>
              <a:rPr lang="en-CA" sz="2800" dirty="0" smtClean="0"/>
              <a:t>A </a:t>
            </a:r>
            <a:r>
              <a:rPr lang="en-CA" sz="2800" b="1" dirty="0" smtClean="0"/>
              <a:t>problem statement</a:t>
            </a:r>
            <a:r>
              <a:rPr lang="en-CA" sz="2800" dirty="0" smtClean="0"/>
              <a:t> is a concise description of the issues that need to be addressed by a problem solving team and should be created by them before they try to solve the problem. </a:t>
            </a:r>
            <a:endParaRPr lang="en-CA" sz="2800" dirty="0" smtClean="0"/>
          </a:p>
          <a:p>
            <a:pPr lvl="1">
              <a:defRPr/>
            </a:pPr>
            <a:r>
              <a:rPr lang="en-CA" sz="2400" dirty="0" smtClean="0"/>
              <a:t>When </a:t>
            </a:r>
            <a:r>
              <a:rPr lang="en-CA" sz="2400" dirty="0" smtClean="0"/>
              <a:t>bringing together a team to achieve a particular purpose provide them with a </a:t>
            </a:r>
            <a:r>
              <a:rPr lang="en-CA" sz="2400" b="1" dirty="0" smtClean="0"/>
              <a:t>problem statement</a:t>
            </a:r>
            <a:r>
              <a:rPr lang="en-CA" sz="2400" dirty="0" smtClean="0"/>
              <a:t>. </a:t>
            </a:r>
            <a:endParaRPr lang="en-CA" sz="2400" dirty="0" smtClean="0"/>
          </a:p>
          <a:p>
            <a:endParaRPr lang="en-US" sz="2800" dirty="0" smtClean="0">
              <a:effectLst/>
            </a:endParaRPr>
          </a:p>
          <a:p>
            <a:r>
              <a:rPr lang="en-US" sz="2800" dirty="0" smtClean="0">
                <a:effectLst/>
              </a:rPr>
              <a:t> It is part of the project  document that defines what the problem is so that the project team and stakeholders can focus their attention on solving the problem.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308</TotalTime>
  <Words>747</Words>
  <Application>Microsoft Office PowerPoint</Application>
  <PresentationFormat>On-screen Show (4:3)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Garamond</vt:lpstr>
      <vt:lpstr>Arial</vt:lpstr>
      <vt:lpstr>Wingdings</vt:lpstr>
      <vt:lpstr>Calibri</vt:lpstr>
      <vt:lpstr>Stream</vt:lpstr>
      <vt:lpstr>SYS366</vt:lpstr>
      <vt:lpstr>What is a problem?</vt:lpstr>
      <vt:lpstr>What is a Problem</vt:lpstr>
      <vt:lpstr>Problem Solving</vt:lpstr>
      <vt:lpstr>Why analyze A Problem? </vt:lpstr>
      <vt:lpstr>Problem Analysis Provides:</vt:lpstr>
      <vt:lpstr>Problem Analysis Provides:</vt:lpstr>
      <vt:lpstr>PowerPoint Presentation</vt:lpstr>
      <vt:lpstr>Problem statement</vt:lpstr>
      <vt:lpstr>Problem statement</vt:lpstr>
      <vt:lpstr>Problem statement</vt:lpstr>
      <vt:lpstr>PowerPoint Presentation</vt:lpstr>
      <vt:lpstr>A Problem Statement</vt:lpstr>
      <vt:lpstr>Example of A Problem Statement for a Customer Support System </vt:lpstr>
      <vt:lpstr>Example of A Problem Statement for a Customer Support System - continued (Bitner &amp; Spence, page 71)</vt:lpstr>
      <vt:lpstr>Solving a Problem</vt:lpstr>
      <vt:lpstr>Problem &amp; Solution</vt:lpstr>
    </vt:vector>
  </TitlesOfParts>
  <Company>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</dc:title>
  <dc:creator>MC</dc:creator>
  <cp:lastModifiedBy>Stanley Ukah</cp:lastModifiedBy>
  <cp:revision>26</cp:revision>
  <dcterms:created xsi:type="dcterms:W3CDTF">2010-09-29T01:29:15Z</dcterms:created>
  <dcterms:modified xsi:type="dcterms:W3CDTF">2019-11-14T22:00:21Z</dcterms:modified>
</cp:coreProperties>
</file>