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9" r:id="rId1"/>
  </p:sldMasterIdLst>
  <p:notesMasterIdLst>
    <p:notesMasterId r:id="rId28"/>
  </p:notesMasterIdLst>
  <p:handoutMasterIdLst>
    <p:handoutMasterId r:id="rId29"/>
  </p:handoutMasterIdLst>
  <p:sldIdLst>
    <p:sldId id="343" r:id="rId2"/>
    <p:sldId id="426" r:id="rId3"/>
    <p:sldId id="427" r:id="rId4"/>
    <p:sldId id="436" r:id="rId5"/>
    <p:sldId id="430" r:id="rId6"/>
    <p:sldId id="449" r:id="rId7"/>
    <p:sldId id="431" r:id="rId8"/>
    <p:sldId id="432" r:id="rId9"/>
    <p:sldId id="435" r:id="rId10"/>
    <p:sldId id="433" r:id="rId11"/>
    <p:sldId id="434" r:id="rId12"/>
    <p:sldId id="450" r:id="rId13"/>
    <p:sldId id="451" r:id="rId14"/>
    <p:sldId id="452" r:id="rId15"/>
    <p:sldId id="453" r:id="rId16"/>
    <p:sldId id="444" r:id="rId17"/>
    <p:sldId id="445" r:id="rId18"/>
    <p:sldId id="446" r:id="rId19"/>
    <p:sldId id="440" r:id="rId20"/>
    <p:sldId id="437" r:id="rId21"/>
    <p:sldId id="443" r:id="rId22"/>
    <p:sldId id="447" r:id="rId23"/>
    <p:sldId id="439" r:id="rId24"/>
    <p:sldId id="438" r:id="rId25"/>
    <p:sldId id="441" r:id="rId26"/>
    <p:sldId id="448" r:id="rId27"/>
  </p:sldIdLst>
  <p:sldSz cx="9144000" cy="6858000" type="screen4x3"/>
  <p:notesSz cx="6858000" cy="9180513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B2B2B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3" autoAdjust="0"/>
    <p:restoredTop sz="90929"/>
  </p:normalViewPr>
  <p:slideViewPr>
    <p:cSldViewPr>
      <p:cViewPr varScale="1">
        <p:scale>
          <a:sx n="68" d="100"/>
          <a:sy n="68" d="100"/>
        </p:scale>
        <p:origin x="126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B31C34CC-2DCC-45C4-B497-AFD23184036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280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3575EC53-E599-4ED0-B39A-F9F624E2920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244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A3B790A-34CE-44B5-A8CD-E696D8562E72}" type="slidenum">
              <a:rPr lang="en-CA" sz="1200" smtClean="0">
                <a:latin typeface="Tahoma" pitchFamily="34" charset="0"/>
              </a:rPr>
              <a:pPr eaLnBrk="1" hangingPunct="1"/>
              <a:t>1</a:t>
            </a:fld>
            <a:endParaRPr lang="en-CA" sz="1200" smtClean="0">
              <a:latin typeface="Tahoma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783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D68D71E-1848-497F-BC14-C1C35199762E}" type="slidenum">
              <a:rPr lang="en-CA" sz="1200" smtClean="0">
                <a:latin typeface="Tahoma" pitchFamily="34" charset="0"/>
              </a:rPr>
              <a:pPr eaLnBrk="1" hangingPunct="1"/>
              <a:t>2</a:t>
            </a:fld>
            <a:endParaRPr lang="en-CA" sz="1200" smtClean="0">
              <a:latin typeface="Tahoma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5387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863ADE3-ED58-40AF-A417-CCF0BC4DB653}" type="slidenum">
              <a:rPr lang="en-CA" sz="1200" smtClean="0">
                <a:latin typeface="Tahoma" pitchFamily="34" charset="0"/>
              </a:rPr>
              <a:pPr eaLnBrk="1" hangingPunct="1"/>
              <a:t>3</a:t>
            </a:fld>
            <a:endParaRPr lang="en-CA" sz="1200" smtClean="0">
              <a:latin typeface="Tahoma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6949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085C89A-C8A3-47AB-B7AA-76A86CCA6E13}" type="slidenum">
              <a:rPr lang="en-CA" sz="1200" smtClean="0">
                <a:latin typeface="Tahoma" pitchFamily="34" charset="0"/>
              </a:rPr>
              <a:pPr eaLnBrk="1" hangingPunct="1"/>
              <a:t>5</a:t>
            </a:fld>
            <a:endParaRPr lang="en-CA" sz="1200" smtClean="0">
              <a:latin typeface="Tahoma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102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E7FBC23-0748-49D8-8C79-B7625EA24944}" type="slidenum">
              <a:rPr lang="en-CA" sz="1200" smtClean="0">
                <a:latin typeface="Tahoma" pitchFamily="34" charset="0"/>
              </a:rPr>
              <a:pPr eaLnBrk="1" hangingPunct="1"/>
              <a:t>7</a:t>
            </a:fld>
            <a:endParaRPr lang="en-CA" sz="1200" smtClean="0">
              <a:latin typeface="Tahoma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134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B4DA117-D83E-4A16-929D-D0145B267974}" type="slidenum">
              <a:rPr lang="en-CA" sz="1200" smtClean="0">
                <a:latin typeface="Tahoma" pitchFamily="34" charset="0"/>
              </a:rPr>
              <a:pPr eaLnBrk="1" hangingPunct="1"/>
              <a:t>8</a:t>
            </a:fld>
            <a:endParaRPr lang="en-CA" sz="1200" smtClean="0">
              <a:latin typeface="Tahoma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196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407AD85-82A6-47BB-A375-7DE3EBF9E816}" type="slidenum">
              <a:rPr lang="en-CA" sz="1200" smtClean="0">
                <a:latin typeface="Tahoma" pitchFamily="34" charset="0"/>
              </a:rPr>
              <a:pPr eaLnBrk="1" hangingPunct="1"/>
              <a:t>9</a:t>
            </a:fld>
            <a:endParaRPr lang="en-CA" sz="1200" smtClean="0">
              <a:latin typeface="Tahoma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49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D7CEFAA-9A33-404D-8BE0-039AB2472515}" type="slidenum">
              <a:rPr lang="en-CA" sz="1200" smtClean="0">
                <a:latin typeface="Tahoma" pitchFamily="34" charset="0"/>
              </a:rPr>
              <a:pPr eaLnBrk="1" hangingPunct="1"/>
              <a:t>10</a:t>
            </a:fld>
            <a:endParaRPr lang="en-CA" sz="1200" smtClean="0">
              <a:latin typeface="Tahoma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706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CDD8B0A-8347-455A-ADE6-12115FA4B5AB}" type="slidenum">
              <a:rPr lang="en-CA" sz="1200" smtClean="0">
                <a:latin typeface="Tahoma" pitchFamily="34" charset="0"/>
              </a:rPr>
              <a:pPr eaLnBrk="1" hangingPunct="1"/>
              <a:t>11</a:t>
            </a:fld>
            <a:endParaRPr lang="en-CA" sz="1200" smtClean="0">
              <a:latin typeface="Tahom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817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2808CD-BD4B-491D-8A22-7B867FBFEF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CA76A-758D-49D3-A3DE-CBC03EDFA5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A43B35-1763-4074-8095-81E9845A2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762000"/>
            <a:ext cx="80010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82ED9-7432-43CE-B188-9C7EB8AA4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57F83-9432-4140-97D9-B5284D637B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58254-2603-4317-A58A-208E503E11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5F5FB0-57C1-48FD-9834-2C5DC0C899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EA4A7-7D6A-4F39-819A-F99F583F43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8DA7C-66DE-406B-82B5-228A475844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20C3D-48F2-4CDF-9630-21A79D7D0E0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92C10-021B-4391-A60F-034DE95429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55068330-B543-4E3E-A302-4BA7A3728D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405AC507-A19A-4293-9EBD-6A88953B78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HSjpFUKQR4&amp;index=3&amp;list=PLD9ug-KpwoeeTP8qcxw6rQnYbViRejpF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720"/>
            <a:ext cx="8077200" cy="167335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SYS366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61060" y="1832264"/>
            <a:ext cx="8077200" cy="149961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Requirements Gathering using OO Models: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1D34D-07B0-49A7-BA0E-989A8718CADB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19672" y="3793759"/>
            <a:ext cx="5580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Systems Features &amp; Stakeholders’ Needs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gure3-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20689"/>
            <a:ext cx="9144001" cy="403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Identifying System Requirements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stakeholder needs allows us to understand how and to what extent the different aspects of the problem affect different [categories] of stakeholders. *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sz="1600" dirty="0" smtClean="0"/>
              <a:t>*  Use Case Modeling, by Bittner &amp; Spence, page 72.</a:t>
            </a:r>
          </a:p>
          <a:p>
            <a:pPr marL="118872" indent="0">
              <a:buNone/>
            </a:pPr>
            <a:endParaRPr lang="en-US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4AD5-325A-4BD4-AFBC-C83D34ACA0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Features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altLang="en-US" dirty="0" smtClean="0"/>
              <a:t>A product feature set provides a high-level requirements view of the product to be built.</a:t>
            </a:r>
          </a:p>
          <a:p>
            <a:endParaRPr lang="en-CA" altLang="en-US" dirty="0" smtClean="0"/>
          </a:p>
          <a:p>
            <a:r>
              <a:rPr lang="en-CA" altLang="en-US" dirty="0" smtClean="0"/>
              <a:t>Features are </a:t>
            </a:r>
            <a:r>
              <a:rPr lang="en-CA" altLang="en-US" dirty="0"/>
              <a:t>necessary to deliver benefits to the users and help to fulfill the stakeholder and user </a:t>
            </a:r>
            <a:r>
              <a:rPr lang="en-CA" altLang="en-US" dirty="0" smtClean="0"/>
              <a:t>needs.</a:t>
            </a:r>
            <a:endParaRPr lang="en-CA" altLang="en-US" dirty="0"/>
          </a:p>
          <a:p>
            <a:endParaRPr lang="en-CA" altLang="en-US" dirty="0" smtClean="0"/>
          </a:p>
          <a:p>
            <a:r>
              <a:rPr lang="en-CA" altLang="en-US" dirty="0"/>
              <a:t>An example of a feature for a problem-tracking system would be the ability to provide </a:t>
            </a:r>
            <a:r>
              <a:rPr lang="en-CA" altLang="en-US"/>
              <a:t>trend </a:t>
            </a:r>
            <a:r>
              <a:rPr lang="en-CA" altLang="en-US" smtClean="0"/>
              <a:t>reports.</a:t>
            </a:r>
            <a:endParaRPr lang="en-CA" altLang="en-US" dirty="0"/>
          </a:p>
          <a:p>
            <a:endParaRPr lang="en-CA" alt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88D388-377D-4A87-80FC-3FE85FBE86F5}" type="slidenum">
              <a:rPr lang="en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26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0A779-3913-494E-8630-F08030A1ED35}" type="slidenum">
              <a:rPr lang="en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2600" smtClean="0">
              <a:solidFill>
                <a:schemeClr val="bg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428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Features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smtClean="0"/>
              <a:t>“</a:t>
            </a:r>
            <a:r>
              <a:rPr lang="en-US" altLang="en-US" smtClean="0"/>
              <a:t>Features represent some area of functionality of the system that, </a:t>
            </a:r>
            <a:r>
              <a:rPr lang="en-US" altLang="en-US" i="1" u="sng" smtClean="0"/>
              <a:t>at this time, </a:t>
            </a:r>
            <a:r>
              <a:rPr lang="en-US" altLang="en-US" smtClean="0"/>
              <a:t>is important to the users of the system” *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b="1" smtClean="0"/>
          </a:p>
          <a:p>
            <a:pPr eaLnBrk="1" hangingPunct="1">
              <a:buFontTx/>
              <a:buNone/>
            </a:pPr>
            <a:r>
              <a:rPr lang="en-US" altLang="en-US" sz="1800" b="1" i="1" smtClean="0"/>
              <a:t>*  </a:t>
            </a:r>
            <a:r>
              <a:rPr lang="en-US" altLang="en-US" sz="1800" b="1" i="1" u="sng" smtClean="0"/>
              <a:t>Use Case Modeling, </a:t>
            </a:r>
            <a:r>
              <a:rPr lang="en-US" altLang="en-US" sz="1800" b="1" smtClean="0"/>
              <a:t>by Bittner &amp; Spence, page 75.</a:t>
            </a:r>
          </a:p>
          <a:p>
            <a:pPr lvl="1" eaLnBrk="1" hangingPunct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172775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1B0DE8-A629-4268-A6C6-73357973A1EC}" type="slidenum">
              <a:rPr lang="en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2600" smtClean="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428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Features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smtClean="0"/>
              <a:t>“</a:t>
            </a:r>
            <a:r>
              <a:rPr lang="en-US" altLang="en-US" sz="2400" smtClean="0"/>
              <a:t>The immediate and informal nature of features makes them a very powerful tool when working with the stakeholders and customers in defining what they want from a system’s release.” *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 lvl="1" eaLnBrk="1" hangingPunct="1"/>
            <a:endParaRPr lang="en-US" altLang="en-US" sz="2000" smtClean="0"/>
          </a:p>
          <a:p>
            <a:pPr lvl="1" eaLnBrk="1" hangingPunct="1"/>
            <a:endParaRPr lang="en-US" altLang="en-US" sz="2000" b="1" smtClean="0"/>
          </a:p>
          <a:p>
            <a:pPr eaLnBrk="1" hangingPunct="1">
              <a:buFontTx/>
              <a:buNone/>
            </a:pPr>
            <a:r>
              <a:rPr lang="en-US" altLang="en-US" sz="1600" b="1" i="1" smtClean="0"/>
              <a:t>*  </a:t>
            </a:r>
            <a:r>
              <a:rPr lang="en-US" altLang="en-US" sz="1600" b="1" i="1" u="sng" smtClean="0"/>
              <a:t>Use Case Modeling, </a:t>
            </a:r>
            <a:r>
              <a:rPr lang="en-US" altLang="en-US" sz="1600" b="1" smtClean="0"/>
              <a:t>by Bittner &amp; Spence, page 76.</a:t>
            </a:r>
          </a:p>
          <a:p>
            <a:pPr lvl="1" eaLnBrk="1" hangingPunct="1"/>
            <a:endParaRPr lang="en-US" altLang="en-US" sz="2000" b="1" smtClean="0"/>
          </a:p>
        </p:txBody>
      </p:sp>
    </p:spTree>
    <p:extLst>
      <p:ext uri="{BB962C8B-B14F-4D97-AF65-F5344CB8AC3E}">
        <p14:creationId xmlns:p14="http://schemas.microsoft.com/office/powerpoint/2010/main" val="288632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283D8A-CF50-4B14-881D-57A3B9135E93}" type="slidenum">
              <a:rPr lang="en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2600" smtClean="0">
              <a:solidFill>
                <a:schemeClr val="bg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428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Features 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smtClean="0"/>
              <a:t>“</a:t>
            </a:r>
            <a:r>
              <a:rPr lang="en-US" altLang="en-US" smtClean="0"/>
              <a:t>Features provide the fundamental basis for product definition and scope management” *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 eaLnBrk="1" hangingPunct="1"/>
            <a:endParaRPr lang="en-US" altLang="en-US" smtClean="0"/>
          </a:p>
          <a:p>
            <a:pPr lvl="1" eaLnBrk="1" hangingPunct="1"/>
            <a:endParaRPr lang="en-US" altLang="en-US" b="1" smtClean="0"/>
          </a:p>
          <a:p>
            <a:pPr eaLnBrk="1" hangingPunct="1">
              <a:buFontTx/>
              <a:buChar char="•"/>
            </a:pPr>
            <a:r>
              <a:rPr lang="en-US" altLang="en-US" sz="1800" b="1" i="1" u="sng" smtClean="0"/>
              <a:t>Use Case Modeling, </a:t>
            </a:r>
            <a:r>
              <a:rPr lang="en-US" altLang="en-US" sz="1800" b="1" smtClean="0"/>
              <a:t>by Bittner &amp; Spence, page 76.</a:t>
            </a:r>
          </a:p>
          <a:p>
            <a:pPr eaLnBrk="1" hangingPunct="1">
              <a:buFontTx/>
              <a:buChar char="•"/>
            </a:pPr>
            <a:endParaRPr lang="en-US" altLang="en-US" sz="1800" b="1" smtClean="0"/>
          </a:p>
          <a:p>
            <a:pPr lvl="1" eaLnBrk="1" hangingPunct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404088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IS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 smtClean="0"/>
              <a:t>AS IS</a:t>
            </a:r>
            <a:r>
              <a:rPr lang="en-US" dirty="0"/>
              <a:t> system is an existing </a:t>
            </a:r>
            <a:r>
              <a:rPr lang="en-US" dirty="0" smtClean="0"/>
              <a:t>system</a:t>
            </a:r>
            <a:r>
              <a:rPr lang="en-US" dirty="0"/>
              <a:t> or process. The </a:t>
            </a:r>
            <a:r>
              <a:rPr lang="en-US" dirty="0" smtClean="0"/>
              <a:t>AS-IS system</a:t>
            </a:r>
            <a:r>
              <a:rPr lang="en-US" dirty="0"/>
              <a:t> is the combination of people, processes, data, and technology that currently perform the tasks and functions of the </a:t>
            </a:r>
            <a:r>
              <a:rPr lang="en-US" dirty="0" smtClean="0"/>
              <a:t>current system.</a:t>
            </a:r>
          </a:p>
          <a:p>
            <a:endParaRPr lang="en-US" dirty="0" smtClean="0"/>
          </a:p>
          <a:p>
            <a:r>
              <a:rPr lang="en-US" dirty="0" smtClean="0"/>
              <a:t>The current situation of system</a:t>
            </a:r>
          </a:p>
          <a:p>
            <a:endParaRPr lang="en-US" dirty="0" smtClean="0"/>
          </a:p>
          <a:p>
            <a:r>
              <a:rPr lang="en-US" dirty="0" smtClean="0"/>
              <a:t>As it is currently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57F83-9432-4140-97D9-B5284D637B0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to be system is the one which is </a:t>
            </a:r>
            <a:r>
              <a:rPr lang="en-US" dirty="0" smtClean="0"/>
              <a:t>expected to be developed </a:t>
            </a:r>
            <a:r>
              <a:rPr lang="en-US" dirty="0"/>
              <a:t>on the basis of the analysis done </a:t>
            </a:r>
            <a:r>
              <a:rPr lang="en-US" dirty="0" smtClean="0"/>
              <a:t>on the </a:t>
            </a:r>
            <a:r>
              <a:rPr lang="en-US" dirty="0"/>
              <a:t>current system which needs to be </a:t>
            </a:r>
            <a:r>
              <a:rPr lang="en-US" dirty="0" smtClean="0"/>
              <a:t>changed, enhanced or replaced.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To-Be system </a:t>
            </a:r>
            <a:r>
              <a:rPr lang="en-US" dirty="0" smtClean="0"/>
              <a:t>is also the combination </a:t>
            </a:r>
            <a:r>
              <a:rPr lang="en-US" dirty="0"/>
              <a:t>of people, processes, data, and technology that will perform </a:t>
            </a:r>
            <a:r>
              <a:rPr lang="en-US" dirty="0" smtClean="0"/>
              <a:t>the required </a:t>
            </a:r>
            <a:r>
              <a:rPr lang="en-US" dirty="0"/>
              <a:t>tasks and functions of </a:t>
            </a:r>
            <a:r>
              <a:rPr lang="en-US" dirty="0" smtClean="0"/>
              <a:t>the potential system.</a:t>
            </a:r>
          </a:p>
          <a:p>
            <a:endParaRPr lang="en-US" dirty="0" smtClean="0"/>
          </a:p>
          <a:p>
            <a:r>
              <a:rPr lang="en-US" dirty="0" smtClean="0"/>
              <a:t>As Is system is simply current, while To Be is future.</a:t>
            </a:r>
          </a:p>
          <a:p>
            <a:endParaRPr lang="en-US" dirty="0"/>
          </a:p>
          <a:p>
            <a:r>
              <a:rPr lang="en-US" dirty="0" smtClean="0"/>
              <a:t>The features of a To Be system is normally determined through requirements gathering and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57F83-9432-4140-97D9-B5284D637B0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Business Process Model and Notation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08DA7C-66DE-406B-82B5-228A4758440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3528" y="1772816"/>
            <a:ext cx="84969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Process Model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Notation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BPMN) is a graphical representation for specifying business processes in a business process model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visual representation of As Is and To Be systems.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supports the integration of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more-advanced decision automation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 in systems analysis &amp; design, such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predictive analytics and artificial intelligence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automate business process and envisage future systems performance or enhancements.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46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 the Current Situation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20C3D-48F2-4CDF-9630-21A79D7D0E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88840"/>
            <a:ext cx="8435280" cy="3782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3528" y="59705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Author: Cheryl Lee, PMP, </a:t>
            </a:r>
            <a:r>
              <a:rPr lang="en-US" sz="1800" dirty="0" smtClean="0">
                <a:latin typeface="Arial" panose="020B0604020202020204" pitchFamily="34" charset="0"/>
              </a:rPr>
              <a:t>PMI-PBA</a:t>
            </a:r>
            <a:r>
              <a:rPr lang="en-US" sz="1800" dirty="0">
                <a:latin typeface="Arial" panose="020B0604020202020204" pitchFamily="34" charset="0"/>
              </a:rPr>
              <a:t>, CBAP</a:t>
            </a:r>
          </a:p>
          <a:p>
            <a:r>
              <a:rPr lang="en-US" sz="1800" dirty="0">
                <a:latin typeface="Arial" panose="020B0604020202020204" pitchFamily="34" charset="0"/>
              </a:rPr>
              <a:t>Date: February 22, 2016</a:t>
            </a:r>
          </a:p>
        </p:txBody>
      </p:sp>
    </p:spTree>
    <p:extLst>
      <p:ext uri="{BB962C8B-B14F-4D97-AF65-F5344CB8AC3E}">
        <p14:creationId xmlns:p14="http://schemas.microsoft.com/office/powerpoint/2010/main" val="107862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System Requirements</a:t>
            </a:r>
          </a:p>
          <a:p>
            <a:pPr lvl="1"/>
            <a:r>
              <a:rPr lang="en-US" dirty="0" smtClean="0"/>
              <a:t>Stakeholder Needs</a:t>
            </a:r>
          </a:p>
          <a:p>
            <a:r>
              <a:rPr lang="en-US" dirty="0" smtClean="0"/>
              <a:t>Documenting Systems Features</a:t>
            </a:r>
          </a:p>
          <a:p>
            <a:r>
              <a:rPr lang="en-US" dirty="0" smtClean="0"/>
              <a:t>Constraints in Requirements Gathering and Software </a:t>
            </a:r>
            <a:r>
              <a:rPr lang="en-US" dirty="0"/>
              <a:t>D</a:t>
            </a:r>
            <a:r>
              <a:rPr lang="en-US" dirty="0" smtClean="0"/>
              <a:t>evelopment</a:t>
            </a:r>
          </a:p>
          <a:p>
            <a:r>
              <a:rPr lang="en-US" dirty="0" smtClean="0"/>
              <a:t>AS IS and To Be</a:t>
            </a:r>
          </a:p>
          <a:p>
            <a:r>
              <a:rPr lang="en-US" dirty="0"/>
              <a:t>Business Process Model and </a:t>
            </a:r>
            <a:r>
              <a:rPr lang="en-US" dirty="0" smtClean="0"/>
              <a:t>Notation</a:t>
            </a:r>
          </a:p>
          <a:p>
            <a:r>
              <a:rPr lang="en-US" dirty="0" smtClean="0"/>
              <a:t>Requirements </a:t>
            </a:r>
            <a:r>
              <a:rPr lang="en-US" dirty="0"/>
              <a:t>Traceability Matrix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4F89-E860-4AF9-9C2C-84E6A9C8A3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Constraints in Requirements Gathering and Software Development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Predetermined Solution</a:t>
            </a:r>
          </a:p>
          <a:p>
            <a:r>
              <a:rPr lang="en-US" dirty="0" smtClean="0"/>
              <a:t>Political/Personal agendas</a:t>
            </a:r>
          </a:p>
          <a:p>
            <a:r>
              <a:rPr lang="en-US" dirty="0" smtClean="0"/>
              <a:t>Insufficient data</a:t>
            </a:r>
          </a:p>
          <a:p>
            <a:r>
              <a:rPr lang="en-US" dirty="0" smtClean="0"/>
              <a:t>Unable to distinguish between needs vs wants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57F83-9432-4140-97D9-B5284D637B0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3568" y="5754469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Author: Cheryl Lee, PMP, </a:t>
            </a:r>
            <a:r>
              <a:rPr lang="en-US" sz="1800" dirty="0" smtClean="0">
                <a:latin typeface="Arial" panose="020B0604020202020204" pitchFamily="34" charset="0"/>
              </a:rPr>
              <a:t>PMI-PBA</a:t>
            </a:r>
            <a:r>
              <a:rPr lang="en-US" sz="1800" dirty="0">
                <a:latin typeface="Arial" panose="020B0604020202020204" pitchFamily="34" charset="0"/>
              </a:rPr>
              <a:t>, CBAP</a:t>
            </a:r>
          </a:p>
          <a:p>
            <a:r>
              <a:rPr lang="en-US" sz="1800" dirty="0">
                <a:latin typeface="Arial" panose="020B0604020202020204" pitchFamily="34" charset="0"/>
              </a:rPr>
              <a:t>Date: February 22, 2016</a:t>
            </a:r>
          </a:p>
        </p:txBody>
      </p:sp>
    </p:spTree>
    <p:extLst>
      <p:ext uri="{BB962C8B-B14F-4D97-AF65-F5344CB8AC3E}">
        <p14:creationId xmlns:p14="http://schemas.microsoft.com/office/powerpoint/2010/main" val="253982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481060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Constraint in Requirements Gathering and software development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Stakeholders explanations</a:t>
            </a:r>
          </a:p>
          <a:p>
            <a:r>
              <a:rPr lang="en-US" dirty="0" smtClean="0"/>
              <a:t>Project Leader’s understanding</a:t>
            </a:r>
          </a:p>
          <a:p>
            <a:r>
              <a:rPr lang="en-US" dirty="0" smtClean="0"/>
              <a:t>Business Analyst's requirements gathering and design skills</a:t>
            </a:r>
          </a:p>
          <a:p>
            <a:r>
              <a:rPr lang="en-US" dirty="0" smtClean="0"/>
              <a:t>Developers skills and understanding of the design</a:t>
            </a:r>
          </a:p>
          <a:p>
            <a:r>
              <a:rPr lang="en-US" dirty="0" smtClean="0"/>
              <a:t>Poor documentation</a:t>
            </a:r>
          </a:p>
          <a:p>
            <a:r>
              <a:rPr lang="en-US" dirty="0" smtClean="0"/>
              <a:t>Failed project</a:t>
            </a:r>
          </a:p>
          <a:p>
            <a:r>
              <a:rPr lang="en-US" dirty="0" smtClean="0"/>
              <a:t>Customer dissatisfaction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57F83-9432-4140-97D9-B5284D637B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</a:t>
            </a:r>
            <a:r>
              <a:rPr lang="en-US" dirty="0"/>
              <a:t>Traceability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Requirement Traceability Matrix </a:t>
            </a:r>
            <a:r>
              <a:rPr lang="en-US" dirty="0" smtClean="0"/>
              <a:t>(RTM) </a:t>
            </a:r>
            <a:r>
              <a:rPr lang="en-US" dirty="0"/>
              <a:t>captures </a:t>
            </a:r>
            <a:r>
              <a:rPr lang="en-US" dirty="0" smtClean="0"/>
              <a:t>all requirements</a:t>
            </a:r>
            <a:r>
              <a:rPr lang="en-US" dirty="0"/>
              <a:t> proposed by the client or software development team and their traceability in a single </a:t>
            </a:r>
            <a:r>
              <a:rPr lang="en-US" dirty="0" smtClean="0"/>
              <a:t>document.</a:t>
            </a:r>
          </a:p>
          <a:p>
            <a:endParaRPr lang="en-US" dirty="0" smtClean="0"/>
          </a:p>
          <a:p>
            <a:r>
              <a:rPr lang="en-US" dirty="0" smtClean="0"/>
              <a:t>It is used to track and trace project status and usually delivered </a:t>
            </a:r>
            <a:r>
              <a:rPr lang="en-US" dirty="0"/>
              <a:t>at the conclusion of the </a:t>
            </a:r>
            <a:r>
              <a:rPr lang="en-US" dirty="0" smtClean="0"/>
              <a:t>life-cycle of a project. 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document that maps and traces </a:t>
            </a:r>
            <a:r>
              <a:rPr lang="en-US" dirty="0" smtClean="0"/>
              <a:t>stakeholders</a:t>
            </a:r>
            <a:r>
              <a:rPr lang="en-US" dirty="0" smtClean="0"/>
              <a:t>’ needs and/or </a:t>
            </a:r>
            <a:r>
              <a:rPr lang="en-US" dirty="0" smtClean="0"/>
              <a:t>users requirements in a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57F83-9432-4140-97D9-B5284D637B0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1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20C3D-48F2-4CDF-9630-21A79D7D0E0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" y="764704"/>
            <a:ext cx="9081666" cy="459375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3528" y="59705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Author: Cheryl Lee, PMP, </a:t>
            </a:r>
            <a:r>
              <a:rPr lang="en-US" sz="1800" dirty="0" smtClean="0">
                <a:latin typeface="Arial" panose="020B0604020202020204" pitchFamily="34" charset="0"/>
              </a:rPr>
              <a:t>PMI-PBA</a:t>
            </a:r>
            <a:r>
              <a:rPr lang="en-US" sz="1800" dirty="0">
                <a:latin typeface="Arial" panose="020B0604020202020204" pitchFamily="34" charset="0"/>
              </a:rPr>
              <a:t>, CBAP</a:t>
            </a:r>
          </a:p>
          <a:p>
            <a:r>
              <a:rPr lang="en-US" sz="1800" dirty="0">
                <a:latin typeface="Arial" panose="020B0604020202020204" pitchFamily="34" charset="0"/>
              </a:rPr>
              <a:t>Date: February 22, 2016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175" y="5456064"/>
            <a:ext cx="841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3"/>
              </a:rPr>
              <a:t>https://www.youtube.com/watch?v=AHSjpFUKQR4&amp;index=3&amp;list=PLD9ug-KpwoeeTP8qcxw6rQnYbViRejpFu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36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20C3D-48F2-4CDF-9630-21A79D7D0E0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55" y="274965"/>
            <a:ext cx="8154134" cy="59367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03648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Author: Cheryl Lee, PMP, </a:t>
            </a:r>
            <a:r>
              <a:rPr lang="en-US" sz="1800" dirty="0" smtClean="0">
                <a:latin typeface="Arial" panose="020B0604020202020204" pitchFamily="34" charset="0"/>
              </a:rPr>
              <a:t>PMI-PBA</a:t>
            </a:r>
            <a:r>
              <a:rPr lang="en-US" sz="1800" dirty="0">
                <a:latin typeface="Arial" panose="020B0604020202020204" pitchFamily="34" charset="0"/>
              </a:rPr>
              <a:t>, CBAP</a:t>
            </a:r>
          </a:p>
          <a:p>
            <a:r>
              <a:rPr lang="en-US" sz="1800" dirty="0">
                <a:latin typeface="Arial" panose="020B0604020202020204" pitchFamily="34" charset="0"/>
              </a:rPr>
              <a:t>Date: February 22, 2016</a:t>
            </a:r>
          </a:p>
        </p:txBody>
      </p:sp>
    </p:spTree>
    <p:extLst>
      <p:ext uri="{BB962C8B-B14F-4D97-AF65-F5344CB8AC3E}">
        <p14:creationId xmlns:p14="http://schemas.microsoft.com/office/powerpoint/2010/main" val="206958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20C3D-48F2-4CDF-9630-21A79D7D0E0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22" y="1196752"/>
            <a:ext cx="8140030" cy="35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20C3D-48F2-4CDF-9630-21A79D7D0E0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1316" y="548680"/>
            <a:ext cx="84969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In-class Questions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 you identify </a:t>
            </a:r>
            <a:r>
              <a:rPr lang="en-US" dirty="0"/>
              <a:t>System </a:t>
            </a:r>
            <a:r>
              <a:rPr lang="en-US" dirty="0" smtClean="0"/>
              <a:t>Requirements Stakeholder Needs?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Name potential Problems </a:t>
            </a:r>
            <a:r>
              <a:rPr lang="en-US" dirty="0"/>
              <a:t>in Requirements Gathering and software </a:t>
            </a:r>
            <a:r>
              <a:rPr lang="en-US" dirty="0" smtClean="0"/>
              <a:t>development.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Give an example of an As </a:t>
            </a:r>
            <a:r>
              <a:rPr lang="en-US" dirty="0"/>
              <a:t>Is and To </a:t>
            </a:r>
            <a:r>
              <a:rPr lang="en-US" dirty="0" smtClean="0"/>
              <a:t>Be systems.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does BPMN stand for and what does it do in a project?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Requirements </a:t>
            </a:r>
            <a:r>
              <a:rPr lang="en-US" dirty="0"/>
              <a:t>Traceability </a:t>
            </a:r>
            <a:r>
              <a:rPr lang="en-US" dirty="0" smtClean="0"/>
              <a:t>Matrix?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Requirements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the requirements capture and analysis phases is to understand business processes and develop requirements for the new system.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3935-C86D-43F1-9F5F-9E134031E6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655553" y="3717032"/>
            <a:ext cx="8001000" cy="10314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B82ED9-7432-43CE-B188-9C7EB8AA4A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3568" y="332656"/>
            <a:ext cx="54441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Identifying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4173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Identifying System Requirements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requirement “is either derived directly from </a:t>
            </a:r>
            <a:r>
              <a:rPr lang="en-US" b="1" dirty="0" smtClean="0"/>
              <a:t>stakeholders or user needs </a:t>
            </a:r>
            <a:br>
              <a:rPr lang="en-US" b="1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stated in a contract, standard, specification, or other formally imposed document.” *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118872" indent="0">
              <a:buNone/>
            </a:pPr>
            <a:r>
              <a:rPr lang="en-US" sz="1600" dirty="0" smtClean="0"/>
              <a:t>*  Use Case Modeling, by Bittner &amp; Spence, page 5.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4090-8667-454D-AE2B-5C2E7DB511E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18D362-4A9D-4738-8E00-E8A438B40185}" type="slidenum">
              <a:rPr lang="en-CA" altLang="en-US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2600" smtClean="0">
              <a:solidFill>
                <a:schemeClr val="bg1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42888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Identifying System Requirements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“A requirement is a desired </a:t>
            </a:r>
            <a:r>
              <a:rPr lang="en-US" altLang="en-US" u="sng" dirty="0" smtClean="0"/>
              <a:t>feature</a:t>
            </a:r>
            <a:r>
              <a:rPr lang="en-US" altLang="en-US" dirty="0" smtClean="0"/>
              <a:t>, property or behavior of a system.” *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It is an objective that a system must fulfil</a:t>
            </a:r>
          </a:p>
          <a:p>
            <a:pPr eaLnBrk="1" hangingPunct="1"/>
            <a:endParaRPr lang="en-US" altLang="en-US" b="1" dirty="0" smtClean="0"/>
          </a:p>
          <a:p>
            <a:pPr eaLnBrk="1" hangingPunct="1"/>
            <a:endParaRPr lang="en-US" altLang="en-US" sz="2400" b="1" dirty="0" smtClean="0"/>
          </a:p>
          <a:p>
            <a:pPr eaLnBrk="1" hangingPunct="1"/>
            <a:endParaRPr lang="en-US" altLang="en-US" sz="2400" b="1" dirty="0" smtClean="0"/>
          </a:p>
          <a:p>
            <a:pPr eaLnBrk="1" hangingPunct="1"/>
            <a:endParaRPr lang="en-US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3416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Identifying System Requirements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Stakeholder Needs:  </a:t>
            </a:r>
          </a:p>
          <a:p>
            <a:pPr lvl="1"/>
            <a:r>
              <a:rPr lang="en-US" dirty="0" smtClean="0"/>
              <a:t>A reflection of the business, personal or operational problem… that must be addressed to justify consideration, purchase or use of the new system. *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118872" indent="0">
              <a:buNone/>
            </a:pPr>
            <a:r>
              <a:rPr lang="en-US" sz="1700" dirty="0" smtClean="0"/>
              <a:t>*  Use Case Modeling, by Bittner &amp; Spence, page 72.</a:t>
            </a:r>
          </a:p>
          <a:p>
            <a:pPr marL="118872" indent="0">
              <a:buNone/>
            </a:pPr>
            <a:r>
              <a:rPr lang="en-US" sz="1700" dirty="0" smtClean="0"/>
              <a:t>*  Use Case Modeling, by Bittner &amp; Spence, page 5.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AB6F-D769-4CD2-89AF-270646A0706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Identifying System Requirements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“If you want to satisfy [Stakeholders’] real needs, you must understand the problem that they are trying to solve.” *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r>
              <a:rPr lang="en-US" sz="1600" dirty="0" smtClean="0"/>
              <a:t>*Use Case Modeling by Bittner and Spence, page. 69.</a:t>
            </a:r>
          </a:p>
          <a:p>
            <a:endParaRPr lang="en-US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BDB4-B738-48DD-A560-6407021721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Identifying System Requirements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Stakeholder needs are an expression of the true ‘business requirements’ of the system *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r>
              <a:rPr lang="en-US" sz="1600" dirty="0" smtClean="0"/>
              <a:t>*  Use Case Modeling, by Bittner &amp; Spence, page 72.</a:t>
            </a:r>
          </a:p>
          <a:p>
            <a:pPr marL="118872" indent="0">
              <a:buNone/>
            </a:pPr>
            <a:endParaRPr lang="en-US" sz="1800" dirty="0" smtClean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BA466-21ED-4413-95E8-753411E06F4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3423</TotalTime>
  <Words>846</Words>
  <Application>Microsoft Office PowerPoint</Application>
  <PresentationFormat>On-screen Show (4:3)</PresentationFormat>
  <Paragraphs>180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Corbel</vt:lpstr>
      <vt:lpstr>Tahoma</vt:lpstr>
      <vt:lpstr>Times New Roman</vt:lpstr>
      <vt:lpstr>Wingdings</vt:lpstr>
      <vt:lpstr>Wingdings 2</vt:lpstr>
      <vt:lpstr>Wingdings 3</vt:lpstr>
      <vt:lpstr>Module</vt:lpstr>
      <vt:lpstr>SYS366</vt:lpstr>
      <vt:lpstr>Today</vt:lpstr>
      <vt:lpstr>Identifying Requirements</vt:lpstr>
      <vt:lpstr>PowerPoint Presentation</vt:lpstr>
      <vt:lpstr>Identifying System Requirements</vt:lpstr>
      <vt:lpstr>Identifying System Requirements</vt:lpstr>
      <vt:lpstr>Identifying System Requirements</vt:lpstr>
      <vt:lpstr>Identifying System Requirements</vt:lpstr>
      <vt:lpstr>Identifying System Requirements</vt:lpstr>
      <vt:lpstr>PowerPoint Presentation</vt:lpstr>
      <vt:lpstr>Identifying System Requirements</vt:lpstr>
      <vt:lpstr>Features</vt:lpstr>
      <vt:lpstr>Features</vt:lpstr>
      <vt:lpstr>Features</vt:lpstr>
      <vt:lpstr>Features </vt:lpstr>
      <vt:lpstr>AS IS System</vt:lpstr>
      <vt:lpstr>To Be System</vt:lpstr>
      <vt:lpstr>Business Process Model and Notation</vt:lpstr>
      <vt:lpstr>Assess the Current Situation</vt:lpstr>
      <vt:lpstr>Constraints in Requirements Gathering and Software Development</vt:lpstr>
      <vt:lpstr>Constraint in Requirements Gathering and software development</vt:lpstr>
      <vt:lpstr>Requirements Traceability Matrix</vt:lpstr>
      <vt:lpstr>PowerPoint Presentation</vt:lpstr>
      <vt:lpstr>PowerPoint Presentation</vt:lpstr>
      <vt:lpstr>PowerPoint Presentation</vt:lpstr>
      <vt:lpstr>PowerPoint Presentation</vt:lpstr>
    </vt:vector>
  </TitlesOfParts>
  <Company>Manton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Agenda</dc:title>
  <dc:creator>Matthew Manton</dc:creator>
  <cp:lastModifiedBy>ITS Seneca</cp:lastModifiedBy>
  <cp:revision>225</cp:revision>
  <cp:lastPrinted>1601-01-01T00:00:00Z</cp:lastPrinted>
  <dcterms:created xsi:type="dcterms:W3CDTF">2000-07-11T00:43:28Z</dcterms:created>
  <dcterms:modified xsi:type="dcterms:W3CDTF">2019-10-03T19:23:32Z</dcterms:modified>
</cp:coreProperties>
</file>