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26"/>
  </p:notesMasterIdLst>
  <p:handoutMasterIdLst>
    <p:handoutMasterId r:id="rId27"/>
  </p:handoutMasterIdLst>
  <p:sldIdLst>
    <p:sldId id="431" r:id="rId2"/>
    <p:sldId id="433" r:id="rId3"/>
    <p:sldId id="447" r:id="rId4"/>
    <p:sldId id="436" r:id="rId5"/>
    <p:sldId id="443" r:id="rId6"/>
    <p:sldId id="446" r:id="rId7"/>
    <p:sldId id="445" r:id="rId8"/>
    <p:sldId id="453" r:id="rId9"/>
    <p:sldId id="448" r:id="rId10"/>
    <p:sldId id="449" r:id="rId11"/>
    <p:sldId id="438" r:id="rId12"/>
    <p:sldId id="439" r:id="rId13"/>
    <p:sldId id="441" r:id="rId14"/>
    <p:sldId id="442" r:id="rId15"/>
    <p:sldId id="454" r:id="rId16"/>
    <p:sldId id="456" r:id="rId17"/>
    <p:sldId id="450" r:id="rId18"/>
    <p:sldId id="455" r:id="rId19"/>
    <p:sldId id="452" r:id="rId20"/>
    <p:sldId id="458" r:id="rId21"/>
    <p:sldId id="457" r:id="rId22"/>
    <p:sldId id="459" r:id="rId23"/>
    <p:sldId id="451" r:id="rId24"/>
    <p:sldId id="460" r:id="rId25"/>
  </p:sldIdLst>
  <p:sldSz cx="9144000" cy="6858000" type="screen4x3"/>
  <p:notesSz cx="6858000" cy="9180513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2B2B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0929"/>
  </p:normalViewPr>
  <p:slideViewPr>
    <p:cSldViewPr>
      <p:cViewPr varScale="1">
        <p:scale>
          <a:sx n="71" d="100"/>
          <a:sy n="71" d="100"/>
        </p:scale>
        <p:origin x="104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9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22B23C9-1259-4829-8E50-902F62650AA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90626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63B328F-A108-4C35-BEAA-962BED0FEA1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23593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C95831-7AAE-48C0-B7A9-74730D272E9E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080B11-6B23-4453-8A64-09031B27DEEE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92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497E95-A1D6-406D-ADA8-F3F7B335417A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803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89E7A7-9D5A-46C6-82E3-26F52BAB232B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88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736746-5822-45FB-94AF-9DD63EB2DAC0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26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EEE15B-4A2A-45E9-9B92-7DAE30B32397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19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6F89A6-6B82-4B7C-8CAB-D3511B638065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25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F5F9A0-D3BF-4D33-8D95-A7F7F41C837A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21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2EB777-83CD-4E7B-B6F0-0DFB0A4881BE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13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82B53D-A76E-4833-A881-F490D1C5CD11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77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FFAA14-09ED-4D56-BD2D-E5DBDC158120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4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DE3F2F-95F2-4F44-91E9-776B7A437B02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52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607B4E-FDEC-4929-82F0-6DFB92974398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6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A17076-ADE2-4CEF-AFC0-31BA85FD5785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3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F4EEB6-A201-452A-974E-F5B8FA7EC99B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8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D096A7-0A91-4746-9E82-63FBA3BCB9E6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2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B9E4FC-877E-4CB3-96CE-79A01F2822A8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33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AC35FA-3E46-4F19-A2AA-FDC08E62064F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64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D23D80-9D35-4487-9A9F-87D233BD298D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72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5A4F57-A3BC-4FE1-88CF-29F18A284039}" type="slidenum">
              <a:rPr kumimoji="0"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kumimoji="0" lang="en-CA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6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240E1-A181-410C-B846-643B5DE811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38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FFB2B-CA65-4B89-8E72-AFB17FB6FD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68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2B06B-97E8-4966-96F4-9671C3BC1B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01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99520-B70E-451F-9A22-465D5CE99C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499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0E39-4994-4950-B8CD-AF7C904B42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192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2BAF5-F509-492F-A2DA-18A18A4BDD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044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3A19-C137-4CFB-A139-ECC6FB3C7B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358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51A7B-39E9-4F3B-927B-B5DF40C40F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747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0B6CE-0FBB-46D9-BE42-8C5253D8C8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42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2"/>
            <a:ext cx="7704667" cy="1568042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13632" cy="386621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93D1D-B6DC-4D77-A1CA-688C3D2609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911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087B-4075-47D4-BF07-F5EB79AA2A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21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618C4-503B-4278-AB84-B32A7B8A5C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76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1C1C3-0E1D-458F-BADA-106670CC0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13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6EE5B-7323-4001-964E-0DF996B53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2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4B035-5512-454B-859D-A2A8BE7979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23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456FC-C1BB-4463-9A73-1268F3497D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1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26314-352D-4F7E-B471-1AE1CD833D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53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6ADFD4C-D249-45E8-9B89-D4BB275605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8" r:id="rId12"/>
    <p:sldLayoutId id="2147483882" r:id="rId13"/>
    <p:sldLayoutId id="2147483889" r:id="rId14"/>
    <p:sldLayoutId id="2147483883" r:id="rId15"/>
    <p:sldLayoutId id="2147483884" r:id="rId16"/>
    <p:sldLayoutId id="2147483885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000" b="1" kern="1200">
          <a:ln w="3175" cmpd="sng">
            <a:noFill/>
          </a:ln>
          <a:solidFill>
            <a:srgbClr val="455A1A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688727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688727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688727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688727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688727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SYS366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The Next Stage in Analysis: Systems Use Case Diagrams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System Use Case Diagram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“The communicate association represents a dialog between the actor and the system, a kind of communication channel over which data flows in </a:t>
            </a:r>
            <a:r>
              <a:rPr lang="en-US" altLang="en-US" i="1" smtClean="0"/>
              <a:t>both directions </a:t>
            </a:r>
            <a:r>
              <a:rPr lang="en-US" altLang="en-US" smtClean="0"/>
              <a:t>during the dialog.”</a:t>
            </a:r>
            <a:r>
              <a:rPr lang="en-CA" altLang="en-US" baseline="30000" smtClean="0"/>
              <a:t> * </a:t>
            </a:r>
            <a:endParaRPr lang="en-US" alt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* Use </a:t>
            </a:r>
            <a:r>
              <a:rPr lang="en-US" altLang="en-US" dirty="0"/>
              <a:t>Case Modeling, Kurt Bittner &amp; Ian Spence, Addison-Wesley, 2003, p. </a:t>
            </a:r>
            <a:r>
              <a:rPr lang="en-US" altLang="en-US" dirty="0" smtClean="0"/>
              <a:t>26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Systems Use Case </a:t>
            </a:r>
            <a:b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</a:br>
            <a:endParaRPr lang="en-US" altLang="en-US" smtClean="0">
              <a:ln>
                <a:noFill/>
              </a:ln>
              <a:solidFill>
                <a:srgbClr val="455A1A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“The ellipse                                  is a graphical representation of a use case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It is a placeholder for a description of how the system and its actors interact”</a:t>
            </a:r>
            <a:r>
              <a:rPr lang="en-CA" altLang="en-US" baseline="30000" smtClean="0"/>
              <a:t> * </a:t>
            </a:r>
            <a:endParaRPr lang="en-US" altLang="en-US" smtClean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* Use Case Modeling, Kurt Bittner &amp; Ian Spence, Addison-Wesley, 2003, p.  </a:t>
            </a:r>
            <a:r>
              <a:rPr lang="en-US" altLang="en-US" dirty="0" smtClean="0"/>
              <a:t>23</a:t>
            </a:r>
            <a:endParaRPr lang="en-US" altLang="en-US" dirty="0"/>
          </a:p>
        </p:txBody>
      </p:sp>
      <p:pic>
        <p:nvPicPr>
          <p:cNvPr id="2867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4" t="8002" r="38873" b="39999"/>
          <a:stretch>
            <a:fillRect/>
          </a:stretch>
        </p:blipFill>
        <p:spPr bwMode="auto">
          <a:xfrm>
            <a:off x="2590800" y="2025650"/>
            <a:ext cx="19510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Actors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r>
              <a:rPr lang="en-US" altLang="en-US" smtClean="0"/>
              <a:t>“Can represent humans or other systems</a:t>
            </a:r>
          </a:p>
          <a:p>
            <a:r>
              <a:rPr lang="en-US" altLang="en-US" smtClean="0"/>
              <a:t>Define the roles that users or other systems play when interacting with the system</a:t>
            </a:r>
          </a:p>
          <a:p>
            <a:r>
              <a:rPr lang="en-US" altLang="en-US" smtClean="0"/>
              <a:t>Are outside the system, and usually outside the control of the system</a:t>
            </a:r>
          </a:p>
          <a:p>
            <a:r>
              <a:rPr lang="en-US" altLang="en-US" smtClean="0"/>
              <a:t>Impose requirements on what the system being built must do”</a:t>
            </a:r>
            <a:r>
              <a:rPr lang="en-CA" altLang="en-US" baseline="30000" smtClean="0"/>
              <a:t> * 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* Use Case Modeling, Kurt Bittner &amp; Ian Spence, Addison-Wesley, 2003, p.  </a:t>
            </a:r>
            <a:r>
              <a:rPr lang="en-US" altLang="en-US" dirty="0" smtClean="0"/>
              <a:t>22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Examples of Actors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 rtlCol="0">
            <a:normAutofit lnSpcReduction="10000"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 smtClean="0"/>
              <a:t>User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 smtClean="0"/>
              <a:t>Somebody who maintains the data, uses the data or generates reports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 smtClean="0"/>
              <a:t>Applications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 smtClean="0"/>
              <a:t>External processes or software systems (email interface)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 smtClean="0"/>
              <a:t>Devices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 smtClean="0"/>
              <a:t>External sensors (printers, scanners)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 smtClean="0"/>
              <a:t>Time Events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 smtClean="0"/>
              <a:t>System clock</a:t>
            </a: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UML Notation</a:t>
            </a:r>
          </a:p>
        </p:txBody>
      </p:sp>
      <p:sp>
        <p:nvSpPr>
          <p:cNvPr id="416778" name="Text Box 10"/>
          <p:cNvSpPr txBox="1">
            <a:spLocks noChangeArrowheads="1"/>
          </p:cNvSpPr>
          <p:nvPr/>
        </p:nvSpPr>
        <p:spPr bwMode="auto">
          <a:xfrm>
            <a:off x="2641600" y="4535488"/>
            <a:ext cx="4702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2000" dirty="0" smtClean="0">
                <a:latin typeface="+mn-lt"/>
              </a:rPr>
              <a:t>“I can be a person, a department,</a:t>
            </a:r>
            <a:br>
              <a:rPr lang="en-US" altLang="en-US" sz="2000" dirty="0" smtClean="0">
                <a:latin typeface="+mn-lt"/>
              </a:rPr>
            </a:br>
            <a:r>
              <a:rPr lang="en-US" altLang="en-US" sz="2000" dirty="0" smtClean="0">
                <a:latin typeface="+mn-lt"/>
              </a:rPr>
              <a:t>a system, hardware, scheduler, and so on</a:t>
            </a:r>
            <a:r>
              <a:rPr lang="en-US" altLang="en-US" dirty="0" smtClean="0">
                <a:latin typeface="+mn-lt"/>
              </a:rPr>
              <a:t>”.</a:t>
            </a:r>
          </a:p>
        </p:txBody>
      </p:sp>
      <p:sp>
        <p:nvSpPr>
          <p:cNvPr id="416779" name="Text Box 11"/>
          <p:cNvSpPr txBox="1">
            <a:spLocks noChangeArrowheads="1"/>
          </p:cNvSpPr>
          <p:nvPr/>
        </p:nvSpPr>
        <p:spPr bwMode="auto">
          <a:xfrm>
            <a:off x="2641600" y="2798763"/>
            <a:ext cx="3556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2000" dirty="0" smtClean="0">
                <a:latin typeface="+mn-lt"/>
              </a:rPr>
              <a:t>“I am an actor. I play a role</a:t>
            </a:r>
            <a:br>
              <a:rPr lang="en-US" altLang="en-US" sz="2000" dirty="0" smtClean="0">
                <a:latin typeface="+mn-lt"/>
              </a:rPr>
            </a:br>
            <a:r>
              <a:rPr lang="en-US" altLang="en-US" sz="2000" dirty="0" smtClean="0">
                <a:latin typeface="+mn-lt"/>
              </a:rPr>
              <a:t>that involves using the system. I</a:t>
            </a:r>
          </a:p>
          <a:p>
            <a:pPr>
              <a:defRPr/>
            </a:pPr>
            <a:r>
              <a:rPr lang="en-US" altLang="en-US" sz="2000" dirty="0" smtClean="0">
                <a:latin typeface="+mn-lt"/>
              </a:rPr>
              <a:t>am</a:t>
            </a:r>
            <a:r>
              <a:rPr lang="en-US" altLang="en-US" sz="2000" b="1" dirty="0" smtClean="0">
                <a:latin typeface="+mn-lt"/>
              </a:rPr>
              <a:t> </a:t>
            </a:r>
            <a:r>
              <a:rPr lang="en-US" altLang="en-US" sz="2000" b="1" i="1" dirty="0" smtClean="0">
                <a:latin typeface="+mn-lt"/>
              </a:rPr>
              <a:t>outside</a:t>
            </a:r>
            <a:r>
              <a:rPr lang="en-US" altLang="en-US" sz="2000" dirty="0" smtClean="0">
                <a:latin typeface="+mn-lt"/>
              </a:rPr>
              <a:t> of the system.”</a:t>
            </a:r>
            <a:r>
              <a:rPr lang="en-US" altLang="en-US" dirty="0" smtClean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16392" name="Text Box 12"/>
          <p:cNvSpPr txBox="1">
            <a:spLocks noChangeArrowheads="1"/>
          </p:cNvSpPr>
          <p:nvPr/>
        </p:nvSpPr>
        <p:spPr bwMode="auto">
          <a:xfrm>
            <a:off x="2641600" y="3989388"/>
            <a:ext cx="3341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2000" dirty="0" smtClean="0">
                <a:latin typeface="+mn-lt"/>
              </a:rPr>
              <a:t>“My name indicates my role.”</a:t>
            </a:r>
            <a:r>
              <a:rPr lang="en-US" altLang="en-US" sz="2000" dirty="0" smtClean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34822" name="Rectangle 14"/>
          <p:cNvSpPr>
            <a:spLocks noChangeArrowheads="1"/>
          </p:cNvSpPr>
          <p:nvPr/>
        </p:nvSpPr>
        <p:spPr bwMode="auto">
          <a:xfrm>
            <a:off x="1041400" y="2117725"/>
            <a:ext cx="7239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>
                <a:latin typeface="Tahoma" panose="020B0604030504040204" pitchFamily="34" charset="0"/>
              </a:rPr>
              <a:t> Actors are represented in UML by a ‘stick’ person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482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1" t="5096" r="42226" b="43243"/>
          <a:stretch>
            <a:fillRect/>
          </a:stretch>
        </p:blipFill>
        <p:spPr bwMode="auto">
          <a:xfrm>
            <a:off x="1000125" y="2819400"/>
            <a:ext cx="17065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8" grpId="0" autoUpdateAnimBg="0"/>
      <p:bldP spid="41677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Actors communicate with the system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r>
              <a:rPr lang="en-US" altLang="en-US" smtClean="0"/>
              <a:t>“To </a:t>
            </a:r>
            <a:r>
              <a:rPr lang="en-US" altLang="en-US" b="1" smtClean="0"/>
              <a:t>start</a:t>
            </a:r>
            <a:r>
              <a:rPr lang="en-US" altLang="en-US" smtClean="0"/>
              <a:t> the use case</a:t>
            </a:r>
          </a:p>
          <a:p>
            <a:r>
              <a:rPr lang="en-US" altLang="en-US" smtClean="0"/>
              <a:t>To </a:t>
            </a:r>
            <a:r>
              <a:rPr lang="en-US" altLang="en-US" b="1" smtClean="0"/>
              <a:t>ask</a:t>
            </a:r>
            <a:r>
              <a:rPr lang="en-US" altLang="en-US" smtClean="0"/>
              <a:t> for some data stored in the system, which the use case then presents to the actor</a:t>
            </a:r>
          </a:p>
          <a:p>
            <a:r>
              <a:rPr lang="en-US" altLang="en-US" smtClean="0"/>
              <a:t>To </a:t>
            </a:r>
            <a:r>
              <a:rPr lang="en-US" altLang="en-US" b="1" smtClean="0"/>
              <a:t>change</a:t>
            </a:r>
            <a:r>
              <a:rPr lang="en-US" altLang="en-US" smtClean="0"/>
              <a:t> data stored in the system by means of a dialog with the system</a:t>
            </a:r>
          </a:p>
          <a:p>
            <a:r>
              <a:rPr lang="en-US" altLang="en-US" smtClean="0"/>
              <a:t>To </a:t>
            </a:r>
            <a:r>
              <a:rPr lang="en-US" altLang="en-US" b="1" smtClean="0"/>
              <a:t>report</a:t>
            </a:r>
            <a:r>
              <a:rPr lang="en-US" altLang="en-US" smtClean="0"/>
              <a:t> that something special has happened in the system’s surroundings that the system should be aware of”</a:t>
            </a:r>
            <a:r>
              <a:rPr lang="en-CA" altLang="en-US" baseline="30000" smtClean="0"/>
              <a:t> * 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* Use </a:t>
            </a:r>
            <a:r>
              <a:rPr lang="en-US" altLang="en-US" dirty="0"/>
              <a:t>Case Modeling, Kurt Bittner &amp; Ian Spence, Addison-Wesley, 2003, p. </a:t>
            </a:r>
            <a:r>
              <a:rPr lang="en-US" altLang="en-US" dirty="0" smtClean="0"/>
              <a:t>26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Use cases communicate with the Actor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r>
              <a:rPr lang="en-US" altLang="en-US" smtClean="0"/>
              <a:t>“To </a:t>
            </a:r>
            <a:r>
              <a:rPr lang="en-US" altLang="en-US" b="1" smtClean="0"/>
              <a:t>report</a:t>
            </a:r>
            <a:r>
              <a:rPr lang="en-US" altLang="en-US" smtClean="0"/>
              <a:t> that something special has happened in the system that the actor should be aware of</a:t>
            </a:r>
          </a:p>
          <a:p>
            <a:r>
              <a:rPr lang="en-US" altLang="en-US" smtClean="0"/>
              <a:t>To </a:t>
            </a:r>
            <a:r>
              <a:rPr lang="en-US" altLang="en-US" b="1" smtClean="0"/>
              <a:t>ask</a:t>
            </a:r>
            <a:r>
              <a:rPr lang="en-US" altLang="en-US" smtClean="0"/>
              <a:t> an actor for help in making a decision needed to achieve a goal</a:t>
            </a:r>
          </a:p>
          <a:p>
            <a:r>
              <a:rPr lang="en-US" altLang="en-US" smtClean="0"/>
              <a:t>To </a:t>
            </a:r>
            <a:r>
              <a:rPr lang="en-US" altLang="en-US" b="1" smtClean="0"/>
              <a:t>delegate</a:t>
            </a:r>
            <a:r>
              <a:rPr lang="en-US" altLang="en-US" smtClean="0"/>
              <a:t> responsibility to an actor”</a:t>
            </a:r>
            <a:r>
              <a:rPr lang="en-CA" altLang="en-US" baseline="30000" smtClean="0"/>
              <a:t> * 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* Use </a:t>
            </a:r>
            <a:r>
              <a:rPr lang="en-US" altLang="en-US" dirty="0"/>
              <a:t>Case Modeling, Kurt Bittner &amp; Ian Spence, Addison-Wesley, 2003, p. </a:t>
            </a:r>
            <a:r>
              <a:rPr lang="en-US" altLang="en-US" dirty="0" smtClean="0"/>
              <a:t>26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Systems Use Case Diagram</a:t>
            </a:r>
            <a:b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</a:br>
            <a:endParaRPr lang="en-US" altLang="en-US" smtClean="0">
              <a:ln>
                <a:noFill/>
              </a:ln>
              <a:solidFill>
                <a:srgbClr val="455A1A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“A use case has at most one communicate association to a specific actor, and an actor has…one communicate association to a specific use case, no matter how many interactions there are”</a:t>
            </a:r>
            <a:r>
              <a:rPr lang="en-CA" altLang="en-US" baseline="30000" smtClean="0"/>
              <a:t> * </a:t>
            </a:r>
            <a:endParaRPr lang="en-US" altLang="en-US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* Use </a:t>
            </a:r>
            <a:r>
              <a:rPr lang="en-US" altLang="en-US" dirty="0"/>
              <a:t>Case Modeling, Kurt Bittner &amp; Ian Spence, Addison-Wesley, 2003, p. </a:t>
            </a:r>
            <a:r>
              <a:rPr lang="en-US" altLang="en-US" dirty="0" smtClean="0"/>
              <a:t>25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Systems Use Case diagrams</a:t>
            </a:r>
            <a:b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</a:br>
            <a:endParaRPr lang="en-US" altLang="en-US" smtClean="0">
              <a:ln>
                <a:noFill/>
              </a:ln>
              <a:solidFill>
                <a:srgbClr val="455A1A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r>
              <a:rPr lang="en-US" altLang="en-US" b="1" smtClean="0"/>
              <a:t>One actor initiates a use case</a:t>
            </a:r>
            <a:r>
              <a:rPr lang="en-US" altLang="en-US" smtClean="0"/>
              <a:t>.  However, after the use case has started, the use case can communicate with several actors.</a:t>
            </a:r>
            <a:r>
              <a:rPr lang="en-CA" altLang="en-US" baseline="30000" smtClean="0"/>
              <a:t>*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* Use </a:t>
            </a:r>
            <a:r>
              <a:rPr lang="en-US" altLang="en-US" dirty="0"/>
              <a:t>Case Modeling, Kurt Bittner &amp; Ian Spence, Addison-Wesley, 2003, p. </a:t>
            </a:r>
            <a:r>
              <a:rPr lang="en-US" altLang="en-US" dirty="0" smtClean="0"/>
              <a:t>26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Systems Use Case Diagram</a:t>
            </a:r>
            <a:b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</a:br>
            <a:endParaRPr lang="en-US" altLang="en-US" smtClean="0">
              <a:ln>
                <a:noFill/>
              </a:ln>
              <a:solidFill>
                <a:srgbClr val="455A1A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“The complete network of such associations provides a static picture of the </a:t>
            </a:r>
            <a:r>
              <a:rPr lang="en-US" altLang="en-US" b="1" smtClean="0"/>
              <a:t>communication between the system and its environment</a:t>
            </a:r>
            <a:r>
              <a:rPr lang="en-US" altLang="en-US" smtClean="0"/>
              <a:t>.”</a:t>
            </a:r>
            <a:r>
              <a:rPr lang="en-CA" altLang="en-US" baseline="30000" smtClean="0"/>
              <a:t> *</a:t>
            </a:r>
            <a:r>
              <a:rPr lang="en-US" altLang="en-US" smtClean="0"/>
              <a:t> (the boundaries of the system)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* Use </a:t>
            </a:r>
            <a:r>
              <a:rPr lang="en-US" altLang="en-US" dirty="0"/>
              <a:t>Case Modeling, Kurt Bittner &amp; Ian Spence, Addison-Wesley, 2003, pp. 25 -</a:t>
            </a:r>
            <a:r>
              <a:rPr lang="en-US" altLang="en-US" dirty="0" smtClean="0"/>
              <a:t>26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CA" altLang="en-US" smtClean="0">
                <a:ln>
                  <a:noFill/>
                </a:ln>
                <a:solidFill>
                  <a:srgbClr val="455A1A"/>
                </a:solidFill>
              </a:rPr>
              <a:t>Creating Systems use case diagrams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r>
              <a:rPr lang="en-US" altLang="en-US" smtClean="0"/>
              <a:t>Last stage of Requirements Gathering </a:t>
            </a:r>
          </a:p>
          <a:p>
            <a:pPr lvl="1"/>
            <a:r>
              <a:rPr lang="en-US" altLang="en-US" smtClean="0"/>
              <a:t>Satisfies the need to describe the interaction between users of the system and the system itself</a:t>
            </a:r>
          </a:p>
          <a:p>
            <a:pPr lvl="1"/>
            <a:r>
              <a:rPr lang="en-US" altLang="en-US" smtClean="0"/>
              <a:t>Describes </a:t>
            </a:r>
            <a:r>
              <a:rPr lang="en-US" altLang="en-US" i="1" smtClean="0"/>
              <a:t>what</a:t>
            </a:r>
            <a:r>
              <a:rPr lang="en-US" altLang="en-US" smtClean="0"/>
              <a:t> the system is to do (features), not </a:t>
            </a:r>
            <a:r>
              <a:rPr lang="en-US" altLang="en-US" i="1" smtClean="0"/>
              <a:t>how</a:t>
            </a:r>
            <a:r>
              <a:rPr lang="en-US" altLang="en-US" smtClean="0"/>
              <a:t> it is going to do it (functionality)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CA" altLang="en-US" smtClean="0">
                <a:ln>
                  <a:noFill/>
                </a:ln>
                <a:solidFill>
                  <a:srgbClr val="455A1A"/>
                </a:solidFill>
              </a:rPr>
              <a:t>Derive Use Cases from</a:t>
            </a:r>
            <a:br>
              <a:rPr lang="en-CA" altLang="en-US" smtClean="0">
                <a:ln>
                  <a:noFill/>
                </a:ln>
                <a:solidFill>
                  <a:srgbClr val="455A1A"/>
                </a:solidFill>
              </a:rPr>
            </a:br>
            <a:r>
              <a:rPr lang="en-CA" altLang="en-US" smtClean="0">
                <a:ln>
                  <a:noFill/>
                </a:ln>
                <a:solidFill>
                  <a:srgbClr val="455A1A"/>
                </a:solidFill>
              </a:rPr>
              <a:t>Project Initiation Document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982663" y="2133600"/>
            <a:ext cx="7856537" cy="3865563"/>
          </a:xfrm>
        </p:spPr>
        <p:txBody>
          <a:bodyPr/>
          <a:lstStyle/>
          <a:p>
            <a:r>
              <a:rPr lang="en-CA" altLang="en-US" smtClean="0"/>
              <a:t>When creating use cases, look to the product position statement for help</a:t>
            </a:r>
          </a:p>
          <a:p>
            <a:r>
              <a:rPr lang="en-CA" altLang="en-US" smtClean="0"/>
              <a:t>Ask yourself for whom the system is being built, what problems the system is expected to solve and make sure that the system provides use cases that deliver this value.</a:t>
            </a:r>
            <a:r>
              <a:rPr lang="en-CA" altLang="en-US" baseline="30000" smtClean="0"/>
              <a:t>*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dirty="0" smtClean="0"/>
              <a:t>* </a:t>
            </a:r>
            <a:r>
              <a:rPr lang="en-CA" altLang="en-US" dirty="0" err="1" smtClean="0"/>
              <a:t>Bitner</a:t>
            </a:r>
            <a:r>
              <a:rPr lang="en-CA" altLang="en-US" dirty="0" smtClean="0"/>
              <a:t> </a:t>
            </a:r>
            <a:r>
              <a:rPr lang="en-CA" altLang="en-US" dirty="0"/>
              <a:t>and Spence, page </a:t>
            </a:r>
            <a:r>
              <a:rPr lang="en-CA" altLang="en-US" dirty="0" smtClean="0"/>
              <a:t>109</a:t>
            </a:r>
            <a:endParaRPr lang="en-C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CA" altLang="en-US" smtClean="0">
                <a:ln>
                  <a:noFill/>
                </a:ln>
                <a:solidFill>
                  <a:srgbClr val="455A1A"/>
                </a:solidFill>
              </a:rPr>
              <a:t>Scope of the system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982663" y="2133600"/>
            <a:ext cx="4198937" cy="3865563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 smtClean="0"/>
              <a:t>The system use case diagram shows the scope of the system to be developed and is the </a:t>
            </a:r>
            <a:r>
              <a:rPr lang="en-CA" altLang="en-US" b="1" dirty="0" smtClean="0">
                <a:solidFill>
                  <a:schemeClr val="accent1">
                    <a:lumMod val="75000"/>
                  </a:schemeClr>
                </a:solidFill>
              </a:rPr>
              <a:t>foundation</a:t>
            </a:r>
            <a:r>
              <a:rPr lang="en-CA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A" altLang="en-US" dirty="0" smtClean="0"/>
              <a:t>for your </a:t>
            </a:r>
            <a:r>
              <a:rPr lang="en-CA" altLang="en-US" dirty="0" smtClean="0"/>
              <a:t>design</a:t>
            </a:r>
          </a:p>
          <a:p>
            <a:pPr marL="0" indent="0">
              <a:buNone/>
            </a:pPr>
            <a:endParaRPr lang="en-CA" altLang="en-US" dirty="0" smtClean="0"/>
          </a:p>
          <a:p>
            <a:pPr marL="0" indent="0">
              <a:buNone/>
            </a:pPr>
            <a:r>
              <a:rPr lang="en-CA" altLang="en-US" b="1" dirty="0" smtClean="0">
                <a:solidFill>
                  <a:schemeClr val="accent2">
                    <a:lumMod val="75000"/>
                  </a:schemeClr>
                </a:solidFill>
              </a:rPr>
              <a:t>If the use case diagram and the use case specifications are not correct, your design will not work.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2" t="10938" b="13541"/>
          <a:stretch/>
        </p:blipFill>
        <p:spPr>
          <a:xfrm>
            <a:off x="5562600" y="1752599"/>
            <a:ext cx="3124200" cy="4548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Partial Business Use Case Diagram</a:t>
            </a:r>
          </a:p>
        </p:txBody>
      </p:sp>
      <p:sp>
        <p:nvSpPr>
          <p:cNvPr id="49155" name="Content Placeholder 12"/>
          <p:cNvSpPr>
            <a:spLocks noGrp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915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48" b="35036"/>
          <a:stretch>
            <a:fillRect/>
          </a:stretch>
        </p:blipFill>
        <p:spPr bwMode="auto">
          <a:xfrm>
            <a:off x="758825" y="2133600"/>
            <a:ext cx="82311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System Use Case Diagram 1</a:t>
            </a:r>
          </a:p>
        </p:txBody>
      </p:sp>
      <p:sp>
        <p:nvSpPr>
          <p:cNvPr id="50179" name="Content Placeholder 4"/>
          <p:cNvSpPr>
            <a:spLocks noGrp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50180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188" r="32774" b="35123"/>
          <a:stretch>
            <a:fillRect/>
          </a:stretch>
        </p:blipFill>
        <p:spPr bwMode="auto">
          <a:xfrm>
            <a:off x="1295400" y="2209800"/>
            <a:ext cx="6199188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System Use Case Diagram 2</a:t>
            </a:r>
          </a:p>
        </p:txBody>
      </p:sp>
      <p:sp>
        <p:nvSpPr>
          <p:cNvPr id="52227" name="Content Placeholder 8"/>
          <p:cNvSpPr>
            <a:spLocks noGrp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522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66" b="37065"/>
          <a:stretch>
            <a:fillRect/>
          </a:stretch>
        </p:blipFill>
        <p:spPr bwMode="auto">
          <a:xfrm>
            <a:off x="381000" y="2209800"/>
            <a:ext cx="8091488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6553200" y="4067175"/>
            <a:ext cx="2143125" cy="1738313"/>
          </a:xfrm>
          <a:prstGeom prst="borderCallout1">
            <a:avLst>
              <a:gd name="adj1" fmla="val -4499"/>
              <a:gd name="adj2" fmla="val 49169"/>
              <a:gd name="adj3" fmla="val -18458"/>
              <a:gd name="adj4" fmla="val 59033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In this situation, the customer is able to purchase goods by themselves, such as through a self-checkout 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Systems Use Case Diagram</a:t>
            </a:r>
            <a:br>
              <a:rPr lang="en-US" smtClean="0"/>
            </a:b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“</a:t>
            </a:r>
            <a:r>
              <a:rPr lang="en-US" altLang="en-US" b="1" smtClean="0"/>
              <a:t>Visual representation of the dialog between the actor and the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The system and its actors interact by sending signals or messages to one another”</a:t>
            </a:r>
            <a:r>
              <a:rPr lang="en-CA" altLang="en-US" baseline="30000" smtClean="0"/>
              <a:t> * </a:t>
            </a:r>
            <a:endParaRPr lang="en-US" alt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* Use </a:t>
            </a:r>
            <a:r>
              <a:rPr lang="en-US" altLang="en-US" dirty="0"/>
              <a:t>Case Modeling, Kurt Bittner &amp; Ian Spence, Addison-Wesley, 2003, p. </a:t>
            </a:r>
            <a:r>
              <a:rPr lang="en-US" altLang="en-US" dirty="0" smtClean="0"/>
              <a:t>25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066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1" rIns="90488" bIns="44451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762000" y="2209800"/>
          <a:ext cx="8077200" cy="336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Bitmap Image" r:id="rId4" imgW="4486704" imgH="1943546" progId="Paint.Picture">
                  <p:embed/>
                </p:oleObj>
              </mc:Choice>
              <mc:Fallback>
                <p:oleObj name="Bitmap Image" r:id="rId4" imgW="4486704" imgH="194354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8077200" cy="336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itle 4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The User and Computer</a:t>
            </a:r>
            <a:b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</a:br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Interact by Sending Messages</a:t>
            </a:r>
          </a:p>
        </p:txBody>
      </p:sp>
      <p:sp>
        <p:nvSpPr>
          <p:cNvPr id="14341" name="Content Placeholder 9"/>
          <p:cNvSpPr>
            <a:spLocks noGrp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Systems Use Case Delivery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“Each use case delivers something of value to at least one of the actors.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 The concepts of actor goals and the delivery of value to the actors are fundamental to the successful discovery, definition, and application of use cases.”</a:t>
            </a:r>
            <a:r>
              <a:rPr lang="en-CA" altLang="en-US" baseline="30000" smtClean="0"/>
              <a:t> * </a:t>
            </a: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* Use </a:t>
            </a:r>
            <a:r>
              <a:rPr lang="en-US" altLang="en-US" dirty="0"/>
              <a:t>Case Modeling, Kurt Bittner &amp; Ian Spence, Addison-Wesley, </a:t>
            </a:r>
            <a:r>
              <a:rPr lang="en-US" altLang="en-US" dirty="0" smtClean="0"/>
              <a:t>2003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Systems Use Case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80337" cy="3865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“The actors use the system only if it enables them to do something that they want to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The actors perform a use case only if doing so helps them achieve one of their goals.  The physical manifestation of the goal is the value that the use case delivers to the actor.”</a:t>
            </a:r>
            <a:r>
              <a:rPr lang="en-CA" altLang="en-US" baseline="30000" smtClean="0"/>
              <a:t> * </a:t>
            </a:r>
            <a:endParaRPr lang="en-US" alt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* Use </a:t>
            </a:r>
            <a:r>
              <a:rPr lang="en-US" altLang="en-US" dirty="0"/>
              <a:t>Case Modeling, Kurt Bittner &amp; Ian Spence, Addison-Wesley, 2003, p. </a:t>
            </a:r>
            <a:r>
              <a:rPr lang="en-US" altLang="en-US" dirty="0" smtClean="0"/>
              <a:t>23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Systems Use Case - Value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r>
              <a:rPr lang="en-US" altLang="en-US" smtClean="0"/>
              <a:t>A concrete </a:t>
            </a:r>
            <a:r>
              <a:rPr lang="en-US" altLang="en-US" b="1" smtClean="0"/>
              <a:t>value</a:t>
            </a:r>
            <a:r>
              <a:rPr lang="en-US" altLang="en-US" smtClean="0"/>
              <a:t> can be put on the successful performance of a use case.</a:t>
            </a:r>
          </a:p>
          <a:p>
            <a:r>
              <a:rPr lang="en-US" altLang="en-US" smtClean="0"/>
              <a:t>Every use case should have an easily understandable and clearly identifiable </a:t>
            </a:r>
            <a:r>
              <a:rPr lang="en-US" altLang="en-US" b="1" smtClean="0"/>
              <a:t>value</a:t>
            </a:r>
            <a:r>
              <a:rPr lang="en-CA" altLang="en-US" baseline="30000" smtClean="0"/>
              <a:t> * </a:t>
            </a:r>
            <a:endParaRPr lang="en-US" alt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* Use Case Modeling, Kurt Bittner &amp; Ian Spence, Addison-Wesley, 2003, p. </a:t>
            </a:r>
            <a:r>
              <a:rPr lang="en-US" altLang="en-US" dirty="0" smtClean="0"/>
              <a:t>23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Systems Use Case Diagram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“The use case starts when an actor does something, causing the system to do something in response.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This dialog continues… until the system has done something useful for at least one actor.”</a:t>
            </a:r>
            <a:r>
              <a:rPr lang="en-CA" altLang="en-US" baseline="30000" smtClean="0"/>
              <a:t> * </a:t>
            </a:r>
            <a:endParaRPr lang="en-US" alt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* Use </a:t>
            </a:r>
            <a:r>
              <a:rPr lang="en-US" altLang="en-US" dirty="0"/>
              <a:t>Case Modeling, Kurt Bittner &amp; Ian Spence, Addison-Wesley, 2003, p. </a:t>
            </a:r>
            <a:r>
              <a:rPr lang="en-US" altLang="en-US" dirty="0" smtClean="0"/>
              <a:t>24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5684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455A1A"/>
                </a:solidFill>
              </a:rPr>
              <a:t>Systems Use Case Diagram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133600"/>
            <a:ext cx="7713662" cy="3865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“To indicate such interactions, we use a communicate association</a:t>
            </a:r>
          </a:p>
          <a:p>
            <a:pPr lvl="1"/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between the use case where the interaction occurs and the actors involved in the interaction”.</a:t>
            </a:r>
            <a:r>
              <a:rPr lang="en-CA" altLang="en-US" baseline="30000" smtClean="0"/>
              <a:t> *</a:t>
            </a:r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2971800" y="2819400"/>
            <a:ext cx="25146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* Use Case Modeling, Kurt Bittner &amp; Ian Spence, Addison-Wesley, 2003, p. </a:t>
            </a:r>
            <a:r>
              <a:rPr lang="en-US" altLang="en-US" dirty="0" smtClean="0"/>
              <a:t>25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3247</TotalTime>
  <Words>1119</Words>
  <Application>Microsoft Office PowerPoint</Application>
  <PresentationFormat>On-screen Show (4:3)</PresentationFormat>
  <Paragraphs>118</Paragraphs>
  <Slides>24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Corbel</vt:lpstr>
      <vt:lpstr>Tahoma</vt:lpstr>
      <vt:lpstr>Times New Roman</vt:lpstr>
      <vt:lpstr>Parallax</vt:lpstr>
      <vt:lpstr>Bitmap Image</vt:lpstr>
      <vt:lpstr>SYS366</vt:lpstr>
      <vt:lpstr>Creating Systems use case diagrams</vt:lpstr>
      <vt:lpstr> Systems Use Case Diagram </vt:lpstr>
      <vt:lpstr>The User and Computer Interact by Sending Messages</vt:lpstr>
      <vt:lpstr>Systems Use Case Delivery</vt:lpstr>
      <vt:lpstr>Systems Use Case</vt:lpstr>
      <vt:lpstr>Systems Use Case - Value</vt:lpstr>
      <vt:lpstr>Systems Use Case Diagram</vt:lpstr>
      <vt:lpstr>Systems Use Case Diagram</vt:lpstr>
      <vt:lpstr>System Use Case Diagram</vt:lpstr>
      <vt:lpstr>Systems Use Case  </vt:lpstr>
      <vt:lpstr>Actors</vt:lpstr>
      <vt:lpstr>Examples of Actors</vt:lpstr>
      <vt:lpstr>UML Notation</vt:lpstr>
      <vt:lpstr>Actors communicate with the system</vt:lpstr>
      <vt:lpstr>Use cases communicate with the Actor</vt:lpstr>
      <vt:lpstr>Systems Use Case Diagram </vt:lpstr>
      <vt:lpstr>Systems Use Case diagrams </vt:lpstr>
      <vt:lpstr>Systems Use Case Diagram </vt:lpstr>
      <vt:lpstr>Derive Use Cases from Project Initiation Document</vt:lpstr>
      <vt:lpstr>Scope of the system</vt:lpstr>
      <vt:lpstr>Partial Business Use Case Diagram</vt:lpstr>
      <vt:lpstr>System Use Case Diagram 1</vt:lpstr>
      <vt:lpstr>System Use Case Diagram 2</vt:lpstr>
    </vt:vector>
  </TitlesOfParts>
  <Company>Manton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Agenda</dc:title>
  <dc:creator>Matthew Manton</dc:creator>
  <cp:lastModifiedBy>common</cp:lastModifiedBy>
  <cp:revision>213</cp:revision>
  <cp:lastPrinted>1601-01-01T00:00:00Z</cp:lastPrinted>
  <dcterms:created xsi:type="dcterms:W3CDTF">2000-07-11T00:43:28Z</dcterms:created>
  <dcterms:modified xsi:type="dcterms:W3CDTF">2018-07-05T15:42:04Z</dcterms:modified>
</cp:coreProperties>
</file>