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8"/>
  </p:notesMasterIdLst>
  <p:handoutMasterIdLst>
    <p:handoutMasterId r:id="rId29"/>
  </p:handoutMasterIdLst>
  <p:sldIdLst>
    <p:sldId id="256" r:id="rId2"/>
    <p:sldId id="397" r:id="rId3"/>
    <p:sldId id="344" r:id="rId4"/>
    <p:sldId id="293" r:id="rId5"/>
    <p:sldId id="348" r:id="rId6"/>
    <p:sldId id="349" r:id="rId7"/>
    <p:sldId id="300" r:id="rId8"/>
    <p:sldId id="286" r:id="rId9"/>
    <p:sldId id="379" r:id="rId10"/>
    <p:sldId id="380" r:id="rId11"/>
    <p:sldId id="381" r:id="rId12"/>
    <p:sldId id="310" r:id="rId13"/>
    <p:sldId id="311" r:id="rId14"/>
    <p:sldId id="383" r:id="rId15"/>
    <p:sldId id="384" r:id="rId16"/>
    <p:sldId id="407" r:id="rId17"/>
    <p:sldId id="386" r:id="rId18"/>
    <p:sldId id="387" r:id="rId19"/>
    <p:sldId id="388" r:id="rId20"/>
    <p:sldId id="405" r:id="rId21"/>
    <p:sldId id="394" r:id="rId22"/>
    <p:sldId id="409" r:id="rId23"/>
    <p:sldId id="408" r:id="rId24"/>
    <p:sldId id="398" r:id="rId25"/>
    <p:sldId id="400" r:id="rId26"/>
    <p:sldId id="410"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C3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80" autoAdjust="0"/>
    <p:restoredTop sz="90929"/>
  </p:normalViewPr>
  <p:slideViewPr>
    <p:cSldViewPr>
      <p:cViewPr varScale="1">
        <p:scale>
          <a:sx n="69" d="100"/>
          <a:sy n="69" d="100"/>
        </p:scale>
        <p:origin x="79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63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63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63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F79D32-4EE3-4A8A-B86B-73B0B4E80F50}" type="slidenum">
              <a:rPr lang="en-US"/>
              <a:pPr/>
              <a:t>‹#›</a:t>
            </a:fld>
            <a:endParaRPr lang="en-US"/>
          </a:p>
        </p:txBody>
      </p:sp>
    </p:spTree>
    <p:extLst>
      <p:ext uri="{BB962C8B-B14F-4D97-AF65-F5344CB8AC3E}">
        <p14:creationId xmlns:p14="http://schemas.microsoft.com/office/powerpoint/2010/main" val="1747100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7347" name="Rectangle 2051"/>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205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205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7351" name="Rectangle 205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B3BCF9-81AE-4CDB-A1B6-A393E444E0F5}" type="slidenum">
              <a:rPr lang="en-US"/>
              <a:pPr/>
              <a:t>‹#›</a:t>
            </a:fld>
            <a:endParaRPr lang="en-US"/>
          </a:p>
        </p:txBody>
      </p:sp>
    </p:spTree>
    <p:extLst>
      <p:ext uri="{BB962C8B-B14F-4D97-AF65-F5344CB8AC3E}">
        <p14:creationId xmlns:p14="http://schemas.microsoft.com/office/powerpoint/2010/main" val="2568513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0FA7559-1A38-4A97-88D4-1AE44CA5CABA}" type="slidenum">
              <a:rPr lang="en-US" sz="1200"/>
              <a:pPr eaLnBrk="1" hangingPunct="1"/>
              <a:t>1</a:t>
            </a:fld>
            <a:endParaRPr lang="en-US" sz="1200"/>
          </a:p>
        </p:txBody>
      </p:sp>
      <p:sp>
        <p:nvSpPr>
          <p:cNvPr id="32771" name="Rectangle 1026"/>
          <p:cNvSpPr>
            <a:spLocks noGrp="1" noRot="1" noChangeAspect="1" noChangeArrowheads="1" noTextEdit="1"/>
          </p:cNvSpPr>
          <p:nvPr>
            <p:ph type="sldImg"/>
          </p:nvPr>
        </p:nvSpPr>
        <p:spPr>
          <a:ln/>
        </p:spPr>
      </p:sp>
      <p:sp>
        <p:nvSpPr>
          <p:cNvPr id="327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922357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D8D253-D22A-4118-A54E-C2B1472CDCA1}" type="slidenum">
              <a:rPr lang="en-US" sz="1200"/>
              <a:pPr eaLnBrk="1" hangingPunct="1"/>
              <a:t>10</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086650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D713C6-DF2C-4E69-A989-32EFBA76F500}" type="slidenum">
              <a:rPr lang="en-US" sz="1200"/>
              <a:pPr eaLnBrk="1" hangingPunct="1"/>
              <a:t>11</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27199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70D1ABE-5A81-4497-BB23-A91215397ADB}" type="slidenum">
              <a:rPr lang="en-US" sz="1200"/>
              <a:pPr eaLnBrk="1" hangingPunct="1"/>
              <a:t>12</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83440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5B05C97-3BF0-499F-A9D1-3C7B01DEA472}" type="slidenum">
              <a:rPr lang="en-US" sz="1200"/>
              <a:pPr eaLnBrk="1" hangingPunct="1"/>
              <a:t>13</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82935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9A0C8B7-1AE0-4831-8F24-F142395520B6}" type="slidenum">
              <a:rPr lang="en-US" sz="1200"/>
              <a:pPr eaLnBrk="1" hangingPunct="1"/>
              <a:t>2</a:t>
            </a:fld>
            <a:endParaRPr lang="en-US"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6839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D05FA62-B04C-4B4A-AEB5-B27E5A505FA4}" type="slidenum">
              <a:rPr lang="en-US" sz="1200"/>
              <a:pPr eaLnBrk="1" hangingPunct="1"/>
              <a:t>3</a:t>
            </a:fld>
            <a:endParaRPr lang="en-US" sz="1200"/>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70419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F73619F-F575-47F0-AA09-B6B49E071647}" type="slidenum">
              <a:rPr lang="en-US" sz="1200"/>
              <a:pPr eaLnBrk="1" hangingPunct="1"/>
              <a:t>4</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94191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D47655-2830-4EEB-A9E8-89D56C70135A}" type="slidenum">
              <a:rPr lang="en-US" sz="1200"/>
              <a:pPr eaLnBrk="1" hangingPunct="1"/>
              <a:t>5</a:t>
            </a:fld>
            <a:endParaRPr lang="en-US" sz="1200"/>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51744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F79CF78-8B5A-4A4C-8BE8-193E70B23856}" type="slidenum">
              <a:rPr lang="en-US" sz="1200"/>
              <a:pPr eaLnBrk="1" hangingPunct="1"/>
              <a:t>6</a:t>
            </a:fld>
            <a:endParaRPr lang="en-US" sz="120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890248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517853D-1684-408A-9BDB-47B08B40031F}" type="slidenum">
              <a:rPr lang="en-US" sz="1200"/>
              <a:pPr eaLnBrk="1" hangingPunct="1"/>
              <a:t>7</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5400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ECD503-835B-4B90-A717-52FA85A55F56}" type="slidenum">
              <a:rPr lang="en-US" sz="1200"/>
              <a:pPr eaLnBrk="1" hangingPunct="1"/>
              <a:t>8</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6744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872658-3EB8-4484-A75D-1E039E8AFF21}" type="slidenum">
              <a:rPr lang="en-US" sz="1200"/>
              <a:pPr eaLnBrk="1" hangingPunct="1"/>
              <a:t>9</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83823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solidFill>
                  <a:prstClr val="black"/>
                </a:solidFill>
                <a:latin typeface="Times New Roman" panose="02020603050405020304" pitchFamily="18" charset="0"/>
              </a:endParaRPr>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solidFill>
                <a:prstClr val="black"/>
              </a:solidFill>
              <a:latin typeface="Times New Roman" panose="02020603050405020304" pitchFamily="18" charset="0"/>
            </a:endParaRPr>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solidFill>
                <a:prstClr val="black"/>
              </a:solidFill>
              <a:latin typeface="Times New Roman" panose="02020603050405020304" pitchFamily="18" charset="0"/>
            </a:endParaRPr>
          </a:p>
        </p:txBody>
      </p:sp>
      <p:sp>
        <p:nvSpPr>
          <p:cNvPr id="2" name="Title 1"/>
          <p:cNvSpPr>
            <a:spLocks noGrp="1"/>
          </p:cNvSpPr>
          <p:nvPr>
            <p:ph type="ctrTitle"/>
          </p:nvPr>
        </p:nvSpPr>
        <p:spPr>
          <a:xfrm>
            <a:off x="1739673" y="914401"/>
            <a:ext cx="6947127" cy="3488266"/>
          </a:xfrm>
        </p:spPr>
        <p:txBody>
          <a:bodyPr anchor="b">
            <a:normAutofit/>
          </a:bodyPr>
          <a:lstStyle>
            <a:lvl1pPr algn="r">
              <a:defRPr sz="5400" b="1">
                <a:solidFill>
                  <a:schemeClr val="accent1">
                    <a:lumMod val="50000"/>
                  </a:schemeClr>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solidFill>
                <a:prstClr val="black"/>
              </a:solidFill>
            </a:endParaRPr>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solidFill>
                <a:prstClr val="black"/>
              </a:solidFill>
            </a:endParaRPr>
          </a:p>
        </p:txBody>
      </p:sp>
      <p:sp>
        <p:nvSpPr>
          <p:cNvPr id="15" name="Slide Number Placeholder 5"/>
          <p:cNvSpPr>
            <a:spLocks noGrp="1"/>
          </p:cNvSpPr>
          <p:nvPr>
            <p:ph type="sldNum" sz="quarter" idx="12"/>
          </p:nvPr>
        </p:nvSpPr>
        <p:spPr>
          <a:xfrm>
            <a:off x="8275638" y="6116638"/>
            <a:ext cx="411162" cy="365125"/>
          </a:xfrm>
        </p:spPr>
        <p:txBody>
          <a:bodyPr/>
          <a:lstStyle>
            <a:lvl1pPr>
              <a:defRPr/>
            </a:lvl1pPr>
          </a:lstStyle>
          <a:p>
            <a:pPr>
              <a:defRPr/>
            </a:pPr>
            <a:fld id="{3C9240E1-A181-410C-B846-643B5DE81139}"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3862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8C9FFB2B-CA65-4B89-8E72-AFB17FB6FDA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24831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5ED2B06B-97E8-4966-96F4-9671C3BC1BA7}"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711602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solidFill>
                  <a:prstClr val="black"/>
                </a:solidFill>
                <a:effectLst/>
                <a:latin typeface="Times New Roman" panose="02020603050405020304" pitchFamily="18" charset="0"/>
              </a:rPr>
              <a:t>“</a:t>
            </a: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solidFill>
                  <a:prstClr val="black"/>
                </a:solidFill>
                <a:effectLst/>
                <a:latin typeface="Times New Roman" panose="02020603050405020304" pitchFamily="18" charset="0"/>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6"/>
          </p:nvPr>
        </p:nvSpPr>
        <p:spPr/>
        <p:txBody>
          <a:bodyPr/>
          <a:lstStyle>
            <a:lvl1pPr>
              <a:defRPr/>
            </a:lvl1pPr>
          </a:lstStyle>
          <a:p>
            <a:pPr>
              <a:defRPr/>
            </a:pPr>
            <a:fld id="{02499520-B70E-451F-9A22-465D5CE99CCA}"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374549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BEDD0E39-4994-4950-B8CD-AF7C904B4205}"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90330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solidFill>
                  <a:prstClr val="black"/>
                </a:solidFill>
                <a:effectLst/>
                <a:latin typeface="Times New Roman" panose="02020603050405020304" pitchFamily="18" charset="0"/>
              </a:rPr>
              <a:t>“</a:t>
            </a: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solidFill>
                  <a:prstClr val="black"/>
                </a:solidFill>
                <a:effectLst/>
                <a:latin typeface="Times New Roman" panose="02020603050405020304" pitchFamily="18" charset="0"/>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6"/>
          </p:nvPr>
        </p:nvSpPr>
        <p:spPr/>
        <p:txBody>
          <a:bodyPr/>
          <a:lstStyle>
            <a:lvl1pPr>
              <a:defRPr/>
            </a:lvl1pPr>
          </a:lstStyle>
          <a:p>
            <a:pPr>
              <a:defRPr/>
            </a:pPr>
            <a:fld id="{2512BAF5-F509-492F-A2DA-18A18A4BDDFE}"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84656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6"/>
          </p:nvPr>
        </p:nvSpPr>
        <p:spPr/>
        <p:txBody>
          <a:bodyPr/>
          <a:lstStyle>
            <a:lvl1pPr>
              <a:defRPr/>
            </a:lvl1pPr>
          </a:lstStyle>
          <a:p>
            <a:pPr>
              <a:defRPr/>
            </a:pPr>
            <a:fld id="{20043A19-C137-4CFB-A139-ECC6FB3C7BBE}"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8052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D051A7B-39E9-4F3B-927B-B5DF40C40FB0}"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306177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A450B6CE-0FBB-46D9-BE42-8C5253D8C89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957297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1182688" y="2017713"/>
            <a:ext cx="7772400" cy="4114800"/>
          </a:xfrm>
        </p:spPr>
        <p:txBody>
          <a:bodyPr/>
          <a:lstStyle/>
          <a:p>
            <a:pPr lvl="0"/>
            <a:endParaRPr lang="en-CA" noProof="0"/>
          </a:p>
        </p:txBody>
      </p:sp>
      <p:sp>
        <p:nvSpPr>
          <p:cNvPr id="4" name="Date Placeholder 3"/>
          <p:cNvSpPr>
            <a:spLocks noGrp="1"/>
          </p:cNvSpPr>
          <p:nvPr>
            <p:ph type="dt" sz="half" idx="10"/>
          </p:nvPr>
        </p:nvSpPr>
        <p:spPr/>
        <p:txBody>
          <a:bodyPr/>
          <a:lstStyle>
            <a:lvl1pPr>
              <a:defRPr/>
            </a:lvl1pPr>
          </a:lstStyle>
          <a:p>
            <a:pPr>
              <a:defRPr/>
            </a:pPr>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fld id="{129CF327-BD0A-4EE0-9E35-C7F454489D3A}" type="slidenum">
              <a:rPr lang="en-CA"/>
              <a:pPr/>
              <a:t>‹#›</a:t>
            </a:fld>
            <a:endParaRPr lang="en-CA"/>
          </a:p>
        </p:txBody>
      </p:sp>
    </p:spTree>
    <p:extLst>
      <p:ext uri="{BB962C8B-B14F-4D97-AF65-F5344CB8AC3E}">
        <p14:creationId xmlns:p14="http://schemas.microsoft.com/office/powerpoint/2010/main" val="378162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2"/>
            <a:ext cx="7704667" cy="1568042"/>
          </a:xfrm>
        </p:spPr>
        <p:txBody>
          <a:bodyPr/>
          <a:lstStyle>
            <a:lvl1pPr>
              <a:defRPr b="1">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82133" y="2133600"/>
            <a:ext cx="7713632" cy="386621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a:xfrm>
            <a:off x="8258175" y="6108700"/>
            <a:ext cx="428625" cy="365125"/>
          </a:xfrm>
        </p:spPr>
        <p:txBody>
          <a:bodyPr/>
          <a:lstStyle>
            <a:lvl1pPr>
              <a:defRPr/>
            </a:lvl1pPr>
          </a:lstStyle>
          <a:p>
            <a:pPr>
              <a:defRPr/>
            </a:pPr>
            <a:fld id="{2DF93D1D-B6DC-4D77-A1CA-688C3D260937}"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5952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6586087B-4075-47D4-BF07-F5EB79AA2A2A}"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40829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975618C4-503B-4278-AB84-B32A7B8A5C64}"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89643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D9E1C1C3-0E1D-458F-BADA-106670CC0F3A}"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11867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1986EE5B-7323-4001-964E-0DF996B53789}"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5653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86B4B035-5512-454B-859D-A2A8BE797968}"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89395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4E7456FC-C1BB-4463-9A73-1268F3497D1A}"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04731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3F726314-352D-4F7E-B471-1AE1CD833D1C}"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68755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solidFill>
                  <a:prstClr val="black"/>
                </a:solidFill>
                <a:latin typeface="Times New Roman" panose="02020603050405020304" pitchFamily="18" charset="0"/>
              </a:endParaRPr>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solidFill>
                <a:prstClr val="black"/>
              </a:solidFill>
            </a:endParaRPr>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solidFill>
                <a:prstClr val="black"/>
              </a:solidFill>
            </a:endParaRPr>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hangingPunct="1">
              <a:defRPr sz="1000" b="0" i="0" smtClean="0">
                <a:solidFill>
                  <a:schemeClr val="tx1"/>
                </a:solidFill>
                <a:effectLst/>
                <a:latin typeface="+mn-lt"/>
              </a:defRPr>
            </a:lvl1pPr>
          </a:lstStyle>
          <a:p>
            <a:pPr>
              <a:defRPr/>
            </a:pPr>
            <a:fld id="{C6ADFD4C-D249-45E8-9B89-D4BB2756057C}"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51615788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Lst>
  <p:timing>
    <p:tnLst>
      <p:par>
        <p:cTn id="1" dur="indefinite" restart="never" nodeType="tmRoot"/>
      </p:par>
    </p:tnLst>
  </p:timing>
  <p:hf sldNum="0" hdr="0" dt="0"/>
  <p:txStyles>
    <p:titleStyle>
      <a:lvl1pPr algn="ctr" defTabSz="457200" rtl="0" fontAlgn="base">
        <a:spcBef>
          <a:spcPct val="0"/>
        </a:spcBef>
        <a:spcAft>
          <a:spcPct val="0"/>
        </a:spcAft>
        <a:defRPr sz="4000" b="1" kern="1200">
          <a:ln w="3175" cmpd="sng">
            <a:noFill/>
          </a:ln>
          <a:solidFill>
            <a:srgbClr val="455A1A"/>
          </a:solidFill>
          <a:latin typeface="+mj-lt"/>
          <a:ea typeface="+mj-ea"/>
          <a:cs typeface="+mj-cs"/>
        </a:defRPr>
      </a:lvl1pPr>
      <a:lvl2pPr algn="ctr" defTabSz="457200" rtl="0" fontAlgn="base">
        <a:spcBef>
          <a:spcPct val="0"/>
        </a:spcBef>
        <a:spcAft>
          <a:spcPct val="0"/>
        </a:spcAft>
        <a:defRPr sz="4000" b="1">
          <a:solidFill>
            <a:srgbClr val="455A1A"/>
          </a:solidFill>
          <a:latin typeface="Corbel" panose="020B0503020204020204" pitchFamily="34" charset="0"/>
        </a:defRPr>
      </a:lvl2pPr>
      <a:lvl3pPr algn="ctr" defTabSz="457200" rtl="0" fontAlgn="base">
        <a:spcBef>
          <a:spcPct val="0"/>
        </a:spcBef>
        <a:spcAft>
          <a:spcPct val="0"/>
        </a:spcAft>
        <a:defRPr sz="4000" b="1">
          <a:solidFill>
            <a:srgbClr val="455A1A"/>
          </a:solidFill>
          <a:latin typeface="Corbel" panose="020B0503020204020204" pitchFamily="34" charset="0"/>
        </a:defRPr>
      </a:lvl3pPr>
      <a:lvl4pPr algn="ctr" defTabSz="457200" rtl="0" fontAlgn="base">
        <a:spcBef>
          <a:spcPct val="0"/>
        </a:spcBef>
        <a:spcAft>
          <a:spcPct val="0"/>
        </a:spcAft>
        <a:defRPr sz="4000" b="1">
          <a:solidFill>
            <a:srgbClr val="455A1A"/>
          </a:solidFill>
          <a:latin typeface="Corbel" panose="020B0503020204020204" pitchFamily="34" charset="0"/>
        </a:defRPr>
      </a:lvl4pPr>
      <a:lvl5pPr algn="ctr" defTabSz="457200" rtl="0" fontAlgn="base">
        <a:spcBef>
          <a:spcPct val="0"/>
        </a:spcBef>
        <a:spcAft>
          <a:spcPct val="0"/>
        </a:spcAft>
        <a:defRPr sz="4000" b="1">
          <a:solidFill>
            <a:srgbClr val="455A1A"/>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688727"/>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688727"/>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688727"/>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688727"/>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688727"/>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dirty="0" smtClean="0"/>
              <a:t>SYS366</a:t>
            </a:r>
          </a:p>
        </p:txBody>
      </p:sp>
      <p:sp>
        <p:nvSpPr>
          <p:cNvPr id="5123" name="Rectangle 3"/>
          <p:cNvSpPr>
            <a:spLocks noGrp="1" noChangeArrowheads="1"/>
          </p:cNvSpPr>
          <p:nvPr>
            <p:ph type="subTitle" idx="1"/>
          </p:nvPr>
        </p:nvSpPr>
        <p:spPr/>
        <p:txBody>
          <a:bodyPr>
            <a:normAutofit/>
          </a:bodyPr>
          <a:lstStyle/>
          <a:p>
            <a:r>
              <a:rPr lang="en-US" sz="2400" b="1" dirty="0" smtClean="0"/>
              <a:t>The Last Stage in Analysis:</a:t>
            </a:r>
            <a:br>
              <a:rPr lang="en-US" sz="2400" b="1" dirty="0" smtClean="0"/>
            </a:br>
            <a:r>
              <a:rPr lang="en-US" sz="2400" b="1" dirty="0" smtClean="0"/>
              <a:t>System Use Specifications created through Use case Authoring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Story-based Structure</a:t>
            </a:r>
            <a:endParaRPr lang="en-US" dirty="0" smtClean="0"/>
          </a:p>
        </p:txBody>
      </p:sp>
      <p:sp>
        <p:nvSpPr>
          <p:cNvPr id="13315" name="Rectangle 3"/>
          <p:cNvSpPr>
            <a:spLocks noGrp="1" noChangeArrowheads="1"/>
          </p:cNvSpPr>
          <p:nvPr>
            <p:ph sz="half" idx="1"/>
          </p:nvPr>
        </p:nvSpPr>
        <p:spPr/>
        <p:txBody>
          <a:bodyPr>
            <a:normAutofit/>
          </a:bodyPr>
          <a:lstStyle/>
          <a:p>
            <a:r>
              <a:rPr lang="en-US" sz="2400" dirty="0" smtClean="0"/>
              <a:t>“Just like a story, every use case should have </a:t>
            </a:r>
          </a:p>
          <a:p>
            <a:pPr lvl="1"/>
            <a:r>
              <a:rPr lang="en-US" sz="2000" dirty="0" smtClean="0"/>
              <a:t>a clear beginning (how the actor starts the use case)</a:t>
            </a:r>
          </a:p>
          <a:p>
            <a:pPr lvl="1"/>
            <a:r>
              <a:rPr lang="en-US" sz="2000" dirty="0" smtClean="0"/>
              <a:t>Middle (how the system and actors work together)</a:t>
            </a:r>
          </a:p>
          <a:p>
            <a:pPr lvl="1"/>
            <a:r>
              <a:rPr lang="en-US" sz="2000" dirty="0" smtClean="0"/>
              <a:t>End how the use case is concluded”*</a:t>
            </a:r>
          </a:p>
        </p:txBody>
      </p:sp>
      <p:pic>
        <p:nvPicPr>
          <p:cNvPr id="15" name="Content Placeholder 14"/>
          <p:cNvPicPr>
            <a:picLocks noGrp="1" noChangeAspect="1"/>
          </p:cNvPicPr>
          <p:nvPr>
            <p:ph sz="half" idx="2"/>
          </p:nvPr>
        </p:nvPicPr>
        <p:blipFill>
          <a:blip r:embed="rId3"/>
          <a:stretch>
            <a:fillRect/>
          </a:stretch>
        </p:blipFill>
        <p:spPr>
          <a:xfrm>
            <a:off x="5009104" y="2983747"/>
            <a:ext cx="3615241" cy="2712955"/>
          </a:xfrm>
          <a:prstGeom prst="rect">
            <a:avLst/>
          </a:prstGeom>
        </p:spPr>
      </p:pic>
      <p:sp>
        <p:nvSpPr>
          <p:cNvPr id="2" name="Rectangle 1"/>
          <p:cNvSpPr/>
          <p:nvPr/>
        </p:nvSpPr>
        <p:spPr>
          <a:xfrm>
            <a:off x="3276600" y="6372878"/>
            <a:ext cx="5667375" cy="276999"/>
          </a:xfrm>
          <a:prstGeom prst="rect">
            <a:avLst/>
          </a:prstGeom>
        </p:spPr>
        <p:txBody>
          <a:bodyPr wrap="square">
            <a:spAutoFit/>
          </a:bodyPr>
          <a:lstStyle/>
          <a:p>
            <a:pPr algn="r" eaLnBrk="1" hangingPunct="1">
              <a:buFont typeface="Wingdings" panose="05000000000000000000" pitchFamily="2" charset="2"/>
              <a:buNone/>
            </a:pPr>
            <a:r>
              <a:rPr lang="en-US" sz="1200" u="sng" dirty="0" smtClean="0">
                <a:latin typeface="+mn-lt"/>
              </a:rPr>
              <a:t>*Use Case Modeling</a:t>
            </a:r>
            <a:r>
              <a:rPr lang="en-US" sz="1200" dirty="0" smtClean="0">
                <a:latin typeface="+mn-lt"/>
              </a:rPr>
              <a:t>, Kurt Bittner &amp; Ian Spence, Addison-Wesley, 2003, p. 24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Systems Use Case Specification</a:t>
            </a:r>
          </a:p>
        </p:txBody>
      </p:sp>
      <p:sp>
        <p:nvSpPr>
          <p:cNvPr id="14339" name="Rectangle 3"/>
          <p:cNvSpPr>
            <a:spLocks noGrp="1" noChangeArrowheads="1"/>
          </p:cNvSpPr>
          <p:nvPr>
            <p:ph idx="1"/>
          </p:nvPr>
        </p:nvSpPr>
        <p:spPr/>
        <p:txBody>
          <a:bodyPr/>
          <a:lstStyle/>
          <a:p>
            <a:r>
              <a:rPr lang="en-US" dirty="0" smtClean="0"/>
              <a:t>Not a complete description of all possible ways that some task is performed</a:t>
            </a:r>
          </a:p>
          <a:p>
            <a:r>
              <a:rPr lang="en-US" dirty="0" smtClean="0"/>
              <a:t>Does not say how the system is designed or implemented</a:t>
            </a:r>
          </a:p>
          <a:p>
            <a:r>
              <a:rPr lang="en-US" dirty="0" smtClean="0"/>
              <a:t>Describes </a:t>
            </a:r>
            <a:r>
              <a:rPr lang="en-US" b="1" dirty="0" smtClean="0"/>
              <a:t>typical</a:t>
            </a:r>
            <a:r>
              <a:rPr lang="en-US" dirty="0" smtClean="0"/>
              <a:t> ways (or cases) of using the system*</a:t>
            </a:r>
          </a:p>
        </p:txBody>
      </p:sp>
      <p:sp>
        <p:nvSpPr>
          <p:cNvPr id="4" name="Rectangle 3"/>
          <p:cNvSpPr/>
          <p:nvPr/>
        </p:nvSpPr>
        <p:spPr>
          <a:xfrm>
            <a:off x="3276600" y="6372878"/>
            <a:ext cx="5667375" cy="276999"/>
          </a:xfrm>
          <a:prstGeom prst="rect">
            <a:avLst/>
          </a:prstGeom>
        </p:spPr>
        <p:txBody>
          <a:bodyPr wrap="square">
            <a:spAutoFit/>
          </a:bodyPr>
          <a:lstStyle/>
          <a:p>
            <a:pPr algn="r" eaLnBrk="1" hangingPunct="1">
              <a:buFont typeface="Wingdings" panose="05000000000000000000" pitchFamily="2" charset="2"/>
              <a:buNone/>
            </a:pPr>
            <a:r>
              <a:rPr lang="en-US" sz="1200" u="sng" dirty="0" smtClean="0">
                <a:latin typeface="+mn-lt"/>
              </a:rPr>
              <a:t>*Use Case Modeling</a:t>
            </a:r>
            <a:r>
              <a:rPr lang="en-US" sz="1200" dirty="0" smtClean="0">
                <a:latin typeface="+mn-lt"/>
              </a:rPr>
              <a:t>, Kurt Bittner &amp; Ian Spence, Addison-Wesley, 2003, pp. 24-25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Systems Use Case Specifications</a:t>
            </a:r>
          </a:p>
        </p:txBody>
      </p:sp>
      <p:sp>
        <p:nvSpPr>
          <p:cNvPr id="15363" name="Rectangle 3"/>
          <p:cNvSpPr>
            <a:spLocks noGrp="1" noChangeArrowheads="1"/>
          </p:cNvSpPr>
          <p:nvPr>
            <p:ph idx="1"/>
          </p:nvPr>
        </p:nvSpPr>
        <p:spPr/>
        <p:txBody>
          <a:bodyPr/>
          <a:lstStyle/>
          <a:p>
            <a:pPr marL="0" indent="0">
              <a:buNone/>
            </a:pPr>
            <a:r>
              <a:rPr lang="en-US" dirty="0" smtClean="0"/>
              <a:t>Systems Use Case Specifications are required to define, in detail, the processing that needs to happen in each use case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Systems Use Case Specifications</a:t>
            </a:r>
          </a:p>
        </p:txBody>
      </p:sp>
      <p:sp>
        <p:nvSpPr>
          <p:cNvPr id="16387" name="Rectangle 3"/>
          <p:cNvSpPr>
            <a:spLocks noGrp="1" noChangeArrowheads="1"/>
          </p:cNvSpPr>
          <p:nvPr>
            <p:ph idx="1"/>
          </p:nvPr>
        </p:nvSpPr>
        <p:spPr/>
        <p:txBody>
          <a:bodyPr/>
          <a:lstStyle/>
          <a:p>
            <a:r>
              <a:rPr lang="en-US" dirty="0" smtClean="0"/>
              <a:t>The Systems Use Case Specification must include:</a:t>
            </a:r>
          </a:p>
          <a:p>
            <a:pPr lvl="1"/>
            <a:r>
              <a:rPr lang="en-US" dirty="0" smtClean="0"/>
              <a:t>Who the actors are </a:t>
            </a:r>
          </a:p>
          <a:p>
            <a:pPr lvl="1"/>
            <a:r>
              <a:rPr lang="en-US" dirty="0" smtClean="0"/>
              <a:t>How the actors are interacting with the system at any point in time</a:t>
            </a:r>
          </a:p>
          <a:p>
            <a:pPr lvl="1"/>
            <a:r>
              <a:rPr lang="en-US" dirty="0" smtClean="0"/>
              <a:t>What data is used and how</a:t>
            </a:r>
          </a:p>
          <a:p>
            <a:pPr lvl="1"/>
            <a:r>
              <a:rPr lang="en-US" dirty="0" smtClean="0"/>
              <a:t>All normal logic (HD)</a:t>
            </a:r>
          </a:p>
          <a:p>
            <a:pPr marL="457200" lvl="1" indent="0">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Today</a:t>
            </a:r>
          </a:p>
        </p:txBody>
      </p:sp>
      <p:sp>
        <p:nvSpPr>
          <p:cNvPr id="17411" name="Rectangle 3"/>
          <p:cNvSpPr>
            <a:spLocks noGrp="1" noChangeArrowheads="1"/>
          </p:cNvSpPr>
          <p:nvPr>
            <p:ph idx="1"/>
          </p:nvPr>
        </p:nvSpPr>
        <p:spPr/>
        <p:txBody>
          <a:bodyPr/>
          <a:lstStyle/>
          <a:p>
            <a:pPr eaLnBrk="1" hangingPunct="1"/>
            <a:r>
              <a:rPr lang="en-US" dirty="0" smtClean="0"/>
              <a:t>Systems Use Case Specifications</a:t>
            </a:r>
          </a:p>
          <a:p>
            <a:pPr eaLnBrk="1" hangingPunct="1"/>
            <a:r>
              <a:rPr lang="en-US" b="1" dirty="0" smtClean="0"/>
              <a:t>Systems Use Cases Authoring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lnSpc>
                <a:spcPct val="90000"/>
              </a:lnSpc>
            </a:pPr>
            <a:r>
              <a:rPr lang="en-US" dirty="0"/>
              <a:t>The Systems Use Case and its Specification </a:t>
            </a:r>
            <a:r>
              <a:rPr lang="en-US" i="1" dirty="0"/>
              <a:t>evolves</a:t>
            </a:r>
            <a:r>
              <a:rPr lang="en-US" dirty="0"/>
              <a:t> through the </a:t>
            </a:r>
            <a:r>
              <a:rPr lang="en-US" b="1" dirty="0"/>
              <a:t>authoring</a:t>
            </a:r>
            <a:r>
              <a:rPr lang="en-US" dirty="0"/>
              <a:t> </a:t>
            </a:r>
            <a:r>
              <a:rPr lang="en-US" dirty="0" smtClean="0"/>
              <a:t>process.</a:t>
            </a:r>
            <a:endParaRPr lang="en-US" dirty="0"/>
          </a:p>
        </p:txBody>
      </p:sp>
      <p:sp>
        <p:nvSpPr>
          <p:cNvPr id="2" name="Text Placeholder 1"/>
          <p:cNvSpPr>
            <a:spLocks noGrp="1"/>
          </p:cNvSpPr>
          <p:nvPr>
            <p:ph type="body" sz="quarter" idx="13"/>
          </p:nvPr>
        </p:nvSpPr>
        <p:spPr/>
        <p:txBody>
          <a:bodyPr>
            <a:normAutofit/>
          </a:bodyPr>
          <a:lstStyle/>
          <a:p>
            <a:r>
              <a:rPr lang="en-US" dirty="0"/>
              <a:t>*Systems Use Cases Modeling  by Bittner &amp; Spence, Page </a:t>
            </a:r>
            <a:r>
              <a:rPr lang="en-US" dirty="0" smtClean="0"/>
              <a:t>152</a:t>
            </a:r>
            <a:endParaRPr lang="en-US" dirty="0"/>
          </a:p>
        </p:txBody>
      </p:sp>
      <p:sp>
        <p:nvSpPr>
          <p:cNvPr id="18435" name="Rectangle 3"/>
          <p:cNvSpPr>
            <a:spLocks noGrp="1" noChangeArrowheads="1"/>
          </p:cNvSpPr>
          <p:nvPr>
            <p:ph type="body" idx="1"/>
          </p:nvPr>
        </p:nvSpPr>
        <p:spPr/>
        <p:txBody>
          <a:bodyPr>
            <a:normAutofit/>
          </a:bodyPr>
          <a:lstStyle/>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Authoring Life Cycle</a:t>
            </a:r>
            <a:endParaRPr lang="en-US" dirty="0"/>
          </a:p>
        </p:txBody>
      </p:sp>
      <p:pic>
        <p:nvPicPr>
          <p:cNvPr id="12" name="Content Placeholder 11"/>
          <p:cNvPicPr>
            <a:picLocks noGrp="1" noChangeAspect="1"/>
          </p:cNvPicPr>
          <p:nvPr>
            <p:ph idx="1"/>
          </p:nvPr>
        </p:nvPicPr>
        <p:blipFill>
          <a:blip r:embed="rId2"/>
          <a:stretch>
            <a:fillRect/>
          </a:stretch>
        </p:blipFill>
        <p:spPr>
          <a:xfrm>
            <a:off x="1160620" y="2133600"/>
            <a:ext cx="7357748" cy="3865563"/>
          </a:xfrm>
          <a:prstGeom prst="rect">
            <a:avLst/>
          </a:prstGeom>
        </p:spPr>
      </p:pic>
      <p:sp>
        <p:nvSpPr>
          <p:cNvPr id="5" name="Footer Placeholder 4"/>
          <p:cNvSpPr>
            <a:spLocks noGrp="1"/>
          </p:cNvSpPr>
          <p:nvPr>
            <p:ph type="ftr" sz="quarter" idx="11"/>
          </p:nvPr>
        </p:nvSpPr>
        <p:spPr/>
        <p:txBody>
          <a:bodyPr/>
          <a:lstStyle/>
          <a:p>
            <a:pPr>
              <a:defRPr/>
            </a:pPr>
            <a:endParaRPr lang="en-US">
              <a:solidFill>
                <a:prstClr val="black"/>
              </a:solidFill>
            </a:endParaRPr>
          </a:p>
        </p:txBody>
      </p:sp>
    </p:spTree>
    <p:extLst>
      <p:ext uri="{BB962C8B-B14F-4D97-AF65-F5344CB8AC3E}">
        <p14:creationId xmlns:p14="http://schemas.microsoft.com/office/powerpoint/2010/main" val="3520151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Step 1:  Discovery</a:t>
            </a:r>
            <a:endParaRPr lang="en-US" dirty="0" smtClean="0"/>
          </a:p>
        </p:txBody>
      </p:sp>
      <p:sp>
        <p:nvSpPr>
          <p:cNvPr id="20483" name="Rectangle 3"/>
          <p:cNvSpPr>
            <a:spLocks noGrp="1" noChangeArrowheads="1"/>
          </p:cNvSpPr>
          <p:nvPr>
            <p:ph idx="1"/>
          </p:nvPr>
        </p:nvSpPr>
        <p:spPr/>
        <p:txBody>
          <a:bodyPr/>
          <a:lstStyle/>
          <a:p>
            <a:r>
              <a:rPr lang="en-US" dirty="0" smtClean="0"/>
              <a:t>Through the identified Features and Functions</a:t>
            </a:r>
          </a:p>
          <a:p>
            <a:r>
              <a:rPr lang="en-US" dirty="0" smtClean="0"/>
              <a:t>Through experience</a:t>
            </a:r>
          </a:p>
          <a:p>
            <a:r>
              <a:rPr lang="en-US" dirty="0" smtClean="0"/>
              <a:t>Shown on a Systems Use Case diagram</a:t>
            </a:r>
          </a:p>
          <a:p>
            <a:pPr lvl="1"/>
            <a:r>
              <a:rPr lang="en-US" dirty="0" smtClean="0"/>
              <a:t>Place holder for the Systems Use Case Specification</a:t>
            </a:r>
          </a:p>
          <a:p>
            <a:pPr lvl="1"/>
            <a:r>
              <a:rPr lang="en-US" dirty="0" smtClean="0"/>
              <a:t>A </a:t>
            </a:r>
            <a:r>
              <a:rPr lang="en-US" dirty="0" smtClean="0">
                <a:solidFill>
                  <a:schemeClr val="accent1">
                    <a:lumMod val="50000"/>
                  </a:schemeClr>
                </a:solidFill>
              </a:rPr>
              <a:t>Visual Index</a:t>
            </a:r>
            <a:r>
              <a:rPr lang="en-US" dirty="0" smtClean="0"/>
              <a:t>, providing a context for the Specification</a:t>
            </a:r>
          </a:p>
        </p:txBody>
      </p:sp>
      <p:sp>
        <p:nvSpPr>
          <p:cNvPr id="4" name="Rectangle 3"/>
          <p:cNvSpPr/>
          <p:nvPr/>
        </p:nvSpPr>
        <p:spPr>
          <a:xfrm>
            <a:off x="3276600" y="6372878"/>
            <a:ext cx="5667375" cy="461665"/>
          </a:xfrm>
          <a:prstGeom prst="rect">
            <a:avLst/>
          </a:prstGeom>
        </p:spPr>
        <p:txBody>
          <a:bodyPr wrap="square">
            <a:spAutoFit/>
          </a:bodyPr>
          <a:lstStyle/>
          <a:p>
            <a:pPr algn="r" eaLnBrk="1" hangingPunct="1">
              <a:buFont typeface="Wingdings" panose="05000000000000000000" pitchFamily="2" charset="2"/>
              <a:buNone/>
            </a:pPr>
            <a:r>
              <a:rPr lang="en-US" sz="1200" dirty="0" smtClean="0">
                <a:latin typeface="+mn-lt"/>
              </a:rPr>
              <a:t>*</a:t>
            </a:r>
            <a:r>
              <a:rPr lang="en-US" sz="1200" u="sng" dirty="0" smtClean="0">
                <a:latin typeface="+mn-lt"/>
              </a:rPr>
              <a:t> Systems Use Case Modeling</a:t>
            </a:r>
            <a:r>
              <a:rPr lang="en-US" sz="1200" dirty="0" smtClean="0">
                <a:latin typeface="+mn-lt"/>
              </a:rPr>
              <a:t>, Kurt Bittner &amp; Ian Spence, Addison-Wesley, 2003, pp. 153-154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Step 2:  Brief Description</a:t>
            </a:r>
            <a:endParaRPr lang="en-US" dirty="0" smtClean="0"/>
          </a:p>
        </p:txBody>
      </p:sp>
      <p:sp>
        <p:nvSpPr>
          <p:cNvPr id="21507" name="Rectangle 3"/>
          <p:cNvSpPr>
            <a:spLocks noGrp="1" noChangeArrowheads="1"/>
          </p:cNvSpPr>
          <p:nvPr>
            <p:ph idx="1"/>
          </p:nvPr>
        </p:nvSpPr>
        <p:spPr/>
        <p:txBody>
          <a:bodyPr/>
          <a:lstStyle/>
          <a:p>
            <a:r>
              <a:rPr lang="en-US" dirty="0" smtClean="0"/>
              <a:t>Once the Systems Use Case has been identified, it should be described</a:t>
            </a:r>
          </a:p>
          <a:p>
            <a:r>
              <a:rPr lang="en-US" b="1" dirty="0"/>
              <a:t>Example: </a:t>
            </a:r>
            <a:r>
              <a:rPr lang="en-US" b="1" dirty="0" err="1" smtClean="0"/>
              <a:t>MaintainUsers</a:t>
            </a:r>
            <a:endParaRPr lang="en-US" b="1" dirty="0"/>
          </a:p>
          <a:p>
            <a:endParaRPr lang="en-US" dirty="0" smtClean="0"/>
          </a:p>
        </p:txBody>
      </p:sp>
      <p:sp>
        <p:nvSpPr>
          <p:cNvPr id="4" name="TextBox 3"/>
          <p:cNvSpPr txBox="1"/>
          <p:nvPr/>
        </p:nvSpPr>
        <p:spPr>
          <a:xfrm>
            <a:off x="1676400" y="3657600"/>
            <a:ext cx="6324600" cy="2308324"/>
          </a:xfrm>
          <a:prstGeom prst="rect">
            <a:avLst/>
          </a:prstGeom>
          <a:solidFill>
            <a:schemeClr val="accent2">
              <a:lumMod val="20000"/>
              <a:lumOff val="80000"/>
            </a:schemeClr>
          </a:solidFill>
          <a:ln w="28575">
            <a:solidFill>
              <a:schemeClr val="accent1">
                <a:lumMod val="50000"/>
              </a:schemeClr>
            </a:solidFill>
          </a:ln>
        </p:spPr>
        <p:txBody>
          <a:bodyPr wrap="square" rtlCol="0">
            <a:spAutoFit/>
          </a:bodyPr>
          <a:lstStyle/>
          <a:p>
            <a:pPr marL="0" indent="0">
              <a:buNone/>
            </a:pPr>
            <a:r>
              <a:rPr lang="en-US" dirty="0" smtClean="0">
                <a:latin typeface="+mn-lt"/>
              </a:rPr>
              <a:t>This Use Case enables a System Administrator to add new users to the system when they join the company, update existing user information, and remove users when they should no longer have access.  The manager may also produce reports and send login information to users if required</a:t>
            </a:r>
            <a:endParaRPr lang="en-US"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Step 3:  Scenario</a:t>
            </a:r>
            <a:endParaRPr lang="en-US" dirty="0"/>
          </a:p>
        </p:txBody>
      </p:sp>
      <p:sp>
        <p:nvSpPr>
          <p:cNvPr id="22531" name="Rectangle 3"/>
          <p:cNvSpPr>
            <a:spLocks noGrp="1" noChangeArrowheads="1"/>
          </p:cNvSpPr>
          <p:nvPr>
            <p:ph idx="1"/>
          </p:nvPr>
        </p:nvSpPr>
        <p:spPr>
          <a:xfrm>
            <a:off x="982132" y="2133600"/>
            <a:ext cx="7857067" cy="3866216"/>
          </a:xfrm>
        </p:spPr>
        <p:txBody>
          <a:bodyPr/>
          <a:lstStyle/>
          <a:p>
            <a:r>
              <a:rPr lang="en-US" dirty="0" smtClean="0"/>
              <a:t>Focuses on the most important </a:t>
            </a:r>
            <a:r>
              <a:rPr lang="en-US" dirty="0" err="1" smtClean="0"/>
              <a:t>behaviour</a:t>
            </a:r>
            <a:r>
              <a:rPr lang="en-US" dirty="0" smtClean="0"/>
              <a:t> of the system</a:t>
            </a:r>
          </a:p>
          <a:p>
            <a:r>
              <a:rPr lang="en-US" dirty="0" smtClean="0"/>
              <a:t>Represents a </a:t>
            </a:r>
            <a:r>
              <a:rPr lang="en-US" b="1" dirty="0" smtClean="0"/>
              <a:t>single path through the logic </a:t>
            </a:r>
            <a:r>
              <a:rPr lang="en-US" dirty="0" smtClean="0"/>
              <a:t>of the use case</a:t>
            </a:r>
          </a:p>
          <a:p>
            <a:r>
              <a:rPr lang="en-US" dirty="0" smtClean="0"/>
              <a:t>Emphasizes </a:t>
            </a:r>
            <a:r>
              <a:rPr lang="en-US" b="1" dirty="0" smtClean="0"/>
              <a:t>usability</a:t>
            </a:r>
          </a:p>
          <a:p>
            <a:pPr lvl="1"/>
            <a:r>
              <a:rPr lang="en-US" dirty="0" smtClean="0"/>
              <a:t>Helps describe user intent and actions, along with the response of the system</a:t>
            </a:r>
          </a:p>
          <a:p>
            <a:pPr lvl="1"/>
            <a:r>
              <a:rPr lang="en-US" dirty="0" smtClean="0"/>
              <a:t>Describes what is happening inside the system</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Today</a:t>
            </a:r>
          </a:p>
        </p:txBody>
      </p:sp>
      <p:sp>
        <p:nvSpPr>
          <p:cNvPr id="6147" name="Rectangle 3"/>
          <p:cNvSpPr>
            <a:spLocks noGrp="1" noChangeArrowheads="1"/>
          </p:cNvSpPr>
          <p:nvPr>
            <p:ph idx="1"/>
          </p:nvPr>
        </p:nvSpPr>
        <p:spPr/>
        <p:txBody>
          <a:bodyPr/>
          <a:lstStyle/>
          <a:p>
            <a:r>
              <a:rPr lang="en-US" b="1" dirty="0" smtClean="0"/>
              <a:t>Systems Use Case Specifications</a:t>
            </a:r>
          </a:p>
          <a:p>
            <a:r>
              <a:rPr lang="en-US" dirty="0" smtClean="0"/>
              <a:t>Systems Use Case Authoring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Example of an Scenario Dialogue</a:t>
            </a:r>
            <a:endParaRPr lang="en-US" dirty="0" smtClean="0"/>
          </a:p>
        </p:txBody>
      </p:sp>
      <p:graphicFrame>
        <p:nvGraphicFramePr>
          <p:cNvPr id="384044" name="Group 44"/>
          <p:cNvGraphicFramePr>
            <a:graphicFrameLocks noGrp="1"/>
          </p:cNvGraphicFramePr>
          <p:nvPr>
            <p:ph type="tbl" idx="1"/>
            <p:extLst>
              <p:ext uri="{D42A27DB-BD31-4B8C-83A1-F6EECF244321}">
                <p14:modId xmlns:p14="http://schemas.microsoft.com/office/powerpoint/2010/main" val="2588449238"/>
              </p:ext>
            </p:extLst>
          </p:nvPr>
        </p:nvGraphicFramePr>
        <p:xfrm>
          <a:off x="1182688" y="2017713"/>
          <a:ext cx="7427912" cy="3834439"/>
        </p:xfrm>
        <a:graphic>
          <a:graphicData uri="http://schemas.openxmlformats.org/drawingml/2006/table">
            <a:tbl>
              <a:tblPr/>
              <a:tblGrid>
                <a:gridCol w="685800">
                  <a:extLst>
                    <a:ext uri="{9D8B030D-6E8A-4147-A177-3AD203B41FA5}">
                      <a16:colId xmlns:a16="http://schemas.microsoft.com/office/drawing/2014/main" val="20000"/>
                    </a:ext>
                  </a:extLst>
                </a:gridCol>
                <a:gridCol w="2932112">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Step</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Actor (Administrator)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System</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7864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Request to add new user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Display user entry form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Request username and password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Provide new user’s username and password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Validate data entered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Request additional information</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Enter full user details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Wait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11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Complete data entry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Validate data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Save new user to system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Return to main menu and display confirmation message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The Scenario</a:t>
            </a:r>
          </a:p>
        </p:txBody>
      </p:sp>
      <p:sp>
        <p:nvSpPr>
          <p:cNvPr id="26627" name="Rectangle 3"/>
          <p:cNvSpPr>
            <a:spLocks noGrp="1" noChangeArrowheads="1"/>
          </p:cNvSpPr>
          <p:nvPr>
            <p:ph idx="1"/>
          </p:nvPr>
        </p:nvSpPr>
        <p:spPr/>
        <p:txBody>
          <a:bodyPr/>
          <a:lstStyle/>
          <a:p>
            <a:pPr marL="0" indent="0" eaLnBrk="1" hangingPunct="1">
              <a:buNone/>
            </a:pPr>
            <a:r>
              <a:rPr lang="en-US" dirty="0" smtClean="0"/>
              <a:t>The goal of a scenario is to capture the </a:t>
            </a:r>
            <a:r>
              <a:rPr lang="en-US" b="1" dirty="0" smtClean="0"/>
              <a:t>essence </a:t>
            </a:r>
            <a:r>
              <a:rPr lang="en-US" dirty="0" smtClean="0"/>
              <a:t>of the required dialog without forcing the designers into any particular technology or mode of interaction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756" y="1777834"/>
            <a:ext cx="4591256" cy="3629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quot;No&quot; Symbol 8"/>
          <p:cNvSpPr/>
          <p:nvPr/>
        </p:nvSpPr>
        <p:spPr>
          <a:xfrm>
            <a:off x="2429966" y="1226398"/>
            <a:ext cx="4732834" cy="4732834"/>
          </a:xfrm>
          <a:prstGeom prst="noSmoking">
            <a:avLst>
              <a:gd name="adj" fmla="val 9186"/>
            </a:avLst>
          </a:prstGeom>
          <a:solidFill>
            <a:srgbClr val="DC300E"/>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612932" y="362865"/>
            <a:ext cx="4366901" cy="1569660"/>
          </a:xfrm>
          <a:prstGeom prst="rect">
            <a:avLst/>
          </a:prstGeom>
        </p:spPr>
        <p:txBody>
          <a:bodyPr wrap="none">
            <a:spAutoFit/>
          </a:bodyPr>
          <a:lstStyle/>
          <a:p>
            <a:pPr marL="0" indent="0" algn="ctr">
              <a:buNone/>
            </a:pPr>
            <a:r>
              <a:rPr lang="en-US" sz="9600" b="1" dirty="0" smtClean="0">
                <a:ln w="38100">
                  <a:solidFill>
                    <a:schemeClr val="bg1"/>
                  </a:solidFill>
                  <a:prstDash val="solid"/>
                </a:ln>
                <a:solidFill>
                  <a:srgbClr val="000000"/>
                </a:solidFill>
              </a:rPr>
              <a:t>NO UI!</a:t>
            </a:r>
            <a:endParaRPr lang="en-US" sz="9600" b="1" dirty="0">
              <a:ln w="38100">
                <a:solidFill>
                  <a:schemeClr val="bg1"/>
                </a:solidFill>
                <a:prstDash val="solid"/>
              </a:ln>
              <a:solidFill>
                <a:srgbClr val="000000"/>
              </a:solidFill>
            </a:endParaRPr>
          </a:p>
        </p:txBody>
      </p:sp>
    </p:spTree>
    <p:extLst>
      <p:ext uri="{BB962C8B-B14F-4D97-AF65-F5344CB8AC3E}">
        <p14:creationId xmlns:p14="http://schemas.microsoft.com/office/powerpoint/2010/main" val="2337502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 and UI</a:t>
            </a:r>
            <a:endParaRPr lang="en-US" dirty="0"/>
          </a:p>
        </p:txBody>
      </p:sp>
      <p:sp>
        <p:nvSpPr>
          <p:cNvPr id="3" name="Content Placeholder 2"/>
          <p:cNvSpPr>
            <a:spLocks noGrp="1"/>
          </p:cNvSpPr>
          <p:nvPr>
            <p:ph idx="1"/>
          </p:nvPr>
        </p:nvSpPr>
        <p:spPr/>
        <p:txBody>
          <a:bodyPr/>
          <a:lstStyle/>
          <a:p>
            <a:r>
              <a:rPr lang="en-US" dirty="0" smtClean="0"/>
              <a:t>Scenarios are very effective for facilitating user interfaces, but do not determine the user interface</a:t>
            </a:r>
          </a:p>
          <a:p>
            <a:r>
              <a:rPr lang="en-US" dirty="0" smtClean="0"/>
              <a:t>Too much detail often limits and constrains the creativity of the user interface designer’s possibilities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8845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Step 4: Detailed Description</a:t>
            </a:r>
            <a:endParaRPr lang="en-US" dirty="0"/>
          </a:p>
        </p:txBody>
      </p:sp>
      <p:sp>
        <p:nvSpPr>
          <p:cNvPr id="27651" name="Rectangle 3"/>
          <p:cNvSpPr>
            <a:spLocks noGrp="1" noChangeArrowheads="1"/>
          </p:cNvSpPr>
          <p:nvPr>
            <p:ph idx="1"/>
          </p:nvPr>
        </p:nvSpPr>
        <p:spPr/>
        <p:txBody>
          <a:bodyPr/>
          <a:lstStyle/>
          <a:p>
            <a:r>
              <a:rPr lang="en-US" smtClean="0"/>
              <a:t>Start adding to the Scenario the detail required to complete the full specification of the system: </a:t>
            </a:r>
          </a:p>
          <a:p>
            <a:pPr lvl="1"/>
            <a:r>
              <a:rPr lang="en-US" smtClean="0"/>
              <a:t>Preconditions</a:t>
            </a:r>
          </a:p>
          <a:p>
            <a:pPr lvl="1"/>
            <a:r>
              <a:rPr lang="en-US" smtClean="0"/>
              <a:t>Successful Post Conditions</a:t>
            </a:r>
          </a:p>
          <a:p>
            <a:pPr lvl="1"/>
            <a:r>
              <a:rPr lang="en-US" smtClean="0"/>
              <a:t>Data Used</a:t>
            </a:r>
          </a:p>
          <a:p>
            <a:r>
              <a:rPr lang="en-US" smtClean="0"/>
              <a:t>Here the use case is evolving as more and more detail is added to flesh out the processing</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Step 5:  Fully Described</a:t>
            </a:r>
            <a:endParaRPr lang="en-US" dirty="0"/>
          </a:p>
        </p:txBody>
      </p:sp>
      <p:sp>
        <p:nvSpPr>
          <p:cNvPr id="28675" name="Rectangle 3"/>
          <p:cNvSpPr>
            <a:spLocks noGrp="1" noChangeArrowheads="1"/>
          </p:cNvSpPr>
          <p:nvPr>
            <p:ph idx="1"/>
          </p:nvPr>
        </p:nvSpPr>
        <p:spPr/>
        <p:txBody>
          <a:bodyPr/>
          <a:lstStyle/>
          <a:p>
            <a:r>
              <a:rPr lang="en-US" dirty="0" smtClean="0"/>
              <a:t>The final state in the evolution of a use case specification</a:t>
            </a:r>
          </a:p>
          <a:p>
            <a:r>
              <a:rPr lang="en-US" dirty="0" smtClean="0"/>
              <a:t>The use case specification now has a complete set of scenarios </a:t>
            </a:r>
          </a:p>
          <a:p>
            <a:r>
              <a:rPr lang="en-US" b="1" dirty="0" smtClean="0"/>
              <a:t>Unambiguously</a:t>
            </a:r>
            <a:r>
              <a:rPr lang="en-US" dirty="0" smtClean="0"/>
              <a:t> defines all of the inputs and outputs involved in the processing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Step 5:  Fully Described</a:t>
            </a:r>
            <a:endParaRPr lang="en-US" dirty="0"/>
          </a:p>
        </p:txBody>
      </p:sp>
      <p:sp>
        <p:nvSpPr>
          <p:cNvPr id="28675" name="Rectangle 3"/>
          <p:cNvSpPr>
            <a:spLocks noGrp="1" noChangeArrowheads="1"/>
          </p:cNvSpPr>
          <p:nvPr>
            <p:ph idx="1"/>
          </p:nvPr>
        </p:nvSpPr>
        <p:spPr/>
        <p:txBody>
          <a:bodyPr/>
          <a:lstStyle/>
          <a:p>
            <a:r>
              <a:rPr lang="en-US" dirty="0"/>
              <a:t>One of the best checks of whether a use case specification is finished is to ask if you could use the scenarios to derive system tests</a:t>
            </a:r>
            <a:r>
              <a:rPr lang="en-US" dirty="0" smtClean="0"/>
              <a:t>.</a:t>
            </a:r>
          </a:p>
          <a:p>
            <a:r>
              <a:rPr lang="en-US" dirty="0"/>
              <a:t>The best way to tell if the use cases fit the </a:t>
            </a:r>
            <a:r>
              <a:rPr lang="en-US" dirty="0" smtClean="0"/>
              <a:t>purpose </a:t>
            </a:r>
            <a:r>
              <a:rPr lang="en-US" dirty="0"/>
              <a:t>is to pass them along to the </a:t>
            </a:r>
            <a:r>
              <a:rPr lang="en-US" dirty="0" smtClean="0"/>
              <a:t>test </a:t>
            </a:r>
            <a:r>
              <a:rPr lang="en-US" dirty="0"/>
              <a:t>team for test design.</a:t>
            </a:r>
          </a:p>
          <a:p>
            <a:r>
              <a:rPr lang="en-US" dirty="0"/>
              <a:t>If the team is satisfied that they can use the use cases to support this activity, then the use case specifications contain sufficient levels of detail.</a:t>
            </a:r>
          </a:p>
          <a:p>
            <a:endParaRPr lang="en-US" dirty="0"/>
          </a:p>
        </p:txBody>
      </p:sp>
    </p:spTree>
    <p:extLst>
      <p:ext uri="{BB962C8B-B14F-4D97-AF65-F5344CB8AC3E}">
        <p14:creationId xmlns:p14="http://schemas.microsoft.com/office/powerpoint/2010/main" val="153833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normAutofit/>
          </a:bodyPr>
          <a:lstStyle/>
          <a:p>
            <a:pPr eaLnBrk="1" hangingPunct="1"/>
            <a:r>
              <a:rPr lang="en-US" dirty="0" smtClean="0"/>
              <a:t>Our Metaphor</a:t>
            </a:r>
          </a:p>
        </p:txBody>
      </p:sp>
      <p:sp>
        <p:nvSpPr>
          <p:cNvPr id="7171" name="Rectangle 1027"/>
          <p:cNvSpPr>
            <a:spLocks noGrp="1" noChangeArrowheads="1"/>
          </p:cNvSpPr>
          <p:nvPr>
            <p:ph sz="half" idx="1"/>
          </p:nvPr>
        </p:nvSpPr>
        <p:spPr/>
        <p:txBody>
          <a:bodyPr>
            <a:noAutofit/>
          </a:bodyPr>
          <a:lstStyle/>
          <a:p>
            <a:r>
              <a:rPr lang="en-US" sz="2400" dirty="0" smtClean="0"/>
              <a:t>Specifications are based on the dialogue metaphor</a:t>
            </a:r>
          </a:p>
          <a:p>
            <a:r>
              <a:rPr lang="en-US" sz="2400" dirty="0" smtClean="0"/>
              <a:t>This dialogue </a:t>
            </a:r>
            <a:r>
              <a:rPr lang="en-US" sz="2400" dirty="0"/>
              <a:t>expresses that the User and </a:t>
            </a:r>
            <a:r>
              <a:rPr lang="en-US" sz="2400" dirty="0" smtClean="0"/>
              <a:t>Computer Interact </a:t>
            </a:r>
            <a:r>
              <a:rPr lang="en-US" sz="2400" dirty="0"/>
              <a:t>by Sending Messages</a:t>
            </a:r>
            <a:endParaRPr lang="en-US" sz="2400" dirty="0" smtClean="0"/>
          </a:p>
        </p:txBody>
      </p:sp>
      <p:pic>
        <p:nvPicPr>
          <p:cNvPr id="8" name="Content Placeholder 7"/>
          <p:cNvPicPr>
            <a:picLocks noGrp="1" noChangeAspect="1"/>
          </p:cNvPicPr>
          <p:nvPr>
            <p:ph sz="half" idx="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500" y="2667000"/>
            <a:ext cx="3346450" cy="33464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1066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sz="2800" dirty="0">
              <a:solidFill>
                <a:schemeClr val="tx2"/>
              </a:solidFill>
              <a:latin typeface="Arial" panose="020B0604020202020204" pitchFamily="34" charset="0"/>
            </a:endParaRPr>
          </a:p>
        </p:txBody>
      </p:sp>
      <p:sp>
        <p:nvSpPr>
          <p:cNvPr id="2" name="Title 1"/>
          <p:cNvSpPr>
            <a:spLocks noGrp="1"/>
          </p:cNvSpPr>
          <p:nvPr>
            <p:ph type="title"/>
          </p:nvPr>
        </p:nvSpPr>
        <p:spPr/>
        <p:txBody>
          <a:bodyPr/>
          <a:lstStyle/>
          <a:p>
            <a:r>
              <a:rPr lang="en-US" dirty="0" smtClean="0"/>
              <a:t>What is a dialogue?</a:t>
            </a:r>
            <a:endParaRPr lang="en-US" dirty="0"/>
          </a:p>
        </p:txBody>
      </p:sp>
      <p:graphicFrame>
        <p:nvGraphicFramePr>
          <p:cNvPr id="6" name="Object 1024"/>
          <p:cNvGraphicFramePr>
            <a:graphicFrameLocks noGrp="1" noChangeAspect="1"/>
          </p:cNvGraphicFramePr>
          <p:nvPr>
            <p:ph idx="1"/>
            <p:extLst>
              <p:ext uri="{D42A27DB-BD31-4B8C-83A1-F6EECF244321}">
                <p14:modId xmlns:p14="http://schemas.microsoft.com/office/powerpoint/2010/main" val="1553178007"/>
              </p:ext>
            </p:extLst>
          </p:nvPr>
        </p:nvGraphicFramePr>
        <p:xfrm>
          <a:off x="1007410" y="2438400"/>
          <a:ext cx="7643476" cy="3310550"/>
        </p:xfrm>
        <a:graphic>
          <a:graphicData uri="http://schemas.openxmlformats.org/presentationml/2006/ole">
            <mc:AlternateContent xmlns:mc="http://schemas.openxmlformats.org/markup-compatibility/2006">
              <mc:Choice xmlns:v="urn:schemas-microsoft-com:vml" Requires="v">
                <p:oleObj spid="_x0000_s1033" name="Bitmap Image" r:id="rId4" imgW="4486704" imgH="1943546" progId="Paint.Picture">
                  <p:embed/>
                </p:oleObj>
              </mc:Choice>
              <mc:Fallback>
                <p:oleObj name="Bitmap Image" r:id="rId4" imgW="4486704" imgH="194354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410" y="2438400"/>
                        <a:ext cx="7643476" cy="33105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Designing Dialogs</a:t>
            </a:r>
            <a:br>
              <a:rPr lang="en-US" smtClean="0"/>
            </a:br>
            <a:endParaRPr lang="en-US" dirty="0" smtClean="0"/>
          </a:p>
        </p:txBody>
      </p:sp>
      <p:sp>
        <p:nvSpPr>
          <p:cNvPr id="8195" name="Rectangle 3"/>
          <p:cNvSpPr>
            <a:spLocks noGrp="1" noChangeArrowheads="1"/>
          </p:cNvSpPr>
          <p:nvPr>
            <p:ph idx="1"/>
          </p:nvPr>
        </p:nvSpPr>
        <p:spPr/>
        <p:txBody>
          <a:bodyPr/>
          <a:lstStyle/>
          <a:p>
            <a:r>
              <a:rPr lang="en-US" smtClean="0"/>
              <a:t>The process of designing the overall sequences that users follow to interact with an information system </a:t>
            </a:r>
          </a:p>
          <a:p>
            <a:r>
              <a:rPr lang="en-US" smtClean="0"/>
              <a:t>the sequence in which information is displayed to and obtained from the user</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Sequence</a:t>
            </a:r>
            <a:br>
              <a:rPr lang="en-US" smtClean="0"/>
            </a:br>
            <a:endParaRPr lang="en-US" smtClean="0"/>
          </a:p>
        </p:txBody>
      </p:sp>
      <p:sp>
        <p:nvSpPr>
          <p:cNvPr id="9219" name="Rectangle 3"/>
          <p:cNvSpPr>
            <a:spLocks noGrp="1" noChangeArrowheads="1"/>
          </p:cNvSpPr>
          <p:nvPr>
            <p:ph idx="1"/>
          </p:nvPr>
        </p:nvSpPr>
        <p:spPr/>
        <p:txBody>
          <a:bodyPr/>
          <a:lstStyle/>
          <a:p>
            <a:r>
              <a:rPr lang="en-US" smtClean="0"/>
              <a:t>understanding  how the user will interact with the system</a:t>
            </a:r>
          </a:p>
          <a:p>
            <a:pPr lvl="1"/>
            <a:r>
              <a:rPr lang="en-US" smtClean="0"/>
              <a:t>clear understanding of user, task, technological and environmental characteristics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The [systems] use case specifications provide the substance of the [systems] use case model and they are the basis for most of the …modeling work… More than 90% of the [systems] use-case model lies beneath the surface, in the textual use-case specifications themselves</a:t>
            </a:r>
          </a:p>
        </p:txBody>
      </p:sp>
      <p:sp>
        <p:nvSpPr>
          <p:cNvPr id="5" name="Text Placeholder 4"/>
          <p:cNvSpPr>
            <a:spLocks noGrp="1"/>
          </p:cNvSpPr>
          <p:nvPr>
            <p:ph type="body" sz="quarter" idx="13"/>
          </p:nvPr>
        </p:nvSpPr>
        <p:spPr>
          <a:xfrm>
            <a:off x="1598235" y="4152900"/>
            <a:ext cx="6631128" cy="381000"/>
          </a:xfrm>
        </p:spPr>
        <p:txBody>
          <a:bodyPr>
            <a:normAutofit fontScale="85000" lnSpcReduction="10000"/>
          </a:bodyPr>
          <a:lstStyle/>
          <a:p>
            <a:r>
              <a:rPr lang="en-US" dirty="0" smtClean="0"/>
              <a:t>Use Case Modeling, Kurt Bittner &amp; Ian Spence, Addison-Wesley, 2003, p. 30</a:t>
            </a:r>
          </a:p>
        </p:txBody>
      </p:sp>
      <p:sp>
        <p:nvSpPr>
          <p:cNvPr id="10243" name="Rectangle 3"/>
          <p:cNvSpPr>
            <a:spLocks noGrp="1" noChangeArrowheads="1"/>
          </p:cNvSpPr>
          <p:nvPr>
            <p:ph type="body" idx="1"/>
          </p:nvPr>
        </p:nvSpPr>
        <p:spPr/>
        <p:txBody>
          <a:bodyPr/>
          <a:lstStyle/>
          <a:p>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normAutofit fontScale="90000"/>
          </a:bodyPr>
          <a:lstStyle/>
          <a:p>
            <a:pPr eaLnBrk="1" hangingPunct="1"/>
            <a:r>
              <a:rPr lang="en-US" dirty="0" smtClean="0"/>
              <a:t>[Systems] </a:t>
            </a:r>
            <a:r>
              <a:rPr lang="en-US" dirty="0"/>
              <a:t>use cases are more than just a named ellipse and a brief description.  For each </a:t>
            </a:r>
            <a:r>
              <a:rPr lang="en-US" dirty="0" smtClean="0"/>
              <a:t>[systems] </a:t>
            </a:r>
            <a:r>
              <a:rPr lang="en-US" dirty="0"/>
              <a:t>use case there will also be a </a:t>
            </a:r>
            <a:r>
              <a:rPr lang="en-US" dirty="0" smtClean="0"/>
              <a:t>[systems] </a:t>
            </a:r>
            <a:r>
              <a:rPr lang="en-US" dirty="0"/>
              <a:t>use-case specification where the full story of the use case is told</a:t>
            </a:r>
            <a:r>
              <a:rPr lang="en-US" dirty="0" smtClean="0"/>
              <a:t>.</a:t>
            </a:r>
            <a:endParaRPr lang="en-US" dirty="0"/>
          </a:p>
        </p:txBody>
      </p:sp>
      <p:sp>
        <p:nvSpPr>
          <p:cNvPr id="2" name="Text Placeholder 1"/>
          <p:cNvSpPr>
            <a:spLocks noGrp="1"/>
          </p:cNvSpPr>
          <p:nvPr>
            <p:ph type="body" sz="quarter" idx="13"/>
          </p:nvPr>
        </p:nvSpPr>
        <p:spPr/>
        <p:txBody>
          <a:bodyPr>
            <a:normAutofit fontScale="85000" lnSpcReduction="10000"/>
          </a:bodyPr>
          <a:lstStyle/>
          <a:p>
            <a:r>
              <a:rPr lang="en-US" dirty="0" smtClean="0"/>
              <a:t>Use </a:t>
            </a:r>
            <a:r>
              <a:rPr lang="en-US" dirty="0"/>
              <a:t>Case Modeling, Kurt Bittner &amp; Ian Spence, Addison-Wesley, 2003, p. </a:t>
            </a:r>
            <a:r>
              <a:rPr lang="en-US" dirty="0" smtClean="0"/>
              <a:t>30</a:t>
            </a:r>
            <a:endParaRPr lang="en-US" dirty="0"/>
          </a:p>
        </p:txBody>
      </p:sp>
      <p:sp>
        <p:nvSpPr>
          <p:cNvPr id="11267" name="Rectangle 1027"/>
          <p:cNvSpPr>
            <a:spLocks noGrp="1" noChangeArrowheads="1"/>
          </p:cNvSpPr>
          <p:nvPr>
            <p:ph type="body" idx="1"/>
          </p:nvPr>
        </p:nvSpPr>
        <p:spPr/>
        <p:txBody>
          <a:bodyPr>
            <a:normAutofit/>
          </a:bodyPr>
          <a:lstStyle/>
          <a:p>
            <a:pPr eaLnBrk="1" hangingPunct="1">
              <a:buFont typeface="Wingdings" panose="05000000000000000000" pitchFamily="2" charset="2"/>
              <a:buNone/>
            </a:pPr>
            <a:endParaRPr lang="en-US" sz="14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1152525"/>
            <a:ext cx="7793037" cy="608013"/>
          </a:xfrm>
        </p:spPr>
        <p:txBody>
          <a:bodyPr>
            <a:normAutofit fontScale="90000"/>
          </a:bodyPr>
          <a:lstStyle/>
          <a:p>
            <a:pPr eaLnBrk="1" hangingPunct="1"/>
            <a:r>
              <a:rPr lang="en-US" smtClean="0"/>
              <a:t>Systems Use Case Specifications</a:t>
            </a:r>
          </a:p>
        </p:txBody>
      </p:sp>
      <p:sp>
        <p:nvSpPr>
          <p:cNvPr id="12291" name="Rectangle 3"/>
          <p:cNvSpPr>
            <a:spLocks noGrp="1" noChangeArrowheads="1"/>
          </p:cNvSpPr>
          <p:nvPr>
            <p:ph idx="1"/>
          </p:nvPr>
        </p:nvSpPr>
        <p:spPr/>
        <p:txBody>
          <a:bodyPr>
            <a:normAutofit/>
          </a:bodyPr>
          <a:lstStyle/>
          <a:p>
            <a:pPr eaLnBrk="1" hangingPunct="1"/>
            <a:r>
              <a:rPr lang="en-US" sz="2800" dirty="0" smtClean="0"/>
              <a:t>“The use case specification tells a story of how a system and its actors collaborate to achieve a specific goal</a:t>
            </a:r>
          </a:p>
          <a:p>
            <a:pPr eaLnBrk="1" hangingPunct="1"/>
            <a:r>
              <a:rPr lang="en-US" sz="2800" dirty="0" smtClean="0"/>
              <a:t>This collaboration takes the form of a </a:t>
            </a:r>
            <a:r>
              <a:rPr lang="en-US" sz="2800" b="1" dirty="0" smtClean="0"/>
              <a:t>dialogue </a:t>
            </a:r>
            <a:r>
              <a:rPr lang="en-US" sz="2800" dirty="0" smtClean="0"/>
              <a:t>between the </a:t>
            </a:r>
            <a:r>
              <a:rPr lang="en-US" sz="2800" b="1" dirty="0" smtClean="0"/>
              <a:t>system</a:t>
            </a:r>
            <a:r>
              <a:rPr lang="en-US" sz="2800" dirty="0" smtClean="0"/>
              <a:t> and its </a:t>
            </a:r>
            <a:r>
              <a:rPr lang="en-US" sz="2800" b="1" dirty="0" smtClean="0"/>
              <a:t>actors</a:t>
            </a:r>
          </a:p>
          <a:p>
            <a:pPr eaLnBrk="1" hangingPunct="1"/>
            <a:r>
              <a:rPr lang="en-US" sz="2800" dirty="0" smtClean="0"/>
              <a:t>It is a step-by-step description of a particular way of using a system”*</a:t>
            </a:r>
          </a:p>
        </p:txBody>
      </p:sp>
      <p:sp>
        <p:nvSpPr>
          <p:cNvPr id="4" name="Rectangle 3"/>
          <p:cNvSpPr/>
          <p:nvPr/>
        </p:nvSpPr>
        <p:spPr>
          <a:xfrm>
            <a:off x="3276600" y="6372878"/>
            <a:ext cx="5667375" cy="276999"/>
          </a:xfrm>
          <a:prstGeom prst="rect">
            <a:avLst/>
          </a:prstGeom>
        </p:spPr>
        <p:txBody>
          <a:bodyPr wrap="square">
            <a:spAutoFit/>
          </a:bodyPr>
          <a:lstStyle/>
          <a:p>
            <a:pPr algn="r" eaLnBrk="1" hangingPunct="1">
              <a:buFont typeface="Wingdings" panose="05000000000000000000" pitchFamily="2" charset="2"/>
              <a:buNone/>
            </a:pPr>
            <a:r>
              <a:rPr lang="en-US" sz="1200" u="sng" dirty="0" smtClean="0">
                <a:latin typeface="+mn-lt"/>
              </a:rPr>
              <a:t>*Use Case Modeling</a:t>
            </a:r>
            <a:r>
              <a:rPr lang="en-US" sz="1200" dirty="0" smtClean="0">
                <a:latin typeface="+mn-lt"/>
              </a:rPr>
              <a:t>, Kurt Bittner &amp; Ian Spence, Addison-Wesley, 2003, p. 24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TotalTime>
  <Words>1006</Words>
  <Application>Microsoft Office PowerPoint</Application>
  <PresentationFormat>On-screen Show (4:3)</PresentationFormat>
  <Paragraphs>121</Paragraphs>
  <Slides>26</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Corbel</vt:lpstr>
      <vt:lpstr>Tahoma</vt:lpstr>
      <vt:lpstr>Times New Roman</vt:lpstr>
      <vt:lpstr>Wingdings</vt:lpstr>
      <vt:lpstr>Parallax</vt:lpstr>
      <vt:lpstr>Bitmap Image</vt:lpstr>
      <vt:lpstr>SYS366</vt:lpstr>
      <vt:lpstr>Today</vt:lpstr>
      <vt:lpstr>Our Metaphor</vt:lpstr>
      <vt:lpstr>What is a dialogue?</vt:lpstr>
      <vt:lpstr>Designing Dialogs </vt:lpstr>
      <vt:lpstr>Sequence </vt:lpstr>
      <vt:lpstr>The [systems] use case specifications provide the substance of the [systems] use case model and they are the basis for most of the …modeling work… More than 90% of the [systems] use-case model lies beneath the surface, in the textual use-case specifications themselves</vt:lpstr>
      <vt:lpstr>[Systems] use cases are more than just a named ellipse and a brief description.  For each [systems] use case there will also be a [systems] use-case specification where the full story of the use case is told.</vt:lpstr>
      <vt:lpstr>Systems Use Case Specifications</vt:lpstr>
      <vt:lpstr>Story-based Structure</vt:lpstr>
      <vt:lpstr>Systems Use Case Specification</vt:lpstr>
      <vt:lpstr>Systems Use Case Specifications</vt:lpstr>
      <vt:lpstr>Systems Use Case Specifications</vt:lpstr>
      <vt:lpstr>Today</vt:lpstr>
      <vt:lpstr>The Systems Use Case and its Specification evolves through the authoring process.</vt:lpstr>
      <vt:lpstr>The Authoring Life Cycle</vt:lpstr>
      <vt:lpstr>Step 1:  Discovery</vt:lpstr>
      <vt:lpstr>Step 2:  Brief Description</vt:lpstr>
      <vt:lpstr>Step 3:  Scenario</vt:lpstr>
      <vt:lpstr>Example of an Scenario Dialogue</vt:lpstr>
      <vt:lpstr>The Scenario</vt:lpstr>
      <vt:lpstr>PowerPoint Presentation</vt:lpstr>
      <vt:lpstr>The Scenario and UI</vt:lpstr>
      <vt:lpstr>Step 4: Detailed Description</vt:lpstr>
      <vt:lpstr>Step 5:  Fully Described</vt:lpstr>
      <vt:lpstr>Step 5:  Fully Described</vt:lpstr>
    </vt:vector>
  </TitlesOfParts>
  <Company>Seneca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margaret</dc:creator>
  <cp:lastModifiedBy>Cindy Laurin</cp:lastModifiedBy>
  <cp:revision>54</cp:revision>
  <dcterms:created xsi:type="dcterms:W3CDTF">2003-03-28T18:05:07Z</dcterms:created>
  <dcterms:modified xsi:type="dcterms:W3CDTF">2019-01-03T18:07:00Z</dcterms:modified>
</cp:coreProperties>
</file>