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25"/>
  </p:notesMasterIdLst>
  <p:handoutMasterIdLst>
    <p:handoutMasterId r:id="rId26"/>
  </p:handoutMasterIdLst>
  <p:sldIdLst>
    <p:sldId id="343" r:id="rId2"/>
    <p:sldId id="431" r:id="rId3"/>
    <p:sldId id="440" r:id="rId4"/>
    <p:sldId id="465" r:id="rId5"/>
    <p:sldId id="466" r:id="rId6"/>
    <p:sldId id="467" r:id="rId7"/>
    <p:sldId id="468" r:id="rId8"/>
    <p:sldId id="449" r:id="rId9"/>
    <p:sldId id="464" r:id="rId10"/>
    <p:sldId id="453" r:id="rId11"/>
    <p:sldId id="457" r:id="rId12"/>
    <p:sldId id="458" r:id="rId13"/>
    <p:sldId id="459" r:id="rId14"/>
    <p:sldId id="460" r:id="rId15"/>
    <p:sldId id="461" r:id="rId16"/>
    <p:sldId id="463" r:id="rId17"/>
    <p:sldId id="462" r:id="rId18"/>
    <p:sldId id="452" r:id="rId19"/>
    <p:sldId id="443" r:id="rId20"/>
    <p:sldId id="444" r:id="rId21"/>
    <p:sldId id="445" r:id="rId22"/>
    <p:sldId id="455" r:id="rId23"/>
    <p:sldId id="456" r:id="rId24"/>
  </p:sldIdLst>
  <p:sldSz cx="9144000" cy="6858000" type="screen4x3"/>
  <p:notesSz cx="6858000" cy="9180513"/>
  <p:defaultTextStyle>
    <a:defPPr>
      <a:defRPr lang="en-CA"/>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B2B2B2"/>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441" autoAdjust="0"/>
    <p:restoredTop sz="90929"/>
  </p:normalViewPr>
  <p:slideViewPr>
    <p:cSldViewPr>
      <p:cViewPr>
        <p:scale>
          <a:sx n="75" d="100"/>
          <a:sy n="75" d="100"/>
        </p:scale>
        <p:origin x="-66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28" d="100"/>
          <a:sy n="28" d="100"/>
        </p:scale>
        <p:origin x="-1266" y="-78"/>
      </p:cViewPr>
      <p:guideLst>
        <p:guide orient="horz" pos="2891"/>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pPr>
              <a:defRPr/>
            </a:pPr>
            <a:endParaRPr lang="en-CA"/>
          </a:p>
        </p:txBody>
      </p:sp>
      <p:sp>
        <p:nvSpPr>
          <p:cNvPr id="104451"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pPr>
              <a:defRPr/>
            </a:pPr>
            <a:endParaRPr lang="en-CA"/>
          </a:p>
        </p:txBody>
      </p:sp>
      <p:sp>
        <p:nvSpPr>
          <p:cNvPr id="104452" name="Rectangle 4"/>
          <p:cNvSpPr>
            <a:spLocks noGrp="1" noChangeArrowheads="1"/>
          </p:cNvSpPr>
          <p:nvPr>
            <p:ph type="ftr" sz="quarter" idx="2"/>
          </p:nvPr>
        </p:nvSpPr>
        <p:spPr bwMode="auto">
          <a:xfrm>
            <a:off x="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pPr>
              <a:defRPr/>
            </a:pPr>
            <a:endParaRPr lang="en-CA"/>
          </a:p>
        </p:txBody>
      </p:sp>
      <p:sp>
        <p:nvSpPr>
          <p:cNvPr id="104453" name="Rectangle 5"/>
          <p:cNvSpPr>
            <a:spLocks noGrp="1" noChangeArrowheads="1"/>
          </p:cNvSpPr>
          <p:nvPr>
            <p:ph type="sldNum" sz="quarter" idx="3"/>
          </p:nvPr>
        </p:nvSpPr>
        <p:spPr bwMode="auto">
          <a:xfrm>
            <a:off x="388620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pPr>
              <a:defRPr/>
            </a:pPr>
            <a:fld id="{5190D9CA-CC89-4877-B9B0-A5A621CDEDDE}" type="slidenum">
              <a:rPr lang="en-CA"/>
              <a:pPr>
                <a:defRPr/>
              </a:pPr>
              <a:t>‹#›</a:t>
            </a:fld>
            <a:endParaRPr lang="en-CA"/>
          </a:p>
        </p:txBody>
      </p:sp>
    </p:spTree>
    <p:extLst>
      <p:ext uri="{BB962C8B-B14F-4D97-AF65-F5344CB8AC3E}">
        <p14:creationId xmlns:p14="http://schemas.microsoft.com/office/powerpoint/2010/main" val="34089987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pPr>
              <a:defRPr/>
            </a:pPr>
            <a:endParaRPr lang="en-CA"/>
          </a:p>
        </p:txBody>
      </p:sp>
      <p:sp>
        <p:nvSpPr>
          <p:cNvPr id="118787"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pPr>
              <a:defRPr/>
            </a:pPr>
            <a:endParaRPr lang="en-CA"/>
          </a:p>
        </p:txBody>
      </p:sp>
      <p:sp>
        <p:nvSpPr>
          <p:cNvPr id="17412" name="Rectangle 4"/>
          <p:cNvSpPr>
            <a:spLocks noGrp="1" noRot="1" noChangeAspect="1" noChangeArrowheads="1" noTextEdit="1"/>
          </p:cNvSpPr>
          <p:nvPr>
            <p:ph type="sldImg" idx="2"/>
          </p:nvPr>
        </p:nvSpPr>
        <p:spPr bwMode="auto">
          <a:xfrm>
            <a:off x="1135063" y="688975"/>
            <a:ext cx="4589462" cy="34417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9" name="Rectangle 5"/>
          <p:cNvSpPr>
            <a:spLocks noGrp="1" noChangeArrowheads="1"/>
          </p:cNvSpPr>
          <p:nvPr>
            <p:ph type="body" sz="quarter" idx="3"/>
          </p:nvPr>
        </p:nvSpPr>
        <p:spPr bwMode="auto">
          <a:xfrm>
            <a:off x="914400" y="4360863"/>
            <a:ext cx="5029200" cy="413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smtClean="0"/>
              <a:t>Click to edit Master text styles</a:t>
            </a:r>
          </a:p>
          <a:p>
            <a:pPr lvl="1"/>
            <a:r>
              <a:rPr lang="en-CA" noProof="0" smtClean="0"/>
              <a:t>Second level</a:t>
            </a:r>
          </a:p>
          <a:p>
            <a:pPr lvl="2"/>
            <a:r>
              <a:rPr lang="en-CA" noProof="0" smtClean="0"/>
              <a:t>Third level</a:t>
            </a:r>
          </a:p>
          <a:p>
            <a:pPr lvl="3"/>
            <a:r>
              <a:rPr lang="en-CA" noProof="0" smtClean="0"/>
              <a:t>Fourth level</a:t>
            </a:r>
          </a:p>
          <a:p>
            <a:pPr lvl="4"/>
            <a:r>
              <a:rPr lang="en-CA" noProof="0" smtClean="0"/>
              <a:t>Fifth level</a:t>
            </a:r>
          </a:p>
        </p:txBody>
      </p:sp>
      <p:sp>
        <p:nvSpPr>
          <p:cNvPr id="118790" name="Rectangle 6"/>
          <p:cNvSpPr>
            <a:spLocks noGrp="1" noChangeArrowheads="1"/>
          </p:cNvSpPr>
          <p:nvPr>
            <p:ph type="ftr" sz="quarter" idx="4"/>
          </p:nvPr>
        </p:nvSpPr>
        <p:spPr bwMode="auto">
          <a:xfrm>
            <a:off x="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pPr>
              <a:defRPr/>
            </a:pPr>
            <a:endParaRPr lang="en-CA"/>
          </a:p>
        </p:txBody>
      </p:sp>
      <p:sp>
        <p:nvSpPr>
          <p:cNvPr id="118791" name="Rectangle 7"/>
          <p:cNvSpPr>
            <a:spLocks noGrp="1" noChangeArrowheads="1"/>
          </p:cNvSpPr>
          <p:nvPr>
            <p:ph type="sldNum" sz="quarter" idx="5"/>
          </p:nvPr>
        </p:nvSpPr>
        <p:spPr bwMode="auto">
          <a:xfrm>
            <a:off x="388620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pPr>
              <a:defRPr/>
            </a:pPr>
            <a:fld id="{64176D42-9E40-4D21-AC60-15DB870493D2}" type="slidenum">
              <a:rPr lang="en-CA"/>
              <a:pPr>
                <a:defRPr/>
              </a:pPr>
              <a:t>‹#›</a:t>
            </a:fld>
            <a:endParaRPr lang="en-CA"/>
          </a:p>
        </p:txBody>
      </p:sp>
    </p:spTree>
    <p:extLst>
      <p:ext uri="{BB962C8B-B14F-4D97-AF65-F5344CB8AC3E}">
        <p14:creationId xmlns:p14="http://schemas.microsoft.com/office/powerpoint/2010/main" val="30392103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3C04DD2-1A1A-48E8-92A3-90F8244F59F3}" type="slidenum">
              <a:rPr lang="en-CA" sz="1200" smtClean="0">
                <a:latin typeface="Tahoma" pitchFamily="34" charset="0"/>
              </a:rPr>
              <a:pPr eaLnBrk="1" hangingPunct="1"/>
              <a:t>1</a:t>
            </a:fld>
            <a:endParaRPr lang="en-CA" sz="1200" smtClean="0">
              <a:latin typeface="Tahoma" pitchFamily="34" charset="0"/>
            </a:endParaRPr>
          </a:p>
        </p:txBody>
      </p:sp>
      <p:sp>
        <p:nvSpPr>
          <p:cNvPr id="18435" name="Rectangle 1026"/>
          <p:cNvSpPr>
            <a:spLocks noGrp="1" noRot="1" noChangeAspect="1" noChangeArrowheads="1" noTextEdit="1"/>
          </p:cNvSpPr>
          <p:nvPr>
            <p:ph type="sldImg"/>
          </p:nvPr>
        </p:nvSpPr>
        <p:spPr>
          <a:ln/>
        </p:spPr>
      </p:sp>
      <p:sp>
        <p:nvSpPr>
          <p:cNvPr id="1843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452ACA5-6B87-4585-8CBE-82F6B81F6DD1}" type="slidenum">
              <a:rPr lang="en-CA" sz="1200" smtClean="0">
                <a:latin typeface="Tahoma" pitchFamily="34" charset="0"/>
              </a:rPr>
              <a:pPr eaLnBrk="1" hangingPunct="1"/>
              <a:t>19</a:t>
            </a:fld>
            <a:endParaRPr lang="en-CA" sz="1200" smtClean="0">
              <a:latin typeface="Tahoma" pitchFamily="3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0C67286-A613-47B7-9FFC-01047BC909C8}" type="slidenum">
              <a:rPr lang="en-CA" sz="1200" smtClean="0">
                <a:latin typeface="Tahoma" pitchFamily="34" charset="0"/>
              </a:rPr>
              <a:pPr eaLnBrk="1" hangingPunct="1"/>
              <a:t>20</a:t>
            </a:fld>
            <a:endParaRPr lang="en-CA" sz="1200" smtClean="0">
              <a:latin typeface="Tahoma" pitchFamily="34"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3FABED4-A14E-4710-AB97-3CB71A6D0DE7}" type="slidenum">
              <a:rPr lang="en-CA" sz="1200" smtClean="0">
                <a:latin typeface="Tahoma" pitchFamily="34" charset="0"/>
              </a:rPr>
              <a:pPr eaLnBrk="1" hangingPunct="1"/>
              <a:t>21</a:t>
            </a:fld>
            <a:endParaRPr lang="en-CA" sz="1200" smtClean="0">
              <a:latin typeface="Tahoma" pitchFamily="34"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0B19968-5330-4C72-AA2E-785578B0ACE4}" type="slidenum">
              <a:rPr lang="en-US" smtClean="0"/>
              <a:pPr>
                <a:defRPr/>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A684F4B-0F9A-4D2D-BB89-AA10C60F103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2640597" y="6377459"/>
            <a:ext cx="3836404" cy="365125"/>
          </a:xfrm>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8D02A9D-9FA5-4829-913B-F358D5B0DE68}"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51431DF-9052-4206-B5FE-B3489595130E}"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6AC7FCE-851F-4A69-AF21-1A14513224E3}"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925FE0D-4FDF-4FD8-B2C9-746F44556DF3}"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41C84AB-F9A5-45AF-A635-46846C184A6E}"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8448435-7FCA-45C2-83CD-BD178A4FF758}"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269CE436-9D55-480C-B1E1-321B94423952}"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96082F6-B5F9-408E-B7BB-948FFC3E7044}" type="slidenum">
              <a:rPr lang="en-US" smtClean="0"/>
              <a:pPr>
                <a:defRPr/>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pPr>
              <a:defRPr/>
            </a:pPr>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pPr>
              <a:defRPr/>
            </a:pPr>
            <a:endParaRPr lang="en-US"/>
          </a:p>
        </p:txBody>
      </p:sp>
      <p:sp>
        <p:nvSpPr>
          <p:cNvPr id="7" name="Slide Number Placeholder 6"/>
          <p:cNvSpPr>
            <a:spLocks noGrp="1"/>
          </p:cNvSpPr>
          <p:nvPr>
            <p:ph type="sldNum" sz="quarter" idx="12"/>
          </p:nvPr>
        </p:nvSpPr>
        <p:spPr>
          <a:xfrm>
            <a:off x="8339328" y="1170432"/>
            <a:ext cx="733864" cy="201168"/>
          </a:xfrm>
        </p:spPr>
        <p:txBody>
          <a:bodyPr/>
          <a:lstStyle/>
          <a:p>
            <a:pPr>
              <a:defRPr/>
            </a:pPr>
            <a:fld id="{724BCCE3-1DA2-4055-9E97-DAD5F824535E}"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a:defRPr/>
            </a:pPr>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defRPr/>
            </a:pPr>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a:defRPr/>
            </a:pPr>
            <a:fld id="{B422D1E4-EA5C-4026-A044-1F2265C9F1A6}"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p:txBody>
          <a:bodyPr>
            <a:normAutofit/>
          </a:bodyPr>
          <a:lstStyle/>
          <a:p>
            <a:pPr eaLnBrk="1" hangingPunct="1"/>
            <a:r>
              <a:rPr lang="en-US" sz="4000" dirty="0" smtClean="0"/>
              <a:t>Constraints and Business Rules</a:t>
            </a:r>
          </a:p>
        </p:txBody>
      </p:sp>
      <p:sp>
        <p:nvSpPr>
          <p:cNvPr id="3076" name="Rectangle 3"/>
          <p:cNvSpPr>
            <a:spLocks noGrp="1" noChangeArrowheads="1"/>
          </p:cNvSpPr>
          <p:nvPr>
            <p:ph type="subTitle" idx="1"/>
          </p:nvPr>
        </p:nvSpPr>
        <p:spPr/>
        <p:txBody>
          <a:bodyPr/>
          <a:lstStyle/>
          <a:p>
            <a:pPr eaLnBrk="1" hangingPunct="1"/>
            <a:r>
              <a:rPr lang="en-US" dirty="0" smtClean="0"/>
              <a:t>SYS366</a:t>
            </a:r>
          </a:p>
        </p:txBody>
      </p:sp>
      <p:sp>
        <p:nvSpPr>
          <p:cNvPr id="6" name="Rectangle 10"/>
          <p:cNvSpPr>
            <a:spLocks noGrp="1" noChangeArrowheads="1"/>
          </p:cNvSpPr>
          <p:nvPr>
            <p:ph type="sldNum" sz="quarter" idx="12"/>
          </p:nvPr>
        </p:nvSpPr>
        <p:spPr/>
        <p:txBody>
          <a:bodyPr/>
          <a:lstStyle/>
          <a:p>
            <a:pPr>
              <a:defRPr/>
            </a:pPr>
            <a:fld id="{1BB72605-BC14-4248-9702-2D9204FFF985}"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eaLnBrk="1" hangingPunct="1"/>
            <a:r>
              <a:rPr lang="en-US" smtClean="0"/>
              <a:t>Constraints coming from the business:  Business Rules</a:t>
            </a:r>
          </a:p>
        </p:txBody>
      </p:sp>
      <p:sp>
        <p:nvSpPr>
          <p:cNvPr id="8195" name="Rectangle 3"/>
          <p:cNvSpPr>
            <a:spLocks noGrp="1" noChangeArrowheads="1"/>
          </p:cNvSpPr>
          <p:nvPr>
            <p:ph idx="1"/>
          </p:nvPr>
        </p:nvSpPr>
        <p:spPr/>
        <p:txBody>
          <a:bodyPr/>
          <a:lstStyle/>
          <a:p>
            <a:pPr eaLnBrk="1" hangingPunct="1"/>
            <a:r>
              <a:rPr lang="en-CA" smtClean="0"/>
              <a:t>Business rules can apply to people, processes, corporate behaviour and </a:t>
            </a:r>
            <a:r>
              <a:rPr lang="en-CA" b="1" i="1" u="sng" smtClean="0"/>
              <a:t>computing systems </a:t>
            </a:r>
            <a:r>
              <a:rPr lang="en-CA" smtClean="0"/>
              <a:t>in an organization, and are put in place to help the organization achieve its goals. (</a:t>
            </a:r>
            <a:r>
              <a:rPr lang="en-CA" sz="2000" smtClean="0"/>
              <a:t>source:  Wikipedia)</a:t>
            </a:r>
          </a:p>
          <a:p>
            <a:pPr eaLnBrk="1" hangingPunct="1">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eaLnBrk="1" hangingPunct="1"/>
            <a:r>
              <a:rPr lang="en-US" smtClean="0"/>
              <a:t>Constraints coming from the business:  Business Rules</a:t>
            </a:r>
          </a:p>
        </p:txBody>
      </p:sp>
      <p:sp>
        <p:nvSpPr>
          <p:cNvPr id="9219" name="Rectangle 3"/>
          <p:cNvSpPr>
            <a:spLocks noGrp="1" noChangeArrowheads="1"/>
          </p:cNvSpPr>
          <p:nvPr>
            <p:ph idx="1"/>
          </p:nvPr>
        </p:nvSpPr>
        <p:spPr/>
        <p:txBody>
          <a:bodyPr/>
          <a:lstStyle/>
          <a:p>
            <a:r>
              <a:rPr lang="en-CA" smtClean="0"/>
              <a:t>The constraints that businesses place on behaviour are closely related to constraints on what data may or may not be updated. </a:t>
            </a:r>
          </a:p>
          <a:p>
            <a:r>
              <a:rPr lang="en-CA" smtClean="0"/>
              <a:t>To prevent a record from being made is, in many cases, to prevent an action from taking place. </a:t>
            </a:r>
            <a:r>
              <a:rPr lang="en-CA" sz="2000" smtClean="0"/>
              <a:t>(source:  Wikipedia)</a:t>
            </a:r>
          </a:p>
          <a:p>
            <a:pPr eaLnBrk="1" hangingPunct="1">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Rules as Requirements</a:t>
            </a:r>
            <a:endParaRPr lang="en-US" dirty="0"/>
          </a:p>
        </p:txBody>
      </p:sp>
      <p:sp>
        <p:nvSpPr>
          <p:cNvPr id="3" name="Content Placeholder 2"/>
          <p:cNvSpPr>
            <a:spLocks noGrp="1"/>
          </p:cNvSpPr>
          <p:nvPr>
            <p:ph idx="1"/>
          </p:nvPr>
        </p:nvSpPr>
        <p:spPr>
          <a:xfrm>
            <a:off x="457200" y="1775191"/>
            <a:ext cx="8229600" cy="1425209"/>
          </a:xfrm>
        </p:spPr>
        <p:txBody>
          <a:bodyPr/>
          <a:lstStyle/>
          <a:p>
            <a:r>
              <a:rPr lang="en-US" dirty="0" smtClean="0"/>
              <a:t>A business rule is </a:t>
            </a:r>
            <a:r>
              <a:rPr lang="en-US" i="1" dirty="0" smtClean="0"/>
              <a:t>not</a:t>
            </a:r>
            <a:r>
              <a:rPr lang="en-US" dirty="0" smtClean="0"/>
              <a:t> a business process, however it does </a:t>
            </a:r>
            <a:r>
              <a:rPr lang="en-US" i="1" dirty="0" smtClean="0"/>
              <a:t>define</a:t>
            </a:r>
            <a:r>
              <a:rPr lang="en-US" dirty="0" smtClean="0"/>
              <a:t> a process:</a:t>
            </a:r>
          </a:p>
        </p:txBody>
      </p:sp>
      <p:sp>
        <p:nvSpPr>
          <p:cNvPr id="4" name="Slide Number Placeholder 3"/>
          <p:cNvSpPr>
            <a:spLocks noGrp="1"/>
          </p:cNvSpPr>
          <p:nvPr>
            <p:ph type="sldNum" sz="quarter" idx="12"/>
          </p:nvPr>
        </p:nvSpPr>
        <p:spPr/>
        <p:txBody>
          <a:bodyPr/>
          <a:lstStyle/>
          <a:p>
            <a:pPr>
              <a:defRPr/>
            </a:pPr>
            <a:fld id="{E51431DF-9052-4206-B5FE-B3489595130E}" type="slidenum">
              <a:rPr lang="en-US" smtClean="0"/>
              <a:pPr>
                <a:defRPr/>
              </a:pPr>
              <a:t>12</a:t>
            </a:fld>
            <a:endParaRPr lang="en-US"/>
          </a:p>
        </p:txBody>
      </p:sp>
    </p:spTree>
    <p:extLst>
      <p:ext uri="{BB962C8B-B14F-4D97-AF65-F5344CB8AC3E}">
        <p14:creationId xmlns:p14="http://schemas.microsoft.com/office/powerpoint/2010/main" val="627419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Rules as </a:t>
            </a:r>
            <a:r>
              <a:rPr lang="en-US" dirty="0"/>
              <a:t>Requirements</a:t>
            </a:r>
          </a:p>
        </p:txBody>
      </p:sp>
      <p:sp>
        <p:nvSpPr>
          <p:cNvPr id="3" name="Content Placeholder 2"/>
          <p:cNvSpPr>
            <a:spLocks noGrp="1"/>
          </p:cNvSpPr>
          <p:nvPr>
            <p:ph idx="1"/>
          </p:nvPr>
        </p:nvSpPr>
        <p:spPr>
          <a:xfrm>
            <a:off x="457200" y="1775191"/>
            <a:ext cx="8229600" cy="1425209"/>
          </a:xfrm>
        </p:spPr>
        <p:txBody>
          <a:bodyPr/>
          <a:lstStyle/>
          <a:p>
            <a:r>
              <a:rPr lang="en-US" dirty="0" smtClean="0"/>
              <a:t>A business rule is </a:t>
            </a:r>
            <a:r>
              <a:rPr lang="en-US" i="1" dirty="0" smtClean="0"/>
              <a:t>not</a:t>
            </a:r>
            <a:r>
              <a:rPr lang="en-US" dirty="0" smtClean="0"/>
              <a:t> a business process, however it does </a:t>
            </a:r>
            <a:r>
              <a:rPr lang="en-US" i="1" dirty="0" smtClean="0"/>
              <a:t>define</a:t>
            </a:r>
            <a:r>
              <a:rPr lang="en-US" dirty="0" smtClean="0"/>
              <a:t> a process:</a:t>
            </a:r>
          </a:p>
        </p:txBody>
      </p:sp>
      <p:sp>
        <p:nvSpPr>
          <p:cNvPr id="4" name="Slide Number Placeholder 3"/>
          <p:cNvSpPr>
            <a:spLocks noGrp="1"/>
          </p:cNvSpPr>
          <p:nvPr>
            <p:ph type="sldNum" sz="quarter" idx="12"/>
          </p:nvPr>
        </p:nvSpPr>
        <p:spPr/>
        <p:txBody>
          <a:bodyPr/>
          <a:lstStyle/>
          <a:p>
            <a:pPr>
              <a:defRPr/>
            </a:pPr>
            <a:fld id="{E51431DF-9052-4206-B5FE-B3489595130E}" type="slidenum">
              <a:rPr lang="en-US" smtClean="0"/>
              <a:pPr>
                <a:defRPr/>
              </a:pPr>
              <a:t>13</a:t>
            </a:fld>
            <a:endParaRPr lang="en-US"/>
          </a:p>
        </p:txBody>
      </p:sp>
      <p:sp>
        <p:nvSpPr>
          <p:cNvPr id="5" name="TextBox 4"/>
          <p:cNvSpPr txBox="1"/>
          <p:nvPr/>
        </p:nvSpPr>
        <p:spPr>
          <a:xfrm>
            <a:off x="838200" y="3429000"/>
            <a:ext cx="4889500" cy="584775"/>
          </a:xfrm>
          <a:prstGeom prst="rect">
            <a:avLst/>
          </a:prstGeom>
          <a:noFill/>
        </p:spPr>
        <p:txBody>
          <a:bodyPr wrap="square" rtlCol="0">
            <a:spAutoFit/>
          </a:bodyPr>
          <a:lstStyle/>
          <a:p>
            <a:r>
              <a:rPr lang="en-US" sz="3200" dirty="0" smtClean="0">
                <a:solidFill>
                  <a:schemeClr val="accent2">
                    <a:lumMod val="50000"/>
                  </a:schemeClr>
                </a:solidFill>
                <a:latin typeface="Palatino Linotype" pitchFamily="18" charset="0"/>
                <a:cs typeface="Courier New" pitchFamily="49" charset="0"/>
              </a:rPr>
              <a:t>Employee must cook food</a:t>
            </a:r>
          </a:p>
        </p:txBody>
      </p:sp>
      <p:sp>
        <p:nvSpPr>
          <p:cNvPr id="7" name="Line Callout 1 (Border and Accent Bar) 6"/>
          <p:cNvSpPr/>
          <p:nvPr/>
        </p:nvSpPr>
        <p:spPr>
          <a:xfrm>
            <a:off x="6248400" y="3048000"/>
            <a:ext cx="2438400" cy="2514600"/>
          </a:xfrm>
          <a:prstGeom prst="accentBorderCallout1">
            <a:avLst>
              <a:gd name="adj1" fmla="val 18750"/>
              <a:gd name="adj2" fmla="val -8333"/>
              <a:gd name="adj3" fmla="val 25541"/>
              <a:gd name="adj4" fmla="val -18914"/>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smtClean="0"/>
              <a:t>This is a standard business process that might appear in a Business Use Case Diagram</a:t>
            </a:r>
            <a:endParaRPr lang="en-US" dirty="0"/>
          </a:p>
        </p:txBody>
      </p:sp>
    </p:spTree>
    <p:extLst>
      <p:ext uri="{BB962C8B-B14F-4D97-AF65-F5344CB8AC3E}">
        <p14:creationId xmlns:p14="http://schemas.microsoft.com/office/powerpoint/2010/main" val="40680748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Rules as </a:t>
            </a:r>
            <a:r>
              <a:rPr lang="en-US" dirty="0"/>
              <a:t>Requirements</a:t>
            </a:r>
          </a:p>
        </p:txBody>
      </p:sp>
      <p:sp>
        <p:nvSpPr>
          <p:cNvPr id="3" name="Content Placeholder 2"/>
          <p:cNvSpPr>
            <a:spLocks noGrp="1"/>
          </p:cNvSpPr>
          <p:nvPr>
            <p:ph idx="1"/>
          </p:nvPr>
        </p:nvSpPr>
        <p:spPr>
          <a:xfrm>
            <a:off x="457200" y="1775191"/>
            <a:ext cx="8229600" cy="1425209"/>
          </a:xfrm>
        </p:spPr>
        <p:txBody>
          <a:bodyPr/>
          <a:lstStyle/>
          <a:p>
            <a:r>
              <a:rPr lang="en-US" dirty="0" smtClean="0"/>
              <a:t>A business rule is </a:t>
            </a:r>
            <a:r>
              <a:rPr lang="en-US" i="1" dirty="0" smtClean="0"/>
              <a:t>not</a:t>
            </a:r>
            <a:r>
              <a:rPr lang="en-US" dirty="0" smtClean="0"/>
              <a:t> a business process, however it does </a:t>
            </a:r>
            <a:r>
              <a:rPr lang="en-US" i="1" dirty="0" smtClean="0"/>
              <a:t>define</a:t>
            </a:r>
            <a:r>
              <a:rPr lang="en-US" dirty="0" smtClean="0"/>
              <a:t> a process:</a:t>
            </a:r>
          </a:p>
        </p:txBody>
      </p:sp>
      <p:sp>
        <p:nvSpPr>
          <p:cNvPr id="4" name="Slide Number Placeholder 3"/>
          <p:cNvSpPr>
            <a:spLocks noGrp="1"/>
          </p:cNvSpPr>
          <p:nvPr>
            <p:ph type="sldNum" sz="quarter" idx="12"/>
          </p:nvPr>
        </p:nvSpPr>
        <p:spPr/>
        <p:txBody>
          <a:bodyPr/>
          <a:lstStyle/>
          <a:p>
            <a:pPr>
              <a:defRPr/>
            </a:pPr>
            <a:fld id="{E51431DF-9052-4206-B5FE-B3489595130E}" type="slidenum">
              <a:rPr lang="en-US" smtClean="0"/>
              <a:pPr>
                <a:defRPr/>
              </a:pPr>
              <a:t>14</a:t>
            </a:fld>
            <a:endParaRPr lang="en-US"/>
          </a:p>
        </p:txBody>
      </p:sp>
      <p:sp>
        <p:nvSpPr>
          <p:cNvPr id="6" name="TextBox 5"/>
          <p:cNvSpPr txBox="1"/>
          <p:nvPr/>
        </p:nvSpPr>
        <p:spPr>
          <a:xfrm>
            <a:off x="838200" y="4483100"/>
            <a:ext cx="5194300" cy="1569660"/>
          </a:xfrm>
          <a:prstGeom prst="rect">
            <a:avLst/>
          </a:prstGeom>
          <a:noFill/>
        </p:spPr>
        <p:txBody>
          <a:bodyPr wrap="square" rtlCol="0">
            <a:spAutoFit/>
          </a:bodyPr>
          <a:lstStyle/>
          <a:p>
            <a:r>
              <a:rPr lang="en-US" sz="3200" dirty="0" smtClean="0">
                <a:solidFill>
                  <a:schemeClr val="accent2">
                    <a:lumMod val="50000"/>
                  </a:schemeClr>
                </a:solidFill>
                <a:latin typeface="Palatino Linotype" pitchFamily="18" charset="0"/>
              </a:rPr>
              <a:t>Chicken must be cooked to a minimum internal temperature of 165°F/ 74°C</a:t>
            </a:r>
          </a:p>
        </p:txBody>
      </p:sp>
      <p:sp>
        <p:nvSpPr>
          <p:cNvPr id="7" name="Line Callout 1 (Border and Accent Bar) 6"/>
          <p:cNvSpPr/>
          <p:nvPr/>
        </p:nvSpPr>
        <p:spPr>
          <a:xfrm>
            <a:off x="6248400" y="3708686"/>
            <a:ext cx="2438400" cy="2031713"/>
          </a:xfrm>
          <a:prstGeom prst="accentBorderCallout1">
            <a:avLst>
              <a:gd name="adj1" fmla="val 67264"/>
              <a:gd name="adj2" fmla="val -8854"/>
              <a:gd name="adj3" fmla="val 72995"/>
              <a:gd name="adj4" fmla="val -24643"/>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smtClean="0"/>
              <a:t>This helps define the process above.  It is measurable and enforceable</a:t>
            </a:r>
            <a:endParaRPr lang="en-US" dirty="0"/>
          </a:p>
        </p:txBody>
      </p:sp>
      <p:sp>
        <p:nvSpPr>
          <p:cNvPr id="8" name="TextBox 7"/>
          <p:cNvSpPr txBox="1"/>
          <p:nvPr/>
        </p:nvSpPr>
        <p:spPr>
          <a:xfrm>
            <a:off x="838200" y="3429000"/>
            <a:ext cx="4889500" cy="584775"/>
          </a:xfrm>
          <a:prstGeom prst="rect">
            <a:avLst/>
          </a:prstGeom>
          <a:noFill/>
        </p:spPr>
        <p:txBody>
          <a:bodyPr wrap="square" rtlCol="0">
            <a:spAutoFit/>
          </a:bodyPr>
          <a:lstStyle/>
          <a:p>
            <a:r>
              <a:rPr lang="en-US" sz="3200" dirty="0" smtClean="0">
                <a:solidFill>
                  <a:schemeClr val="accent2">
                    <a:lumMod val="50000"/>
                  </a:schemeClr>
                </a:solidFill>
                <a:latin typeface="Palatino Linotype" pitchFamily="18" charset="0"/>
                <a:cs typeface="Courier New" pitchFamily="49" charset="0"/>
              </a:rPr>
              <a:t>Employee must cook food</a:t>
            </a:r>
          </a:p>
        </p:txBody>
      </p:sp>
    </p:spTree>
    <p:extLst>
      <p:ext uri="{BB962C8B-B14F-4D97-AF65-F5344CB8AC3E}">
        <p14:creationId xmlns:p14="http://schemas.microsoft.com/office/powerpoint/2010/main" val="29483578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Rules are Explicit</a:t>
            </a:r>
            <a:endParaRPr lang="en-US" dirty="0"/>
          </a:p>
        </p:txBody>
      </p:sp>
      <p:sp>
        <p:nvSpPr>
          <p:cNvPr id="3" name="Content Placeholder 2"/>
          <p:cNvSpPr>
            <a:spLocks noGrp="1"/>
          </p:cNvSpPr>
          <p:nvPr>
            <p:ph idx="1"/>
          </p:nvPr>
        </p:nvSpPr>
        <p:spPr/>
        <p:txBody>
          <a:bodyPr>
            <a:normAutofit fontScale="92500"/>
          </a:bodyPr>
          <a:lstStyle/>
          <a:p>
            <a:pPr marL="118872" indent="0">
              <a:buNone/>
            </a:pPr>
            <a:r>
              <a:rPr lang="en-US" dirty="0" smtClean="0"/>
              <a:t>What is the problem with the following business rules?</a:t>
            </a:r>
          </a:p>
          <a:p>
            <a:pPr lvl="1"/>
            <a:r>
              <a:rPr lang="en-US" dirty="0" smtClean="0"/>
              <a:t>Employees may wear a uniform</a:t>
            </a:r>
          </a:p>
          <a:p>
            <a:pPr lvl="1"/>
            <a:r>
              <a:rPr lang="en-US" dirty="0" smtClean="0"/>
              <a:t>Some staff members should be in the office by 9 a.m.</a:t>
            </a:r>
          </a:p>
          <a:p>
            <a:pPr lvl="1"/>
            <a:r>
              <a:rPr lang="en-US" dirty="0" smtClean="0"/>
              <a:t>A sales representative might want to cancel an invoice</a:t>
            </a:r>
          </a:p>
          <a:p>
            <a:pPr lvl="1"/>
            <a:r>
              <a:rPr lang="en-US" dirty="0" smtClean="0"/>
              <a:t>Postal codes in addresses should be valid</a:t>
            </a:r>
          </a:p>
          <a:p>
            <a:pPr lvl="1"/>
            <a:endParaRPr lang="en-US" dirty="0" smtClean="0"/>
          </a:p>
          <a:p>
            <a:pPr marL="118872" indent="0">
              <a:buNone/>
            </a:pPr>
            <a:r>
              <a:rPr lang="en-US" dirty="0" smtClean="0"/>
              <a:t>They’re not explicit; the actors do not have to complete them!</a:t>
            </a:r>
            <a:endParaRPr lang="en-US" dirty="0"/>
          </a:p>
        </p:txBody>
      </p:sp>
      <p:sp>
        <p:nvSpPr>
          <p:cNvPr id="4" name="Slide Number Placeholder 3"/>
          <p:cNvSpPr>
            <a:spLocks noGrp="1"/>
          </p:cNvSpPr>
          <p:nvPr>
            <p:ph type="sldNum" sz="quarter" idx="12"/>
          </p:nvPr>
        </p:nvSpPr>
        <p:spPr/>
        <p:txBody>
          <a:bodyPr/>
          <a:lstStyle/>
          <a:p>
            <a:pPr>
              <a:defRPr/>
            </a:pPr>
            <a:fld id="{E51431DF-9052-4206-B5FE-B3489595130E}" type="slidenum">
              <a:rPr lang="en-US" smtClean="0"/>
              <a:pPr>
                <a:defRPr/>
              </a:pPr>
              <a:t>15</a:t>
            </a:fld>
            <a:endParaRPr lang="en-US"/>
          </a:p>
        </p:txBody>
      </p:sp>
    </p:spTree>
    <p:extLst>
      <p:ext uri="{BB962C8B-B14F-4D97-AF65-F5344CB8AC3E}">
        <p14:creationId xmlns:p14="http://schemas.microsoft.com/office/powerpoint/2010/main" val="23118243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Rules are Enforceable</a:t>
            </a:r>
            <a:endParaRPr lang="en-US" dirty="0"/>
          </a:p>
        </p:txBody>
      </p:sp>
      <p:sp>
        <p:nvSpPr>
          <p:cNvPr id="3" name="Content Placeholder 2"/>
          <p:cNvSpPr>
            <a:spLocks noGrp="1"/>
          </p:cNvSpPr>
          <p:nvPr>
            <p:ph idx="1"/>
          </p:nvPr>
        </p:nvSpPr>
        <p:spPr/>
        <p:txBody>
          <a:bodyPr/>
          <a:lstStyle/>
          <a:p>
            <a:pPr marL="118872" indent="0">
              <a:buNone/>
            </a:pPr>
            <a:r>
              <a:rPr lang="en-US" dirty="0" smtClean="0"/>
              <a:t>How would you enforce the following business rules?</a:t>
            </a:r>
          </a:p>
          <a:p>
            <a:pPr lvl="1"/>
            <a:r>
              <a:rPr lang="en-US" dirty="0" smtClean="0"/>
              <a:t>Clients must return samples to the store</a:t>
            </a:r>
          </a:p>
          <a:p>
            <a:pPr lvl="1"/>
            <a:r>
              <a:rPr lang="en-US" dirty="0" smtClean="0"/>
              <a:t>Sales staff must always be in a good mood</a:t>
            </a:r>
          </a:p>
          <a:p>
            <a:pPr lvl="1"/>
            <a:r>
              <a:rPr lang="en-US" dirty="0" smtClean="0"/>
              <a:t>Employees are not allowed to be late for work</a:t>
            </a:r>
          </a:p>
          <a:p>
            <a:pPr lvl="1"/>
            <a:endParaRPr lang="en-US" dirty="0" smtClean="0"/>
          </a:p>
          <a:p>
            <a:pPr marL="118872" indent="0">
              <a:buNone/>
            </a:pPr>
            <a:r>
              <a:rPr lang="en-US" dirty="0"/>
              <a:t>You cannot </a:t>
            </a:r>
            <a:r>
              <a:rPr lang="en-US" dirty="0" smtClean="0"/>
              <a:t>enforce these</a:t>
            </a:r>
            <a:r>
              <a:rPr lang="en-US" dirty="0"/>
              <a:t>; they are not useful business rules!</a:t>
            </a:r>
          </a:p>
        </p:txBody>
      </p:sp>
      <p:sp>
        <p:nvSpPr>
          <p:cNvPr id="4" name="Slide Number Placeholder 3"/>
          <p:cNvSpPr>
            <a:spLocks noGrp="1"/>
          </p:cNvSpPr>
          <p:nvPr>
            <p:ph type="sldNum" sz="quarter" idx="12"/>
          </p:nvPr>
        </p:nvSpPr>
        <p:spPr/>
        <p:txBody>
          <a:bodyPr/>
          <a:lstStyle/>
          <a:p>
            <a:pPr>
              <a:defRPr/>
            </a:pPr>
            <a:fld id="{E51431DF-9052-4206-B5FE-B3489595130E}" type="slidenum">
              <a:rPr lang="en-US" smtClean="0"/>
              <a:pPr>
                <a:defRPr/>
              </a:pPr>
              <a:t>16</a:t>
            </a:fld>
            <a:endParaRPr lang="en-US"/>
          </a:p>
        </p:txBody>
      </p:sp>
    </p:spTree>
    <p:extLst>
      <p:ext uri="{BB962C8B-B14F-4D97-AF65-F5344CB8AC3E}">
        <p14:creationId xmlns:p14="http://schemas.microsoft.com/office/powerpoint/2010/main" val="9939139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Rules are Measurable</a:t>
            </a:r>
            <a:endParaRPr lang="en-US" dirty="0"/>
          </a:p>
        </p:txBody>
      </p:sp>
      <p:sp>
        <p:nvSpPr>
          <p:cNvPr id="3" name="Content Placeholder 2"/>
          <p:cNvSpPr>
            <a:spLocks noGrp="1"/>
          </p:cNvSpPr>
          <p:nvPr>
            <p:ph idx="1"/>
          </p:nvPr>
        </p:nvSpPr>
        <p:spPr/>
        <p:txBody>
          <a:bodyPr/>
          <a:lstStyle/>
          <a:p>
            <a:pPr marL="118872" indent="0">
              <a:buNone/>
            </a:pPr>
            <a:r>
              <a:rPr lang="en-US" dirty="0" smtClean="0"/>
              <a:t>How would you measure the following?</a:t>
            </a:r>
          </a:p>
          <a:p>
            <a:pPr lvl="1"/>
            <a:r>
              <a:rPr lang="en-US" dirty="0" smtClean="0"/>
              <a:t>Staff must not work too many hours per week</a:t>
            </a:r>
          </a:p>
          <a:p>
            <a:pPr lvl="1"/>
            <a:r>
              <a:rPr lang="en-US" dirty="0" smtClean="0"/>
              <a:t>Customers whose bills go unpaid for awhile will be referred to a collection agency</a:t>
            </a:r>
          </a:p>
          <a:p>
            <a:pPr lvl="1"/>
            <a:r>
              <a:rPr lang="en-US" dirty="0" smtClean="0"/>
              <a:t>Purchase orders must be sent to suppliers before amount in inventory runs out</a:t>
            </a:r>
          </a:p>
          <a:p>
            <a:pPr lvl="1"/>
            <a:endParaRPr lang="en-US" dirty="0" smtClean="0"/>
          </a:p>
          <a:p>
            <a:pPr marL="118872" indent="0">
              <a:buNone/>
            </a:pPr>
            <a:r>
              <a:rPr lang="en-US" dirty="0" smtClean="0"/>
              <a:t>You cannot measure these; they are not useful business rules!</a:t>
            </a:r>
            <a:endParaRPr lang="en-US" dirty="0"/>
          </a:p>
        </p:txBody>
      </p:sp>
      <p:sp>
        <p:nvSpPr>
          <p:cNvPr id="4" name="Slide Number Placeholder 3"/>
          <p:cNvSpPr>
            <a:spLocks noGrp="1"/>
          </p:cNvSpPr>
          <p:nvPr>
            <p:ph type="sldNum" sz="quarter" idx="12"/>
          </p:nvPr>
        </p:nvSpPr>
        <p:spPr/>
        <p:txBody>
          <a:bodyPr/>
          <a:lstStyle/>
          <a:p>
            <a:pPr>
              <a:defRPr/>
            </a:pPr>
            <a:fld id="{E51431DF-9052-4206-B5FE-B3489595130E}" type="slidenum">
              <a:rPr lang="en-US" smtClean="0"/>
              <a:pPr>
                <a:defRPr/>
              </a:pPr>
              <a:t>17</a:t>
            </a:fld>
            <a:endParaRPr lang="en-US"/>
          </a:p>
        </p:txBody>
      </p:sp>
    </p:spTree>
    <p:extLst>
      <p:ext uri="{BB962C8B-B14F-4D97-AF65-F5344CB8AC3E}">
        <p14:creationId xmlns:p14="http://schemas.microsoft.com/office/powerpoint/2010/main" val="42468994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eaLnBrk="1" hangingPunct="1"/>
            <a:r>
              <a:rPr lang="en-US" dirty="0" smtClean="0"/>
              <a:t>Examples of Business Rules</a:t>
            </a:r>
          </a:p>
        </p:txBody>
      </p:sp>
      <p:sp>
        <p:nvSpPr>
          <p:cNvPr id="10243" name="Rectangle 3"/>
          <p:cNvSpPr>
            <a:spLocks noGrp="1" noChangeArrowheads="1"/>
          </p:cNvSpPr>
          <p:nvPr>
            <p:ph idx="1"/>
          </p:nvPr>
        </p:nvSpPr>
        <p:spPr/>
        <p:txBody>
          <a:bodyPr/>
          <a:lstStyle/>
          <a:p>
            <a:pPr eaLnBrk="1" hangingPunct="1"/>
            <a:r>
              <a:rPr lang="en-CA" dirty="0" smtClean="0"/>
              <a:t>Postal codes in address must be valid</a:t>
            </a:r>
          </a:p>
          <a:p>
            <a:pPr eaLnBrk="1" hangingPunct="1"/>
            <a:r>
              <a:rPr lang="en-CA" dirty="0" smtClean="0"/>
              <a:t>Staff may not be scheduled to work more than 40 h0urs per week without receiving overtime pay</a:t>
            </a:r>
          </a:p>
          <a:p>
            <a:pPr eaLnBrk="1" hangingPunct="1"/>
            <a:r>
              <a:rPr lang="en-CA" dirty="0" smtClean="0"/>
              <a:t>Employees must wear a uniform at all times when on duty</a:t>
            </a:r>
          </a:p>
          <a:p>
            <a:pPr eaLnBrk="1" hangingPunct="1"/>
            <a:r>
              <a:rPr lang="en-CA" dirty="0" smtClean="0"/>
              <a:t>If an employee is absent from work without notice, s/he must provide written documentation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r>
              <a:rPr lang="en-US" smtClean="0"/>
              <a:t>More Examples of Business Rules</a:t>
            </a:r>
          </a:p>
        </p:txBody>
      </p:sp>
      <p:sp>
        <p:nvSpPr>
          <p:cNvPr id="11267" name="Rectangle 3"/>
          <p:cNvSpPr>
            <a:spLocks noGrp="1" noChangeArrowheads="1"/>
          </p:cNvSpPr>
          <p:nvPr>
            <p:ph idx="1"/>
          </p:nvPr>
        </p:nvSpPr>
        <p:spPr/>
        <p:txBody>
          <a:bodyPr>
            <a:normAutofit/>
          </a:bodyPr>
          <a:lstStyle/>
          <a:p>
            <a:r>
              <a:rPr lang="en-US" dirty="0" smtClean="0"/>
              <a:t>Each order must include a shipping charge</a:t>
            </a:r>
          </a:p>
          <a:p>
            <a:r>
              <a:rPr lang="en-US" dirty="0" smtClean="0"/>
              <a:t>If stock drops to below the minimum shelf level then the system generates a purchase order</a:t>
            </a:r>
          </a:p>
          <a:p>
            <a:r>
              <a:rPr lang="en-US" dirty="0" smtClean="0"/>
              <a:t>If a customer purchases between 10 and 20 books, she/he gets a 15% discount</a:t>
            </a:r>
          </a:p>
          <a:p>
            <a:r>
              <a:rPr lang="en-US" dirty="0" smtClean="0"/>
              <a:t>If payment is not received within 30 days of the invoice date then the account is delinquent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Constraints:  The Grim Reality</a:t>
            </a:r>
          </a:p>
        </p:txBody>
      </p:sp>
      <p:sp>
        <p:nvSpPr>
          <p:cNvPr id="4099" name="Rectangle 3"/>
          <p:cNvSpPr>
            <a:spLocks noGrp="1" noChangeArrowheads="1"/>
          </p:cNvSpPr>
          <p:nvPr>
            <p:ph idx="1"/>
          </p:nvPr>
        </p:nvSpPr>
        <p:spPr/>
        <p:txBody>
          <a:bodyPr/>
          <a:lstStyle/>
          <a:p>
            <a:pPr eaLnBrk="1" hangingPunct="1"/>
            <a:r>
              <a:rPr lang="en-US" smtClean="0"/>
              <a:t>Developers are not given all the time in the world, all the money in the world, and all the best resources that money can buy so that they can build the best system ever built!</a:t>
            </a:r>
          </a:p>
          <a:p>
            <a:pPr eaLnBrk="1" hangingPunct="1"/>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r>
              <a:rPr lang="en-US" smtClean="0"/>
              <a:t>More Examples of Business Rules</a:t>
            </a:r>
          </a:p>
        </p:txBody>
      </p:sp>
      <p:sp>
        <p:nvSpPr>
          <p:cNvPr id="12291" name="Rectangle 3"/>
          <p:cNvSpPr>
            <a:spLocks noGrp="1" noChangeArrowheads="1"/>
          </p:cNvSpPr>
          <p:nvPr>
            <p:ph idx="1"/>
          </p:nvPr>
        </p:nvSpPr>
        <p:spPr/>
        <p:txBody>
          <a:bodyPr/>
          <a:lstStyle/>
          <a:p>
            <a:r>
              <a:rPr lang="en-US" dirty="0" smtClean="0"/>
              <a:t>Each movie department must have a producer</a:t>
            </a:r>
          </a:p>
          <a:p>
            <a:r>
              <a:rPr lang="en-US" dirty="0"/>
              <a:t>A library customer cannot borrow more than 10 books</a:t>
            </a:r>
          </a:p>
          <a:p>
            <a:r>
              <a:rPr lang="en-US" dirty="0" smtClean="0"/>
              <a:t>Players under 10 years old must be finished playing by 9 pm. </a:t>
            </a:r>
            <a:r>
              <a:rPr lang="en-US" sz="2800" dirty="0" smtClean="0"/>
              <a:t>(for Scheduling </a:t>
            </a:r>
            <a:r>
              <a:rPr lang="en-US" sz="2800" dirty="0"/>
              <a:t>Youth Hockey) </a:t>
            </a:r>
            <a:endParaRPr lang="en-US" sz="28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More Examples of Business Rules</a:t>
            </a:r>
          </a:p>
        </p:txBody>
      </p:sp>
      <p:sp>
        <p:nvSpPr>
          <p:cNvPr id="13315" name="Rectangle 3"/>
          <p:cNvSpPr>
            <a:spLocks noGrp="1" noChangeArrowheads="1"/>
          </p:cNvSpPr>
          <p:nvPr>
            <p:ph idx="1"/>
          </p:nvPr>
        </p:nvSpPr>
        <p:spPr/>
        <p:txBody>
          <a:bodyPr/>
          <a:lstStyle/>
          <a:p>
            <a:r>
              <a:rPr lang="en-US" dirty="0" smtClean="0"/>
              <a:t>When a new item is added to inventory, the system sends an email notifying the inventory manager.</a:t>
            </a:r>
          </a:p>
          <a:p>
            <a:r>
              <a:rPr lang="en-US" dirty="0" smtClean="0"/>
              <a:t>An order of less than 10 items has a specific shipping charge of 5% of the order. For each additional 5 items the shipping charge increases by 1%. </a:t>
            </a:r>
          </a:p>
          <a:p>
            <a:r>
              <a:rPr lang="en-US" dirty="0" smtClean="0"/>
              <a:t>If the customer has not purchased anything for 18 months, the customer is inactive.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CA" smtClean="0"/>
              <a:t>Business Rules</a:t>
            </a:r>
          </a:p>
        </p:txBody>
      </p:sp>
      <p:sp>
        <p:nvSpPr>
          <p:cNvPr id="15363" name="Content Placeholder 2"/>
          <p:cNvSpPr>
            <a:spLocks noGrp="1"/>
          </p:cNvSpPr>
          <p:nvPr>
            <p:ph idx="1"/>
          </p:nvPr>
        </p:nvSpPr>
        <p:spPr/>
        <p:txBody>
          <a:bodyPr/>
          <a:lstStyle/>
          <a:p>
            <a:r>
              <a:rPr lang="en-CA" dirty="0" smtClean="0"/>
              <a:t>While a business rule may be informal or even unwritten, writing the rules down clearly and making sure that they don't conflict is a valuable activity.</a:t>
            </a:r>
            <a:br>
              <a:rPr lang="en-CA" dirty="0" smtClean="0"/>
            </a:br>
            <a:r>
              <a:rPr lang="en-CA" sz="2000" dirty="0" smtClean="0"/>
              <a:t>(source:  Wikipedia)</a:t>
            </a:r>
          </a:p>
        </p:txBody>
      </p:sp>
      <p:sp>
        <p:nvSpPr>
          <p:cNvPr id="4" name="Slide Number Placeholder 3"/>
          <p:cNvSpPr>
            <a:spLocks noGrp="1"/>
          </p:cNvSpPr>
          <p:nvPr>
            <p:ph type="sldNum" sz="quarter" idx="12"/>
          </p:nvPr>
        </p:nvSpPr>
        <p:spPr/>
        <p:txBody>
          <a:bodyPr/>
          <a:lstStyle/>
          <a:p>
            <a:fld id="{95A6F9F4-81F2-4112-80AB-52A786F6AC38}"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CA" smtClean="0"/>
              <a:t>Business Rules</a:t>
            </a:r>
          </a:p>
        </p:txBody>
      </p:sp>
      <p:sp>
        <p:nvSpPr>
          <p:cNvPr id="16387" name="Content Placeholder 2"/>
          <p:cNvSpPr>
            <a:spLocks noGrp="1"/>
          </p:cNvSpPr>
          <p:nvPr>
            <p:ph idx="1"/>
          </p:nvPr>
        </p:nvSpPr>
        <p:spPr/>
        <p:txBody>
          <a:bodyPr/>
          <a:lstStyle/>
          <a:p>
            <a:r>
              <a:rPr lang="en-CA" smtClean="0"/>
              <a:t>When carefully managed, rules can be used to help the organization to better achieve goals, remove obstacles to market growth, reduce costly mistakes, improve communication, comply with legal requirements, and increase customer loyalty. </a:t>
            </a:r>
            <a:r>
              <a:rPr lang="en-CA" sz="2000" smtClean="0"/>
              <a:t>(source:  Wikipedia)</a:t>
            </a:r>
          </a:p>
        </p:txBody>
      </p:sp>
      <p:sp>
        <p:nvSpPr>
          <p:cNvPr id="4" name="Slide Number Placeholder 3"/>
          <p:cNvSpPr>
            <a:spLocks noGrp="1"/>
          </p:cNvSpPr>
          <p:nvPr>
            <p:ph type="sldNum" sz="quarter" idx="12"/>
          </p:nvPr>
        </p:nvSpPr>
        <p:spPr/>
        <p:txBody>
          <a:bodyPr/>
          <a:lstStyle/>
          <a:p>
            <a:pPr>
              <a:defRPr/>
            </a:pPr>
            <a:fld id="{EDB62692-8A11-4D51-935F-97CBFC60FBA3}"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Constraints…</a:t>
            </a:r>
          </a:p>
        </p:txBody>
      </p:sp>
      <p:sp>
        <p:nvSpPr>
          <p:cNvPr id="5123" name="Rectangle 3"/>
          <p:cNvSpPr>
            <a:spLocks noGrp="1" noChangeArrowheads="1"/>
          </p:cNvSpPr>
          <p:nvPr>
            <p:ph idx="1"/>
          </p:nvPr>
        </p:nvSpPr>
        <p:spPr/>
        <p:txBody>
          <a:bodyPr/>
          <a:lstStyle/>
          <a:p>
            <a:pPr eaLnBrk="1" hangingPunct="1">
              <a:lnSpc>
                <a:spcPct val="90000"/>
              </a:lnSpc>
            </a:pPr>
            <a:r>
              <a:rPr lang="en-US" dirty="0" smtClean="0"/>
              <a:t>are “restrictions on the degree of freedom the developers have in providing a solution….” *</a:t>
            </a:r>
          </a:p>
          <a:p>
            <a:pPr eaLnBrk="1" hangingPunct="1">
              <a:lnSpc>
                <a:spcPct val="90000"/>
              </a:lnSpc>
            </a:pPr>
            <a:r>
              <a:rPr lang="en-US" dirty="0" smtClean="0"/>
              <a:t>come directly from the economic, technological, political, and business environment into which the system will be introduced</a:t>
            </a:r>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buFont typeface="Symbol" pitchFamily="18" charset="2"/>
              <a:buNone/>
            </a:pPr>
            <a:r>
              <a:rPr lang="en-US" sz="1400" b="1" i="1" u="sng" dirty="0" smtClean="0"/>
              <a:t> * Use Case Modeling</a:t>
            </a:r>
            <a:r>
              <a:rPr lang="en-US" sz="1400" b="1" dirty="0" smtClean="0"/>
              <a:t> by Bittner and Spence, page. 16.</a:t>
            </a:r>
          </a:p>
          <a:p>
            <a:pPr eaLnBrk="1" hangingPunct="1">
              <a:lnSpc>
                <a:spcPct val="90000"/>
              </a:lnSpc>
              <a:buFont typeface="Symbol" pitchFamily="18" charset="2"/>
              <a:buNone/>
            </a:pPr>
            <a:r>
              <a:rPr lang="en-US" sz="1400" b="1" i="1" u="sng" dirty="0" smtClean="0"/>
              <a:t> </a:t>
            </a:r>
            <a:endParaRPr lang="en-US" sz="1400" b="1"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 are inevitable</a:t>
            </a:r>
            <a:endParaRPr lang="en-US" dirty="0"/>
          </a:p>
        </p:txBody>
      </p:sp>
      <p:sp>
        <p:nvSpPr>
          <p:cNvPr id="3" name="Content Placeholder 2"/>
          <p:cNvSpPr>
            <a:spLocks noGrp="1"/>
          </p:cNvSpPr>
          <p:nvPr>
            <p:ph idx="1"/>
          </p:nvPr>
        </p:nvSpPr>
        <p:spPr/>
        <p:txBody>
          <a:bodyPr/>
          <a:lstStyle/>
          <a:p>
            <a:r>
              <a:rPr lang="en-US" dirty="0" smtClean="0"/>
              <a:t>Although constraints arise from the stakeholder community, they are not directly related to</a:t>
            </a:r>
            <a:br>
              <a:rPr lang="en-US" dirty="0" smtClean="0"/>
            </a:br>
            <a:r>
              <a:rPr lang="en-US" dirty="0" smtClean="0"/>
              <a:t>the problem</a:t>
            </a:r>
            <a:br>
              <a:rPr lang="en-US" dirty="0" smtClean="0"/>
            </a:br>
            <a:r>
              <a:rPr lang="en-US" dirty="0" smtClean="0"/>
              <a:t>to be solved</a:t>
            </a:r>
            <a:endParaRPr lang="en-US" dirty="0"/>
          </a:p>
        </p:txBody>
      </p:sp>
      <p:sp>
        <p:nvSpPr>
          <p:cNvPr id="4" name="Slide Number Placeholder 3"/>
          <p:cNvSpPr>
            <a:spLocks noGrp="1"/>
          </p:cNvSpPr>
          <p:nvPr>
            <p:ph type="sldNum" sz="quarter" idx="12"/>
          </p:nvPr>
        </p:nvSpPr>
        <p:spPr/>
        <p:txBody>
          <a:bodyPr/>
          <a:lstStyle/>
          <a:p>
            <a:pPr>
              <a:defRPr/>
            </a:pPr>
            <a:fld id="{E51431DF-9052-4206-B5FE-B3489595130E}" type="slidenum">
              <a:rPr lang="en-US" smtClean="0"/>
              <a:pPr>
                <a:defRPr/>
              </a:pPr>
              <a:t>4</a:t>
            </a:fld>
            <a:endParaRPr lang="en-US"/>
          </a:p>
        </p:txBody>
      </p:sp>
      <p:pic>
        <p:nvPicPr>
          <p:cNvPr id="5" name="Picture 2" descr="C:\Documents and Settings\mary margaret\My Documents\My Pictures\figure3-9.bmp"/>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8016" t="10136" r="-1098" b="-565"/>
          <a:stretch/>
        </p:blipFill>
        <p:spPr bwMode="auto">
          <a:xfrm rot="60000">
            <a:off x="3229797" y="2940908"/>
            <a:ext cx="5221944" cy="3414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3457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kinds of constraints</a:t>
            </a:r>
            <a:endParaRPr lang="en-US" dirty="0"/>
          </a:p>
        </p:txBody>
      </p:sp>
      <p:sp>
        <p:nvSpPr>
          <p:cNvPr id="3" name="Content Placeholder 2"/>
          <p:cNvSpPr>
            <a:spLocks noGrp="1"/>
          </p:cNvSpPr>
          <p:nvPr>
            <p:ph idx="1"/>
          </p:nvPr>
        </p:nvSpPr>
        <p:spPr/>
        <p:txBody>
          <a:bodyPr/>
          <a:lstStyle/>
          <a:p>
            <a:r>
              <a:rPr lang="en-US" b="1" dirty="0" smtClean="0"/>
              <a:t>Business and Economic</a:t>
            </a:r>
            <a:endParaRPr lang="en-US" dirty="0" smtClean="0"/>
          </a:p>
          <a:p>
            <a:pPr lvl="1"/>
            <a:r>
              <a:rPr lang="en-US" dirty="0" smtClean="0"/>
              <a:t>Cost and pricing, availability, marketing and licensing issues</a:t>
            </a:r>
          </a:p>
          <a:p>
            <a:r>
              <a:rPr lang="en-US" b="1" dirty="0" smtClean="0"/>
              <a:t>Environmental</a:t>
            </a:r>
            <a:endParaRPr lang="en-US" dirty="0" smtClean="0"/>
          </a:p>
          <a:p>
            <a:pPr lvl="1"/>
            <a:r>
              <a:rPr lang="en-US" dirty="0" smtClean="0"/>
              <a:t>External standards and regulations that are imposed on the project</a:t>
            </a:r>
          </a:p>
          <a:p>
            <a:r>
              <a:rPr lang="en-US" b="1" dirty="0" smtClean="0"/>
              <a:t>Technical</a:t>
            </a:r>
            <a:endParaRPr lang="en-US" dirty="0" smtClean="0"/>
          </a:p>
          <a:p>
            <a:pPr lvl="1"/>
            <a:r>
              <a:rPr lang="en-US" dirty="0" smtClean="0"/>
              <a:t>Technologies that the project is forced to adopt or processes the project has to follow</a:t>
            </a:r>
            <a:endParaRPr lang="en-US" dirty="0"/>
          </a:p>
        </p:txBody>
      </p:sp>
      <p:sp>
        <p:nvSpPr>
          <p:cNvPr id="4" name="Slide Number Placeholder 3"/>
          <p:cNvSpPr>
            <a:spLocks noGrp="1"/>
          </p:cNvSpPr>
          <p:nvPr>
            <p:ph type="sldNum" sz="quarter" idx="12"/>
          </p:nvPr>
        </p:nvSpPr>
        <p:spPr/>
        <p:txBody>
          <a:bodyPr/>
          <a:lstStyle/>
          <a:p>
            <a:pPr>
              <a:defRPr/>
            </a:pPr>
            <a:fld id="{E51431DF-9052-4206-B5FE-B3489595130E}" type="slidenum">
              <a:rPr lang="en-US" smtClean="0"/>
              <a:pPr>
                <a:defRPr/>
              </a:pPr>
              <a:t>5</a:t>
            </a:fld>
            <a:endParaRPr lang="en-US"/>
          </a:p>
        </p:txBody>
      </p:sp>
    </p:spTree>
    <p:extLst>
      <p:ext uri="{BB962C8B-B14F-4D97-AF65-F5344CB8AC3E}">
        <p14:creationId xmlns:p14="http://schemas.microsoft.com/office/powerpoint/2010/main" val="2624125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Different kinds of </a:t>
            </a:r>
            <a:r>
              <a:rPr lang="en-US" dirty="0" smtClean="0"/>
              <a:t>constraints II</a:t>
            </a:r>
            <a:endParaRPr lang="en-US" dirty="0"/>
          </a:p>
        </p:txBody>
      </p:sp>
      <p:sp>
        <p:nvSpPr>
          <p:cNvPr id="3" name="Content Placeholder 2"/>
          <p:cNvSpPr>
            <a:spLocks noGrp="1"/>
          </p:cNvSpPr>
          <p:nvPr>
            <p:ph idx="1"/>
          </p:nvPr>
        </p:nvSpPr>
        <p:spPr/>
        <p:txBody>
          <a:bodyPr/>
          <a:lstStyle/>
          <a:p>
            <a:r>
              <a:rPr lang="en-US" b="1" dirty="0" smtClean="0"/>
              <a:t>System</a:t>
            </a:r>
            <a:endParaRPr lang="en-US" dirty="0"/>
          </a:p>
          <a:p>
            <a:pPr lvl="1"/>
            <a:r>
              <a:rPr lang="en-US" dirty="0" smtClean="0"/>
              <a:t>Compatibility with existing systems and operating environments</a:t>
            </a:r>
            <a:endParaRPr lang="en-US" dirty="0"/>
          </a:p>
          <a:p>
            <a:r>
              <a:rPr lang="en-US" b="1" dirty="0" smtClean="0"/>
              <a:t>Schedule and Resources</a:t>
            </a:r>
            <a:endParaRPr lang="en-US" b="1" dirty="0"/>
          </a:p>
          <a:p>
            <a:pPr lvl="1"/>
            <a:r>
              <a:rPr lang="en-US" dirty="0" smtClean="0"/>
              <a:t>Dates and time lines the project has been committed to or limitations on the resources that the project must use</a:t>
            </a:r>
            <a:endParaRPr lang="en-US" dirty="0"/>
          </a:p>
        </p:txBody>
      </p:sp>
      <p:sp>
        <p:nvSpPr>
          <p:cNvPr id="4" name="Slide Number Placeholder 3"/>
          <p:cNvSpPr>
            <a:spLocks noGrp="1"/>
          </p:cNvSpPr>
          <p:nvPr>
            <p:ph type="sldNum" sz="quarter" idx="12"/>
          </p:nvPr>
        </p:nvSpPr>
        <p:spPr/>
        <p:txBody>
          <a:bodyPr/>
          <a:lstStyle/>
          <a:p>
            <a:pPr>
              <a:defRPr/>
            </a:pPr>
            <a:fld id="{E51431DF-9052-4206-B5FE-B3489595130E}" type="slidenum">
              <a:rPr lang="en-US" smtClean="0"/>
              <a:pPr>
                <a:defRPr/>
              </a:pPr>
              <a:t>6</a:t>
            </a:fld>
            <a:endParaRPr lang="en-US"/>
          </a:p>
        </p:txBody>
      </p:sp>
    </p:spTree>
    <p:extLst>
      <p:ext uri="{BB962C8B-B14F-4D97-AF65-F5344CB8AC3E}">
        <p14:creationId xmlns:p14="http://schemas.microsoft.com/office/powerpoint/2010/main" val="3254665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Constraints are Applied</a:t>
            </a:r>
            <a:endParaRPr lang="en-US" dirty="0"/>
          </a:p>
        </p:txBody>
      </p:sp>
      <p:sp>
        <p:nvSpPr>
          <p:cNvPr id="3" name="Content Placeholder 2"/>
          <p:cNvSpPr>
            <a:spLocks noGrp="1"/>
          </p:cNvSpPr>
          <p:nvPr>
            <p:ph idx="1"/>
          </p:nvPr>
        </p:nvSpPr>
        <p:spPr/>
        <p:txBody>
          <a:bodyPr/>
          <a:lstStyle/>
          <a:p>
            <a:r>
              <a:rPr lang="en-US" dirty="0" smtClean="0"/>
              <a:t>Politics</a:t>
            </a:r>
          </a:p>
          <a:p>
            <a:r>
              <a:rPr lang="en-US" dirty="0" smtClean="0"/>
              <a:t>Constraints that are placed by the relationships among the stakeholders</a:t>
            </a:r>
          </a:p>
          <a:p>
            <a:r>
              <a:rPr lang="en-US" dirty="0" smtClean="0"/>
              <a:t>Organizational Policies</a:t>
            </a:r>
          </a:p>
          <a:p>
            <a:r>
              <a:rPr lang="en-US" dirty="0" smtClean="0"/>
              <a:t>A company may have made a policy decision to use specific techniques, methodologies, standards</a:t>
            </a:r>
            <a:endParaRPr lang="en-US" dirty="0"/>
          </a:p>
        </p:txBody>
      </p:sp>
      <p:sp>
        <p:nvSpPr>
          <p:cNvPr id="4" name="Slide Number Placeholder 3"/>
          <p:cNvSpPr>
            <a:spLocks noGrp="1"/>
          </p:cNvSpPr>
          <p:nvPr>
            <p:ph type="sldNum" sz="quarter" idx="12"/>
          </p:nvPr>
        </p:nvSpPr>
        <p:spPr/>
        <p:txBody>
          <a:bodyPr/>
          <a:lstStyle/>
          <a:p>
            <a:pPr>
              <a:defRPr/>
            </a:pPr>
            <a:fld id="{E51431DF-9052-4206-B5FE-B3489595130E}" type="slidenum">
              <a:rPr lang="en-US" smtClean="0"/>
              <a:pPr>
                <a:defRPr/>
              </a:pPr>
              <a:t>7</a:t>
            </a:fld>
            <a:endParaRPr lang="en-US"/>
          </a:p>
        </p:txBody>
      </p:sp>
    </p:spTree>
    <p:extLst>
      <p:ext uri="{BB962C8B-B14F-4D97-AF65-F5344CB8AC3E}">
        <p14:creationId xmlns:p14="http://schemas.microsoft.com/office/powerpoint/2010/main" val="430752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hangingPunct="1"/>
            <a:r>
              <a:rPr lang="en-US" smtClean="0"/>
              <a:t>Constraints coming from the business:  Business Rules</a:t>
            </a:r>
          </a:p>
        </p:txBody>
      </p:sp>
      <p:sp>
        <p:nvSpPr>
          <p:cNvPr id="7171" name="Rectangle 3"/>
          <p:cNvSpPr>
            <a:spLocks noGrp="1" noChangeArrowheads="1"/>
          </p:cNvSpPr>
          <p:nvPr>
            <p:ph idx="1"/>
          </p:nvPr>
        </p:nvSpPr>
        <p:spPr/>
        <p:txBody>
          <a:bodyPr>
            <a:normAutofit/>
          </a:bodyPr>
          <a:lstStyle/>
          <a:p>
            <a:pPr eaLnBrk="1" hangingPunct="1"/>
            <a:r>
              <a:rPr lang="en-CA" dirty="0" smtClean="0"/>
              <a:t>A </a:t>
            </a:r>
            <a:r>
              <a:rPr lang="en-CA" b="1" dirty="0" smtClean="0"/>
              <a:t>Business rule</a:t>
            </a:r>
            <a:r>
              <a:rPr lang="en-CA" dirty="0" smtClean="0"/>
              <a:t> is a requirement that constrains how the business itself works, independent of how the solution supports the business.</a:t>
            </a:r>
          </a:p>
          <a:p>
            <a:pPr eaLnBrk="1" hangingPunct="1"/>
            <a:r>
              <a:rPr lang="en-CA" dirty="0" smtClean="0"/>
              <a:t>Many business rules relate to how information is validated.</a:t>
            </a:r>
          </a:p>
          <a:p>
            <a:pPr eaLnBrk="1" hangingPunct="1"/>
            <a:r>
              <a:rPr lang="en-CA" dirty="0" smtClean="0"/>
              <a:t>Other business rules relate to the way work is performed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CA" dirty="0" smtClean="0"/>
              <a:t>It is intended to assert business structure or to control or influence the behaviour of the business.</a:t>
            </a:r>
            <a:r>
              <a:rPr lang="en-CA" baseline="30000" dirty="0" smtClean="0"/>
              <a:t> </a:t>
            </a:r>
            <a:endParaRPr lang="en-CA" dirty="0" smtClean="0"/>
          </a:p>
          <a:p>
            <a:r>
              <a:rPr lang="en-CA" dirty="0" smtClean="0"/>
              <a:t>These are “</a:t>
            </a:r>
            <a:r>
              <a:rPr lang="en-US" dirty="0" smtClean="0"/>
              <a:t>the </a:t>
            </a:r>
            <a:r>
              <a:rPr lang="en-US" dirty="0"/>
              <a:t>rules that define the structure and control the operation of an </a:t>
            </a:r>
            <a:r>
              <a:rPr lang="en-US" dirty="0" smtClean="0"/>
              <a:t>enterprise”</a:t>
            </a:r>
          </a:p>
          <a:p>
            <a:r>
              <a:rPr lang="en-US" dirty="0" smtClean="0"/>
              <a:t>Business rules are 'atomic</a:t>
            </a:r>
            <a:r>
              <a:rPr lang="en-US" dirty="0"/>
              <a:t>' in that </a:t>
            </a:r>
            <a:r>
              <a:rPr lang="en-US" dirty="0" smtClean="0"/>
              <a:t>they </a:t>
            </a:r>
            <a:r>
              <a:rPr lang="en-US" dirty="0"/>
              <a:t>cannot be broken down or decomposed further into more detailed business </a:t>
            </a:r>
            <a:r>
              <a:rPr lang="en-US" dirty="0" smtClean="0"/>
              <a:t>rules</a:t>
            </a:r>
            <a:br>
              <a:rPr lang="en-US" dirty="0" smtClean="0"/>
            </a:br>
            <a:r>
              <a:rPr lang="en-CA" sz="2000" dirty="0" smtClean="0"/>
              <a:t>(source</a:t>
            </a:r>
            <a:r>
              <a:rPr lang="en-CA" sz="2000" dirty="0"/>
              <a:t>:  </a:t>
            </a:r>
            <a:r>
              <a:rPr lang="en-CA" sz="2000" dirty="0" smtClean="0"/>
              <a:t>businessrulesgroup.org</a:t>
            </a:r>
            <a:r>
              <a:rPr lang="en-CA" sz="2000" dirty="0"/>
              <a:t>)</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E51431DF-9052-4206-B5FE-B3489595130E}" type="slidenum">
              <a:rPr lang="en-US" smtClean="0"/>
              <a:pPr>
                <a:defRPr/>
              </a:pPr>
              <a:t>9</a:t>
            </a:fld>
            <a:endParaRPr lang="en-US"/>
          </a:p>
        </p:txBody>
      </p:sp>
      <p:sp>
        <p:nvSpPr>
          <p:cNvPr id="5" name="Rectangle 2"/>
          <p:cNvSpPr>
            <a:spLocks noGrp="1" noChangeArrowheads="1"/>
          </p:cNvSpPr>
          <p:nvPr>
            <p:ph type="title"/>
          </p:nvPr>
        </p:nvSpPr>
        <p:spPr/>
        <p:txBody>
          <a:bodyPr>
            <a:normAutofit fontScale="90000"/>
          </a:bodyPr>
          <a:lstStyle/>
          <a:p>
            <a:pPr eaLnBrk="1" hangingPunct="1"/>
            <a:r>
              <a:rPr lang="en-US" smtClean="0"/>
              <a:t>Constraints coming from the business:  Business Rules</a:t>
            </a:r>
          </a:p>
        </p:txBody>
      </p:sp>
    </p:spTree>
    <p:extLst>
      <p:ext uri="{BB962C8B-B14F-4D97-AF65-F5344CB8AC3E}">
        <p14:creationId xmlns:p14="http://schemas.microsoft.com/office/powerpoint/2010/main" val="41162403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3217</TotalTime>
  <Words>1044</Words>
  <Application>Microsoft Office PowerPoint</Application>
  <PresentationFormat>On-screen Show (4:3)</PresentationFormat>
  <Paragraphs>116</Paragraphs>
  <Slides>23</Slides>
  <Notes>4</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Module</vt:lpstr>
      <vt:lpstr>Constraints and Business Rules</vt:lpstr>
      <vt:lpstr>Constraints:  The Grim Reality</vt:lpstr>
      <vt:lpstr>Constraints…</vt:lpstr>
      <vt:lpstr>Constraints are inevitable</vt:lpstr>
      <vt:lpstr>Different kinds of constraints</vt:lpstr>
      <vt:lpstr>Different kinds of constraints II</vt:lpstr>
      <vt:lpstr>Reasons Constraints are Applied</vt:lpstr>
      <vt:lpstr>Constraints coming from the business:  Business Rules</vt:lpstr>
      <vt:lpstr>Constraints coming from the business:  Business Rules</vt:lpstr>
      <vt:lpstr>Constraints coming from the business:  Business Rules</vt:lpstr>
      <vt:lpstr>Constraints coming from the business:  Business Rules</vt:lpstr>
      <vt:lpstr>Business Rules as Requirements</vt:lpstr>
      <vt:lpstr>Business Rules as Requirements</vt:lpstr>
      <vt:lpstr>Business Rules as Requirements</vt:lpstr>
      <vt:lpstr>Business Rules are Explicit</vt:lpstr>
      <vt:lpstr>Business Rules are Enforceable</vt:lpstr>
      <vt:lpstr>Business Rules are Measurable</vt:lpstr>
      <vt:lpstr>Examples of Business Rules</vt:lpstr>
      <vt:lpstr>More Examples of Business Rules</vt:lpstr>
      <vt:lpstr>More Examples of Business Rules</vt:lpstr>
      <vt:lpstr>More Examples of Business Rules</vt:lpstr>
      <vt:lpstr>Business Rules</vt:lpstr>
      <vt:lpstr>Business Rules</vt:lpstr>
    </vt:vector>
  </TitlesOfParts>
  <Company>Manton Consulting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 Agenda</dc:title>
  <dc:creator>Matthew Manton</dc:creator>
  <cp:lastModifiedBy>win7user</cp:lastModifiedBy>
  <cp:revision>214</cp:revision>
  <cp:lastPrinted>1601-01-01T00:00:00Z</cp:lastPrinted>
  <dcterms:created xsi:type="dcterms:W3CDTF">2000-07-11T00:43:28Z</dcterms:created>
  <dcterms:modified xsi:type="dcterms:W3CDTF">2012-11-08T16:42:42Z</dcterms:modified>
</cp:coreProperties>
</file>