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97" r:id="rId3"/>
    <p:sldId id="344" r:id="rId4"/>
    <p:sldId id="293" r:id="rId5"/>
    <p:sldId id="348" r:id="rId6"/>
    <p:sldId id="349" r:id="rId7"/>
    <p:sldId id="300" r:id="rId8"/>
    <p:sldId id="286" r:id="rId9"/>
    <p:sldId id="379" r:id="rId10"/>
    <p:sldId id="380" r:id="rId11"/>
    <p:sldId id="381" r:id="rId12"/>
    <p:sldId id="310" r:id="rId13"/>
    <p:sldId id="311" r:id="rId14"/>
    <p:sldId id="383" r:id="rId15"/>
    <p:sldId id="384" r:id="rId16"/>
    <p:sldId id="385" r:id="rId17"/>
    <p:sldId id="386" r:id="rId18"/>
    <p:sldId id="387" r:id="rId19"/>
    <p:sldId id="388" r:id="rId20"/>
    <p:sldId id="405" r:id="rId21"/>
    <p:sldId id="393" r:id="rId22"/>
    <p:sldId id="406" r:id="rId23"/>
    <p:sldId id="394" r:id="rId24"/>
    <p:sldId id="398" r:id="rId25"/>
    <p:sldId id="400" r:id="rId26"/>
    <p:sldId id="401" r:id="rId27"/>
    <p:sldId id="40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69" d="100"/>
          <a:sy n="69" d="100"/>
        </p:scale>
        <p:origin x="15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FDC525-36BF-4EF1-A80F-8491062433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0F12D8-5650-40E1-A8B8-A1AF16CEEA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54C7EA-4D0F-4840-BBF0-A175EBFC5754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2E72BE-E0AE-4021-927C-9BBB7ED0876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F9C16F-DC71-4078-B2A3-44C4FB35FD6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3FF3F92-D86F-4018-ACEA-41450012C278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71DAEE-45E9-4D9C-9686-935937D98BA0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4F50C3-4572-401B-A828-818939D38015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C0798D-7821-4B65-BAA4-3E98C24E61E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C8D46F-4506-46ED-A566-8CE573DCEE14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73C12C-C218-41A5-938F-0C913697DB7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7E0DC26-F5E1-4629-8A21-8421DFF2E4D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43C81E-0B51-474A-842E-E23A7A74C2E9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1FF1DA-2D61-42A5-A1C3-14F93054A114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BBD175-D05F-46F8-BB0E-7D609557E04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</p:grpSp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2316AD-4D22-4279-90D1-73FA33ED0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51E92-8725-4E23-9A24-0CDB241C4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75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982A2-E09E-4149-979B-09A5056849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53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4AD95-2C22-45FB-BBE7-7D80D60DF57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2166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FEF2F-9150-4202-87D6-3F3345D1D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11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E249F-EE09-4F13-B60C-91A76C155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2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DC301-F750-4B81-B32E-09A43B463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29334-C045-4112-8500-93988EB83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8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62894-500F-420B-B5D8-EFA6FF9D7B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96D71-BE53-4F4A-BFC4-B35B8C5F6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57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DEBB2-6512-46AD-B8AA-38F9DF316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17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5624B-7911-4872-A954-2D7695EFF0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8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5EED47-D168-40FD-9856-DDA84C2016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2525"/>
            <a:ext cx="7793037" cy="608013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SYS366</a:t>
            </a:r>
            <a:endParaRPr lang="en-US" altLang="en-US" sz="4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36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3600" b="1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</a:rPr>
              <a:t>The Last Stage in Analysis: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</a:rPr>
              <a:t>System Use Specifications created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</a:rPr>
              <a:t>through Use case Authoring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2525"/>
            <a:ext cx="7793037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“Just like a story, every use case should have </a:t>
            </a:r>
          </a:p>
          <a:p>
            <a:pPr lvl="1" eaLnBrk="1" hangingPunct="1"/>
            <a:r>
              <a:rPr lang="en-US" altLang="en-US" smtClean="0"/>
              <a:t>a clear beginning (how the actor starts the use case)</a:t>
            </a:r>
          </a:p>
          <a:p>
            <a:pPr lvl="1" eaLnBrk="1" hangingPunct="1"/>
            <a:r>
              <a:rPr lang="en-US" altLang="en-US" smtClean="0"/>
              <a:t>Middle (how the system and actors work together)</a:t>
            </a:r>
          </a:p>
          <a:p>
            <a:pPr lvl="1" eaLnBrk="1" hangingPunct="1"/>
            <a:r>
              <a:rPr lang="en-US" altLang="en-US" smtClean="0"/>
              <a:t>End how the use case is concluded”*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u="sng" smtClean="0"/>
              <a:t>*Use Case Modeling</a:t>
            </a:r>
            <a:r>
              <a:rPr lang="en-US" altLang="en-US" sz="1400" b="1" smtClean="0"/>
              <a:t>, Kurt Bittner &amp; Ian Spence, Addison-Wesley, 2003, p. 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2525"/>
            <a:ext cx="7793037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Systems Use Case Specification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Not a complete description of all possible ways that some task is performed</a:t>
            </a:r>
          </a:p>
          <a:p>
            <a:pPr eaLnBrk="1" hangingPunct="1"/>
            <a:r>
              <a:rPr lang="en-US" altLang="en-US" sz="2800" smtClean="0"/>
              <a:t>Does not say how the system is designed or implemented</a:t>
            </a:r>
          </a:p>
          <a:p>
            <a:pPr eaLnBrk="1" hangingPunct="1"/>
            <a:r>
              <a:rPr lang="en-US" altLang="en-US" sz="2800" smtClean="0"/>
              <a:t>Describes typical ways (or cases) of using the system*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u="sng" smtClean="0"/>
              <a:t>*Use Case Modeling</a:t>
            </a:r>
            <a:r>
              <a:rPr lang="en-US" altLang="en-US" sz="1400" b="1" smtClean="0"/>
              <a:t>, Kurt Bittner &amp; Ian Spence, Addison-Wesley, 2003, pp. 24-25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648200"/>
          </a:xfrm>
        </p:spPr>
        <p:txBody>
          <a:bodyPr/>
          <a:lstStyle/>
          <a:p>
            <a:pPr marL="346075" indent="-346075" eaLnBrk="1" hangingPunct="1"/>
            <a:r>
              <a:rPr lang="en-US" altLang="en-US" smtClean="0"/>
              <a:t>Systems Use Case Specifications are required to define, in detail, the processing that needs to happen in each use case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648200"/>
          </a:xfrm>
        </p:spPr>
        <p:txBody>
          <a:bodyPr/>
          <a:lstStyle/>
          <a:p>
            <a:pPr marL="346075" indent="-346075" eaLnBrk="1" hangingPunct="1"/>
            <a:r>
              <a:rPr lang="en-US" altLang="en-US" smtClean="0"/>
              <a:t>The systems use case specification must include:</a:t>
            </a:r>
          </a:p>
          <a:p>
            <a:pPr marL="977900" lvl="1" eaLnBrk="1" hangingPunct="1"/>
            <a:r>
              <a:rPr lang="en-US" altLang="en-US" smtClean="0"/>
              <a:t>Who the actors are and how many of them are interacting with the system at any point in time</a:t>
            </a:r>
          </a:p>
          <a:p>
            <a:pPr marL="977900" lvl="1" eaLnBrk="1" hangingPunct="1"/>
            <a:r>
              <a:rPr lang="en-US" altLang="en-US" smtClean="0"/>
              <a:t>What data is used and how</a:t>
            </a:r>
          </a:p>
          <a:p>
            <a:pPr marL="977900" lvl="1" eaLnBrk="1" hangingPunct="1"/>
            <a:r>
              <a:rPr lang="en-US" altLang="en-US" smtClean="0"/>
              <a:t>All normal logic</a:t>
            </a:r>
          </a:p>
          <a:p>
            <a:pPr marL="977900" lvl="1" eaLnBrk="1" hangingPunct="1"/>
            <a:r>
              <a:rPr lang="en-US" altLang="en-US" smtClean="0"/>
              <a:t>Data used</a:t>
            </a:r>
          </a:p>
          <a:p>
            <a:pPr marL="977900"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  <a:p>
            <a:pPr eaLnBrk="1" hangingPunct="1"/>
            <a:r>
              <a:rPr lang="en-US" altLang="en-US" smtClean="0"/>
              <a:t>Systems Use Cases Authoring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04800" y="2743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Use Cases Authoring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Systems Use Case and its Specification evolves through the authoring process.*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*</a:t>
            </a:r>
            <a:r>
              <a:rPr lang="en-US" altLang="en-US" sz="1600" b="1" i="1" u="sng" smtClean="0"/>
              <a:t>Systems Use Cases Modeling </a:t>
            </a:r>
            <a:r>
              <a:rPr lang="en-US" altLang="en-US" sz="1600" b="1" smtClean="0"/>
              <a:t> by Bittner &amp; Spence, Page 152</a:t>
            </a:r>
            <a:endParaRPr lang="en-US" altLang="en-US" sz="16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Authoring Life Cycle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524000" y="2057400"/>
            <a:ext cx="25908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Discovered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953000" y="2057400"/>
            <a:ext cx="2590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Briefly</a:t>
            </a:r>
          </a:p>
          <a:p>
            <a:pPr algn="ctr" eaLnBrk="1" hangingPunct="1"/>
            <a:r>
              <a:rPr lang="en-US" altLang="en-US"/>
              <a:t> Described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524000" y="3581400"/>
            <a:ext cx="2438400" cy="762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Scenario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4953000" y="3505200"/>
            <a:ext cx="2133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Detailed</a:t>
            </a:r>
          </a:p>
          <a:p>
            <a:pPr algn="ctr" eaLnBrk="1" hangingPunct="1"/>
            <a:r>
              <a:rPr lang="en-US" altLang="en-US"/>
              <a:t>Description</a:t>
            </a:r>
          </a:p>
        </p:txBody>
      </p:sp>
      <p:sp>
        <p:nvSpPr>
          <p:cNvPr id="19463" name="AutoShape 8"/>
          <p:cNvSpPr>
            <a:spLocks noChangeArrowheads="1"/>
          </p:cNvSpPr>
          <p:nvPr/>
        </p:nvSpPr>
        <p:spPr bwMode="auto">
          <a:xfrm>
            <a:off x="1447800" y="5410200"/>
            <a:ext cx="23622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Systems Use Case</a:t>
            </a:r>
          </a:p>
          <a:p>
            <a:pPr algn="ctr" eaLnBrk="1" hangingPunct="1"/>
            <a:r>
              <a:rPr lang="en-US" altLang="en-US" sz="2000"/>
              <a:t>Specification</a:t>
            </a:r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7543800" y="251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 flipV="1">
            <a:off x="1066800" y="3276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82296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10668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1066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39624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7086600" y="3886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>
            <a:off x="8153400" y="3886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 flipH="1">
            <a:off x="1066800" y="4800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10668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>
            <a:off x="11430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>
            <a:off x="38100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6" name="AutoShape 22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9477" name="AutoShape 23"/>
          <p:cNvSpPr>
            <a:spLocks noChangeArrowheads="1"/>
          </p:cNvSpPr>
          <p:nvPr/>
        </p:nvSpPr>
        <p:spPr bwMode="auto">
          <a:xfrm>
            <a:off x="381000" y="2362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>
            <a:off x="8382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479" name="Line 25"/>
          <p:cNvSpPr>
            <a:spLocks noChangeShapeType="1"/>
          </p:cNvSpPr>
          <p:nvPr/>
        </p:nvSpPr>
        <p:spPr bwMode="auto">
          <a:xfrm>
            <a:off x="41148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Authoring Life Cycle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Step 1:  Discovered 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Through the Table identifying Features </a:t>
            </a:r>
            <a:r>
              <a:rPr lang="en-US" altLang="en-US" smtClean="0"/>
              <a:t>and </a:t>
            </a:r>
            <a:r>
              <a:rPr lang="en-US" altLang="en-US" smtClean="0"/>
              <a:t>Functions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Through experience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Shown on a Systems Use Case diagram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Place holder for the Systems Use Case Specification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visual index, providing a context for the Specifications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*</a:t>
            </a:r>
            <a:r>
              <a:rPr lang="en-US" altLang="en-US" sz="1600" b="1" i="1" u="sng" dirty="0" smtClean="0"/>
              <a:t>Systems Use Cases Modeling </a:t>
            </a:r>
            <a:r>
              <a:rPr lang="en-US" altLang="en-US" sz="1600" b="1" dirty="0" smtClean="0"/>
              <a:t> by Bittner &amp; Spence, Pages 153 - 154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Authoring Life Cycle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2:  Briefly Described</a:t>
            </a:r>
          </a:p>
          <a:p>
            <a:pPr lvl="1" eaLnBrk="1" hangingPunct="1"/>
            <a:r>
              <a:rPr lang="en-US" altLang="en-US" sz="2400" smtClean="0"/>
              <a:t>Once the Systems Use Case has been identified, it should be described</a:t>
            </a:r>
          </a:p>
          <a:p>
            <a:pPr lvl="1" eaLnBrk="1" hangingPunct="1"/>
            <a:r>
              <a:rPr lang="en-US" altLang="en-US" sz="2400" b="1" smtClean="0"/>
              <a:t>Example: Buy a Pair of Jeans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   </a:t>
            </a:r>
            <a:r>
              <a:rPr lang="en-US" altLang="en-US" sz="2400" smtClean="0"/>
              <a:t>This Systems Use Cases describes how a Sales Clerk uses the system to identify a customer, process the payment, and produce a receipt.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Authoring Life Cycle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Step 3:  Scenario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Focuses on only the most important behaviour of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Represents on path through the logic of the use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Emphasizes usability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Helps describe user intent and actions, along with the response of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Describes what is happening inside the system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  <a:p>
            <a:pPr eaLnBrk="1" hangingPunct="1"/>
            <a:r>
              <a:rPr lang="en-US" altLang="en-US" smtClean="0"/>
              <a:t>Systems Use Case Authoring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04800" y="2057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4BC0D0-5642-4A5B-98E9-847BFFDFAFA7}" type="slidenum">
              <a:rPr lang="en-CA" altLang="en-US" sz="1400"/>
              <a:pPr eaLnBrk="1" hangingPunct="1"/>
              <a:t>20</a:t>
            </a:fld>
            <a:endParaRPr lang="en-CA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Example of an Essential Outline</a:t>
            </a:r>
          </a:p>
        </p:txBody>
      </p:sp>
      <p:graphicFrame>
        <p:nvGraphicFramePr>
          <p:cNvPr id="384044" name="Group 44"/>
          <p:cNvGraphicFramePr>
            <a:graphicFrameLocks noGrp="1"/>
          </p:cNvGraphicFramePr>
          <p:nvPr>
            <p:ph type="tbl" idx="1"/>
          </p:nvPr>
        </p:nvGraphicFramePr>
        <p:xfrm>
          <a:off x="1066800" y="2057400"/>
          <a:ext cx="7888288" cy="45593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Action by Actor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 Response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Request Customer Information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Display Customer Information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Request Purchase Information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Provide information on the Jeans being Purchased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Purchase Recorded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Request Payment information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Provide payment details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Record payment details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Request Confirmation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Complete Transaction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Record transaction and provide receipt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Scenario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Very effective for facilitating user interfaces</a:t>
            </a:r>
          </a:p>
          <a:p>
            <a:pPr eaLnBrk="1" hangingPunct="1"/>
            <a:r>
              <a:rPr lang="en-US" altLang="en-US" smtClean="0"/>
              <a:t>Too much detail often…limits and constrains the creativity of the user interface designers constrains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Scenario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scenario is one path through the logic of the use case.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Scenario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Scenarios capture the essence of the required dialog without forcing the designers into any particular technology or mode of interaction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Detailed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Detailed Description</a:t>
            </a:r>
          </a:p>
          <a:p>
            <a:pPr lvl="1" eaLnBrk="1" hangingPunct="1"/>
            <a:r>
              <a:rPr lang="en-US" altLang="en-US" smtClean="0"/>
              <a:t>Start adding to the Scenario the detail required to complete the specification of the system: preconditions, successful post conditions, data used</a:t>
            </a:r>
          </a:p>
          <a:p>
            <a:pPr lvl="1" eaLnBrk="1" hangingPunct="1"/>
            <a:r>
              <a:rPr lang="en-US" altLang="en-US" smtClean="0"/>
              <a:t>Here the use case is evolving as more and more detail is added to flesh out the processing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Use Case Specification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5:  Fully Described</a:t>
            </a:r>
          </a:p>
          <a:p>
            <a:pPr lvl="1" eaLnBrk="1" hangingPunct="1"/>
            <a:r>
              <a:rPr lang="en-US" altLang="en-US" smtClean="0"/>
              <a:t>The final state in the evolution of a use case specification</a:t>
            </a:r>
          </a:p>
          <a:p>
            <a:pPr lvl="1" eaLnBrk="1" hangingPunct="1"/>
            <a:r>
              <a:rPr lang="en-US" altLang="en-US" smtClean="0"/>
              <a:t>The use case specification has a complete set of scenarios </a:t>
            </a:r>
          </a:p>
          <a:p>
            <a:pPr lvl="1" eaLnBrk="1" hangingPunct="1"/>
            <a:r>
              <a:rPr lang="en-US" altLang="en-US" smtClean="0"/>
              <a:t>Unambiguously defines all of the inputs and outputs involved in the processing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Use Case Specification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5:  Fully Described</a:t>
            </a:r>
          </a:p>
          <a:p>
            <a:pPr lvl="1" eaLnBrk="1" hangingPunct="1"/>
            <a:r>
              <a:rPr lang="en-US" altLang="en-US" smtClean="0"/>
              <a:t>One of the best checks of whether a use case specification is finished is to ask if you could use the scenarios to derive system tests.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Use Case Specification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5:  Fully Described</a:t>
            </a:r>
          </a:p>
          <a:p>
            <a:pPr lvl="1" eaLnBrk="1" hangingPunct="1"/>
            <a:r>
              <a:rPr lang="en-US" altLang="en-US" smtClean="0"/>
              <a:t>The best way to tell if the use cases fit the purposed is to pass them along to the …test team for test design.</a:t>
            </a:r>
          </a:p>
          <a:p>
            <a:pPr lvl="1" eaLnBrk="1" hangingPunct="1"/>
            <a:r>
              <a:rPr lang="en-US" altLang="en-US" smtClean="0"/>
              <a:t>If the team is satisfied that they can use the use cases to support this activity, then the use case specifications contain sufficient levels of detail.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Systems Use Case Diagrams and Specifications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Based on the dialog metaphor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66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  <a:t>Dialog Expresses that the User and Computer</a:t>
            </a:r>
          </a:p>
          <a:p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  <a:t>Interact by Sending Messages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685800" y="1600200"/>
          <a:ext cx="777240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4486704" imgH="1943546" progId="Paint.Picture">
                  <p:embed/>
                </p:oleObj>
              </mc:Choice>
              <mc:Fallback>
                <p:oleObj name="Bitmap Image" r:id="rId4" imgW="4486704" imgH="1943546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772400" cy="336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696200" cy="1219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/>
            </a:r>
            <a:br>
              <a:rPr lang="en-US" altLang="en-US" smtClean="0">
                <a:solidFill>
                  <a:schemeClr val="hlink"/>
                </a:solidFill>
              </a:rPr>
            </a:br>
            <a:r>
              <a:rPr lang="en-US" altLang="en-US" smtClean="0">
                <a:solidFill>
                  <a:schemeClr val="hlink"/>
                </a:solidFill>
              </a:rPr>
              <a:t/>
            </a:r>
            <a:br>
              <a:rPr lang="en-US" altLang="en-US" smtClean="0">
                <a:solidFill>
                  <a:schemeClr val="hlink"/>
                </a:solidFill>
              </a:rPr>
            </a:br>
            <a:r>
              <a:rPr lang="en-US" altLang="en-US" smtClean="0">
                <a:solidFill>
                  <a:schemeClr val="hlink"/>
                </a:solidFill>
              </a:rPr>
              <a:t/>
            </a:r>
            <a:br>
              <a:rPr lang="en-US" altLang="en-US" smtClean="0">
                <a:solidFill>
                  <a:schemeClr val="hlink"/>
                </a:solidFill>
              </a:rPr>
            </a:br>
            <a:r>
              <a:rPr lang="en-US" altLang="en-US" smtClean="0">
                <a:solidFill>
                  <a:schemeClr val="hlink"/>
                </a:solidFill>
              </a:rPr>
              <a:t/>
            </a:r>
            <a:br>
              <a:rPr lang="en-US" altLang="en-US" smtClean="0">
                <a:solidFill>
                  <a:schemeClr val="hlink"/>
                </a:solidFill>
              </a:rPr>
            </a:br>
            <a:r>
              <a:rPr lang="en-US" altLang="en-US" smtClean="0">
                <a:solidFill>
                  <a:schemeClr val="hlink"/>
                </a:solidFill>
              </a:rPr>
              <a:t/>
            </a:r>
            <a:br>
              <a:rPr lang="en-US" altLang="en-US" smtClean="0">
                <a:solidFill>
                  <a:schemeClr val="hlink"/>
                </a:solidFill>
              </a:rPr>
            </a:br>
            <a:r>
              <a:rPr lang="en-US" altLang="en-US" smtClean="0">
                <a:latin typeface="Arial" panose="020B0604020202020204" pitchFamily="34" charset="0"/>
              </a:rPr>
              <a:t>Designing Dialogs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process of designing the overall sequences that users follow to interact with an information system </a:t>
            </a:r>
          </a:p>
          <a:p>
            <a:pPr eaLnBrk="1" hangingPunct="1"/>
            <a:r>
              <a:rPr lang="en-US" altLang="en-US" smtClean="0"/>
              <a:t>the sequence in which information is displayed to and obtained from the user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24775" cy="1150938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Sequence</a:t>
            </a:r>
            <a:br>
              <a:rPr lang="en-US" altLang="en-US" smtClean="0">
                <a:latin typeface="Arial" panose="020B0604020202020204" pitchFamily="34" charset="0"/>
              </a:rPr>
            </a:b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understanding  how the user will interact with the system</a:t>
            </a:r>
          </a:p>
          <a:p>
            <a:pPr lvl="1" eaLnBrk="1" hangingPunct="1"/>
            <a:r>
              <a:rPr lang="en-US" altLang="en-US" sz="3200" smtClean="0">
                <a:latin typeface="Arial" panose="020B0604020202020204" pitchFamily="34" charset="0"/>
              </a:rPr>
              <a:t>clear understanding of user, task, technological and environmental characteristics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2525"/>
            <a:ext cx="7793037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(systems) use case specifications provide the substance of the (systems) use case model and they are the basis for most of the …modeling work…More than 90% of the (systems) use-case model lies beneath the surface, in the textual use-case specifications themselves. *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u="sng" smtClean="0"/>
              <a:t>*Use Case Modeling</a:t>
            </a:r>
            <a:r>
              <a:rPr lang="en-US" altLang="en-US" sz="1400" b="1" smtClean="0"/>
              <a:t>, Kurt Bittner &amp; Ian Spence, Addison-Wesley, 2003, p. 30</a:t>
            </a:r>
          </a:p>
          <a:p>
            <a:pPr eaLnBrk="1" hangingPunct="1"/>
            <a:endParaRPr lang="en-US" altLang="en-US" sz="1400" b="1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0938" y="1152525"/>
            <a:ext cx="7793037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“(Systems) use cases are more than just a named ellipse and a brief description.  For each (systems) use case there will also be a (systems) use-case specification where the full story of the use case is told.”*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u="sng" smtClean="0"/>
              <a:t>*Use Case Modeling</a:t>
            </a:r>
            <a:r>
              <a:rPr lang="en-US" altLang="en-US" sz="1400" b="1" smtClean="0"/>
              <a:t>, Kurt Bittner &amp; Ian Spence, Addison-Wesley, 2003, p. 30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b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2525"/>
            <a:ext cx="7793037" cy="608013"/>
          </a:xfrm>
        </p:spPr>
        <p:txBody>
          <a:bodyPr/>
          <a:lstStyle/>
          <a:p>
            <a:pPr eaLnBrk="1" hangingPunct="1"/>
            <a:r>
              <a:rPr lang="en-US" altLang="en-US" smtClean="0"/>
              <a:t>Systems Use Case Specifications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“The use case specification tells a story of how a system and its actors collaborate to achieve a specific goal</a:t>
            </a:r>
          </a:p>
          <a:p>
            <a:pPr eaLnBrk="1" hangingPunct="1"/>
            <a:r>
              <a:rPr lang="en-US" altLang="en-US" sz="2800" smtClean="0"/>
              <a:t>This collaboration takes the form of a dialog between the system and its actors</a:t>
            </a:r>
          </a:p>
          <a:p>
            <a:pPr eaLnBrk="1" hangingPunct="1"/>
            <a:r>
              <a:rPr lang="en-US" altLang="en-US" sz="2800" smtClean="0"/>
              <a:t>It is a step-by-step description of a particular way of using a system”*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u="sng" smtClean="0"/>
              <a:t>*Use Case Modeling</a:t>
            </a:r>
            <a:r>
              <a:rPr lang="en-US" altLang="en-US" sz="1400" b="1" smtClean="0"/>
              <a:t>, Kurt Bittner &amp; Ian Spence, Addison-Wesley, 2003, p. 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Office\Office\Templates\Presentation Designs\Blends.pot</Template>
  <TotalTime>663</TotalTime>
  <Words>1024</Words>
  <Application>Microsoft Office PowerPoint</Application>
  <PresentationFormat>On-screen Show (4:3)</PresentationFormat>
  <Paragraphs>144</Paragraphs>
  <Slides>27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Tahoma</vt:lpstr>
      <vt:lpstr>Times New Roman</vt:lpstr>
      <vt:lpstr>Wingdings</vt:lpstr>
      <vt:lpstr>Blends</vt:lpstr>
      <vt:lpstr>Bitmap Image</vt:lpstr>
      <vt:lpstr>SYS366</vt:lpstr>
      <vt:lpstr>Today</vt:lpstr>
      <vt:lpstr>Systems Use Case Diagrams and Specifications</vt:lpstr>
      <vt:lpstr>PowerPoint Presentation</vt:lpstr>
      <vt:lpstr>     Designing Dialogs </vt:lpstr>
      <vt:lpstr>Sequence </vt:lpstr>
      <vt:lpstr>Systems Use Case Specifications</vt:lpstr>
      <vt:lpstr>Systems Use Case Specifications</vt:lpstr>
      <vt:lpstr>Systems Use Case Specifications</vt:lpstr>
      <vt:lpstr>Systems Use Case Specifications</vt:lpstr>
      <vt:lpstr>Systems Use Case Specification</vt:lpstr>
      <vt:lpstr>Systems Use Case Specifications</vt:lpstr>
      <vt:lpstr>Systems Use Case Specifications</vt:lpstr>
      <vt:lpstr>Today</vt:lpstr>
      <vt:lpstr>Systems Use Cases Authoring</vt:lpstr>
      <vt:lpstr>The Authoring Life Cycle</vt:lpstr>
      <vt:lpstr>The Authoring Life Cycle</vt:lpstr>
      <vt:lpstr>The Authoring Life Cycle</vt:lpstr>
      <vt:lpstr>The Authoring Life Cycle</vt:lpstr>
      <vt:lpstr>Example of an Essential Outline</vt:lpstr>
      <vt:lpstr>The Scenario</vt:lpstr>
      <vt:lpstr>The Scenario</vt:lpstr>
      <vt:lpstr>The Scenario</vt:lpstr>
      <vt:lpstr>The Detailed Description</vt:lpstr>
      <vt:lpstr>The Use Case Specification</vt:lpstr>
      <vt:lpstr>The Use Case Specification</vt:lpstr>
      <vt:lpstr>The Use Case Specification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</dc:creator>
  <cp:lastModifiedBy>ITS Seneca</cp:lastModifiedBy>
  <cp:revision>44</cp:revision>
  <dcterms:created xsi:type="dcterms:W3CDTF">2003-03-28T18:05:07Z</dcterms:created>
  <dcterms:modified xsi:type="dcterms:W3CDTF">2019-11-05T14:56:31Z</dcterms:modified>
</cp:coreProperties>
</file>